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45"/>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27"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5" r:id="rId110"/>
    <p:sldId id="366" r:id="rId111"/>
    <p:sldId id="364" r:id="rId112"/>
    <p:sldId id="367" r:id="rId113"/>
    <p:sldId id="368" r:id="rId114"/>
    <p:sldId id="369" r:id="rId115"/>
    <p:sldId id="370" r:id="rId116"/>
    <p:sldId id="371" r:id="rId117"/>
    <p:sldId id="372" r:id="rId118"/>
    <p:sldId id="373" r:id="rId119"/>
    <p:sldId id="374" r:id="rId120"/>
    <p:sldId id="375" r:id="rId121"/>
    <p:sldId id="376" r:id="rId122"/>
    <p:sldId id="377" r:id="rId123"/>
    <p:sldId id="397" r:id="rId124"/>
    <p:sldId id="378" r:id="rId125"/>
    <p:sldId id="398" r:id="rId126"/>
    <p:sldId id="399" r:id="rId127"/>
    <p:sldId id="400" r:id="rId128"/>
    <p:sldId id="401" r:id="rId129"/>
    <p:sldId id="402" r:id="rId130"/>
    <p:sldId id="403" r:id="rId131"/>
    <p:sldId id="404" r:id="rId132"/>
    <p:sldId id="405" r:id="rId133"/>
    <p:sldId id="406" r:id="rId134"/>
    <p:sldId id="464" r:id="rId135"/>
    <p:sldId id="465" r:id="rId136"/>
    <p:sldId id="379" r:id="rId137"/>
    <p:sldId id="380" r:id="rId138"/>
    <p:sldId id="381" r:id="rId139"/>
    <p:sldId id="382" r:id="rId140"/>
    <p:sldId id="383" r:id="rId141"/>
    <p:sldId id="384" r:id="rId142"/>
    <p:sldId id="385" r:id="rId143"/>
    <p:sldId id="386" r:id="rId144"/>
    <p:sldId id="387" r:id="rId145"/>
    <p:sldId id="388" r:id="rId146"/>
    <p:sldId id="407" r:id="rId147"/>
    <p:sldId id="408" r:id="rId148"/>
    <p:sldId id="409" r:id="rId149"/>
    <p:sldId id="410" r:id="rId150"/>
    <p:sldId id="411" r:id="rId151"/>
    <p:sldId id="389" r:id="rId152"/>
    <p:sldId id="412" r:id="rId153"/>
    <p:sldId id="390" r:id="rId154"/>
    <p:sldId id="413" r:id="rId155"/>
    <p:sldId id="391" r:id="rId156"/>
    <p:sldId id="392" r:id="rId157"/>
    <p:sldId id="393" r:id="rId158"/>
    <p:sldId id="394" r:id="rId159"/>
    <p:sldId id="395" r:id="rId160"/>
    <p:sldId id="414" r:id="rId161"/>
    <p:sldId id="415" r:id="rId162"/>
    <p:sldId id="416" r:id="rId163"/>
    <p:sldId id="417" r:id="rId164"/>
    <p:sldId id="418" r:id="rId165"/>
    <p:sldId id="419" r:id="rId166"/>
    <p:sldId id="420" r:id="rId167"/>
    <p:sldId id="421" r:id="rId168"/>
    <p:sldId id="422" r:id="rId169"/>
    <p:sldId id="423" r:id="rId170"/>
    <p:sldId id="428" r:id="rId171"/>
    <p:sldId id="427" r:id="rId172"/>
    <p:sldId id="426" r:id="rId173"/>
    <p:sldId id="429" r:id="rId174"/>
    <p:sldId id="430" r:id="rId175"/>
    <p:sldId id="431" r:id="rId176"/>
    <p:sldId id="433" r:id="rId177"/>
    <p:sldId id="434" r:id="rId178"/>
    <p:sldId id="454" r:id="rId179"/>
    <p:sldId id="455" r:id="rId180"/>
    <p:sldId id="456" r:id="rId181"/>
    <p:sldId id="457" r:id="rId182"/>
    <p:sldId id="458" r:id="rId183"/>
    <p:sldId id="459" r:id="rId184"/>
    <p:sldId id="460" r:id="rId185"/>
    <p:sldId id="461" r:id="rId186"/>
    <p:sldId id="462" r:id="rId187"/>
    <p:sldId id="463" r:id="rId188"/>
    <p:sldId id="472" r:id="rId189"/>
    <p:sldId id="471" r:id="rId190"/>
    <p:sldId id="473" r:id="rId191"/>
    <p:sldId id="424" r:id="rId192"/>
    <p:sldId id="425" r:id="rId193"/>
    <p:sldId id="435" r:id="rId194"/>
    <p:sldId id="436" r:id="rId195"/>
    <p:sldId id="432" r:id="rId196"/>
    <p:sldId id="437" r:id="rId197"/>
    <p:sldId id="438" r:id="rId198"/>
    <p:sldId id="439" r:id="rId199"/>
    <p:sldId id="440" r:id="rId200"/>
    <p:sldId id="441" r:id="rId201"/>
    <p:sldId id="442" r:id="rId202"/>
    <p:sldId id="443" r:id="rId203"/>
    <p:sldId id="444" r:id="rId204"/>
    <p:sldId id="445" r:id="rId205"/>
    <p:sldId id="446" r:id="rId206"/>
    <p:sldId id="447" r:id="rId207"/>
    <p:sldId id="448" r:id="rId208"/>
    <p:sldId id="449" r:id="rId209"/>
    <p:sldId id="450" r:id="rId210"/>
    <p:sldId id="451" r:id="rId211"/>
    <p:sldId id="452" r:id="rId212"/>
    <p:sldId id="453" r:id="rId213"/>
    <p:sldId id="466" r:id="rId214"/>
    <p:sldId id="467" r:id="rId215"/>
    <p:sldId id="468" r:id="rId216"/>
    <p:sldId id="469" r:id="rId217"/>
    <p:sldId id="470" r:id="rId218"/>
    <p:sldId id="474" r:id="rId219"/>
    <p:sldId id="475" r:id="rId220"/>
    <p:sldId id="476" r:id="rId221"/>
    <p:sldId id="477" r:id="rId222"/>
    <p:sldId id="482" r:id="rId223"/>
    <p:sldId id="495" r:id="rId224"/>
    <p:sldId id="496" r:id="rId225"/>
    <p:sldId id="497" r:id="rId226"/>
    <p:sldId id="498" r:id="rId227"/>
    <p:sldId id="499" r:id="rId228"/>
    <p:sldId id="483" r:id="rId229"/>
    <p:sldId id="484" r:id="rId230"/>
    <p:sldId id="485" r:id="rId231"/>
    <p:sldId id="478" r:id="rId232"/>
    <p:sldId id="479" r:id="rId233"/>
    <p:sldId id="480" r:id="rId234"/>
    <p:sldId id="481" r:id="rId235"/>
    <p:sldId id="486" r:id="rId236"/>
    <p:sldId id="487" r:id="rId237"/>
    <p:sldId id="488" r:id="rId238"/>
    <p:sldId id="489" r:id="rId239"/>
    <p:sldId id="490" r:id="rId240"/>
    <p:sldId id="491" r:id="rId241"/>
    <p:sldId id="492" r:id="rId242"/>
    <p:sldId id="493" r:id="rId243"/>
    <p:sldId id="494" r:id="rId2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723"/>
    <a:srgbClr val="00B050"/>
    <a:srgbClr val="190DB1"/>
    <a:srgbClr val="E85D4B"/>
    <a:srgbClr val="FF3300"/>
    <a:srgbClr val="C8C8C8"/>
    <a:srgbClr val="0BB356"/>
    <a:srgbClr val="C89800"/>
    <a:srgbClr val="E75E4B"/>
    <a:srgbClr val="DF8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58" autoAdjust="0"/>
    <p:restoredTop sz="94660"/>
  </p:normalViewPr>
  <p:slideViewPr>
    <p:cSldViewPr snapToGrid="0">
      <p:cViewPr varScale="1">
        <p:scale>
          <a:sx n="86" d="100"/>
          <a:sy n="86" d="100"/>
        </p:scale>
        <p:origin x="144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notesMaster" Target="notesMasters/notes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presProps" Target="presProp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48.wmf"/><Relationship Id="rId7" Type="http://schemas.openxmlformats.org/officeDocument/2006/relationships/image" Target="../media/image552.wmf"/><Relationship Id="rId2" Type="http://schemas.openxmlformats.org/officeDocument/2006/relationships/image" Target="../media/image547.wmf"/><Relationship Id="rId1" Type="http://schemas.openxmlformats.org/officeDocument/2006/relationships/image" Target="../media/image546.wmf"/><Relationship Id="rId6" Type="http://schemas.openxmlformats.org/officeDocument/2006/relationships/image" Target="../media/image551.wmf"/><Relationship Id="rId5" Type="http://schemas.openxmlformats.org/officeDocument/2006/relationships/image" Target="../media/image550.wmf"/><Relationship Id="rId4" Type="http://schemas.openxmlformats.org/officeDocument/2006/relationships/image" Target="../media/image54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55.wmf"/><Relationship Id="rId2" Type="http://schemas.openxmlformats.org/officeDocument/2006/relationships/image" Target="../media/image554.wmf"/><Relationship Id="rId1" Type="http://schemas.openxmlformats.org/officeDocument/2006/relationships/image" Target="../media/image553.wmf"/><Relationship Id="rId4" Type="http://schemas.openxmlformats.org/officeDocument/2006/relationships/image" Target="../media/image55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59.wmf"/><Relationship Id="rId2" Type="http://schemas.openxmlformats.org/officeDocument/2006/relationships/image" Target="../media/image558.wmf"/><Relationship Id="rId1" Type="http://schemas.openxmlformats.org/officeDocument/2006/relationships/image" Target="../media/image55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2.wmf"/><Relationship Id="rId2" Type="http://schemas.openxmlformats.org/officeDocument/2006/relationships/image" Target="../media/image561.wmf"/><Relationship Id="rId1" Type="http://schemas.openxmlformats.org/officeDocument/2006/relationships/image" Target="../media/image560.wmf"/><Relationship Id="rId4" Type="http://schemas.openxmlformats.org/officeDocument/2006/relationships/image" Target="../media/image5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7FFE3-E64D-4CC4-90E0-2A5A38B1BDEA}" type="datetimeFigureOut">
              <a:rPr lang="en-IN" smtClean="0"/>
              <a:t>09-09-2019</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B87A4-9391-45EB-8FA9-5CF8709820D6}" type="slidenum">
              <a:rPr lang="en-IN" smtClean="0"/>
              <a:t>‹#›</a:t>
            </a:fld>
            <a:endParaRPr lang="en-IN"/>
          </a:p>
        </p:txBody>
      </p:sp>
    </p:spTree>
    <p:extLst>
      <p:ext uri="{BB962C8B-B14F-4D97-AF65-F5344CB8AC3E}">
        <p14:creationId xmlns:p14="http://schemas.microsoft.com/office/powerpoint/2010/main" val="556896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54FD5C-78BE-4CE1-87F9-E99C33BC5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1662" y="870708"/>
            <a:ext cx="4642338" cy="2785403"/>
          </a:xfrm>
          <a:prstGeom prst="rect">
            <a:avLst/>
          </a:prstGeom>
          <a:effectLst>
            <a:softEdge rad="635000"/>
          </a:effectLst>
        </p:spPr>
      </p:pic>
      <p:sp>
        <p:nvSpPr>
          <p:cNvPr id="2" name="Title 1"/>
          <p:cNvSpPr>
            <a:spLocks noGrp="1"/>
          </p:cNvSpPr>
          <p:nvPr>
            <p:ph type="ctrTitle"/>
          </p:nvPr>
        </p:nvSpPr>
        <p:spPr>
          <a:xfrm>
            <a:off x="685800" y="3543299"/>
            <a:ext cx="8458200" cy="810725"/>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4569193"/>
            <a:ext cx="6858000" cy="47759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5138D2-3AE7-4A12-975B-CE2C274EBB5D}" type="datetime1">
              <a:rPr lang="en-IN" smtClean="0"/>
              <a:t>09-09-2019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95F090-CA2D-44FF-B42B-1156B48CA943}" type="slidenum">
              <a:rPr lang="en-IN" smtClean="0"/>
              <a:t>‹#›</a:t>
            </a:fld>
            <a:endParaRPr lang="en-IN"/>
          </a:p>
        </p:txBody>
      </p:sp>
    </p:spTree>
    <p:extLst>
      <p:ext uri="{BB962C8B-B14F-4D97-AF65-F5344CB8AC3E}">
        <p14:creationId xmlns:p14="http://schemas.microsoft.com/office/powerpoint/2010/main" val="311944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46636F-8C81-45B4-944A-98F02A615F00}" type="datetime1">
              <a:rPr lang="en-IN" smtClean="0"/>
              <a:t>09-09-2019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495F090-CA2D-44FF-B42B-1156B48CA943}" type="slidenum">
              <a:rPr lang="en-IN" smtClean="0"/>
              <a:t>‹#›</a:t>
            </a:fld>
            <a:endParaRPr lang="en-IN"/>
          </a:p>
        </p:txBody>
      </p:sp>
    </p:spTree>
    <p:extLst>
      <p:ext uri="{BB962C8B-B14F-4D97-AF65-F5344CB8AC3E}">
        <p14:creationId xmlns:p14="http://schemas.microsoft.com/office/powerpoint/2010/main" val="2815088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8C07C5-041F-4CFA-B3B0-DF772F0C5A43}" type="datetime1">
              <a:rPr lang="en-IN" smtClean="0"/>
              <a:t>09-09-2019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495F090-CA2D-44FF-B42B-1156B48CA943}" type="slidenum">
              <a:rPr lang="en-IN" smtClean="0"/>
              <a:t>‹#›</a:t>
            </a:fld>
            <a:endParaRPr lang="en-IN"/>
          </a:p>
        </p:txBody>
      </p:sp>
    </p:spTree>
    <p:extLst>
      <p:ext uri="{BB962C8B-B14F-4D97-AF65-F5344CB8AC3E}">
        <p14:creationId xmlns:p14="http://schemas.microsoft.com/office/powerpoint/2010/main" val="3641343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AD1A79-9D66-4FCE-A55B-8E608351CA7C}" type="datetime1">
              <a:rPr lang="en-IN" smtClean="0"/>
              <a:t>09-09-2019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95F090-CA2D-44FF-B42B-1156B48CA943}" type="slidenum">
              <a:rPr lang="en-IN" smtClean="0"/>
              <a:t>‹#›</a:t>
            </a:fld>
            <a:endParaRPr lang="en-IN"/>
          </a:p>
        </p:txBody>
      </p:sp>
    </p:spTree>
    <p:extLst>
      <p:ext uri="{BB962C8B-B14F-4D97-AF65-F5344CB8AC3E}">
        <p14:creationId xmlns:p14="http://schemas.microsoft.com/office/powerpoint/2010/main" val="119741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C7E01-7D81-4C09-B7A5-285F2F7DB41C}" type="datetime1">
              <a:rPr lang="en-IN" smtClean="0"/>
              <a:t>09-09-2019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95F090-CA2D-44FF-B42B-1156B48CA943}" type="slidenum">
              <a:rPr lang="en-IN" smtClean="0"/>
              <a:t>‹#›</a:t>
            </a:fld>
            <a:endParaRPr lang="en-IN"/>
          </a:p>
        </p:txBody>
      </p:sp>
    </p:spTree>
    <p:extLst>
      <p:ext uri="{BB962C8B-B14F-4D97-AF65-F5344CB8AC3E}">
        <p14:creationId xmlns:p14="http://schemas.microsoft.com/office/powerpoint/2010/main" val="219743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43299"/>
            <a:ext cx="8458200" cy="810725"/>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4569193"/>
            <a:ext cx="6858000" cy="47759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F30180-B2D5-4522-B7B8-CA5CA3C9D47E}" type="datetime1">
              <a:rPr lang="en-IN" smtClean="0"/>
              <a:t>09-09-2019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95F090-CA2D-44FF-B42B-1156B48CA943}" type="slidenum">
              <a:rPr lang="en-IN" smtClean="0"/>
              <a:t>‹#›</a:t>
            </a:fld>
            <a:endParaRPr lang="en-IN"/>
          </a:p>
        </p:txBody>
      </p:sp>
      <p:pic>
        <p:nvPicPr>
          <p:cNvPr id="9" name="Picture 8">
            <a:extLst>
              <a:ext uri="{FF2B5EF4-FFF2-40B4-BE49-F238E27FC236}">
                <a16:creationId xmlns:a16="http://schemas.microsoft.com/office/drawing/2014/main" id="{54084A02-3A3C-416C-99CD-1E5656E11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31054" y="802906"/>
            <a:ext cx="4694132" cy="2740393"/>
          </a:xfrm>
          <a:prstGeom prst="rect">
            <a:avLst/>
          </a:prstGeom>
          <a:effectLst>
            <a:softEdge rad="635000"/>
          </a:effectLst>
        </p:spPr>
      </p:pic>
    </p:spTree>
    <p:extLst>
      <p:ext uri="{BB962C8B-B14F-4D97-AF65-F5344CB8AC3E}">
        <p14:creationId xmlns:p14="http://schemas.microsoft.com/office/powerpoint/2010/main" val="95175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43299"/>
            <a:ext cx="8458200" cy="810725"/>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4569193"/>
            <a:ext cx="6858000" cy="47759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3FE0A6-3C89-4F9D-86B2-EA563F2B0EDE}" type="datetime1">
              <a:rPr lang="en-IN" smtClean="0"/>
              <a:t>09-09-2019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95F090-CA2D-44FF-B42B-1156B48CA943}" type="slidenum">
              <a:rPr lang="en-IN" smtClean="0"/>
              <a:t>‹#›</a:t>
            </a:fld>
            <a:endParaRPr lang="en-IN"/>
          </a:p>
        </p:txBody>
      </p:sp>
      <p:pic>
        <p:nvPicPr>
          <p:cNvPr id="11" name="Picture 10">
            <a:extLst>
              <a:ext uri="{FF2B5EF4-FFF2-40B4-BE49-F238E27FC236}">
                <a16:creationId xmlns:a16="http://schemas.microsoft.com/office/drawing/2014/main" id="{D04C5B25-93FF-4D10-A180-99FEC37E1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68"/>
          <a:stretch/>
        </p:blipFill>
        <p:spPr>
          <a:xfrm>
            <a:off x="4079631" y="1055077"/>
            <a:ext cx="5037992" cy="2437301"/>
          </a:xfrm>
          <a:prstGeom prst="rect">
            <a:avLst/>
          </a:prstGeom>
          <a:effectLst>
            <a:softEdge rad="635000"/>
          </a:effectLst>
        </p:spPr>
      </p:pic>
    </p:spTree>
    <p:extLst>
      <p:ext uri="{BB962C8B-B14F-4D97-AF65-F5344CB8AC3E}">
        <p14:creationId xmlns:p14="http://schemas.microsoft.com/office/powerpoint/2010/main" val="420447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798F8-60BA-4DBE-902C-AD78A03DB621}" type="datetime1">
              <a:rPr lang="en-IN" smtClean="0"/>
              <a:t>09-09-2019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95F090-CA2D-44FF-B42B-1156B48CA943}" type="slidenum">
              <a:rPr lang="en-IN" smtClean="0"/>
              <a:t>‹#›</a:t>
            </a:fld>
            <a:endParaRPr lang="en-IN"/>
          </a:p>
        </p:txBody>
      </p:sp>
    </p:spTree>
    <p:extLst>
      <p:ext uri="{BB962C8B-B14F-4D97-AF65-F5344CB8AC3E}">
        <p14:creationId xmlns:p14="http://schemas.microsoft.com/office/powerpoint/2010/main" val="610885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84D1BE-BE85-45DA-AA6F-D2DAAE9FC033}" type="datetime1">
              <a:rPr lang="en-IN" smtClean="0"/>
              <a:t>09-09-2019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95F090-CA2D-44FF-B42B-1156B48CA943}" type="slidenum">
              <a:rPr lang="en-IN" smtClean="0"/>
              <a:t>‹#›</a:t>
            </a:fld>
            <a:endParaRPr lang="en-IN"/>
          </a:p>
        </p:txBody>
      </p:sp>
    </p:spTree>
    <p:extLst>
      <p:ext uri="{BB962C8B-B14F-4D97-AF65-F5344CB8AC3E}">
        <p14:creationId xmlns:p14="http://schemas.microsoft.com/office/powerpoint/2010/main" val="1632354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5E7D29-E0D3-40EC-B2AD-269ACF3D283C}" type="datetime1">
              <a:rPr lang="en-IN" smtClean="0"/>
              <a:t>09-09-2019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495F090-CA2D-44FF-B42B-1156B48CA943}" type="slidenum">
              <a:rPr lang="en-IN" smtClean="0"/>
              <a:t>‹#›</a:t>
            </a:fld>
            <a:endParaRPr lang="en-IN"/>
          </a:p>
        </p:txBody>
      </p:sp>
    </p:spTree>
    <p:extLst>
      <p:ext uri="{BB962C8B-B14F-4D97-AF65-F5344CB8AC3E}">
        <p14:creationId xmlns:p14="http://schemas.microsoft.com/office/powerpoint/2010/main" val="235473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A3C551-0567-4070-A08E-47E104A771BA}" type="datetime1">
              <a:rPr lang="en-IN" smtClean="0"/>
              <a:t>09-09-2019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495F090-CA2D-44FF-B42B-1156B48CA943}" type="slidenum">
              <a:rPr lang="en-IN" smtClean="0"/>
              <a:t>‹#›</a:t>
            </a:fld>
            <a:endParaRPr lang="en-IN"/>
          </a:p>
        </p:txBody>
      </p:sp>
    </p:spTree>
    <p:extLst>
      <p:ext uri="{BB962C8B-B14F-4D97-AF65-F5344CB8AC3E}">
        <p14:creationId xmlns:p14="http://schemas.microsoft.com/office/powerpoint/2010/main" val="1629133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
            <a:ext cx="7886700" cy="76908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495F090-CA2D-44FF-B42B-1156B48CA943}" type="slidenum">
              <a:rPr lang="en-IN" smtClean="0"/>
              <a:t>‹#›</a:t>
            </a:fld>
            <a:endParaRPr lang="en-IN"/>
          </a:p>
        </p:txBody>
      </p:sp>
    </p:spTree>
    <p:extLst>
      <p:ext uri="{BB962C8B-B14F-4D97-AF65-F5344CB8AC3E}">
        <p14:creationId xmlns:p14="http://schemas.microsoft.com/office/powerpoint/2010/main" val="184801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57BC27-5EA9-41B1-BDF4-959899776C9D}" type="datetime1">
              <a:rPr lang="en-IN" smtClean="0"/>
              <a:t>09-09-2019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a:t>
            </a:fld>
            <a:endParaRPr lang="en-IN"/>
          </a:p>
        </p:txBody>
      </p:sp>
    </p:spTree>
    <p:extLst>
      <p:ext uri="{BB962C8B-B14F-4D97-AF65-F5344CB8AC3E}">
        <p14:creationId xmlns:p14="http://schemas.microsoft.com/office/powerpoint/2010/main" val="1466185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microsoft.com/office/2007/relationships/hdphoto" Target="../media/hdphoto2.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8229461-FFEA-4CE9-89BD-983C18285633}"/>
              </a:ext>
            </a:extLst>
          </p:cNvPr>
          <p:cNvSpPr/>
          <p:nvPr userDrawn="1"/>
        </p:nvSpPr>
        <p:spPr>
          <a:xfrm>
            <a:off x="0" y="6356351"/>
            <a:ext cx="9144000" cy="500856"/>
          </a:xfrm>
          <a:prstGeom prst="rect">
            <a:avLst/>
          </a:prstGeom>
          <a:solidFill>
            <a:srgbClr val="1938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48820" y="6438119"/>
            <a:ext cx="2057400" cy="365125"/>
          </a:xfrm>
          <a:prstGeom prst="rect">
            <a:avLst/>
          </a:prstGeom>
        </p:spPr>
        <p:txBody>
          <a:bodyPr vert="horz" lIns="91440" tIns="45720" rIns="91440" bIns="45720" rtlCol="0" anchor="ctr"/>
          <a:lstStyle>
            <a:lvl1pPr algn="l">
              <a:defRPr sz="1400">
                <a:solidFill>
                  <a:schemeClr val="bg1"/>
                </a:solidFill>
              </a:defRPr>
            </a:lvl1pPr>
          </a:lstStyle>
          <a:p>
            <a:fld id="{FE17ADB6-6A76-4674-A481-22CF0072E1E8}" type="datetime1">
              <a:rPr lang="en-IN" smtClean="0"/>
              <a:t>09-09-2019</a:t>
            </a:fld>
            <a:endParaRPr lang="en-IN"/>
          </a:p>
        </p:txBody>
      </p:sp>
      <p:sp>
        <p:nvSpPr>
          <p:cNvPr id="5" name="Footer Placeholder 4"/>
          <p:cNvSpPr>
            <a:spLocks noGrp="1"/>
          </p:cNvSpPr>
          <p:nvPr>
            <p:ph type="ftr" sz="quarter" idx="3"/>
          </p:nvPr>
        </p:nvSpPr>
        <p:spPr>
          <a:xfrm>
            <a:off x="3349120" y="6438119"/>
            <a:ext cx="3086100" cy="365125"/>
          </a:xfrm>
          <a:prstGeom prst="rect">
            <a:avLst/>
          </a:prstGeom>
        </p:spPr>
        <p:txBody>
          <a:bodyPr vert="horz" lIns="91440" tIns="45720" rIns="91440" bIns="45720" rtlCol="0" anchor="ctr"/>
          <a:lstStyle>
            <a:lvl1pPr algn="ctr">
              <a:defRPr sz="1400">
                <a:solidFill>
                  <a:schemeClr val="bg1"/>
                </a:solidFill>
              </a:defRPr>
            </a:lvl1pPr>
          </a:lstStyle>
          <a:p>
            <a:endParaRPr lang="en-IN"/>
          </a:p>
        </p:txBody>
      </p:sp>
      <p:sp>
        <p:nvSpPr>
          <p:cNvPr id="6" name="Slide Number Placeholder 5"/>
          <p:cNvSpPr>
            <a:spLocks noGrp="1"/>
          </p:cNvSpPr>
          <p:nvPr>
            <p:ph type="sldNum" sz="quarter" idx="4"/>
          </p:nvPr>
        </p:nvSpPr>
        <p:spPr>
          <a:xfrm>
            <a:off x="6778120" y="6438119"/>
            <a:ext cx="2057400" cy="365125"/>
          </a:xfrm>
          <a:prstGeom prst="rect">
            <a:avLst/>
          </a:prstGeom>
        </p:spPr>
        <p:txBody>
          <a:bodyPr vert="horz" lIns="91440" tIns="45720" rIns="91440" bIns="45720" rtlCol="0" anchor="ctr"/>
          <a:lstStyle>
            <a:lvl1pPr algn="r">
              <a:defRPr sz="1400">
                <a:solidFill>
                  <a:schemeClr val="bg1"/>
                </a:solidFill>
              </a:defRPr>
            </a:lvl1pPr>
          </a:lstStyle>
          <a:p>
            <a:fld id="{2495F090-CA2D-44FF-B42B-1156B48CA943}" type="slidenum">
              <a:rPr lang="en-IN" smtClean="0"/>
              <a:pPr/>
              <a:t>‹#›</a:t>
            </a:fld>
            <a:endParaRPr lang="en-IN"/>
          </a:p>
        </p:txBody>
      </p:sp>
      <p:sp>
        <p:nvSpPr>
          <p:cNvPr id="19" name="Rectangle 18">
            <a:extLst>
              <a:ext uri="{FF2B5EF4-FFF2-40B4-BE49-F238E27FC236}">
                <a16:creationId xmlns:a16="http://schemas.microsoft.com/office/drawing/2014/main" id="{F47E55BE-AEAA-4DFF-8528-6204F9EA850D}"/>
              </a:ext>
            </a:extLst>
          </p:cNvPr>
          <p:cNvSpPr/>
          <p:nvPr userDrawn="1"/>
        </p:nvSpPr>
        <p:spPr>
          <a:xfrm>
            <a:off x="-4373" y="-4130"/>
            <a:ext cx="640342" cy="6862130"/>
          </a:xfrm>
          <a:prstGeom prst="rect">
            <a:avLst/>
          </a:prstGeom>
          <a:gradFill flip="none" rotWithShape="1">
            <a:gsLst>
              <a:gs pos="1000">
                <a:schemeClr val="tx1"/>
              </a:gs>
              <a:gs pos="0">
                <a:srgbClr val="C8C8C8"/>
              </a:gs>
              <a:gs pos="30000">
                <a:schemeClr val="bg1"/>
              </a:gs>
              <a:gs pos="94805">
                <a:schemeClr val="tx1"/>
              </a:gs>
              <a:gs pos="83000">
                <a:srgbClr val="C8C8C8"/>
              </a:gs>
              <a:gs pos="70000">
                <a:schemeClr val="bg1"/>
              </a:gs>
              <a:gs pos="52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7" name="Group 16">
            <a:extLst>
              <a:ext uri="{FF2B5EF4-FFF2-40B4-BE49-F238E27FC236}">
                <a16:creationId xmlns:a16="http://schemas.microsoft.com/office/drawing/2014/main" id="{E7B8B71E-EAC4-4C9A-BC55-7FF2A8FCBCF7}"/>
              </a:ext>
            </a:extLst>
          </p:cNvPr>
          <p:cNvGrpSpPr/>
          <p:nvPr userDrawn="1"/>
        </p:nvGrpSpPr>
        <p:grpSpPr>
          <a:xfrm>
            <a:off x="-30026" y="254637"/>
            <a:ext cx="665994" cy="6603364"/>
            <a:chOff x="-778289" y="1170734"/>
            <a:chExt cx="665994" cy="6603364"/>
          </a:xfrm>
        </p:grpSpPr>
        <p:pic>
          <p:nvPicPr>
            <p:cNvPr id="8" name="Picture 7">
              <a:extLst>
                <a:ext uri="{FF2B5EF4-FFF2-40B4-BE49-F238E27FC236}">
                  <a16:creationId xmlns:a16="http://schemas.microsoft.com/office/drawing/2014/main" id="{0F556348-728C-4987-8C8E-8CF9BEC22EA2}"/>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l="9786" t="24592" b="23447"/>
            <a:stretch/>
          </p:blipFill>
          <p:spPr>
            <a:xfrm rot="5400000">
              <a:off x="-1345279" y="6541113"/>
              <a:ext cx="1825628" cy="640341"/>
            </a:xfrm>
            <a:prstGeom prst="rect">
              <a:avLst/>
            </a:prstGeom>
            <a:effectLst>
              <a:softEdge rad="31750"/>
            </a:effectLst>
          </p:spPr>
        </p:pic>
        <p:pic>
          <p:nvPicPr>
            <p:cNvPr id="10" name="Picture 9">
              <a:extLst>
                <a:ext uri="{FF2B5EF4-FFF2-40B4-BE49-F238E27FC236}">
                  <a16:creationId xmlns:a16="http://schemas.microsoft.com/office/drawing/2014/main" id="{38CC7B3C-924C-4D0C-B1D7-A7F5319485C0}"/>
                </a:ext>
              </a:extLst>
            </p:cNvPr>
            <p:cNvPicPr>
              <a:picLocks noChangeAspect="1"/>
            </p:cNvPicPr>
            <p:nvPr userDrawn="1"/>
          </p:nvPicPr>
          <p:blipFill rotWithShape="1">
            <a:blip r:embed="rId16" cstate="hqprint">
              <a:extLst>
                <a:ext uri="{BEBA8EAE-BF5A-486C-A8C5-ECC9F3942E4B}">
                  <a14:imgProps xmlns:a14="http://schemas.microsoft.com/office/drawing/2010/main">
                    <a14:imgLayer r:embed="rId17">
                      <a14:imgEffect>
                        <a14:backgroundRemoval t="3150" b="95906" l="5437" r="37068">
                          <a14:foregroundMark x1="27018" y1="71811" x2="27018" y2="71811"/>
                          <a14:foregroundMark x1="22735" y1="76535" x2="22735" y2="76535"/>
                          <a14:foregroundMark x1="22735" y1="66772" x2="22735" y2="66772"/>
                          <a14:foregroundMark x1="23723" y1="63622" x2="23723" y2="63622"/>
                          <a14:foregroundMark x1="19440" y1="43150" x2="19440" y2="43150"/>
                          <a14:foregroundMark x1="23723" y1="45197" x2="23723" y2="45197"/>
                          <a14:foregroundMark x1="24217" y1="44724" x2="24217" y2="44724"/>
                          <a14:foregroundMark x1="24876" y1="44252" x2="24876" y2="44252"/>
                          <a14:foregroundMark x1="25371" y1="48819" x2="25371" y2="48819"/>
                          <a14:foregroundMark x1="19934" y1="52441" x2="22076" y2="52913"/>
                          <a14:foregroundMark x1="23723" y1="52441" x2="23723" y2="52441"/>
                          <a14:foregroundMark x1="36079" y1="48346" x2="36079" y2="48346"/>
                          <a14:foregroundMark x1="17298" y1="45197" x2="17298" y2="45197"/>
                          <a14:foregroundMark x1="23229" y1="7717" x2="23229" y2="7717"/>
                          <a14:foregroundMark x1="24876" y1="12913" x2="24876" y2="12913"/>
                          <a14:foregroundMark x1="23229" y1="4724" x2="23229" y2="4724"/>
                          <a14:foregroundMark x1="25865" y1="3150" x2="25865" y2="3150"/>
                          <a14:foregroundMark x1="25371" y1="3150" x2="25371" y2="3150"/>
                          <a14:foregroundMark x1="21582" y1="16535" x2="21582" y2="16535"/>
                          <a14:foregroundMark x1="10873" y1="47717" x2="10873" y2="47717"/>
                          <a14:foregroundMark x1="22076" y1="68346" x2="22076" y2="68346"/>
                          <a14:foregroundMark x1="27512" y1="64252" x2="27512" y2="64252"/>
                          <a14:foregroundMark x1="23723" y1="65669" x2="23723" y2="65669"/>
                          <a14:foregroundMark x1="22076" y1="74488" x2="22076" y2="74488"/>
                          <a14:foregroundMark x1="23723" y1="83150" x2="23723" y2="83150"/>
                          <a14:foregroundMark x1="25865" y1="79528" x2="25865" y2="79528"/>
                          <a14:foregroundMark x1="25865" y1="73858" x2="25865" y2="73858"/>
                          <a14:foregroundMark x1="24217" y1="72441" x2="24217" y2="72441"/>
                          <a14:foregroundMark x1="23723" y1="71339" x2="23723" y2="71339"/>
                          <a14:foregroundMark x1="22076" y1="69291" x2="22076" y2="69291"/>
                          <a14:foregroundMark x1="22076" y1="67244" x2="22076" y2="67244"/>
                          <a14:foregroundMark x1="13509" y1="64724" x2="13509" y2="64724"/>
                          <a14:foregroundMark x1="13015" y1="62205" x2="14168" y2="63622"/>
                          <a14:foregroundMark x1="14168" y1="63622" x2="14168" y2="63622"/>
                          <a14:foregroundMark x1="10873" y1="68819" x2="10379" y2="68819"/>
                          <a14:foregroundMark x1="13015" y1="66772" x2="13015" y2="66772"/>
                          <a14:foregroundMark x1="25865" y1="64252" x2="25865" y2="64252"/>
                          <a14:foregroundMark x1="24876" y1="70866" x2="24876" y2="70866"/>
                          <a14:foregroundMark x1="22076" y1="73858" x2="22076" y2="73858"/>
                          <a14:foregroundMark x1="22735" y1="74488" x2="22735" y2="74488"/>
                          <a14:foregroundMark x1="31301" y1="64252" x2="31301" y2="64252"/>
                          <a14:foregroundMark x1="34432" y1="63150" x2="34432" y2="63150"/>
                          <a14:foregroundMark x1="25865" y1="91339" x2="25865" y2="91339"/>
                          <a14:foregroundMark x1="23723" y1="31339" x2="23723" y2="31339"/>
                          <a14:foregroundMark x1="23723" y1="23150" x2="23723" y2="23150"/>
                          <a14:foregroundMark x1="23723" y1="22205" x2="23723" y2="22205"/>
                          <a14:foregroundMark x1="23723" y1="20630" x2="23723" y2="20630"/>
                          <a14:foregroundMark x1="23723" y1="19528" x2="23723" y2="19528"/>
                          <a14:foregroundMark x1="23723" y1="17953" x2="23723" y2="17953"/>
                          <a14:foregroundMark x1="23723" y1="17953" x2="23723" y2="17953"/>
                          <a14:foregroundMark x1="23723" y1="21575" x2="23229" y2="20157"/>
                          <a14:foregroundMark x1="23723" y1="17953" x2="23723" y2="17953"/>
                          <a14:foregroundMark x1="23723" y1="18583" x2="23723" y2="18583"/>
                          <a14:foregroundMark x1="21087" y1="17480" x2="21087" y2="17480"/>
                          <a14:foregroundMark x1="22076" y1="17953" x2="22076" y2="17953"/>
                          <a14:foregroundMark x1="25371" y1="17953" x2="25371" y2="17953"/>
                          <a14:foregroundMark x1="23723" y1="24724" x2="23723" y2="24724"/>
                          <a14:foregroundMark x1="23723" y1="25197" x2="23723" y2="25197"/>
                          <a14:foregroundMark x1="23723" y1="26772" x2="23723" y2="26772"/>
                          <a14:foregroundMark x1="23229" y1="27717" x2="23229" y2="27717"/>
                          <a14:foregroundMark x1="23723" y1="28819" x2="23723" y2="28819"/>
                          <a14:foregroundMark x1="23723" y1="30394" x2="23723" y2="30394"/>
                          <a14:foregroundMark x1="23229" y1="32913" x2="23229" y2="32913"/>
                          <a14:foregroundMark x1="23229" y1="34488" x2="23229" y2="34488"/>
                          <a14:foregroundMark x1="23723" y1="37008" x2="23723" y2="37008"/>
                          <a14:foregroundMark x1="23723" y1="34488" x2="23723" y2="34488"/>
                          <a14:foregroundMark x1="23723" y1="35433" x2="23723" y2="35433"/>
                          <a14:foregroundMark x1="22076" y1="34488" x2="22076" y2="34488"/>
                          <a14:foregroundMark x1="23723" y1="35906" x2="23723" y2="35906"/>
                          <a14:foregroundMark x1="23229" y1="37953" x2="23229" y2="37953"/>
                          <a14:foregroundMark x1="23723" y1="39528" x2="23723" y2="39528"/>
                          <a14:foregroundMark x1="21582" y1="45197" x2="21582" y2="45197"/>
                          <a14:foregroundMark x1="27512" y1="42205" x2="27512" y2="42205"/>
                          <a14:foregroundMark x1="28007" y1="95906" x2="28007" y2="95906"/>
                          <a14:foregroundMark x1="19440" y1="49291" x2="19440" y2="49291"/>
                        </a14:backgroundRemoval>
                      </a14:imgEffect>
                    </a14:imgLayer>
                  </a14:imgProps>
                </a:ext>
                <a:ext uri="{28A0092B-C50C-407E-A947-70E740481C1C}">
                  <a14:useLocalDpi xmlns:a14="http://schemas.microsoft.com/office/drawing/2010/main" val="0"/>
                </a:ext>
              </a:extLst>
            </a:blip>
            <a:srcRect l="1986" t="1990" r="58852" b="1990"/>
            <a:stretch/>
          </p:blipFill>
          <p:spPr>
            <a:xfrm>
              <a:off x="-778289" y="4306657"/>
              <a:ext cx="641840" cy="1646242"/>
            </a:xfrm>
            <a:prstGeom prst="rect">
              <a:avLst/>
            </a:prstGeom>
          </p:spPr>
        </p:pic>
        <p:pic>
          <p:nvPicPr>
            <p:cNvPr id="12" name="Picture 11">
              <a:extLst>
                <a:ext uri="{FF2B5EF4-FFF2-40B4-BE49-F238E27FC236}">
                  <a16:creationId xmlns:a16="http://schemas.microsoft.com/office/drawing/2014/main" id="{C86EE65E-2753-4B78-9A0B-94BF9E723E8E}"/>
                </a:ext>
              </a:extLst>
            </p:cNvPr>
            <p:cNvPicPr>
              <a:picLocks noChangeAspect="1"/>
            </p:cNvPicPr>
            <p:nvPr userDrawn="1"/>
          </p:nvPicPr>
          <p:blipFill>
            <a:blip r:embed="rId18" cstate="hqprint">
              <a:extLst>
                <a:ext uri="{BEBA8EAE-BF5A-486C-A8C5-ECC9F3942E4B}">
                  <a14:imgProps xmlns:a14="http://schemas.microsoft.com/office/drawing/2010/main">
                    <a14:imgLayer r:embed="rId19">
                      <a14:imgEffect>
                        <a14:backgroundRemoval t="6713" b="95602" l="9735" r="89823">
                          <a14:foregroundMark x1="19027" y1="30787" x2="19027" y2="30787"/>
                          <a14:foregroundMark x1="22566" y1="34954" x2="22566" y2="34954"/>
                          <a14:foregroundMark x1="20796" y1="37269" x2="20796" y2="37269"/>
                          <a14:foregroundMark x1="42920" y1="46065" x2="42920" y2="46065"/>
                          <a14:foregroundMark x1="22124" y1="37963" x2="22124" y2="37963"/>
                          <a14:foregroundMark x1="14602" y1="34722" x2="14602" y2="34722"/>
                          <a14:foregroundMark x1="56195" y1="92361" x2="56195" y2="92361"/>
                          <a14:foregroundMark x1="51327" y1="95833" x2="51327" y2="95833"/>
                          <a14:foregroundMark x1="43363" y1="65046" x2="43363" y2="65046"/>
                          <a14:foregroundMark x1="43805" y1="68981" x2="43805" y2="68981"/>
                          <a14:foregroundMark x1="43805" y1="70833" x2="43805" y2="70833"/>
                          <a14:foregroundMark x1="43363" y1="70139" x2="43363" y2="70139"/>
                          <a14:foregroundMark x1="44248" y1="74306" x2="44248" y2="74306"/>
                          <a14:foregroundMark x1="43363" y1="73148" x2="43363" y2="73148"/>
                          <a14:foregroundMark x1="42035" y1="79398" x2="42035" y2="79398"/>
                          <a14:foregroundMark x1="41150" y1="80093" x2="41150" y2="80093"/>
                          <a14:foregroundMark x1="49115" y1="6944" x2="49115" y2="6944"/>
                          <a14:foregroundMark x1="15487" y1="28935" x2="15487" y2="28935"/>
                          <a14:foregroundMark x1="17699" y1="37963" x2="17699" y2="37963"/>
                          <a14:foregroundMark x1="24779" y1="40741" x2="24779" y2="40741"/>
                          <a14:foregroundMark x1="63274" y1="46991" x2="63274" y2="46991"/>
                          <a14:foregroundMark x1="89381" y1="43519" x2="89381" y2="43519"/>
                          <a14:foregroundMark x1="86283" y1="27315" x2="86283" y2="27315"/>
                          <a14:foregroundMark x1="86726" y1="28009" x2="86726" y2="28009"/>
                          <a14:foregroundMark x1="84071" y1="28935" x2="84071" y2="28935"/>
                          <a14:foregroundMark x1="80973" y1="29398" x2="80973" y2="29398"/>
                          <a14:foregroundMark x1="89823" y1="53472" x2="89823" y2="53472"/>
                          <a14:foregroundMark x1="88938" y1="51852" x2="88938" y2="51852"/>
                          <a14:foregroundMark x1="88496" y1="50694" x2="88496" y2="50694"/>
                          <a14:foregroundMark x1="85398" y1="49537" x2="85398" y2="49537"/>
                          <a14:foregroundMark x1="85398" y1="49537" x2="85398" y2="49537"/>
                        </a14:backgroundRemoval>
                      </a14:imgEffect>
                    </a14:imgLayer>
                  </a14:imgProps>
                </a:ext>
                <a:ext uri="{28A0092B-C50C-407E-A947-70E740481C1C}">
                  <a14:useLocalDpi xmlns:a14="http://schemas.microsoft.com/office/drawing/2010/main" val="0"/>
                </a:ext>
              </a:extLst>
            </a:blip>
            <a:stretch>
              <a:fillRect/>
            </a:stretch>
          </p:blipFill>
          <p:spPr>
            <a:xfrm>
              <a:off x="-736136" y="2863365"/>
              <a:ext cx="587559" cy="1123122"/>
            </a:xfrm>
            <a:prstGeom prst="rect">
              <a:avLst/>
            </a:prstGeom>
          </p:spPr>
        </p:pic>
        <p:pic>
          <p:nvPicPr>
            <p:cNvPr id="16" name="Picture 15">
              <a:extLst>
                <a:ext uri="{FF2B5EF4-FFF2-40B4-BE49-F238E27FC236}">
                  <a16:creationId xmlns:a16="http://schemas.microsoft.com/office/drawing/2014/main" id="{B42466FE-4C8C-4A28-A430-470FD81B93E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48263" y="1170734"/>
              <a:ext cx="611814" cy="1381112"/>
            </a:xfrm>
            <a:prstGeom prst="rect">
              <a:avLst/>
            </a:prstGeom>
          </p:spPr>
        </p:pic>
      </p:grpSp>
    </p:spTree>
    <p:extLst>
      <p:ext uri="{BB962C8B-B14F-4D97-AF65-F5344CB8AC3E}">
        <p14:creationId xmlns:p14="http://schemas.microsoft.com/office/powerpoint/2010/main" val="22736041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437.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8.PNG"/><Relationship Id="rId1" Type="http://schemas.openxmlformats.org/officeDocument/2006/relationships/slideLayout" Target="../slideLayouts/slideLayout8.xml"/><Relationship Id="rId4" Type="http://schemas.openxmlformats.org/officeDocument/2006/relationships/image" Target="../media/image440.PNG"/></Relationships>
</file>

<file path=ppt/slides/_rels/slide103.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442.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443.PNG"/><Relationship Id="rId1" Type="http://schemas.openxmlformats.org/officeDocument/2006/relationships/slideLayout" Target="../slideLayouts/slideLayout8.xml"/><Relationship Id="rId4" Type="http://schemas.openxmlformats.org/officeDocument/2006/relationships/image" Target="../media/image445.PNG"/></Relationships>
</file>

<file path=ppt/slides/_rels/slide106.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image" Target="../media/image446.PNG"/><Relationship Id="rId1" Type="http://schemas.openxmlformats.org/officeDocument/2006/relationships/slideLayout" Target="../slideLayouts/slideLayout8.xml"/><Relationship Id="rId4" Type="http://schemas.openxmlformats.org/officeDocument/2006/relationships/image" Target="../media/image448.PNG"/></Relationships>
</file>

<file path=ppt/slides/_rels/slide107.xml.rels><?xml version="1.0" encoding="UTF-8" standalone="yes"?>
<Relationships xmlns="http://schemas.openxmlformats.org/package/2006/relationships"><Relationship Id="rId2" Type="http://schemas.openxmlformats.org/officeDocument/2006/relationships/image" Target="../media/image449.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450.PNG"/><Relationship Id="rId1" Type="http://schemas.openxmlformats.org/officeDocument/2006/relationships/slideLayout" Target="../slideLayouts/slideLayout8.xml"/><Relationship Id="rId4" Type="http://schemas.openxmlformats.org/officeDocument/2006/relationships/image" Target="../media/image452.PNG"/></Relationships>
</file>

<file path=ppt/slides/_rels/slide109.xml.rels><?xml version="1.0" encoding="UTF-8" standalone="yes"?>
<Relationships xmlns="http://schemas.openxmlformats.org/package/2006/relationships"><Relationship Id="rId3" Type="http://schemas.openxmlformats.org/officeDocument/2006/relationships/image" Target="../media/image454.PNG"/><Relationship Id="rId2" Type="http://schemas.openxmlformats.org/officeDocument/2006/relationships/image" Target="../media/image453.PNG"/><Relationship Id="rId1" Type="http://schemas.openxmlformats.org/officeDocument/2006/relationships/slideLayout" Target="../slideLayouts/slideLayout8.xml"/><Relationship Id="rId5" Type="http://schemas.openxmlformats.org/officeDocument/2006/relationships/image" Target="../media/image456.PNG"/><Relationship Id="rId4" Type="http://schemas.openxmlformats.org/officeDocument/2006/relationships/image" Target="../media/image4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457.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8" Type="http://schemas.openxmlformats.org/officeDocument/2006/relationships/image" Target="../media/image465.png"/><Relationship Id="rId3" Type="http://schemas.openxmlformats.org/officeDocument/2006/relationships/image" Target="../media/image460.png"/><Relationship Id="rId7" Type="http://schemas.openxmlformats.org/officeDocument/2006/relationships/image" Target="../media/image464.png"/><Relationship Id="rId1" Type="http://schemas.openxmlformats.org/officeDocument/2006/relationships/slideLayout" Target="../slideLayouts/slideLayout8.xml"/><Relationship Id="rId6" Type="http://schemas.openxmlformats.org/officeDocument/2006/relationships/image" Target="../media/image463.png"/><Relationship Id="rId5" Type="http://schemas.openxmlformats.org/officeDocument/2006/relationships/image" Target="../media/image462.png"/><Relationship Id="rId4" Type="http://schemas.openxmlformats.org/officeDocument/2006/relationships/image" Target="../media/image461.png"/><Relationship Id="rId9" Type="http://schemas.openxmlformats.org/officeDocument/2006/relationships/image" Target="../media/image459.PNG"/></Relationships>
</file>

<file path=ppt/slides/_rels/slide112.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image" Target="../media/image466.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9.png"/><Relationship Id="rId1" Type="http://schemas.openxmlformats.org/officeDocument/2006/relationships/slideLayout" Target="../slideLayouts/slideLayout8.xml"/><Relationship Id="rId6" Type="http://schemas.openxmlformats.org/officeDocument/2006/relationships/image" Target="../media/image472.PNG"/><Relationship Id="rId5" Type="http://schemas.openxmlformats.org/officeDocument/2006/relationships/image" Target="../media/image471.PNG"/><Relationship Id="rId4" Type="http://schemas.openxmlformats.org/officeDocument/2006/relationships/image" Target="../media/image46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73.png"/><Relationship Id="rId1" Type="http://schemas.openxmlformats.org/officeDocument/2006/relationships/slideLayout" Target="../slideLayouts/slideLayout8.xml"/><Relationship Id="rId4" Type="http://schemas.openxmlformats.org/officeDocument/2006/relationships/image" Target="../media/image475.png"/></Relationships>
</file>

<file path=ppt/slides/_rels/slide116.xml.rels><?xml version="1.0" encoding="UTF-8" standalone="yes"?>
<Relationships xmlns="http://schemas.openxmlformats.org/package/2006/relationships"><Relationship Id="rId2" Type="http://schemas.openxmlformats.org/officeDocument/2006/relationships/image" Target="../media/image476.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477.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image" Target="../media/image478.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82.png"/><Relationship Id="rId1" Type="http://schemas.openxmlformats.org/officeDocument/2006/relationships/slideLayout" Target="../slideLayouts/slideLayout8.xml"/><Relationship Id="rId4" Type="http://schemas.openxmlformats.org/officeDocument/2006/relationships/image" Target="../media/image483.PNG"/></Relationships>
</file>

<file path=ppt/slides/_rels/slide123.xml.rels><?xml version="1.0" encoding="UTF-8" standalone="yes"?>
<Relationships xmlns="http://schemas.openxmlformats.org/package/2006/relationships"><Relationship Id="rId3" Type="http://schemas.openxmlformats.org/officeDocument/2006/relationships/image" Target="../media/image486.png"/><Relationship Id="rId7" Type="http://schemas.openxmlformats.org/officeDocument/2006/relationships/image" Target="../media/image490.png"/><Relationship Id="rId2" Type="http://schemas.openxmlformats.org/officeDocument/2006/relationships/image" Target="../media/image484.PNG"/><Relationship Id="rId1" Type="http://schemas.openxmlformats.org/officeDocument/2006/relationships/slideLayout" Target="../slideLayouts/slideLayout8.xml"/><Relationship Id="rId6" Type="http://schemas.openxmlformats.org/officeDocument/2006/relationships/image" Target="../media/image489.png"/><Relationship Id="rId5" Type="http://schemas.openxmlformats.org/officeDocument/2006/relationships/image" Target="../media/image488.png"/><Relationship Id="rId4" Type="http://schemas.openxmlformats.org/officeDocument/2006/relationships/image" Target="../media/image487.png"/></Relationships>
</file>

<file path=ppt/slides/_rels/slide124.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85.PN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492.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493.PNG"/><Relationship Id="rId2" Type="http://schemas.openxmlformats.org/officeDocument/2006/relationships/image" Target="../media/image494.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496.PNG"/><Relationship Id="rId2" Type="http://schemas.openxmlformats.org/officeDocument/2006/relationships/image" Target="../media/image495.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498.png"/><Relationship Id="rId2" Type="http://schemas.openxmlformats.org/officeDocument/2006/relationships/image" Target="../media/image497.PNG"/><Relationship Id="rId1" Type="http://schemas.openxmlformats.org/officeDocument/2006/relationships/slideLayout" Target="../slideLayouts/slideLayout8.xml"/><Relationship Id="rId6" Type="http://schemas.openxmlformats.org/officeDocument/2006/relationships/image" Target="../media/image501.PNG"/><Relationship Id="rId5" Type="http://schemas.openxmlformats.org/officeDocument/2006/relationships/image" Target="../media/image500.PNG"/><Relationship Id="rId4" Type="http://schemas.openxmlformats.org/officeDocument/2006/relationships/image" Target="../media/image499.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130.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image" Target="../media/image502.PN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image" Target="../media/image504.PN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507.PNG"/><Relationship Id="rId2" Type="http://schemas.openxmlformats.org/officeDocument/2006/relationships/image" Target="../media/image506.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10.png"/><Relationship Id="rId5" Type="http://schemas.openxmlformats.org/officeDocument/2006/relationships/image" Target="../media/image509.PNG"/><Relationship Id="rId4" Type="http://schemas.openxmlformats.org/officeDocument/2006/relationships/image" Target="../media/image508.PNG"/></Relationships>
</file>

<file path=ppt/slides/_rels/slide134.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image" Target="../media/image511.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image" Target="../media/image513.png"/><Relationship Id="rId1" Type="http://schemas.openxmlformats.org/officeDocument/2006/relationships/slideLayout" Target="../slideLayouts/slideLayout8.xml"/><Relationship Id="rId4" Type="http://schemas.openxmlformats.org/officeDocument/2006/relationships/image" Target="../media/image51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microsoft.com/office/2007/relationships/hdphoto" Target="../media/hdphoto24.wdp"/><Relationship Id="rId7" Type="http://schemas.microsoft.com/office/2007/relationships/hdphoto" Target="../media/hdphoto26.wdp"/><Relationship Id="rId2" Type="http://schemas.openxmlformats.org/officeDocument/2006/relationships/image" Target="../media/image516.png"/><Relationship Id="rId1" Type="http://schemas.openxmlformats.org/officeDocument/2006/relationships/slideLayout" Target="../slideLayouts/slideLayout8.xml"/><Relationship Id="rId6" Type="http://schemas.openxmlformats.org/officeDocument/2006/relationships/image" Target="../media/image518.png"/><Relationship Id="rId5" Type="http://schemas.microsoft.com/office/2007/relationships/hdphoto" Target="../media/hdphoto25.wdp"/><Relationship Id="rId4" Type="http://schemas.openxmlformats.org/officeDocument/2006/relationships/image" Target="../media/image517.png"/></Relationships>
</file>

<file path=ppt/slides/_rels/slide138.xml.rels><?xml version="1.0" encoding="UTF-8" standalone="yes"?>
<Relationships xmlns="http://schemas.openxmlformats.org/package/2006/relationships"><Relationship Id="rId8" Type="http://schemas.openxmlformats.org/officeDocument/2006/relationships/image" Target="../media/image522.png"/><Relationship Id="rId13" Type="http://schemas.microsoft.com/office/2007/relationships/hdphoto" Target="../media/hdphoto32.wdp"/><Relationship Id="rId3" Type="http://schemas.microsoft.com/office/2007/relationships/hdphoto" Target="../media/hdphoto27.wdp"/><Relationship Id="rId7" Type="http://schemas.microsoft.com/office/2007/relationships/hdphoto" Target="../media/hdphoto29.wdp"/><Relationship Id="rId12" Type="http://schemas.openxmlformats.org/officeDocument/2006/relationships/image" Target="../media/image524.png"/><Relationship Id="rId2" Type="http://schemas.openxmlformats.org/officeDocument/2006/relationships/image" Target="../media/image519.png"/><Relationship Id="rId1" Type="http://schemas.openxmlformats.org/officeDocument/2006/relationships/slideLayout" Target="../slideLayouts/slideLayout8.xml"/><Relationship Id="rId6" Type="http://schemas.openxmlformats.org/officeDocument/2006/relationships/image" Target="../media/image521.png"/><Relationship Id="rId11" Type="http://schemas.microsoft.com/office/2007/relationships/hdphoto" Target="../media/hdphoto31.wdp"/><Relationship Id="rId5" Type="http://schemas.microsoft.com/office/2007/relationships/hdphoto" Target="../media/hdphoto28.wdp"/><Relationship Id="rId15" Type="http://schemas.microsoft.com/office/2007/relationships/hdphoto" Target="../media/hdphoto33.wdp"/><Relationship Id="rId10" Type="http://schemas.openxmlformats.org/officeDocument/2006/relationships/image" Target="../media/image523.png"/><Relationship Id="rId4" Type="http://schemas.openxmlformats.org/officeDocument/2006/relationships/image" Target="../media/image520.png"/><Relationship Id="rId9" Type="http://schemas.microsoft.com/office/2007/relationships/hdphoto" Target="../media/hdphoto30.wdp"/><Relationship Id="rId14" Type="http://schemas.openxmlformats.org/officeDocument/2006/relationships/image" Target="../media/image525.png"/></Relationships>
</file>

<file path=ppt/slides/_rels/slide139.xml.rels><?xml version="1.0" encoding="UTF-8" standalone="yes"?>
<Relationships xmlns="http://schemas.openxmlformats.org/package/2006/relationships"><Relationship Id="rId8" Type="http://schemas.openxmlformats.org/officeDocument/2006/relationships/image" Target="../media/image529.png"/><Relationship Id="rId13" Type="http://schemas.microsoft.com/office/2007/relationships/hdphoto" Target="../media/hdphoto39.wdp"/><Relationship Id="rId18" Type="http://schemas.openxmlformats.org/officeDocument/2006/relationships/image" Target="../media/image534.png"/><Relationship Id="rId3" Type="http://schemas.microsoft.com/office/2007/relationships/hdphoto" Target="../media/hdphoto34.wdp"/><Relationship Id="rId7" Type="http://schemas.microsoft.com/office/2007/relationships/hdphoto" Target="../media/hdphoto36.wdp"/><Relationship Id="rId12" Type="http://schemas.openxmlformats.org/officeDocument/2006/relationships/image" Target="../media/image531.png"/><Relationship Id="rId17" Type="http://schemas.microsoft.com/office/2007/relationships/hdphoto" Target="../media/hdphoto41.wdp"/><Relationship Id="rId2" Type="http://schemas.openxmlformats.org/officeDocument/2006/relationships/image" Target="../media/image526.png"/><Relationship Id="rId16" Type="http://schemas.openxmlformats.org/officeDocument/2006/relationships/image" Target="../media/image533.png"/><Relationship Id="rId1" Type="http://schemas.openxmlformats.org/officeDocument/2006/relationships/slideLayout" Target="../slideLayouts/slideLayout8.xml"/><Relationship Id="rId6" Type="http://schemas.openxmlformats.org/officeDocument/2006/relationships/image" Target="../media/image528.png"/><Relationship Id="rId11" Type="http://schemas.microsoft.com/office/2007/relationships/hdphoto" Target="../media/hdphoto38.wdp"/><Relationship Id="rId5" Type="http://schemas.microsoft.com/office/2007/relationships/hdphoto" Target="../media/hdphoto35.wdp"/><Relationship Id="rId15" Type="http://schemas.microsoft.com/office/2007/relationships/hdphoto" Target="../media/hdphoto40.wdp"/><Relationship Id="rId10" Type="http://schemas.openxmlformats.org/officeDocument/2006/relationships/image" Target="../media/image530.png"/><Relationship Id="rId19" Type="http://schemas.microsoft.com/office/2007/relationships/hdphoto" Target="../media/hdphoto42.wdp"/><Relationship Id="rId4" Type="http://schemas.openxmlformats.org/officeDocument/2006/relationships/image" Target="../media/image527.png"/><Relationship Id="rId9" Type="http://schemas.microsoft.com/office/2007/relationships/hdphoto" Target="../media/hdphoto37.wdp"/><Relationship Id="rId14" Type="http://schemas.openxmlformats.org/officeDocument/2006/relationships/image" Target="../media/image532.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140.xml.rels><?xml version="1.0" encoding="UTF-8" standalone="yes"?>
<Relationships xmlns="http://schemas.openxmlformats.org/package/2006/relationships"><Relationship Id="rId8" Type="http://schemas.openxmlformats.org/officeDocument/2006/relationships/image" Target="../media/image538.png"/><Relationship Id="rId13" Type="http://schemas.microsoft.com/office/2007/relationships/hdphoto" Target="../media/hdphoto48.wdp"/><Relationship Id="rId3" Type="http://schemas.microsoft.com/office/2007/relationships/hdphoto" Target="../media/hdphoto43.wdp"/><Relationship Id="rId7" Type="http://schemas.microsoft.com/office/2007/relationships/hdphoto" Target="../media/hdphoto45.wdp"/><Relationship Id="rId12" Type="http://schemas.openxmlformats.org/officeDocument/2006/relationships/image" Target="../media/image540.png"/><Relationship Id="rId17" Type="http://schemas.microsoft.com/office/2007/relationships/hdphoto" Target="../media/hdphoto50.wdp"/><Relationship Id="rId2" Type="http://schemas.openxmlformats.org/officeDocument/2006/relationships/image" Target="../media/image535.png"/><Relationship Id="rId16" Type="http://schemas.openxmlformats.org/officeDocument/2006/relationships/image" Target="../media/image542.png"/><Relationship Id="rId1" Type="http://schemas.openxmlformats.org/officeDocument/2006/relationships/slideLayout" Target="../slideLayouts/slideLayout8.xml"/><Relationship Id="rId6" Type="http://schemas.openxmlformats.org/officeDocument/2006/relationships/image" Target="../media/image537.png"/><Relationship Id="rId11" Type="http://schemas.microsoft.com/office/2007/relationships/hdphoto" Target="../media/hdphoto47.wdp"/><Relationship Id="rId5" Type="http://schemas.microsoft.com/office/2007/relationships/hdphoto" Target="../media/hdphoto44.wdp"/><Relationship Id="rId15" Type="http://schemas.microsoft.com/office/2007/relationships/hdphoto" Target="../media/hdphoto49.wdp"/><Relationship Id="rId10" Type="http://schemas.openxmlformats.org/officeDocument/2006/relationships/image" Target="../media/image539.png"/><Relationship Id="rId4" Type="http://schemas.openxmlformats.org/officeDocument/2006/relationships/image" Target="../media/image536.png"/><Relationship Id="rId9" Type="http://schemas.microsoft.com/office/2007/relationships/hdphoto" Target="../media/hdphoto46.wdp"/><Relationship Id="rId14" Type="http://schemas.openxmlformats.org/officeDocument/2006/relationships/image" Target="../media/image541.png"/></Relationships>
</file>

<file path=ppt/slides/_rels/slide141.xml.rels><?xml version="1.0" encoding="UTF-8" standalone="yes"?>
<Relationships xmlns="http://schemas.openxmlformats.org/package/2006/relationships"><Relationship Id="rId3" Type="http://schemas.microsoft.com/office/2007/relationships/hdphoto" Target="../media/hdphoto51.wdp"/><Relationship Id="rId7" Type="http://schemas.microsoft.com/office/2007/relationships/hdphoto" Target="../media/hdphoto53.wdp"/><Relationship Id="rId2" Type="http://schemas.openxmlformats.org/officeDocument/2006/relationships/image" Target="../media/image543.png"/><Relationship Id="rId1" Type="http://schemas.openxmlformats.org/officeDocument/2006/relationships/slideLayout" Target="../slideLayouts/slideLayout8.xml"/><Relationship Id="rId6" Type="http://schemas.openxmlformats.org/officeDocument/2006/relationships/image" Target="../media/image545.png"/><Relationship Id="rId5" Type="http://schemas.microsoft.com/office/2007/relationships/hdphoto" Target="../media/hdphoto52.wdp"/><Relationship Id="rId4" Type="http://schemas.openxmlformats.org/officeDocument/2006/relationships/image" Target="../media/image544.png"/></Relationships>
</file>

<file path=ppt/slides/_rels/slide1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910.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image" Target="../media/image1110.png"/><Relationship Id="rId1" Type="http://schemas.openxmlformats.org/officeDocument/2006/relationships/slideLayout" Target="../slideLayouts/slideLayout8.xml"/><Relationship Id="rId5" Type="http://schemas.openxmlformats.org/officeDocument/2006/relationships/image" Target="../media/image1410.png"/><Relationship Id="rId4" Type="http://schemas.openxmlformats.org/officeDocument/2006/relationships/image" Target="../media/image1310.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8" Type="http://schemas.openxmlformats.org/officeDocument/2006/relationships/image" Target="../media/image548.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50.wmf"/><Relationship Id="rId17" Type="http://schemas.openxmlformats.org/officeDocument/2006/relationships/image" Target="../media/image549.png"/><Relationship Id="rId2" Type="http://schemas.openxmlformats.org/officeDocument/2006/relationships/slideLayout" Target="../slideLayouts/slideLayout8.xml"/><Relationship Id="rId16" Type="http://schemas.openxmlformats.org/officeDocument/2006/relationships/image" Target="../media/image552.wmf"/><Relationship Id="rId1" Type="http://schemas.openxmlformats.org/officeDocument/2006/relationships/vmlDrawing" Target="../drawings/vmlDrawing1.vml"/><Relationship Id="rId6" Type="http://schemas.openxmlformats.org/officeDocument/2006/relationships/image" Target="../media/image547.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549.wmf"/><Relationship Id="rId4" Type="http://schemas.openxmlformats.org/officeDocument/2006/relationships/image" Target="../media/image546.wmf"/><Relationship Id="rId9" Type="http://schemas.openxmlformats.org/officeDocument/2006/relationships/oleObject" Target="../embeddings/oleObject4.bin"/><Relationship Id="rId14" Type="http://schemas.openxmlformats.org/officeDocument/2006/relationships/image" Target="../media/image551.wmf"/></Relationships>
</file>

<file path=ppt/slides/_rels/slide148.xml.rels><?xml version="1.0" encoding="UTF-8" standalone="yes"?>
<Relationships xmlns="http://schemas.openxmlformats.org/package/2006/relationships"><Relationship Id="rId8" Type="http://schemas.openxmlformats.org/officeDocument/2006/relationships/image" Target="../media/image555.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554.wmf"/><Relationship Id="rId5" Type="http://schemas.openxmlformats.org/officeDocument/2006/relationships/oleObject" Target="../embeddings/oleObject9.bin"/><Relationship Id="rId10" Type="http://schemas.openxmlformats.org/officeDocument/2006/relationships/image" Target="../media/image556.wmf"/><Relationship Id="rId4" Type="http://schemas.openxmlformats.org/officeDocument/2006/relationships/image" Target="../media/image553.wmf"/><Relationship Id="rId9" Type="http://schemas.openxmlformats.org/officeDocument/2006/relationships/oleObject" Target="../embeddings/oleObject11.bin"/></Relationships>
</file>

<file path=ppt/slides/_rels/slide149.xml.rels><?xml version="1.0" encoding="UTF-8" standalone="yes"?>
<Relationships xmlns="http://schemas.openxmlformats.org/package/2006/relationships"><Relationship Id="rId8" Type="http://schemas.openxmlformats.org/officeDocument/2006/relationships/image" Target="../media/image559.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558.wmf"/><Relationship Id="rId5" Type="http://schemas.openxmlformats.org/officeDocument/2006/relationships/oleObject" Target="../embeddings/oleObject13.bin"/><Relationship Id="rId4" Type="http://schemas.openxmlformats.org/officeDocument/2006/relationships/image" Target="../media/image557.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8" Type="http://schemas.openxmlformats.org/officeDocument/2006/relationships/image" Target="../media/image562.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561.wmf"/><Relationship Id="rId5" Type="http://schemas.openxmlformats.org/officeDocument/2006/relationships/oleObject" Target="../embeddings/oleObject16.bin"/><Relationship Id="rId10" Type="http://schemas.openxmlformats.org/officeDocument/2006/relationships/image" Target="../media/image563.wmf"/><Relationship Id="rId4" Type="http://schemas.openxmlformats.org/officeDocument/2006/relationships/image" Target="../media/image560.wmf"/><Relationship Id="rId9" Type="http://schemas.openxmlformats.org/officeDocument/2006/relationships/oleObject" Target="../embeddings/oleObject18.bin"/></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64.PN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565.png"/><Relationship Id="rId1" Type="http://schemas.openxmlformats.org/officeDocument/2006/relationships/slideLayout" Target="../slideLayouts/slideLayout8.xml"/><Relationship Id="rId4" Type="http://schemas.openxmlformats.org/officeDocument/2006/relationships/image" Target="../media/image566.PNG"/></Relationships>
</file>

<file path=ppt/slides/_rels/slide155.xml.rels><?xml version="1.0" encoding="UTF-8" standalone="yes"?>
<Relationships xmlns="http://schemas.openxmlformats.org/package/2006/relationships"><Relationship Id="rId2" Type="http://schemas.openxmlformats.org/officeDocument/2006/relationships/image" Target="../media/image567.PN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3" Type="http://schemas.openxmlformats.org/officeDocument/2006/relationships/image" Target="../media/image5450.png"/><Relationship Id="rId2" Type="http://schemas.openxmlformats.org/officeDocument/2006/relationships/image" Target="../media/image568.PNG"/><Relationship Id="rId1" Type="http://schemas.openxmlformats.org/officeDocument/2006/relationships/slideLayout" Target="../slideLayouts/slideLayout8.xml"/><Relationship Id="rId4" Type="http://schemas.openxmlformats.org/officeDocument/2006/relationships/image" Target="../media/image5460.png"/></Relationships>
</file>

<file path=ppt/slides/_rels/slide157.xml.rels><?xml version="1.0" encoding="UTF-8" standalone="yes"?>
<Relationships xmlns="http://schemas.openxmlformats.org/package/2006/relationships"><Relationship Id="rId3" Type="http://schemas.openxmlformats.org/officeDocument/2006/relationships/image" Target="../media/image5450.png"/><Relationship Id="rId2" Type="http://schemas.openxmlformats.org/officeDocument/2006/relationships/image" Target="../media/image569.PNG"/><Relationship Id="rId1" Type="http://schemas.openxmlformats.org/officeDocument/2006/relationships/slideLayout" Target="../slideLayouts/slideLayout8.xml"/><Relationship Id="rId4" Type="http://schemas.openxmlformats.org/officeDocument/2006/relationships/image" Target="../media/image5460.png"/></Relationships>
</file>

<file path=ppt/slides/_rels/slide158.xml.rels><?xml version="1.0" encoding="UTF-8" standalone="yes"?>
<Relationships xmlns="http://schemas.openxmlformats.org/package/2006/relationships"><Relationship Id="rId2" Type="http://schemas.openxmlformats.org/officeDocument/2006/relationships/image" Target="../media/image570.PNG"/><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8" Type="http://schemas.openxmlformats.org/officeDocument/2006/relationships/image" Target="../media/image576.png"/><Relationship Id="rId3" Type="http://schemas.microsoft.com/office/2007/relationships/hdphoto" Target="../media/hdphoto55.wdp"/><Relationship Id="rId7" Type="http://schemas.openxmlformats.org/officeDocument/2006/relationships/image" Target="../media/image575.png"/><Relationship Id="rId2" Type="http://schemas.openxmlformats.org/officeDocument/2006/relationships/image" Target="../media/image571.png"/><Relationship Id="rId1" Type="http://schemas.openxmlformats.org/officeDocument/2006/relationships/slideLayout" Target="../slideLayouts/slideLayout8.xml"/><Relationship Id="rId6" Type="http://schemas.openxmlformats.org/officeDocument/2006/relationships/image" Target="../media/image574.PNG"/><Relationship Id="rId5" Type="http://schemas.openxmlformats.org/officeDocument/2006/relationships/image" Target="../media/image573.PNG"/><Relationship Id="rId4" Type="http://schemas.openxmlformats.org/officeDocument/2006/relationships/image" Target="../media/image572.PNG"/><Relationship Id="rId9" Type="http://schemas.microsoft.com/office/2007/relationships/hdphoto" Target="../media/hdphoto56.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577.png"/><Relationship Id="rId1" Type="http://schemas.openxmlformats.org/officeDocument/2006/relationships/slideLayout" Target="../slideLayouts/slideLayout8.xml"/><Relationship Id="rId6" Type="http://schemas.microsoft.com/office/2007/relationships/hdphoto" Target="../media/hdphoto58.wdp"/><Relationship Id="rId5" Type="http://schemas.openxmlformats.org/officeDocument/2006/relationships/image" Target="../media/image579.png"/><Relationship Id="rId4" Type="http://schemas.openxmlformats.org/officeDocument/2006/relationships/image" Target="../media/image578.PNG"/></Relationships>
</file>

<file path=ppt/slides/_rels/slide161.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image" Target="../media/image580.PNG"/><Relationship Id="rId1" Type="http://schemas.openxmlformats.org/officeDocument/2006/relationships/slideLayout" Target="../slideLayouts/slideLayout8.xml"/><Relationship Id="rId5" Type="http://schemas.microsoft.com/office/2007/relationships/hdphoto" Target="../media/hdphoto59.wdp"/><Relationship Id="rId4" Type="http://schemas.openxmlformats.org/officeDocument/2006/relationships/image" Target="../media/image582.png"/></Relationships>
</file>

<file path=ppt/slides/_rels/slide162.xml.rels><?xml version="1.0" encoding="UTF-8" standalone="yes"?>
<Relationships xmlns="http://schemas.openxmlformats.org/package/2006/relationships"><Relationship Id="rId3" Type="http://schemas.openxmlformats.org/officeDocument/2006/relationships/image" Target="../media/image584.PNG"/><Relationship Id="rId2" Type="http://schemas.openxmlformats.org/officeDocument/2006/relationships/image" Target="../media/image583.PNG"/><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2" Type="http://schemas.openxmlformats.org/officeDocument/2006/relationships/image" Target="../media/image585.PN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586.png"/><Relationship Id="rId1" Type="http://schemas.openxmlformats.org/officeDocument/2006/relationships/slideLayout" Target="../slideLayouts/slideLayout8.xml"/><Relationship Id="rId4" Type="http://schemas.openxmlformats.org/officeDocument/2006/relationships/image" Target="../media/image587.PNG"/></Relationships>
</file>

<file path=ppt/slides/_rels/slide165.xml.rels><?xml version="1.0" encoding="UTF-8" standalone="yes"?>
<Relationships xmlns="http://schemas.openxmlformats.org/package/2006/relationships"><Relationship Id="rId3" Type="http://schemas.openxmlformats.org/officeDocument/2006/relationships/image" Target="../media/image5850.PNG"/><Relationship Id="rId2" Type="http://schemas.openxmlformats.org/officeDocument/2006/relationships/image" Target="../media/image5840.PNG"/><Relationship Id="rId1" Type="http://schemas.openxmlformats.org/officeDocument/2006/relationships/slideLayout" Target="../slideLayouts/slideLayout8.xml"/><Relationship Id="rId6" Type="http://schemas.openxmlformats.org/officeDocument/2006/relationships/image" Target="../media/image588.png"/><Relationship Id="rId5" Type="http://schemas.openxmlformats.org/officeDocument/2006/relationships/image" Target="../media/image5870.png"/><Relationship Id="rId4" Type="http://schemas.openxmlformats.org/officeDocument/2006/relationships/image" Target="../media/image5860.PNG"/></Relationships>
</file>

<file path=ppt/slides/_rels/slide166.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589.PNG"/><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592.PNG"/><Relationship Id="rId2" Type="http://schemas.openxmlformats.org/officeDocument/2006/relationships/image" Target="../media/image591.PNG"/><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594.PNG"/><Relationship Id="rId2" Type="http://schemas.openxmlformats.org/officeDocument/2006/relationships/image" Target="../media/image593.PN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596.PNG"/><Relationship Id="rId2" Type="http://schemas.openxmlformats.org/officeDocument/2006/relationships/image" Target="../media/image59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67.png"/><Relationship Id="rId4" Type="http://schemas.openxmlformats.org/officeDocument/2006/relationships/image" Target="../media/image58.PNG"/></Relationships>
</file>

<file path=ppt/slides/_rels/slide170.xml.rels><?xml version="1.0" encoding="UTF-8" standalone="yes"?>
<Relationships xmlns="http://schemas.openxmlformats.org/package/2006/relationships"><Relationship Id="rId3" Type="http://schemas.openxmlformats.org/officeDocument/2006/relationships/image" Target="../media/image598.PNG"/><Relationship Id="rId2" Type="http://schemas.openxmlformats.org/officeDocument/2006/relationships/image" Target="../media/image597.PNG"/><Relationship Id="rId1" Type="http://schemas.openxmlformats.org/officeDocument/2006/relationships/slideLayout" Target="../slideLayouts/slideLayout8.xml"/><Relationship Id="rId6" Type="http://schemas.openxmlformats.org/officeDocument/2006/relationships/image" Target="../media/image601.PNG"/><Relationship Id="rId5" Type="http://schemas.openxmlformats.org/officeDocument/2006/relationships/image" Target="../media/image600.PNG"/><Relationship Id="rId4" Type="http://schemas.openxmlformats.org/officeDocument/2006/relationships/image" Target="../media/image599.PNG"/></Relationships>
</file>

<file path=ppt/slides/_rels/slide171.xml.rels><?xml version="1.0" encoding="UTF-8" standalone="yes"?>
<Relationships xmlns="http://schemas.openxmlformats.org/package/2006/relationships"><Relationship Id="rId3" Type="http://schemas.openxmlformats.org/officeDocument/2006/relationships/image" Target="../media/image603.PNG"/><Relationship Id="rId2" Type="http://schemas.openxmlformats.org/officeDocument/2006/relationships/image" Target="../media/image602.PNG"/><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3" Type="http://schemas.openxmlformats.org/officeDocument/2006/relationships/image" Target="../media/image605.PNG"/><Relationship Id="rId2" Type="http://schemas.openxmlformats.org/officeDocument/2006/relationships/image" Target="../media/image604.PNG"/><Relationship Id="rId1" Type="http://schemas.openxmlformats.org/officeDocument/2006/relationships/slideLayout" Target="../slideLayouts/slideLayout8.xml"/><Relationship Id="rId4" Type="http://schemas.openxmlformats.org/officeDocument/2006/relationships/image" Target="../media/image606.PNG"/></Relationships>
</file>

<file path=ppt/slides/_rels/slide173.xml.rels><?xml version="1.0" encoding="UTF-8" standalone="yes"?>
<Relationships xmlns="http://schemas.openxmlformats.org/package/2006/relationships"><Relationship Id="rId3" Type="http://schemas.openxmlformats.org/officeDocument/2006/relationships/image" Target="../media/image608.PNG"/><Relationship Id="rId2" Type="http://schemas.openxmlformats.org/officeDocument/2006/relationships/image" Target="../media/image607.PNG"/><Relationship Id="rId1" Type="http://schemas.openxmlformats.org/officeDocument/2006/relationships/slideLayout" Target="../slideLayouts/slideLayout8.xml"/><Relationship Id="rId4" Type="http://schemas.openxmlformats.org/officeDocument/2006/relationships/image" Target="../media/image609.PNG"/></Relationships>
</file>

<file path=ppt/slides/_rels/slide174.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image" Target="../media/image610.PNG"/><Relationship Id="rId1" Type="http://schemas.openxmlformats.org/officeDocument/2006/relationships/slideLayout" Target="../slideLayouts/slideLayout8.xml"/><Relationship Id="rId4" Type="http://schemas.openxmlformats.org/officeDocument/2006/relationships/image" Target="../media/image612.PNG"/></Relationships>
</file>

<file path=ppt/slides/_rels/slide175.xml.rels><?xml version="1.0" encoding="UTF-8" standalone="yes"?>
<Relationships xmlns="http://schemas.openxmlformats.org/package/2006/relationships"><Relationship Id="rId3" Type="http://schemas.openxmlformats.org/officeDocument/2006/relationships/image" Target="../media/image614.PNG"/><Relationship Id="rId2" Type="http://schemas.openxmlformats.org/officeDocument/2006/relationships/image" Target="../media/image613.PNG"/><Relationship Id="rId1" Type="http://schemas.openxmlformats.org/officeDocument/2006/relationships/slideLayout" Target="../slideLayouts/slideLayout8.xml"/><Relationship Id="rId4" Type="http://schemas.openxmlformats.org/officeDocument/2006/relationships/image" Target="../media/image615.PNG"/></Relationships>
</file>

<file path=ppt/slides/_rels/slide176.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616.png"/><Relationship Id="rId1" Type="http://schemas.openxmlformats.org/officeDocument/2006/relationships/slideLayout" Target="../slideLayouts/slideLayout8.xml"/><Relationship Id="rId5" Type="http://schemas.openxmlformats.org/officeDocument/2006/relationships/image" Target="../media/image618.PNG"/><Relationship Id="rId4" Type="http://schemas.openxmlformats.org/officeDocument/2006/relationships/image" Target="../media/image617.PNG"/></Relationships>
</file>

<file path=ppt/slides/_rels/slide177.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9.PNG"/><Relationship Id="rId1" Type="http://schemas.openxmlformats.org/officeDocument/2006/relationships/slideLayout" Target="../slideLayouts/slideLayout8.xml"/><Relationship Id="rId5" Type="http://schemas.openxmlformats.org/officeDocument/2006/relationships/image" Target="../media/image621.PNG"/><Relationship Id="rId4" Type="http://schemas.microsoft.com/office/2007/relationships/hdphoto" Target="../media/hdphoto62.wdp"/></Relationships>
</file>

<file path=ppt/slides/_rels/slide178.xml.rels><?xml version="1.0" encoding="UTF-8" standalone="yes"?>
<Relationships xmlns="http://schemas.openxmlformats.org/package/2006/relationships"><Relationship Id="rId2" Type="http://schemas.openxmlformats.org/officeDocument/2006/relationships/image" Target="../media/image622.PN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62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69.png"/><Relationship Id="rId1" Type="http://schemas.openxmlformats.org/officeDocument/2006/relationships/slideLayout" Target="../slideLayouts/slideLayout8.xml"/><Relationship Id="rId6" Type="http://schemas.openxmlformats.org/officeDocument/2006/relationships/image" Target="../media/image71.png"/><Relationship Id="rId5" Type="http://schemas.microsoft.com/office/2007/relationships/hdphoto" Target="../media/hdphoto8.wdp"/><Relationship Id="rId4" Type="http://schemas.openxmlformats.org/officeDocument/2006/relationships/image" Target="../media/image70.png"/></Relationships>
</file>

<file path=ppt/slides/_rels/slide180.xml.rels><?xml version="1.0" encoding="UTF-8" standalone="yes"?>
<Relationships xmlns="http://schemas.openxmlformats.org/package/2006/relationships"><Relationship Id="rId3" Type="http://schemas.openxmlformats.org/officeDocument/2006/relationships/image" Target="../media/image625.PNG"/><Relationship Id="rId2" Type="http://schemas.openxmlformats.org/officeDocument/2006/relationships/image" Target="../media/image624.PNG"/><Relationship Id="rId1" Type="http://schemas.openxmlformats.org/officeDocument/2006/relationships/slideLayout" Target="../slideLayouts/slideLayout8.xml"/><Relationship Id="rId4" Type="http://schemas.openxmlformats.org/officeDocument/2006/relationships/image" Target="../media/image626.PNG"/></Relationships>
</file>

<file path=ppt/slides/_rels/slide181.xml.rels><?xml version="1.0" encoding="UTF-8" standalone="yes"?>
<Relationships xmlns="http://schemas.openxmlformats.org/package/2006/relationships"><Relationship Id="rId3" Type="http://schemas.openxmlformats.org/officeDocument/2006/relationships/image" Target="../media/image628.PNG"/><Relationship Id="rId2" Type="http://schemas.openxmlformats.org/officeDocument/2006/relationships/image" Target="../media/image627.PNG"/><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629.PNG"/><Relationship Id="rId1" Type="http://schemas.openxmlformats.org/officeDocument/2006/relationships/slideLayout" Target="../slideLayouts/slideLayout8.xml"/><Relationship Id="rId4" Type="http://schemas.openxmlformats.org/officeDocument/2006/relationships/image" Target="../media/image631.PNG"/></Relationships>
</file>

<file path=ppt/slides/_rels/slide183.xml.rels><?xml version="1.0" encoding="UTF-8" standalone="yes"?>
<Relationships xmlns="http://schemas.openxmlformats.org/package/2006/relationships"><Relationship Id="rId3" Type="http://schemas.openxmlformats.org/officeDocument/2006/relationships/image" Target="../media/image633.PNG"/><Relationship Id="rId2" Type="http://schemas.openxmlformats.org/officeDocument/2006/relationships/image" Target="../media/image632.PNG"/><Relationship Id="rId1" Type="http://schemas.openxmlformats.org/officeDocument/2006/relationships/slideLayout" Target="../slideLayouts/slideLayout8.xml"/><Relationship Id="rId4" Type="http://schemas.openxmlformats.org/officeDocument/2006/relationships/image" Target="../media/image634.PNG"/></Relationships>
</file>

<file path=ppt/slides/_rels/slide184.xml.rels><?xml version="1.0" encoding="UTF-8" standalone="yes"?>
<Relationships xmlns="http://schemas.openxmlformats.org/package/2006/relationships"><Relationship Id="rId3" Type="http://schemas.openxmlformats.org/officeDocument/2006/relationships/image" Target="../media/image636.PNG"/><Relationship Id="rId2" Type="http://schemas.openxmlformats.org/officeDocument/2006/relationships/image" Target="../media/image635.PNG"/><Relationship Id="rId1" Type="http://schemas.openxmlformats.org/officeDocument/2006/relationships/slideLayout" Target="../slideLayouts/slideLayout8.xml"/><Relationship Id="rId4" Type="http://schemas.openxmlformats.org/officeDocument/2006/relationships/image" Target="../media/image637.PNG"/></Relationships>
</file>

<file path=ppt/slides/_rels/slide185.xml.rels><?xml version="1.0" encoding="UTF-8" standalone="yes"?>
<Relationships xmlns="http://schemas.openxmlformats.org/package/2006/relationships"><Relationship Id="rId3" Type="http://schemas.openxmlformats.org/officeDocument/2006/relationships/image" Target="../media/image639.PNG"/><Relationship Id="rId2" Type="http://schemas.openxmlformats.org/officeDocument/2006/relationships/image" Target="../media/image638.PNG"/><Relationship Id="rId1" Type="http://schemas.openxmlformats.org/officeDocument/2006/relationships/slideLayout" Target="../slideLayouts/slideLayout8.xml"/><Relationship Id="rId4" Type="http://schemas.openxmlformats.org/officeDocument/2006/relationships/image" Target="../media/image640.PNG"/></Relationships>
</file>

<file path=ppt/slides/_rels/slide186.xml.rels><?xml version="1.0" encoding="UTF-8" standalone="yes"?>
<Relationships xmlns="http://schemas.openxmlformats.org/package/2006/relationships"><Relationship Id="rId3" Type="http://schemas.openxmlformats.org/officeDocument/2006/relationships/image" Target="../media/image642.PNG"/><Relationship Id="rId2" Type="http://schemas.openxmlformats.org/officeDocument/2006/relationships/image" Target="../media/image641.PNG"/><Relationship Id="rId1" Type="http://schemas.openxmlformats.org/officeDocument/2006/relationships/slideLayout" Target="../slideLayouts/slideLayout8.xml"/><Relationship Id="rId4" Type="http://schemas.openxmlformats.org/officeDocument/2006/relationships/image" Target="../media/image643.PNG"/></Relationships>
</file>

<file path=ppt/slides/_rels/slide187.xml.rels><?xml version="1.0" encoding="UTF-8" standalone="yes"?>
<Relationships xmlns="http://schemas.openxmlformats.org/package/2006/relationships"><Relationship Id="rId3" Type="http://schemas.openxmlformats.org/officeDocument/2006/relationships/image" Target="../media/image645.PNG"/><Relationship Id="rId2" Type="http://schemas.openxmlformats.org/officeDocument/2006/relationships/image" Target="../media/image644.PNG"/><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3" Type="http://schemas.openxmlformats.org/officeDocument/2006/relationships/image" Target="../media/image647.PNG"/><Relationship Id="rId2" Type="http://schemas.openxmlformats.org/officeDocument/2006/relationships/image" Target="../media/image646.PNG"/><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3" Type="http://schemas.openxmlformats.org/officeDocument/2006/relationships/image" Target="../media/image649.PNG"/><Relationship Id="rId2" Type="http://schemas.openxmlformats.org/officeDocument/2006/relationships/image" Target="../media/image64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190.xml.rels><?xml version="1.0" encoding="UTF-8" standalone="yes"?>
<Relationships xmlns="http://schemas.openxmlformats.org/package/2006/relationships"><Relationship Id="rId3" Type="http://schemas.openxmlformats.org/officeDocument/2006/relationships/image" Target="../media/image651.PNG"/><Relationship Id="rId2" Type="http://schemas.openxmlformats.org/officeDocument/2006/relationships/image" Target="../media/image650.PNG"/><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4710.PNG"/><Relationship Id="rId2" Type="http://schemas.openxmlformats.org/officeDocument/2006/relationships/image" Target="../media/image4610.png"/><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8" Type="http://schemas.openxmlformats.org/officeDocument/2006/relationships/image" Target="../media/image6220.PNG"/><Relationship Id="rId3" Type="http://schemas.openxmlformats.org/officeDocument/2006/relationships/image" Target="../media/image6.png"/><Relationship Id="rId7" Type="http://schemas.openxmlformats.org/officeDocument/2006/relationships/image" Target="../media/image1011.png"/><Relationship Id="rId12" Type="http://schemas.openxmlformats.org/officeDocument/2006/relationships/image" Target="../media/image6260.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911.png"/><Relationship Id="rId11" Type="http://schemas.openxmlformats.org/officeDocument/2006/relationships/image" Target="../media/image6250.PNG"/><Relationship Id="rId5" Type="http://schemas.openxmlformats.org/officeDocument/2006/relationships/image" Target="../media/image810.png"/><Relationship Id="rId10" Type="http://schemas.openxmlformats.org/officeDocument/2006/relationships/image" Target="../media/image6240.PNG"/><Relationship Id="rId4" Type="http://schemas.openxmlformats.org/officeDocument/2006/relationships/image" Target="../media/image7.png"/><Relationship Id="rId9" Type="http://schemas.openxmlformats.org/officeDocument/2006/relationships/image" Target="../media/image6230.PNG"/></Relationships>
</file>

<file path=ppt/slides/_rels/slide197.xml.rels><?xml version="1.0" encoding="UTF-8" standalone="yes"?>
<Relationships xmlns="http://schemas.openxmlformats.org/package/2006/relationships"><Relationship Id="rId8" Type="http://schemas.openxmlformats.org/officeDocument/2006/relationships/image" Target="../media/image6290.PNG"/><Relationship Id="rId13" Type="http://schemas.openxmlformats.org/officeDocument/2006/relationships/image" Target="../media/image6340.PNG"/><Relationship Id="rId3" Type="http://schemas.openxmlformats.org/officeDocument/2006/relationships/image" Target="../media/image2110.png"/><Relationship Id="rId7" Type="http://schemas.openxmlformats.org/officeDocument/2006/relationships/image" Target="../media/image6280.PNG"/><Relationship Id="rId12" Type="http://schemas.openxmlformats.org/officeDocument/2006/relationships/image" Target="../media/image6330.PNG"/><Relationship Id="rId17" Type="http://schemas.openxmlformats.org/officeDocument/2006/relationships/image" Target="../media/image6380.PNG"/><Relationship Id="rId2" Type="http://schemas.openxmlformats.org/officeDocument/2006/relationships/image" Target="../media/image2010.PNG"/><Relationship Id="rId16" Type="http://schemas.openxmlformats.org/officeDocument/2006/relationships/image" Target="../media/image6370.PNG"/><Relationship Id="rId1" Type="http://schemas.openxmlformats.org/officeDocument/2006/relationships/slideLayout" Target="../slideLayouts/slideLayout8.xml"/><Relationship Id="rId6" Type="http://schemas.openxmlformats.org/officeDocument/2006/relationships/image" Target="../media/image6270.PNG"/><Relationship Id="rId11" Type="http://schemas.openxmlformats.org/officeDocument/2006/relationships/image" Target="../media/image6320.PNG"/><Relationship Id="rId5" Type="http://schemas.openxmlformats.org/officeDocument/2006/relationships/image" Target="../media/image2310.PNG"/><Relationship Id="rId15" Type="http://schemas.openxmlformats.org/officeDocument/2006/relationships/image" Target="../media/image6360.PNG"/><Relationship Id="rId10" Type="http://schemas.openxmlformats.org/officeDocument/2006/relationships/image" Target="../media/image6310.PNG"/><Relationship Id="rId4" Type="http://schemas.openxmlformats.org/officeDocument/2006/relationships/image" Target="../media/image2210.PNG"/><Relationship Id="rId9" Type="http://schemas.openxmlformats.org/officeDocument/2006/relationships/image" Target="../media/image6300.PNG"/><Relationship Id="rId14" Type="http://schemas.openxmlformats.org/officeDocument/2006/relationships/image" Target="../media/image6350.PNG"/></Relationships>
</file>

<file path=ppt/slides/_rels/slide198.xml.rels><?xml version="1.0" encoding="UTF-8" standalone="yes"?>
<Relationships xmlns="http://schemas.openxmlformats.org/package/2006/relationships"><Relationship Id="rId8" Type="http://schemas.openxmlformats.org/officeDocument/2006/relationships/image" Target="../media/image6410.PNG"/><Relationship Id="rId3" Type="http://schemas.openxmlformats.org/officeDocument/2006/relationships/image" Target="../media/image4010.png"/><Relationship Id="rId7" Type="http://schemas.openxmlformats.org/officeDocument/2006/relationships/image" Target="../media/image6400.PNG"/><Relationship Id="rId2" Type="http://schemas.openxmlformats.org/officeDocument/2006/relationships/image" Target="../media/image3910.png"/><Relationship Id="rId1" Type="http://schemas.openxmlformats.org/officeDocument/2006/relationships/slideLayout" Target="../slideLayouts/slideLayout8.xml"/><Relationship Id="rId6" Type="http://schemas.openxmlformats.org/officeDocument/2006/relationships/image" Target="../media/image6390.PNG"/><Relationship Id="rId5" Type="http://schemas.openxmlformats.org/officeDocument/2006/relationships/image" Target="../media/image4210.PNG"/><Relationship Id="rId4" Type="http://schemas.openxmlformats.org/officeDocument/2006/relationships/image" Target="../media/image4110.png"/></Relationships>
</file>

<file path=ppt/slides/_rels/slide199.xml.rels><?xml version="1.0" encoding="UTF-8" standalone="yes"?>
<Relationships xmlns="http://schemas.openxmlformats.org/package/2006/relationships"><Relationship Id="rId3" Type="http://schemas.openxmlformats.org/officeDocument/2006/relationships/image" Target="../media/image6430.PNG"/><Relationship Id="rId2" Type="http://schemas.openxmlformats.org/officeDocument/2006/relationships/image" Target="../media/image642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4.wdp"/><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7.jpg"/><Relationship Id="rId5" Type="http://schemas.openxmlformats.org/officeDocument/2006/relationships/image" Target="../media/image12.png"/><Relationship Id="rId10" Type="http://schemas.openxmlformats.org/officeDocument/2006/relationships/image" Target="../media/image16.jpg"/><Relationship Id="rId4" Type="http://schemas.openxmlformats.org/officeDocument/2006/relationships/image" Target="../media/image11.png"/><Relationship Id="rId9"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76.png"/></Relationships>
</file>

<file path=ppt/slides/_rels/slide200.xml.rels><?xml version="1.0" encoding="UTF-8" standalone="yes"?>
<Relationships xmlns="http://schemas.openxmlformats.org/package/2006/relationships"><Relationship Id="rId3" Type="http://schemas.openxmlformats.org/officeDocument/2006/relationships/image" Target="../media/image6450.PNG"/><Relationship Id="rId2" Type="http://schemas.openxmlformats.org/officeDocument/2006/relationships/image" Target="../media/image6440.PNG"/><Relationship Id="rId1" Type="http://schemas.openxmlformats.org/officeDocument/2006/relationships/slideLayout" Target="../slideLayouts/slideLayout8.xml"/><Relationship Id="rId4" Type="http://schemas.openxmlformats.org/officeDocument/2006/relationships/image" Target="../media/image6460.PNG"/></Relationships>
</file>

<file path=ppt/slides/_rels/slide201.xml.rels><?xml version="1.0" encoding="UTF-8" standalone="yes"?>
<Relationships xmlns="http://schemas.openxmlformats.org/package/2006/relationships"><Relationship Id="rId8" Type="http://schemas.openxmlformats.org/officeDocument/2006/relationships/image" Target="../media/image1411.png"/><Relationship Id="rId3" Type="http://schemas.openxmlformats.org/officeDocument/2006/relationships/image" Target="../media/image1012.png"/><Relationship Id="rId7" Type="http://schemas.openxmlformats.org/officeDocument/2006/relationships/image" Target="../media/image1311.png"/><Relationship Id="rId2" Type="http://schemas.openxmlformats.org/officeDocument/2006/relationships/image" Target="../media/image912.png"/><Relationship Id="rId1" Type="http://schemas.openxmlformats.org/officeDocument/2006/relationships/slideLayout" Target="../slideLayouts/slideLayout8.xml"/><Relationship Id="rId6" Type="http://schemas.openxmlformats.org/officeDocument/2006/relationships/image" Target="../media/image1211.png"/><Relationship Id="rId11" Type="http://schemas.openxmlformats.org/officeDocument/2006/relationships/image" Target="../media/image17.png"/><Relationship Id="rId5" Type="http://schemas.openxmlformats.org/officeDocument/2006/relationships/image" Target="../media/image6470.PNG"/><Relationship Id="rId10" Type="http://schemas.openxmlformats.org/officeDocument/2006/relationships/image" Target="../media/image16.png"/><Relationship Id="rId4" Type="http://schemas.openxmlformats.org/officeDocument/2006/relationships/image" Target="../media/image1111.png"/><Relationship Id="rId9" Type="http://schemas.openxmlformats.org/officeDocument/2006/relationships/image" Target="../media/image15.png"/></Relationships>
</file>

<file path=ppt/slides/_rels/slide202.xml.rels><?xml version="1.0" encoding="UTF-8" standalone="yes"?>
<Relationships xmlns="http://schemas.openxmlformats.org/package/2006/relationships"><Relationship Id="rId8" Type="http://schemas.openxmlformats.org/officeDocument/2006/relationships/image" Target="../media/image2510.PNG"/><Relationship Id="rId13" Type="http://schemas.openxmlformats.org/officeDocument/2006/relationships/image" Target="../media/image3010.PNG"/><Relationship Id="rId3" Type="http://schemas.openxmlformats.org/officeDocument/2006/relationships/image" Target="../media/image2011.PNG"/><Relationship Id="rId7" Type="http://schemas.openxmlformats.org/officeDocument/2006/relationships/image" Target="../media/image2411.PNG"/><Relationship Id="rId12" Type="http://schemas.openxmlformats.org/officeDocument/2006/relationships/image" Target="../media/image2910.png"/><Relationship Id="rId2" Type="http://schemas.openxmlformats.org/officeDocument/2006/relationships/image" Target="../media/image1910.PNG"/><Relationship Id="rId1" Type="http://schemas.openxmlformats.org/officeDocument/2006/relationships/slideLayout" Target="../slideLayouts/slideLayout8.xml"/><Relationship Id="rId6" Type="http://schemas.openxmlformats.org/officeDocument/2006/relationships/image" Target="../media/image2311.PNG"/><Relationship Id="rId11" Type="http://schemas.openxmlformats.org/officeDocument/2006/relationships/image" Target="../media/image2810.PNG"/><Relationship Id="rId5" Type="http://schemas.openxmlformats.org/officeDocument/2006/relationships/image" Target="../media/image2211.PNG"/><Relationship Id="rId10" Type="http://schemas.openxmlformats.org/officeDocument/2006/relationships/image" Target="../media/image2710.png"/><Relationship Id="rId4" Type="http://schemas.openxmlformats.org/officeDocument/2006/relationships/image" Target="../media/image2111.png"/><Relationship Id="rId9" Type="http://schemas.openxmlformats.org/officeDocument/2006/relationships/image" Target="../media/image2610.PNG"/><Relationship Id="rId14" Type="http://schemas.openxmlformats.org/officeDocument/2006/relationships/image" Target="../media/image3110.png"/></Relationships>
</file>

<file path=ppt/slides/_rels/slide203.xml.rels><?xml version="1.0" encoding="UTF-8" standalone="yes"?>
<Relationships xmlns="http://schemas.openxmlformats.org/package/2006/relationships"><Relationship Id="rId2" Type="http://schemas.openxmlformats.org/officeDocument/2006/relationships/image" Target="../media/image3210.png"/><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3" Type="http://schemas.openxmlformats.org/officeDocument/2006/relationships/image" Target="../media/image3610.PNG"/><Relationship Id="rId2" Type="http://schemas.openxmlformats.org/officeDocument/2006/relationships/image" Target="../media/image3510.PNG"/><Relationship Id="rId1" Type="http://schemas.openxmlformats.org/officeDocument/2006/relationships/slideLayout" Target="../slideLayouts/slideLayout8.xml"/><Relationship Id="rId5" Type="http://schemas.openxmlformats.org/officeDocument/2006/relationships/image" Target="../media/image3810.png"/><Relationship Id="rId4" Type="http://schemas.openxmlformats.org/officeDocument/2006/relationships/image" Target="../media/image3710.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6490.PNG"/><Relationship Id="rId2" Type="http://schemas.openxmlformats.org/officeDocument/2006/relationships/image" Target="../media/image6480.PNG"/><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2" Type="http://schemas.openxmlformats.org/officeDocument/2006/relationships/image" Target="../media/image650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653.PNG"/><Relationship Id="rId2" Type="http://schemas.openxmlformats.org/officeDocument/2006/relationships/image" Target="../media/image652.PNG"/><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655.PNG"/><Relationship Id="rId2" Type="http://schemas.openxmlformats.org/officeDocument/2006/relationships/image" Target="../media/image654.PNG"/><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2" Type="http://schemas.openxmlformats.org/officeDocument/2006/relationships/image" Target="../media/image656.PNG"/><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658.PNG"/><Relationship Id="rId2" Type="http://schemas.openxmlformats.org/officeDocument/2006/relationships/image" Target="../media/image657.PNG"/><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2" Type="http://schemas.openxmlformats.org/officeDocument/2006/relationships/image" Target="../media/image659.PNG"/><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2" Type="http://schemas.openxmlformats.org/officeDocument/2006/relationships/image" Target="../media/image660.PNG"/><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2" Type="http://schemas.openxmlformats.org/officeDocument/2006/relationships/image" Target="../media/image661.PNG"/><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2" Type="http://schemas.openxmlformats.org/officeDocument/2006/relationships/image" Target="../media/image662.PNG"/><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3" Type="http://schemas.openxmlformats.org/officeDocument/2006/relationships/image" Target="../media/image664.PNG"/><Relationship Id="rId2" Type="http://schemas.openxmlformats.org/officeDocument/2006/relationships/image" Target="../media/image663.PNG"/><Relationship Id="rId1" Type="http://schemas.openxmlformats.org/officeDocument/2006/relationships/slideLayout" Target="../slideLayouts/slideLayout8.xml"/><Relationship Id="rId4" Type="http://schemas.openxmlformats.org/officeDocument/2006/relationships/image" Target="../media/image665.PNG"/></Relationships>
</file>

<file path=ppt/slides/_rels/slide219.xml.rels><?xml version="1.0" encoding="UTF-8" standalone="yes"?>
<Relationships xmlns="http://schemas.openxmlformats.org/package/2006/relationships"><Relationship Id="rId3" Type="http://schemas.openxmlformats.org/officeDocument/2006/relationships/image" Target="../media/image667.PNG"/><Relationship Id="rId2" Type="http://schemas.openxmlformats.org/officeDocument/2006/relationships/image" Target="../media/image666.PNG"/><Relationship Id="rId1" Type="http://schemas.openxmlformats.org/officeDocument/2006/relationships/slideLayout" Target="../slideLayouts/slideLayout8.xml"/><Relationship Id="rId4" Type="http://schemas.openxmlformats.org/officeDocument/2006/relationships/image" Target="../media/image668.PNG"/></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image" Target="../media/image78.png"/><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8.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99.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s>
</file>

<file path=ppt/slides/_rels/slide220.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669.PNG"/><Relationship Id="rId1" Type="http://schemas.openxmlformats.org/officeDocument/2006/relationships/slideLayout" Target="../slideLayouts/slideLayout8.xml"/><Relationship Id="rId4" Type="http://schemas.openxmlformats.org/officeDocument/2006/relationships/image" Target="../media/image671.PNG"/></Relationships>
</file>

<file path=ppt/slides/_rels/slide221.xml.rels><?xml version="1.0" encoding="UTF-8" standalone="yes"?>
<Relationships xmlns="http://schemas.openxmlformats.org/package/2006/relationships"><Relationship Id="rId3" Type="http://schemas.openxmlformats.org/officeDocument/2006/relationships/image" Target="../media/image673.PNG"/><Relationship Id="rId2" Type="http://schemas.openxmlformats.org/officeDocument/2006/relationships/image" Target="../media/image672.PNG"/><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image" Target="../media/image674.PNG"/><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3" Type="http://schemas.openxmlformats.org/officeDocument/2006/relationships/image" Target="../media/image677.PNG"/><Relationship Id="rId2" Type="http://schemas.openxmlformats.org/officeDocument/2006/relationships/image" Target="../media/image676.PNG"/><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2" Type="http://schemas.openxmlformats.org/officeDocument/2006/relationships/image" Target="../media/image678.PNG"/><Relationship Id="rId1" Type="http://schemas.openxmlformats.org/officeDocument/2006/relationships/slideLayout" Target="../slideLayouts/slideLayout8.xml"/></Relationships>
</file>

<file path=ppt/slides/_rels/slide225.xml.rels><?xml version="1.0" encoding="UTF-8" standalone="yes"?>
<Relationships xmlns="http://schemas.openxmlformats.org/package/2006/relationships"><Relationship Id="rId2" Type="http://schemas.openxmlformats.org/officeDocument/2006/relationships/image" Target="../media/image679.PNG"/><Relationship Id="rId1"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2" Type="http://schemas.openxmlformats.org/officeDocument/2006/relationships/image" Target="../media/image680.PNG"/><Relationship Id="rId1" Type="http://schemas.openxmlformats.org/officeDocument/2006/relationships/slideLayout" Target="../slideLayouts/slideLayout8.xml"/></Relationships>
</file>

<file path=ppt/slides/_rels/slide227.xml.rels><?xml version="1.0" encoding="UTF-8" standalone="yes"?>
<Relationships xmlns="http://schemas.openxmlformats.org/package/2006/relationships"><Relationship Id="rId2" Type="http://schemas.openxmlformats.org/officeDocument/2006/relationships/image" Target="../media/image681.PNG"/><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6740.PNG"/><Relationship Id="rId7" Type="http://schemas.openxmlformats.org/officeDocument/2006/relationships/image" Target="../media/image6780.PNG"/><Relationship Id="rId2" Type="http://schemas.openxmlformats.org/officeDocument/2006/relationships/image" Target="../media/image6730.PNG"/><Relationship Id="rId1" Type="http://schemas.openxmlformats.org/officeDocument/2006/relationships/slideLayout" Target="../slideLayouts/slideLayout8.xml"/><Relationship Id="rId6" Type="http://schemas.openxmlformats.org/officeDocument/2006/relationships/image" Target="../media/image6770.PNG"/><Relationship Id="rId5" Type="http://schemas.openxmlformats.org/officeDocument/2006/relationships/image" Target="../media/image6760.PNG"/><Relationship Id="rId4" Type="http://schemas.openxmlformats.org/officeDocument/2006/relationships/image" Target="../media/image6750.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30.xml.rels><?xml version="1.0" encoding="UTF-8" standalone="yes"?>
<Relationships xmlns="http://schemas.openxmlformats.org/package/2006/relationships"><Relationship Id="rId3" Type="http://schemas.openxmlformats.org/officeDocument/2006/relationships/image" Target="../media/image6800.PNG"/><Relationship Id="rId2" Type="http://schemas.openxmlformats.org/officeDocument/2006/relationships/image" Target="../media/image6790.PNG"/><Relationship Id="rId1" Type="http://schemas.openxmlformats.org/officeDocument/2006/relationships/slideLayout" Target="../slideLayouts/slideLayout8.xml"/><Relationship Id="rId4" Type="http://schemas.openxmlformats.org/officeDocument/2006/relationships/image" Target="../media/image6810.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682.png"/><Relationship Id="rId1" Type="http://schemas.openxmlformats.org/officeDocument/2006/relationships/slideLayout" Target="../slideLayouts/slideLayout8.xml"/><Relationship Id="rId4" Type="http://schemas.openxmlformats.org/officeDocument/2006/relationships/image" Target="../media/image683.PNG"/></Relationships>
</file>

<file path=ppt/slides/_rels/slide233.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684.png"/><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3" Type="http://schemas.openxmlformats.org/officeDocument/2006/relationships/image" Target="../media/image686.PNG"/><Relationship Id="rId2" Type="http://schemas.openxmlformats.org/officeDocument/2006/relationships/image" Target="../media/image685.PNG"/><Relationship Id="rId1" Type="http://schemas.openxmlformats.org/officeDocument/2006/relationships/slideLayout" Target="../slideLayouts/slideLayout8.xml"/><Relationship Id="rId6" Type="http://schemas.microsoft.com/office/2007/relationships/hdphoto" Target="../media/hdphoto65.wdp"/><Relationship Id="rId5" Type="http://schemas.openxmlformats.org/officeDocument/2006/relationships/image" Target="../media/image688.png"/><Relationship Id="rId4" Type="http://schemas.openxmlformats.org/officeDocument/2006/relationships/image" Target="../media/image687.PNG"/></Relationships>
</file>

<file path=ppt/slides/_rels/slide235.xml.rels><?xml version="1.0" encoding="UTF-8" standalone="yes"?>
<Relationships xmlns="http://schemas.openxmlformats.org/package/2006/relationships"><Relationship Id="rId3" Type="http://schemas.openxmlformats.org/officeDocument/2006/relationships/image" Target="../media/image6900.PNG"/><Relationship Id="rId2" Type="http://schemas.openxmlformats.org/officeDocument/2006/relationships/image" Target="../media/image689.PNG"/><Relationship Id="rId1" Type="http://schemas.openxmlformats.org/officeDocument/2006/relationships/slideLayout" Target="../slideLayouts/slideLayout8.xml"/></Relationships>
</file>

<file path=ppt/slides/_rels/slide236.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690.png"/><Relationship Id="rId1" Type="http://schemas.openxmlformats.org/officeDocument/2006/relationships/slideLayout" Target="../slideLayouts/slideLayout8.xml"/><Relationship Id="rId4" Type="http://schemas.openxmlformats.org/officeDocument/2006/relationships/image" Target="../media/image691.PNG"/></Relationships>
</file>

<file path=ppt/slides/_rels/slide237.xml.rels><?xml version="1.0" encoding="UTF-8" standalone="yes"?>
<Relationships xmlns="http://schemas.openxmlformats.org/package/2006/relationships"><Relationship Id="rId3" Type="http://schemas.openxmlformats.org/officeDocument/2006/relationships/image" Target="../media/image693.png"/><Relationship Id="rId2" Type="http://schemas.openxmlformats.org/officeDocument/2006/relationships/image" Target="../media/image692.PNG"/><Relationship Id="rId1" Type="http://schemas.openxmlformats.org/officeDocument/2006/relationships/slideLayout" Target="../slideLayouts/slideLayout8.xml"/><Relationship Id="rId4" Type="http://schemas.microsoft.com/office/2007/relationships/hdphoto" Target="../media/hdphoto67.wdp"/></Relationships>
</file>

<file path=ppt/slides/_rels/slide238.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694.png"/><Relationship Id="rId1" Type="http://schemas.openxmlformats.org/officeDocument/2006/relationships/slideLayout" Target="../slideLayouts/slideLayout8.xml"/><Relationship Id="rId4" Type="http://schemas.openxmlformats.org/officeDocument/2006/relationships/image" Target="../media/image695.PNG"/></Relationships>
</file>

<file path=ppt/slides/_rels/slide239.xml.rels><?xml version="1.0" encoding="UTF-8" standalone="yes"?>
<Relationships xmlns="http://schemas.openxmlformats.org/package/2006/relationships"><Relationship Id="rId3" Type="http://schemas.openxmlformats.org/officeDocument/2006/relationships/image" Target="../media/image697.PNG"/><Relationship Id="rId2" Type="http://schemas.openxmlformats.org/officeDocument/2006/relationships/image" Target="../media/image69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240.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698.png"/><Relationship Id="rId1" Type="http://schemas.openxmlformats.org/officeDocument/2006/relationships/slideLayout" Target="../slideLayouts/slideLayout8.xml"/><Relationship Id="rId4" Type="http://schemas.openxmlformats.org/officeDocument/2006/relationships/image" Target="../media/image699.PNG"/></Relationships>
</file>

<file path=ppt/slides/_rels/slide241.xml.rels><?xml version="1.0" encoding="UTF-8" standalone="yes"?>
<Relationships xmlns="http://schemas.openxmlformats.org/package/2006/relationships"><Relationship Id="rId3" Type="http://schemas.openxmlformats.org/officeDocument/2006/relationships/image" Target="../media/image701.PNG"/><Relationship Id="rId2" Type="http://schemas.openxmlformats.org/officeDocument/2006/relationships/image" Target="../media/image700.PNG"/><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3" Type="http://schemas.openxmlformats.org/officeDocument/2006/relationships/image" Target="../media/image703.PNG"/><Relationship Id="rId2" Type="http://schemas.openxmlformats.org/officeDocument/2006/relationships/image" Target="../media/image702.PNG"/><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xml"/><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8.xml"/><Relationship Id="rId4"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8.xml"/><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8.xml"/><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3.png"/><Relationship Id="rId3" Type="http://schemas.openxmlformats.org/officeDocument/2006/relationships/image" Target="../media/image128.png"/><Relationship Id="rId21" Type="http://schemas.openxmlformats.org/officeDocument/2006/relationships/image" Target="../media/image146.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2.png"/><Relationship Id="rId2" Type="http://schemas.openxmlformats.org/officeDocument/2006/relationships/image" Target="../media/image127.png"/><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slideLayout" Target="../slideLayouts/slideLayout8.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40.png"/><Relationship Id="rId10" Type="http://schemas.openxmlformats.org/officeDocument/2006/relationships/image" Target="../media/image135.png"/><Relationship Id="rId19" Type="http://schemas.openxmlformats.org/officeDocument/2006/relationships/image" Target="../media/image144.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47.png"/></Relationships>
</file>

<file path=ppt/slides/_rels/slide37.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172.png"/><Relationship Id="rId3" Type="http://schemas.openxmlformats.org/officeDocument/2006/relationships/image" Target="../media/image149.png"/><Relationship Id="rId21" Type="http://schemas.openxmlformats.org/officeDocument/2006/relationships/image" Target="../media/image167.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2" Type="http://schemas.openxmlformats.org/officeDocument/2006/relationships/image" Target="../media/image148.png"/><Relationship Id="rId16" Type="http://schemas.openxmlformats.org/officeDocument/2006/relationships/image" Target="../media/image162.png"/><Relationship Id="rId20" Type="http://schemas.openxmlformats.org/officeDocument/2006/relationships/image" Target="../media/image166.png"/><Relationship Id="rId1" Type="http://schemas.openxmlformats.org/officeDocument/2006/relationships/slideLayout" Target="../slideLayouts/slideLayout8.xml"/><Relationship Id="rId6" Type="http://schemas.openxmlformats.org/officeDocument/2006/relationships/image" Target="../media/image152.png"/><Relationship Id="rId11" Type="http://schemas.openxmlformats.org/officeDocument/2006/relationships/image" Target="../media/image157.png"/><Relationship Id="rId24" Type="http://schemas.openxmlformats.org/officeDocument/2006/relationships/image" Target="../media/image170.pn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10" Type="http://schemas.openxmlformats.org/officeDocument/2006/relationships/image" Target="../media/image156.png"/><Relationship Id="rId19" Type="http://schemas.openxmlformats.org/officeDocument/2006/relationships/image" Target="../media/image165.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s>
</file>

<file path=ppt/slides/_rels/slide38.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58.png"/><Relationship Id="rId7" Type="http://schemas.openxmlformats.org/officeDocument/2006/relationships/image" Target="../media/image176.png"/><Relationship Id="rId2" Type="http://schemas.openxmlformats.org/officeDocument/2006/relationships/image" Target="../media/image174.png"/><Relationship Id="rId1" Type="http://schemas.openxmlformats.org/officeDocument/2006/relationships/slideLayout" Target="../slideLayouts/slideLayout8.xml"/><Relationship Id="rId6" Type="http://schemas.openxmlformats.org/officeDocument/2006/relationships/image" Target="../media/image160.png"/><Relationship Id="rId5" Type="http://schemas.openxmlformats.org/officeDocument/2006/relationships/image" Target="../media/image175.png"/><Relationship Id="rId4" Type="http://schemas.openxmlformats.org/officeDocument/2006/relationships/image" Target="../media/image159.png"/><Relationship Id="rId9" Type="http://schemas.openxmlformats.org/officeDocument/2006/relationships/image" Target="../media/image178.png"/></Relationships>
</file>

<file path=ppt/slides/_rels/slide3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8.png"/><Relationship Id="rId7" Type="http://schemas.openxmlformats.org/officeDocument/2006/relationships/image" Target="../media/image176.png"/><Relationship Id="rId12" Type="http://schemas.openxmlformats.org/officeDocument/2006/relationships/image" Target="../media/image185.png"/><Relationship Id="rId2" Type="http://schemas.openxmlformats.org/officeDocument/2006/relationships/image" Target="../media/image179.png"/><Relationship Id="rId1" Type="http://schemas.openxmlformats.org/officeDocument/2006/relationships/slideLayout" Target="../slideLayouts/slideLayout8.xml"/><Relationship Id="rId6" Type="http://schemas.openxmlformats.org/officeDocument/2006/relationships/image" Target="../media/image172.png"/><Relationship Id="rId11" Type="http://schemas.openxmlformats.org/officeDocument/2006/relationships/image" Target="../media/image184.png"/><Relationship Id="rId5" Type="http://schemas.openxmlformats.org/officeDocument/2006/relationships/image" Target="../media/image181.png"/><Relationship Id="rId10" Type="http://schemas.openxmlformats.org/officeDocument/2006/relationships/image" Target="../media/image183.png"/><Relationship Id="rId4" Type="http://schemas.openxmlformats.org/officeDocument/2006/relationships/image" Target="../media/image180.png"/><Relationship Id="rId9" Type="http://schemas.openxmlformats.org/officeDocument/2006/relationships/image" Target="../media/image182.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1.png"/><Relationship Id="rId26" Type="http://schemas.openxmlformats.org/officeDocument/2006/relationships/image" Target="../media/image194.PNG"/><Relationship Id="rId7" Type="http://schemas.openxmlformats.org/officeDocument/2006/relationships/image" Target="../media/image187.png"/><Relationship Id="rId12" Type="http://schemas.openxmlformats.org/officeDocument/2006/relationships/image" Target="../media/image190.png"/><Relationship Id="rId25" Type="http://schemas.openxmlformats.org/officeDocument/2006/relationships/image" Target="../media/image193.PNG"/><Relationship Id="rId2" Type="http://schemas.openxmlformats.org/officeDocument/2006/relationships/image" Target="../media/image186.PNG"/><Relationship Id="rId1" Type="http://schemas.openxmlformats.org/officeDocument/2006/relationships/slideLayout" Target="../slideLayouts/slideLayout8.xml"/><Relationship Id="rId6" Type="http://schemas.openxmlformats.org/officeDocument/2006/relationships/image" Target="../media/image174.png"/><Relationship Id="rId11" Type="http://schemas.openxmlformats.org/officeDocument/2006/relationships/image" Target="../media/image189.png"/><Relationship Id="rId24" Type="http://schemas.openxmlformats.org/officeDocument/2006/relationships/image" Target="../media/image192.PNG"/><Relationship Id="rId5" Type="http://schemas.openxmlformats.org/officeDocument/2006/relationships/image" Target="../media/image1690.png"/><Relationship Id="rId23" Type="http://schemas.openxmlformats.org/officeDocument/2006/relationships/image" Target="../media/image1710.png"/><Relationship Id="rId10" Type="http://schemas.openxmlformats.org/officeDocument/2006/relationships/image" Target="../media/image160.png"/><Relationship Id="rId4" Type="http://schemas.openxmlformats.org/officeDocument/2006/relationships/image" Target="../media/image1680.png"/><Relationship Id="rId9" Type="http://schemas.openxmlformats.org/officeDocument/2006/relationships/image" Target="../media/image175.png"/><Relationship Id="rId22" Type="http://schemas.openxmlformats.org/officeDocument/2006/relationships/image" Target="../media/image1700.png"/></Relationships>
</file>

<file path=ppt/slides/_rels/slide4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8.xml"/><Relationship Id="rId4" Type="http://schemas.openxmlformats.org/officeDocument/2006/relationships/image" Target="../media/image1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790.png"/><Relationship Id="rId2" Type="http://schemas.openxmlformats.org/officeDocument/2006/relationships/image" Target="../media/image1780.png"/><Relationship Id="rId1" Type="http://schemas.openxmlformats.org/officeDocument/2006/relationships/slideLayout" Target="../slideLayouts/slideLayout8.xml"/><Relationship Id="rId5" Type="http://schemas.openxmlformats.org/officeDocument/2006/relationships/image" Target="../media/image1810.png"/><Relationship Id="rId4" Type="http://schemas.openxmlformats.org/officeDocument/2006/relationships/image" Target="../media/image1800.png"/></Relationships>
</file>

<file path=ppt/slides/_rels/slide4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8.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4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5.png"/><Relationship Id="rId1" Type="http://schemas.openxmlformats.org/officeDocument/2006/relationships/slideLayout" Target="../slideLayouts/slideLayout8.xml"/><Relationship Id="rId4" Type="http://schemas.openxmlformats.org/officeDocument/2006/relationships/image" Target="../media/image206.PNG"/></Relationships>
</file>

<file path=ppt/slides/_rels/slide4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8.xml"/><Relationship Id="rId4" Type="http://schemas.microsoft.com/office/2007/relationships/hdphoto" Target="../media/hdphoto11.wdp"/></Relationships>
</file>

<file path=ppt/slides/_rels/slide4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1.png"/><Relationship Id="rId1" Type="http://schemas.openxmlformats.org/officeDocument/2006/relationships/slideLayout" Target="../slideLayouts/slideLayout8.xml"/><Relationship Id="rId5" Type="http://schemas.openxmlformats.org/officeDocument/2006/relationships/image" Target="../media/image213.PNG"/><Relationship Id="rId4" Type="http://schemas.openxmlformats.org/officeDocument/2006/relationships/image" Target="../media/image2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7.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14.wdp"/><Relationship Id="rId7" Type="http://schemas.openxmlformats.org/officeDocument/2006/relationships/image" Target="../media/image221.png"/><Relationship Id="rId2" Type="http://schemas.openxmlformats.org/officeDocument/2006/relationships/image" Target="../media/image218.png"/><Relationship Id="rId1" Type="http://schemas.openxmlformats.org/officeDocument/2006/relationships/slideLayout" Target="../slideLayouts/slideLayout8.xml"/><Relationship Id="rId6" Type="http://schemas.openxmlformats.org/officeDocument/2006/relationships/image" Target="../media/image220.PNG"/><Relationship Id="rId5" Type="http://schemas.microsoft.com/office/2007/relationships/hdphoto" Target="../media/hdphoto15.wdp"/><Relationship Id="rId4" Type="http://schemas.openxmlformats.org/officeDocument/2006/relationships/image" Target="../media/image219.png"/></Relationships>
</file>

<file path=ppt/slides/_rels/slide5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image" Target="../media/image225.png"/><Relationship Id="rId1" Type="http://schemas.openxmlformats.org/officeDocument/2006/relationships/slideLayout" Target="../slideLayouts/slideLayout8.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62.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image" Target="../media/image231.PNG"/><Relationship Id="rId1" Type="http://schemas.openxmlformats.org/officeDocument/2006/relationships/slideLayout" Target="../slideLayouts/slideLayout8.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6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8.xml"/><Relationship Id="rId6" Type="http://schemas.openxmlformats.org/officeDocument/2006/relationships/image" Target="../media/image232.png"/><Relationship Id="rId5" Type="http://schemas.openxmlformats.org/officeDocument/2006/relationships/image" Target="../media/image240.png"/><Relationship Id="rId4" Type="http://schemas.openxmlformats.org/officeDocument/2006/relationships/image" Target="../media/image239.png"/></Relationships>
</file>

<file path=ppt/slides/_rels/slide64.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5.png"/><Relationship Id="rId2" Type="http://schemas.openxmlformats.org/officeDocument/2006/relationships/image" Target="../media/image241.PNG"/><Relationship Id="rId1" Type="http://schemas.openxmlformats.org/officeDocument/2006/relationships/slideLayout" Target="../slideLayouts/slideLayout8.xml"/><Relationship Id="rId6" Type="http://schemas.openxmlformats.org/officeDocument/2006/relationships/image" Target="../media/image232.png"/><Relationship Id="rId5" Type="http://schemas.openxmlformats.org/officeDocument/2006/relationships/image" Target="../media/image244.png"/><Relationship Id="rId4" Type="http://schemas.openxmlformats.org/officeDocument/2006/relationships/image" Target="../media/image243.png"/></Relationships>
</file>

<file path=ppt/slides/_rels/slide6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8.xml"/><Relationship Id="rId5" Type="http://schemas.openxmlformats.org/officeDocument/2006/relationships/image" Target="../media/image249.PNG"/><Relationship Id="rId4" Type="http://schemas.openxmlformats.org/officeDocument/2006/relationships/image" Target="../media/image2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image" Target="../media/image251.PNG"/><Relationship Id="rId3" Type="http://schemas.openxmlformats.org/officeDocument/2006/relationships/image" Target="../media/image2360.PNG"/><Relationship Id="rId7" Type="http://schemas.openxmlformats.org/officeDocument/2006/relationships/image" Target="../media/image2400.png"/><Relationship Id="rId12" Type="http://schemas.openxmlformats.org/officeDocument/2006/relationships/image" Target="../media/image2450.png"/><Relationship Id="rId2" Type="http://schemas.openxmlformats.org/officeDocument/2006/relationships/image" Target="../media/image250.PNG"/><Relationship Id="rId1" Type="http://schemas.openxmlformats.org/officeDocument/2006/relationships/slideLayout" Target="../slideLayouts/slideLayout8.xml"/><Relationship Id="rId6" Type="http://schemas.openxmlformats.org/officeDocument/2006/relationships/image" Target="../media/image2390.png"/><Relationship Id="rId11" Type="http://schemas.openxmlformats.org/officeDocument/2006/relationships/image" Target="../media/image2440.png"/><Relationship Id="rId5" Type="http://schemas.openxmlformats.org/officeDocument/2006/relationships/image" Target="../media/image2380.png"/><Relationship Id="rId10" Type="http://schemas.openxmlformats.org/officeDocument/2006/relationships/image" Target="../media/image2430.png"/><Relationship Id="rId4" Type="http://schemas.openxmlformats.org/officeDocument/2006/relationships/image" Target="../media/image2370.PNG"/><Relationship Id="rId9" Type="http://schemas.openxmlformats.org/officeDocument/2006/relationships/image" Target="../media/image2420.png"/></Relationships>
</file>

<file path=ppt/slides/_rels/slide68.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0.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0.PNG"/><Relationship Id="rId7" Type="http://schemas.openxmlformats.org/officeDocument/2006/relationships/image" Target="../media/image257.png"/><Relationship Id="rId12" Type="http://schemas.openxmlformats.org/officeDocument/2006/relationships/image" Target="../media/image262.png"/><Relationship Id="rId2" Type="http://schemas.openxmlformats.org/officeDocument/2006/relationships/image" Target="../media/image2520.PNG"/><Relationship Id="rId1" Type="http://schemas.openxmlformats.org/officeDocument/2006/relationships/slideLayout" Target="../slideLayouts/slideLayout8.xml"/><Relationship Id="rId6" Type="http://schemas.openxmlformats.org/officeDocument/2006/relationships/image" Target="../media/image2560.PNG"/><Relationship Id="rId11" Type="http://schemas.openxmlformats.org/officeDocument/2006/relationships/image" Target="../media/image261.png"/><Relationship Id="rId5" Type="http://schemas.openxmlformats.org/officeDocument/2006/relationships/image" Target="../media/image2550.PNG"/><Relationship Id="rId10" Type="http://schemas.openxmlformats.org/officeDocument/2006/relationships/image" Target="../media/image260.png"/><Relationship Id="rId4" Type="http://schemas.openxmlformats.org/officeDocument/2006/relationships/image" Target="../media/image2540.PNG"/><Relationship Id="rId9" Type="http://schemas.openxmlformats.org/officeDocument/2006/relationships/image" Target="../media/image259.png"/></Relationships>
</file>

<file path=ppt/slides/_rels/slide74.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4.png"/><Relationship Id="rId3" Type="http://schemas.openxmlformats.org/officeDocument/2006/relationships/image" Target="../media/image264.png"/><Relationship Id="rId7" Type="http://schemas.openxmlformats.org/officeDocument/2006/relationships/image" Target="../media/image268.png"/><Relationship Id="rId12" Type="http://schemas.openxmlformats.org/officeDocument/2006/relationships/image" Target="../media/image273.png"/><Relationship Id="rId2" Type="http://schemas.openxmlformats.org/officeDocument/2006/relationships/image" Target="../media/image263.png"/><Relationship Id="rId1" Type="http://schemas.openxmlformats.org/officeDocument/2006/relationships/slideLayout" Target="../slideLayouts/slideLayout8.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266.png"/><Relationship Id="rId15" Type="http://schemas.openxmlformats.org/officeDocument/2006/relationships/image" Target="../media/image276.png"/><Relationship Id="rId10" Type="http://schemas.openxmlformats.org/officeDocument/2006/relationships/image" Target="../media/image271.png"/><Relationship Id="rId4" Type="http://schemas.openxmlformats.org/officeDocument/2006/relationships/image" Target="../media/image265.png"/><Relationship Id="rId9" Type="http://schemas.openxmlformats.org/officeDocument/2006/relationships/image" Target="../media/image270.png"/><Relationship Id="rId14" Type="http://schemas.openxmlformats.org/officeDocument/2006/relationships/image" Target="../media/image275.png"/></Relationships>
</file>

<file path=ppt/slides/_rels/slide75.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78.png"/><Relationship Id="rId7" Type="http://schemas.openxmlformats.org/officeDocument/2006/relationships/image" Target="../media/image282.png"/><Relationship Id="rId12" Type="http://schemas.openxmlformats.org/officeDocument/2006/relationships/image" Target="../media/image287.png"/><Relationship Id="rId2" Type="http://schemas.openxmlformats.org/officeDocument/2006/relationships/image" Target="../media/image277.png"/><Relationship Id="rId1" Type="http://schemas.openxmlformats.org/officeDocument/2006/relationships/slideLayout" Target="../slideLayouts/slideLayout8.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80.png"/><Relationship Id="rId10" Type="http://schemas.openxmlformats.org/officeDocument/2006/relationships/image" Target="../media/image285.png"/><Relationship Id="rId4" Type="http://schemas.openxmlformats.org/officeDocument/2006/relationships/image" Target="../media/image279.png"/><Relationship Id="rId9" Type="http://schemas.openxmlformats.org/officeDocument/2006/relationships/image" Target="../media/image284.png"/></Relationships>
</file>

<file path=ppt/slides/_rels/slide76.xml.rels><?xml version="1.0" encoding="UTF-8" standalone="yes"?>
<Relationships xmlns="http://schemas.openxmlformats.org/package/2006/relationships"><Relationship Id="rId8" Type="http://schemas.openxmlformats.org/officeDocument/2006/relationships/image" Target="../media/image294.png"/><Relationship Id="rId13" Type="http://schemas.openxmlformats.org/officeDocument/2006/relationships/image" Target="../media/image299.png"/><Relationship Id="rId3" Type="http://schemas.openxmlformats.org/officeDocument/2006/relationships/image" Target="../media/image289.png"/><Relationship Id="rId7" Type="http://schemas.openxmlformats.org/officeDocument/2006/relationships/image" Target="../media/image293.png"/><Relationship Id="rId12" Type="http://schemas.openxmlformats.org/officeDocument/2006/relationships/image" Target="../media/image298.png"/><Relationship Id="rId2" Type="http://schemas.openxmlformats.org/officeDocument/2006/relationships/image" Target="../media/image288.png"/><Relationship Id="rId1" Type="http://schemas.openxmlformats.org/officeDocument/2006/relationships/slideLayout" Target="../slideLayouts/slideLayout8.xml"/><Relationship Id="rId6" Type="http://schemas.openxmlformats.org/officeDocument/2006/relationships/image" Target="../media/image292.png"/><Relationship Id="rId11" Type="http://schemas.openxmlformats.org/officeDocument/2006/relationships/image" Target="../media/image297.png"/><Relationship Id="rId5" Type="http://schemas.openxmlformats.org/officeDocument/2006/relationships/image" Target="../media/image291.png"/><Relationship Id="rId15" Type="http://schemas.openxmlformats.org/officeDocument/2006/relationships/image" Target="../media/image30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 Id="rId14" Type="http://schemas.openxmlformats.org/officeDocument/2006/relationships/image" Target="../media/image300.png"/></Relationships>
</file>

<file path=ppt/slides/_rels/slide77.xml.rels><?xml version="1.0" encoding="UTF-8" standalone="yes"?>
<Relationships xmlns="http://schemas.openxmlformats.org/package/2006/relationships"><Relationship Id="rId8" Type="http://schemas.openxmlformats.org/officeDocument/2006/relationships/image" Target="../media/image308.png"/><Relationship Id="rId13" Type="http://schemas.openxmlformats.org/officeDocument/2006/relationships/image" Target="../media/image313.png"/><Relationship Id="rId18" Type="http://schemas.openxmlformats.org/officeDocument/2006/relationships/image" Target="../media/image318.png"/><Relationship Id="rId3" Type="http://schemas.openxmlformats.org/officeDocument/2006/relationships/image" Target="../media/image303.png"/><Relationship Id="rId21" Type="http://schemas.openxmlformats.org/officeDocument/2006/relationships/image" Target="../media/image321.png"/><Relationship Id="rId7" Type="http://schemas.openxmlformats.org/officeDocument/2006/relationships/image" Target="../media/image307.png"/><Relationship Id="rId12" Type="http://schemas.openxmlformats.org/officeDocument/2006/relationships/image" Target="../media/image312.png"/><Relationship Id="rId17" Type="http://schemas.openxmlformats.org/officeDocument/2006/relationships/image" Target="../media/image317.png"/><Relationship Id="rId2" Type="http://schemas.openxmlformats.org/officeDocument/2006/relationships/image" Target="../media/image302.png"/><Relationship Id="rId16" Type="http://schemas.openxmlformats.org/officeDocument/2006/relationships/image" Target="../media/image316.png"/><Relationship Id="rId20" Type="http://schemas.openxmlformats.org/officeDocument/2006/relationships/image" Target="../media/image320.png"/><Relationship Id="rId1" Type="http://schemas.openxmlformats.org/officeDocument/2006/relationships/slideLayout" Target="../slideLayouts/slideLayout8.xml"/><Relationship Id="rId6" Type="http://schemas.openxmlformats.org/officeDocument/2006/relationships/image" Target="../media/image306.png"/><Relationship Id="rId11" Type="http://schemas.openxmlformats.org/officeDocument/2006/relationships/image" Target="../media/image311.png"/><Relationship Id="rId5" Type="http://schemas.openxmlformats.org/officeDocument/2006/relationships/image" Target="../media/image305.png"/><Relationship Id="rId15" Type="http://schemas.openxmlformats.org/officeDocument/2006/relationships/image" Target="../media/image315.png"/><Relationship Id="rId23" Type="http://schemas.openxmlformats.org/officeDocument/2006/relationships/image" Target="../media/image323.png"/><Relationship Id="rId10" Type="http://schemas.openxmlformats.org/officeDocument/2006/relationships/image" Target="../media/image310.png"/><Relationship Id="rId19" Type="http://schemas.openxmlformats.org/officeDocument/2006/relationships/image" Target="../media/image319.png"/><Relationship Id="rId4" Type="http://schemas.openxmlformats.org/officeDocument/2006/relationships/image" Target="../media/image304.png"/><Relationship Id="rId9" Type="http://schemas.openxmlformats.org/officeDocument/2006/relationships/image" Target="../media/image309.png"/><Relationship Id="rId14" Type="http://schemas.openxmlformats.org/officeDocument/2006/relationships/image" Target="../media/image314.png"/><Relationship Id="rId22" Type="http://schemas.openxmlformats.org/officeDocument/2006/relationships/image" Target="../media/image322.png"/></Relationships>
</file>

<file path=ppt/slides/_rels/slide78.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325.png"/><Relationship Id="rId7" Type="http://schemas.openxmlformats.org/officeDocument/2006/relationships/image" Target="../media/image329.png"/><Relationship Id="rId2" Type="http://schemas.openxmlformats.org/officeDocument/2006/relationships/image" Target="../media/image324.png"/><Relationship Id="rId1" Type="http://schemas.openxmlformats.org/officeDocument/2006/relationships/slideLayout" Target="../slideLayouts/slideLayout8.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26.png"/></Relationships>
</file>

<file path=ppt/slides/_rels/slide79.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8.xml"/><Relationship Id="rId5" Type="http://schemas.openxmlformats.org/officeDocument/2006/relationships/image" Target="../media/image334.png"/><Relationship Id="rId4" Type="http://schemas.openxmlformats.org/officeDocument/2006/relationships/image" Target="../media/image333.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80.xml.rels><?xml version="1.0" encoding="UTF-8" standalone="yes"?>
<Relationships xmlns="http://schemas.openxmlformats.org/package/2006/relationships"><Relationship Id="rId8" Type="http://schemas.openxmlformats.org/officeDocument/2006/relationships/image" Target="../media/image341.png"/><Relationship Id="rId13" Type="http://schemas.openxmlformats.org/officeDocument/2006/relationships/image" Target="../media/image346.png"/><Relationship Id="rId18" Type="http://schemas.openxmlformats.org/officeDocument/2006/relationships/image" Target="../media/image351.png"/><Relationship Id="rId3" Type="http://schemas.openxmlformats.org/officeDocument/2006/relationships/image" Target="../media/image336.png"/><Relationship Id="rId21" Type="http://schemas.openxmlformats.org/officeDocument/2006/relationships/image" Target="../media/image354.png"/><Relationship Id="rId7" Type="http://schemas.openxmlformats.org/officeDocument/2006/relationships/image" Target="../media/image257.emf"/><Relationship Id="rId12" Type="http://schemas.openxmlformats.org/officeDocument/2006/relationships/image" Target="../media/image345.png"/><Relationship Id="rId17" Type="http://schemas.openxmlformats.org/officeDocument/2006/relationships/image" Target="../media/image350.png"/><Relationship Id="rId2" Type="http://schemas.openxmlformats.org/officeDocument/2006/relationships/image" Target="../media/image335.png"/><Relationship Id="rId16" Type="http://schemas.openxmlformats.org/officeDocument/2006/relationships/image" Target="../media/image349.png"/><Relationship Id="rId20" Type="http://schemas.openxmlformats.org/officeDocument/2006/relationships/image" Target="../media/image353.png"/><Relationship Id="rId1" Type="http://schemas.openxmlformats.org/officeDocument/2006/relationships/slideLayout" Target="../slideLayouts/slideLayout8.xml"/><Relationship Id="rId6" Type="http://schemas.openxmlformats.org/officeDocument/2006/relationships/image" Target="../media/image339.png"/><Relationship Id="rId11" Type="http://schemas.openxmlformats.org/officeDocument/2006/relationships/image" Target="../media/image344.png"/><Relationship Id="rId24" Type="http://schemas.openxmlformats.org/officeDocument/2006/relationships/image" Target="../media/image357.png"/><Relationship Id="rId5" Type="http://schemas.openxmlformats.org/officeDocument/2006/relationships/image" Target="../media/image338.png"/><Relationship Id="rId15" Type="http://schemas.openxmlformats.org/officeDocument/2006/relationships/image" Target="../media/image348.png"/><Relationship Id="rId23" Type="http://schemas.openxmlformats.org/officeDocument/2006/relationships/image" Target="../media/image356.png"/><Relationship Id="rId10" Type="http://schemas.openxmlformats.org/officeDocument/2006/relationships/image" Target="../media/image343.png"/><Relationship Id="rId19" Type="http://schemas.openxmlformats.org/officeDocument/2006/relationships/image" Target="../media/image352.png"/><Relationship Id="rId4" Type="http://schemas.openxmlformats.org/officeDocument/2006/relationships/image" Target="../media/image337.png"/><Relationship Id="rId9" Type="http://schemas.openxmlformats.org/officeDocument/2006/relationships/image" Target="../media/image342.png"/><Relationship Id="rId14" Type="http://schemas.openxmlformats.org/officeDocument/2006/relationships/image" Target="../media/image347.png"/><Relationship Id="rId22" Type="http://schemas.openxmlformats.org/officeDocument/2006/relationships/image" Target="../media/image355.png"/></Relationships>
</file>

<file path=ppt/slides/_rels/slide81.xml.rels><?xml version="1.0" encoding="UTF-8" standalone="yes"?>
<Relationships xmlns="http://schemas.openxmlformats.org/package/2006/relationships"><Relationship Id="rId8" Type="http://schemas.openxmlformats.org/officeDocument/2006/relationships/image" Target="../media/image364.png"/><Relationship Id="rId13" Type="http://schemas.openxmlformats.org/officeDocument/2006/relationships/image" Target="../media/image369.png"/><Relationship Id="rId3" Type="http://schemas.openxmlformats.org/officeDocument/2006/relationships/image" Target="../media/image359.png"/><Relationship Id="rId7" Type="http://schemas.openxmlformats.org/officeDocument/2006/relationships/image" Target="../media/image363.png"/><Relationship Id="rId12" Type="http://schemas.openxmlformats.org/officeDocument/2006/relationships/image" Target="../media/image368.png"/><Relationship Id="rId2" Type="http://schemas.openxmlformats.org/officeDocument/2006/relationships/image" Target="../media/image358.png"/><Relationship Id="rId1" Type="http://schemas.openxmlformats.org/officeDocument/2006/relationships/slideLayout" Target="../slideLayouts/slideLayout8.xml"/><Relationship Id="rId6" Type="http://schemas.openxmlformats.org/officeDocument/2006/relationships/image" Target="../media/image362.png"/><Relationship Id="rId11" Type="http://schemas.openxmlformats.org/officeDocument/2006/relationships/image" Target="../media/image367.png"/><Relationship Id="rId5" Type="http://schemas.openxmlformats.org/officeDocument/2006/relationships/image" Target="../media/image361.png"/><Relationship Id="rId10" Type="http://schemas.openxmlformats.org/officeDocument/2006/relationships/image" Target="../media/image366.png"/><Relationship Id="rId4" Type="http://schemas.openxmlformats.org/officeDocument/2006/relationships/image" Target="../media/image360.png"/><Relationship Id="rId9" Type="http://schemas.openxmlformats.org/officeDocument/2006/relationships/image" Target="../media/image365.png"/></Relationships>
</file>

<file path=ppt/slides/_rels/slide82.xml.rels><?xml version="1.0" encoding="UTF-8" standalone="yes"?>
<Relationships xmlns="http://schemas.openxmlformats.org/package/2006/relationships"><Relationship Id="rId8" Type="http://schemas.openxmlformats.org/officeDocument/2006/relationships/image" Target="../media/image376.png"/><Relationship Id="rId13" Type="http://schemas.openxmlformats.org/officeDocument/2006/relationships/image" Target="../media/image381.png"/><Relationship Id="rId3" Type="http://schemas.openxmlformats.org/officeDocument/2006/relationships/image" Target="../media/image371.png"/><Relationship Id="rId7" Type="http://schemas.openxmlformats.org/officeDocument/2006/relationships/image" Target="../media/image375.png"/><Relationship Id="rId12" Type="http://schemas.openxmlformats.org/officeDocument/2006/relationships/image" Target="../media/image380.png"/><Relationship Id="rId2" Type="http://schemas.openxmlformats.org/officeDocument/2006/relationships/image" Target="../media/image340.PNG"/><Relationship Id="rId16" Type="http://schemas.openxmlformats.org/officeDocument/2006/relationships/image" Target="../media/image384.png"/><Relationship Id="rId1" Type="http://schemas.openxmlformats.org/officeDocument/2006/relationships/slideLayout" Target="../slideLayouts/slideLayout8.xml"/><Relationship Id="rId6" Type="http://schemas.openxmlformats.org/officeDocument/2006/relationships/image" Target="../media/image374.png"/><Relationship Id="rId11" Type="http://schemas.openxmlformats.org/officeDocument/2006/relationships/image" Target="../media/image379.png"/><Relationship Id="rId5" Type="http://schemas.openxmlformats.org/officeDocument/2006/relationships/image" Target="../media/image373.png"/><Relationship Id="rId15" Type="http://schemas.openxmlformats.org/officeDocument/2006/relationships/image" Target="../media/image383.png"/><Relationship Id="rId10" Type="http://schemas.openxmlformats.org/officeDocument/2006/relationships/image" Target="../media/image378.png"/><Relationship Id="rId4" Type="http://schemas.openxmlformats.org/officeDocument/2006/relationships/image" Target="../media/image372.png"/><Relationship Id="rId9" Type="http://schemas.openxmlformats.org/officeDocument/2006/relationships/image" Target="../media/image377.png"/><Relationship Id="rId14" Type="http://schemas.openxmlformats.org/officeDocument/2006/relationships/image" Target="../media/image382.png"/></Relationships>
</file>

<file path=ppt/slides/_rels/slide83.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85.png"/><Relationship Id="rId1" Type="http://schemas.openxmlformats.org/officeDocument/2006/relationships/slideLayout" Target="../slideLayouts/slideLayout8.xml"/><Relationship Id="rId4" Type="http://schemas.openxmlformats.org/officeDocument/2006/relationships/image" Target="../media/image387.png"/></Relationships>
</file>

<file path=ppt/slides/_rels/slide84.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8" Type="http://schemas.openxmlformats.org/officeDocument/2006/relationships/image" Target="../media/image394.png"/><Relationship Id="rId3" Type="http://schemas.openxmlformats.org/officeDocument/2006/relationships/image" Target="../media/image389.png"/><Relationship Id="rId7" Type="http://schemas.openxmlformats.org/officeDocument/2006/relationships/image" Target="../media/image393.png"/><Relationship Id="rId12" Type="http://schemas.openxmlformats.org/officeDocument/2006/relationships/image" Target="../media/image398.png"/><Relationship Id="rId2" Type="http://schemas.openxmlformats.org/officeDocument/2006/relationships/image" Target="../media/image388.png"/><Relationship Id="rId1" Type="http://schemas.openxmlformats.org/officeDocument/2006/relationships/slideLayout" Target="../slideLayouts/slideLayout8.xml"/><Relationship Id="rId6" Type="http://schemas.openxmlformats.org/officeDocument/2006/relationships/image" Target="../media/image392.png"/><Relationship Id="rId11" Type="http://schemas.openxmlformats.org/officeDocument/2006/relationships/image" Target="../media/image397.png"/><Relationship Id="rId5" Type="http://schemas.openxmlformats.org/officeDocument/2006/relationships/image" Target="../media/image391.png"/><Relationship Id="rId10" Type="http://schemas.openxmlformats.org/officeDocument/2006/relationships/image" Target="../media/image396.png"/><Relationship Id="rId4" Type="http://schemas.openxmlformats.org/officeDocument/2006/relationships/image" Target="../media/image390.png"/><Relationship Id="rId9" Type="http://schemas.openxmlformats.org/officeDocument/2006/relationships/image" Target="../media/image39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9.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40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image" Target="../media/image405.png"/><Relationship Id="rId1" Type="http://schemas.openxmlformats.org/officeDocument/2006/relationships/slideLayout" Target="../slideLayouts/slideLayout8.xml"/><Relationship Id="rId6" Type="http://schemas.openxmlformats.org/officeDocument/2006/relationships/image" Target="../media/image408.PNG"/><Relationship Id="rId5" Type="http://schemas.microsoft.com/office/2007/relationships/hdphoto" Target="../media/hdphoto17.wdp"/><Relationship Id="rId4" Type="http://schemas.openxmlformats.org/officeDocument/2006/relationships/image" Target="../media/image407.png"/></Relationships>
</file>

<file path=ppt/slides/_rels/slide91.xml.rels><?xml version="1.0" encoding="UTF-8" standalone="yes"?>
<Relationships xmlns="http://schemas.openxmlformats.org/package/2006/relationships"><Relationship Id="rId8" Type="http://schemas.openxmlformats.org/officeDocument/2006/relationships/image" Target="../media/image413.PNG"/><Relationship Id="rId3" Type="http://schemas.microsoft.com/office/2007/relationships/hdphoto" Target="../media/hdphoto18.wdp"/><Relationship Id="rId7" Type="http://schemas.openxmlformats.org/officeDocument/2006/relationships/image" Target="../media/image412.PNG"/><Relationship Id="rId2" Type="http://schemas.openxmlformats.org/officeDocument/2006/relationships/image" Target="../media/image409.png"/><Relationship Id="rId1" Type="http://schemas.openxmlformats.org/officeDocument/2006/relationships/slideLayout" Target="../slideLayouts/slideLayout8.xml"/><Relationship Id="rId6" Type="http://schemas.openxmlformats.org/officeDocument/2006/relationships/image" Target="../media/image411.PNG"/><Relationship Id="rId5" Type="http://schemas.microsoft.com/office/2007/relationships/hdphoto" Target="../media/hdphoto19.wdp"/><Relationship Id="rId4" Type="http://schemas.openxmlformats.org/officeDocument/2006/relationships/image" Target="../media/image410.png"/></Relationships>
</file>

<file path=ppt/slides/_rels/slide92.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415.PNG"/><Relationship Id="rId7" Type="http://schemas.openxmlformats.org/officeDocument/2006/relationships/image" Target="../media/image419.PNG"/><Relationship Id="rId2" Type="http://schemas.openxmlformats.org/officeDocument/2006/relationships/image" Target="../media/image414.PNG"/><Relationship Id="rId1" Type="http://schemas.openxmlformats.org/officeDocument/2006/relationships/slideLayout" Target="../slideLayouts/slideLayout8.xml"/><Relationship Id="rId6" Type="http://schemas.openxmlformats.org/officeDocument/2006/relationships/image" Target="../media/image418.PNG"/><Relationship Id="rId5" Type="http://schemas.openxmlformats.org/officeDocument/2006/relationships/image" Target="../media/image417.PNG"/><Relationship Id="rId4" Type="http://schemas.openxmlformats.org/officeDocument/2006/relationships/image" Target="../media/image416.PNG"/></Relationships>
</file>

<file path=ppt/slides/_rels/slide93.xml.rels><?xml version="1.0" encoding="UTF-8" standalone="yes"?>
<Relationships xmlns="http://schemas.openxmlformats.org/package/2006/relationships"><Relationship Id="rId8" Type="http://schemas.openxmlformats.org/officeDocument/2006/relationships/image" Target="../media/image424.PNG"/><Relationship Id="rId3" Type="http://schemas.openxmlformats.org/officeDocument/2006/relationships/image" Target="../media/image415.PNG"/><Relationship Id="rId7" Type="http://schemas.openxmlformats.org/officeDocument/2006/relationships/image" Target="../media/image419.PNG"/><Relationship Id="rId2" Type="http://schemas.openxmlformats.org/officeDocument/2006/relationships/image" Target="../media/image414.PNG"/><Relationship Id="rId1" Type="http://schemas.openxmlformats.org/officeDocument/2006/relationships/slideLayout" Target="../slideLayouts/slideLayout8.xml"/><Relationship Id="rId6" Type="http://schemas.openxmlformats.org/officeDocument/2006/relationships/image" Target="../media/image423.PNG"/><Relationship Id="rId5" Type="http://schemas.openxmlformats.org/officeDocument/2006/relationships/image" Target="../media/image422.PNG"/><Relationship Id="rId4" Type="http://schemas.openxmlformats.org/officeDocument/2006/relationships/image" Target="../media/image421.PNG"/></Relationships>
</file>

<file path=ppt/slides/_rels/slide94.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415.PNG"/><Relationship Id="rId1" Type="http://schemas.openxmlformats.org/officeDocument/2006/relationships/slideLayout" Target="../slideLayouts/slideLayout8.xml"/><Relationship Id="rId5" Type="http://schemas.openxmlformats.org/officeDocument/2006/relationships/image" Target="../media/image427.PNG"/><Relationship Id="rId4" Type="http://schemas.openxmlformats.org/officeDocument/2006/relationships/image" Target="../media/image42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428.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20.wdp"/><Relationship Id="rId7" Type="http://schemas.openxmlformats.org/officeDocument/2006/relationships/image" Target="../media/image432.png"/><Relationship Id="rId2" Type="http://schemas.openxmlformats.org/officeDocument/2006/relationships/image" Target="../media/image429.png"/><Relationship Id="rId1" Type="http://schemas.openxmlformats.org/officeDocument/2006/relationships/slideLayout" Target="../slideLayouts/slideLayout8.xml"/><Relationship Id="rId6" Type="http://schemas.openxmlformats.org/officeDocument/2006/relationships/image" Target="../media/image431.png"/><Relationship Id="rId5" Type="http://schemas.microsoft.com/office/2007/relationships/hdphoto" Target="../media/hdphoto21.wdp"/><Relationship Id="rId4" Type="http://schemas.openxmlformats.org/officeDocument/2006/relationships/image" Target="../media/image430.png"/></Relationships>
</file>

<file path=ppt/slides/_rels/slide99.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8.xml"/><Relationship Id="rId5" Type="http://schemas.openxmlformats.org/officeDocument/2006/relationships/image" Target="../media/image436.png"/><Relationship Id="rId4" Type="http://schemas.openxmlformats.org/officeDocument/2006/relationships/image" Target="../media/image4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DCF5-8D89-40D3-80AA-5C9FF1312533}"/>
              </a:ext>
            </a:extLst>
          </p:cNvPr>
          <p:cNvSpPr>
            <a:spLocks noGrp="1"/>
          </p:cNvSpPr>
          <p:nvPr>
            <p:ph type="ctrTitle"/>
          </p:nvPr>
        </p:nvSpPr>
        <p:spPr/>
        <p:txBody>
          <a:bodyPr/>
          <a:lstStyle/>
          <a:p>
            <a:r>
              <a:rPr lang="en-IN" dirty="0"/>
              <a:t>Advanced Design System</a:t>
            </a:r>
          </a:p>
        </p:txBody>
      </p:sp>
      <p:sp>
        <p:nvSpPr>
          <p:cNvPr id="3" name="Subtitle 2">
            <a:extLst>
              <a:ext uri="{FF2B5EF4-FFF2-40B4-BE49-F238E27FC236}">
                <a16:creationId xmlns:a16="http://schemas.microsoft.com/office/drawing/2014/main" id="{0F29AA16-5ACB-439B-B417-3770DCF77838}"/>
              </a:ext>
            </a:extLst>
          </p:cNvPr>
          <p:cNvSpPr>
            <a:spLocks noGrp="1"/>
          </p:cNvSpPr>
          <p:nvPr>
            <p:ph type="subTitle" idx="1"/>
          </p:nvPr>
        </p:nvSpPr>
        <p:spPr>
          <a:xfrm>
            <a:off x="685800" y="4354024"/>
            <a:ext cx="6858000" cy="477593"/>
          </a:xfrm>
        </p:spPr>
        <p:txBody>
          <a:bodyPr>
            <a:normAutofit fontScale="92500"/>
          </a:bodyPr>
          <a:lstStyle/>
          <a:p>
            <a:r>
              <a:rPr lang="en-IN" dirty="0"/>
              <a:t>Design and Modelling Tool for Electronic Systems</a:t>
            </a:r>
          </a:p>
        </p:txBody>
      </p:sp>
      <p:pic>
        <p:nvPicPr>
          <p:cNvPr id="4" name="Picture 3">
            <a:extLst>
              <a:ext uri="{FF2B5EF4-FFF2-40B4-BE49-F238E27FC236}">
                <a16:creationId xmlns:a16="http://schemas.microsoft.com/office/drawing/2014/main" id="{200F82ED-B7EF-4AB1-82E4-DF0C73E84E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9667" r="90000">
                        <a14:foregroundMark x1="9667" y1="52647" x2="9667" y2="52647"/>
                        <a14:foregroundMark x1="38111" y1="39706" x2="38111" y2="39706"/>
                        <a14:foregroundMark x1="38111" y1="35588" x2="38111" y2="35588"/>
                        <a14:foregroundMark x1="38000" y1="30294" x2="38000" y2="30294"/>
                        <a14:foregroundMark x1="45778" y1="29118" x2="45778" y2="29118"/>
                        <a14:foregroundMark x1="53333" y1="32059" x2="53333" y2="32059"/>
                        <a14:foregroundMark x1="61000" y1="36471" x2="61000" y2="36471"/>
                        <a14:foregroundMark x1="66667" y1="38235" x2="66667" y2="38235"/>
                        <a14:foregroundMark x1="70111" y1="38529" x2="70111" y2="38529"/>
                        <a14:foregroundMark x1="78889" y1="36765" x2="78889" y2="36765"/>
                        <a14:foregroundMark x1="88889" y1="35588" x2="88889" y2="35588"/>
                        <a14:foregroundMark x1="38556" y1="56765" x2="38556" y2="56765"/>
                        <a14:foregroundMark x1="41889" y1="59412" x2="41889" y2="59412"/>
                        <a14:foregroundMark x1="45778" y1="60000" x2="45778" y2="60000"/>
                        <a14:foregroundMark x1="50556" y1="58529" x2="50556" y2="58529"/>
                        <a14:foregroundMark x1="55778" y1="60588" x2="55778" y2="60588"/>
                        <a14:foregroundMark x1="56000" y1="55294" x2="56000" y2="55294"/>
                        <a14:foregroundMark x1="60889" y1="60294" x2="60889" y2="60294"/>
                        <a14:foregroundMark x1="66556" y1="57059" x2="66556" y2="57059"/>
                        <a14:foregroundMark x1="61111" y1="57647" x2="61111" y2="57647"/>
                        <a14:foregroundMark x1="60889" y1="62353" x2="60889" y2="62353"/>
                        <a14:foregroundMark x1="61222" y1="64118" x2="61222" y2="64118"/>
                        <a14:foregroundMark x1="70556" y1="56765" x2="70556" y2="56765"/>
                        <a14:foregroundMark x1="70000" y1="58529" x2="70000" y2="58529"/>
                        <a14:foregroundMark x1="69778" y1="60588" x2="69778" y2="61471"/>
                        <a14:foregroundMark x1="69778" y1="63824" x2="69778" y2="63824"/>
                        <a14:foregroundMark x1="75111" y1="61471" x2="75111" y2="61471"/>
                        <a14:foregroundMark x1="75222" y1="59706" x2="75222" y2="59706"/>
                        <a14:foregroundMark x1="75333" y1="58235" x2="75333" y2="58235"/>
                        <a14:foregroundMark x1="75222" y1="63824" x2="75222" y2="63824"/>
                        <a14:foregroundMark x1="75778" y1="64706" x2="75778" y2="64706"/>
                        <a14:foregroundMark x1="80556" y1="57059" x2="80556" y2="57059"/>
                        <a14:foregroundMark x1="83222" y1="57059" x2="83222" y2="57059"/>
                        <a14:foregroundMark x1="87333" y1="56765" x2="87333" y2="56765"/>
                        <a14:foregroundMark x1="88222" y1="60294" x2="88222" y2="60294"/>
                        <a14:foregroundMark x1="89000" y1="61471" x2="89000" y2="61471"/>
                        <a14:foregroundMark x1="61889" y1="55588" x2="61889" y2="55588"/>
                        <a14:foregroundMark x1="71111" y1="55588" x2="71111" y2="55588"/>
                        <a14:foregroundMark x1="72889" y1="56765" x2="72889" y2="56765"/>
                        <a14:foregroundMark x1="58667" y1="66176" x2="58667" y2="66176"/>
                        <a14:foregroundMark x1="47222" y1="66471" x2="47222" y2="66471"/>
                        <a14:foregroundMark x1="45778" y1="58529" x2="45778" y2="58529"/>
                        <a14:foregroundMark x1="88111" y1="66471" x2="88111" y2="66471"/>
                        <a14:foregroundMark x1="63333" y1="56471" x2="63333" y2="56471"/>
                      </a14:backgroundRemoval>
                    </a14:imgEffect>
                  </a14:imgLayer>
                </a14:imgProps>
              </a:ext>
              <a:ext uri="{28A0092B-C50C-407E-A947-70E740481C1C}">
                <a14:useLocalDpi xmlns:a14="http://schemas.microsoft.com/office/drawing/2010/main" val="0"/>
              </a:ext>
            </a:extLst>
          </a:blip>
          <a:srcRect l="7467" t="18559" r="6601" b="20288"/>
          <a:stretch/>
        </p:blipFill>
        <p:spPr>
          <a:xfrm>
            <a:off x="898864" y="5164749"/>
            <a:ext cx="2492406" cy="670066"/>
          </a:xfrm>
          <a:prstGeom prst="rect">
            <a:avLst/>
          </a:prstGeom>
        </p:spPr>
      </p:pic>
      <p:grpSp>
        <p:nvGrpSpPr>
          <p:cNvPr id="5" name="Group 4">
            <a:extLst>
              <a:ext uri="{FF2B5EF4-FFF2-40B4-BE49-F238E27FC236}">
                <a16:creationId xmlns:a16="http://schemas.microsoft.com/office/drawing/2014/main" id="{A26DBF4A-94F5-4255-868E-484E1192B90B}"/>
              </a:ext>
            </a:extLst>
          </p:cNvPr>
          <p:cNvGrpSpPr/>
          <p:nvPr/>
        </p:nvGrpSpPr>
        <p:grpSpPr>
          <a:xfrm>
            <a:off x="5269300" y="4962989"/>
            <a:ext cx="2592018" cy="942553"/>
            <a:chOff x="1580086" y="4618233"/>
            <a:chExt cx="1953087" cy="710214"/>
          </a:xfrm>
        </p:grpSpPr>
        <p:sp>
          <p:nvSpPr>
            <p:cNvPr id="6" name="Rectangle: Rounded Corners 5">
              <a:extLst>
                <a:ext uri="{FF2B5EF4-FFF2-40B4-BE49-F238E27FC236}">
                  <a16:creationId xmlns:a16="http://schemas.microsoft.com/office/drawing/2014/main" id="{1B4FEFED-5C07-4D75-89AC-E5DDEE858D0E}"/>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6">
              <a:extLst>
                <a:ext uri="{FF2B5EF4-FFF2-40B4-BE49-F238E27FC236}">
                  <a16:creationId xmlns:a16="http://schemas.microsoft.com/office/drawing/2014/main" id="{8EAAFDEE-6E3B-4E5C-BF3F-87918319245F}"/>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5" name="Freeform: Shape 34">
                <a:extLst>
                  <a:ext uri="{FF2B5EF4-FFF2-40B4-BE49-F238E27FC236}">
                    <a16:creationId xmlns:a16="http://schemas.microsoft.com/office/drawing/2014/main" id="{F950C250-2CB8-4EBE-8E6E-9A05F0176001}"/>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49AF6B45-6BA9-4CF2-BDB3-3CC20845701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EBDFE6BB-1ED8-40D0-A194-4ACC134BAAB6}"/>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E67B01E6-BB48-4FDE-B7A0-C3DEA404350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497D26EF-158E-4BCD-942C-3EE7C4C1F719}"/>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8E12A8C3-F83B-46C7-90A3-4A1925BBA66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8202E2EF-E246-4B17-811A-3C07168DECF2}"/>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 name="Group 7">
              <a:extLst>
                <a:ext uri="{FF2B5EF4-FFF2-40B4-BE49-F238E27FC236}">
                  <a16:creationId xmlns:a16="http://schemas.microsoft.com/office/drawing/2014/main" id="{48D6F89B-6769-4261-87D1-825C0EA0AE20}"/>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28" name="Freeform: Shape 27">
                <a:extLst>
                  <a:ext uri="{FF2B5EF4-FFF2-40B4-BE49-F238E27FC236}">
                    <a16:creationId xmlns:a16="http://schemas.microsoft.com/office/drawing/2014/main" id="{F5C5C518-C359-4708-B984-A45BCE588B8C}"/>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825E704C-AC12-460D-B150-7DBD1DDC3794}"/>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5E4A24B6-E601-40C0-87C8-9272FF07C815}"/>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8603DFF7-EFB4-4347-8F1D-7117DE612E3C}"/>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CA940271-6DE2-424A-886A-DF08A93E7674}"/>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19AEDD28-80B3-4033-A1CC-A472A062B53E}"/>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5E15CD5C-C23D-47B3-AE5B-2E1B61561FAA}"/>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 name="Group 8">
              <a:extLst>
                <a:ext uri="{FF2B5EF4-FFF2-40B4-BE49-F238E27FC236}">
                  <a16:creationId xmlns:a16="http://schemas.microsoft.com/office/drawing/2014/main" id="{97E995A2-1FFD-4D73-92B2-D54AE249E75A}"/>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1" name="Freeform: Shape 20">
                <a:extLst>
                  <a:ext uri="{FF2B5EF4-FFF2-40B4-BE49-F238E27FC236}">
                    <a16:creationId xmlns:a16="http://schemas.microsoft.com/office/drawing/2014/main" id="{EE929C58-64D9-4B4B-AB89-B4035A040D7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3A3DBC66-8ADA-428E-9D63-B0CDEDBB088E}"/>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239E1C84-0990-4DB0-B502-33D2F05E8D96}"/>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54DA1C84-AB24-4A41-A7EF-7FCDCBFB5A45}"/>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64F6AE52-D73A-4F1F-8E83-87CEED94A9A9}"/>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1DCE600E-195F-4F90-B9E8-D691BB6E39E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23221F7A-10DC-4F6D-A43C-915F6AC7AA55}"/>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09A30796-33A2-4EB2-BB99-27DC868D4F50}"/>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4" name="Freeform: Shape 13">
                <a:extLst>
                  <a:ext uri="{FF2B5EF4-FFF2-40B4-BE49-F238E27FC236}">
                    <a16:creationId xmlns:a16="http://schemas.microsoft.com/office/drawing/2014/main" id="{DE035FCB-CAB3-4648-A542-0DEC5F3B7A7E}"/>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Shape 14">
                <a:extLst>
                  <a:ext uri="{FF2B5EF4-FFF2-40B4-BE49-F238E27FC236}">
                    <a16:creationId xmlns:a16="http://schemas.microsoft.com/office/drawing/2014/main" id="{FB593E42-5800-409A-8070-357CCCB69740}"/>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Shape 15">
                <a:extLst>
                  <a:ext uri="{FF2B5EF4-FFF2-40B4-BE49-F238E27FC236}">
                    <a16:creationId xmlns:a16="http://schemas.microsoft.com/office/drawing/2014/main" id="{C62D5B33-2AD5-4C2A-8CA4-48182A9DB4F5}"/>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F855DF8D-7B49-4F43-9E49-2D10245FFAA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6B15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D5434127-3E89-459B-9ADB-CCD9FEE1D9EA}"/>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5832B7A5-3552-49DC-B041-77AA889A8B5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5AB47F2A-43EB-444E-A009-32487C9CDF32}"/>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8C4FE251-3C49-4A4B-A63E-2E972D6269E6}"/>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2" name="Oval 11">
                <a:extLst>
                  <a:ext uri="{FF2B5EF4-FFF2-40B4-BE49-F238E27FC236}">
                    <a16:creationId xmlns:a16="http://schemas.microsoft.com/office/drawing/2014/main" id="{F56EE731-3365-45F4-AC20-E90C7E998450}"/>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F99DB061-655F-4471-BEAC-E6AD0DF9D4CF}"/>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3806433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8647-0C30-4B2E-B0EE-0ED2AF6486FC}"/>
              </a:ext>
            </a:extLst>
          </p:cNvPr>
          <p:cNvSpPr>
            <a:spLocks noGrp="1"/>
          </p:cNvSpPr>
          <p:nvPr>
            <p:ph type="title"/>
          </p:nvPr>
        </p:nvSpPr>
        <p:spPr/>
        <p:txBody>
          <a:bodyPr/>
          <a:lstStyle/>
          <a:p>
            <a:r>
              <a:rPr lang="en-IN" dirty="0"/>
              <a:t>Application Areas</a:t>
            </a:r>
          </a:p>
        </p:txBody>
      </p:sp>
      <p:sp>
        <p:nvSpPr>
          <p:cNvPr id="3" name="Date Placeholder 2">
            <a:extLst>
              <a:ext uri="{FF2B5EF4-FFF2-40B4-BE49-F238E27FC236}">
                <a16:creationId xmlns:a16="http://schemas.microsoft.com/office/drawing/2014/main" id="{76AA9676-91B5-4C36-A4BB-B2199FBC448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6417A62-D959-4412-8D55-9018BC1C77E0}"/>
              </a:ext>
            </a:extLst>
          </p:cNvPr>
          <p:cNvSpPr>
            <a:spLocks noGrp="1"/>
          </p:cNvSpPr>
          <p:nvPr>
            <p:ph type="sldNum" sz="quarter" idx="12"/>
          </p:nvPr>
        </p:nvSpPr>
        <p:spPr/>
        <p:txBody>
          <a:bodyPr/>
          <a:lstStyle/>
          <a:p>
            <a:fld id="{2495F090-CA2D-44FF-B42B-1156B48CA943}" type="slidenum">
              <a:rPr lang="en-IN" smtClean="0"/>
              <a:t>10</a:t>
            </a:fld>
            <a:endParaRPr lang="en-IN"/>
          </a:p>
        </p:txBody>
      </p:sp>
      <p:sp>
        <p:nvSpPr>
          <p:cNvPr id="5" name="TextBox 4">
            <a:extLst>
              <a:ext uri="{FF2B5EF4-FFF2-40B4-BE49-F238E27FC236}">
                <a16:creationId xmlns:a16="http://schemas.microsoft.com/office/drawing/2014/main" id="{403271AF-2442-4C1F-A7A6-78A358732AF3}"/>
              </a:ext>
            </a:extLst>
          </p:cNvPr>
          <p:cNvSpPr txBox="1"/>
          <p:nvPr/>
        </p:nvSpPr>
        <p:spPr>
          <a:xfrm>
            <a:off x="699672" y="769084"/>
            <a:ext cx="2736647" cy="36933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p:spPr>
        <p:txBody>
          <a:bodyPr wrap="none" rtlCol="0">
            <a:spAutoFit/>
          </a:bodyPr>
          <a:lstStyle/>
          <a:p>
            <a:r>
              <a:rPr lang="en-IN" dirty="0"/>
              <a:t>Communication Systems</a:t>
            </a:r>
          </a:p>
        </p:txBody>
      </p:sp>
      <p:sp>
        <p:nvSpPr>
          <p:cNvPr id="6" name="TextBox 5">
            <a:extLst>
              <a:ext uri="{FF2B5EF4-FFF2-40B4-BE49-F238E27FC236}">
                <a16:creationId xmlns:a16="http://schemas.microsoft.com/office/drawing/2014/main" id="{06DA8ED3-C608-447F-8F08-D61E1B6E7833}"/>
              </a:ext>
            </a:extLst>
          </p:cNvPr>
          <p:cNvSpPr txBox="1"/>
          <p:nvPr/>
        </p:nvSpPr>
        <p:spPr>
          <a:xfrm>
            <a:off x="3507341" y="769084"/>
            <a:ext cx="5193437" cy="646331"/>
          </a:xfrm>
          <a:prstGeom prst="rect">
            <a:avLst/>
          </a:prstGeom>
          <a:noFill/>
        </p:spPr>
        <p:txBody>
          <a:bodyPr wrap="square" rtlCol="0">
            <a:spAutoFit/>
          </a:bodyPr>
          <a:lstStyle/>
          <a:p>
            <a:r>
              <a:rPr lang="en-IN" dirty="0"/>
              <a:t>From System Simulation to Circuit design, modelling and simulation</a:t>
            </a:r>
          </a:p>
        </p:txBody>
      </p:sp>
      <p:sp>
        <p:nvSpPr>
          <p:cNvPr id="7" name="TextBox 6">
            <a:extLst>
              <a:ext uri="{FF2B5EF4-FFF2-40B4-BE49-F238E27FC236}">
                <a16:creationId xmlns:a16="http://schemas.microsoft.com/office/drawing/2014/main" id="{11F553A3-371E-4F46-A8B1-A9ADE04CEF14}"/>
              </a:ext>
            </a:extLst>
          </p:cNvPr>
          <p:cNvSpPr txBox="1"/>
          <p:nvPr/>
        </p:nvSpPr>
        <p:spPr>
          <a:xfrm>
            <a:off x="628650" y="1415415"/>
            <a:ext cx="8515350" cy="1077218"/>
          </a:xfrm>
          <a:prstGeom prst="rect">
            <a:avLst/>
          </a:prstGeom>
          <a:noFill/>
        </p:spPr>
        <p:txBody>
          <a:bodyPr wrap="square" rtlCol="0">
            <a:spAutoFit/>
          </a:bodyPr>
          <a:lstStyle/>
          <a:p>
            <a:r>
              <a:rPr lang="en-IN" sz="1600" dirty="0"/>
              <a:t>System Simulation in Ptolemy (Digital Baseband), RF simulation for Transceivers and Radio Front-ends, Circuits like- ADC-DAC, IQ Modulators and Demodulators, FIR and IIR Filters, Mixers, Variable Gain Amplifiers, PLL Sub-circuits, Passives, Power Amplifiers, Low Noise Amplifiers, Microwave Filters, Antenna and sub-system</a:t>
            </a:r>
          </a:p>
        </p:txBody>
      </p:sp>
      <p:sp>
        <p:nvSpPr>
          <p:cNvPr id="8" name="TextBox 7">
            <a:extLst>
              <a:ext uri="{FF2B5EF4-FFF2-40B4-BE49-F238E27FC236}">
                <a16:creationId xmlns:a16="http://schemas.microsoft.com/office/drawing/2014/main" id="{B4622D21-E1FB-408F-8EFB-8BA6D084EEE7}"/>
              </a:ext>
            </a:extLst>
          </p:cNvPr>
          <p:cNvSpPr txBox="1"/>
          <p:nvPr/>
        </p:nvSpPr>
        <p:spPr>
          <a:xfrm>
            <a:off x="699672" y="2584966"/>
            <a:ext cx="3659976" cy="36933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p:spPr>
        <p:txBody>
          <a:bodyPr wrap="none" rtlCol="0">
            <a:spAutoFit/>
          </a:bodyPr>
          <a:lstStyle/>
          <a:p>
            <a:r>
              <a:rPr lang="en-IN" dirty="0"/>
              <a:t>RADAR Systems and Sub-circuits</a:t>
            </a:r>
          </a:p>
        </p:txBody>
      </p:sp>
      <p:sp>
        <p:nvSpPr>
          <p:cNvPr id="9" name="TextBox 8">
            <a:extLst>
              <a:ext uri="{FF2B5EF4-FFF2-40B4-BE49-F238E27FC236}">
                <a16:creationId xmlns:a16="http://schemas.microsoft.com/office/drawing/2014/main" id="{5CED0C00-55E3-4E40-A28B-3E733D972856}"/>
              </a:ext>
            </a:extLst>
          </p:cNvPr>
          <p:cNvSpPr txBox="1"/>
          <p:nvPr/>
        </p:nvSpPr>
        <p:spPr>
          <a:xfrm>
            <a:off x="699672" y="3059668"/>
            <a:ext cx="2839239" cy="36933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p:spPr>
        <p:txBody>
          <a:bodyPr wrap="none" rtlCol="0">
            <a:spAutoFit/>
          </a:bodyPr>
          <a:lstStyle/>
          <a:p>
            <a:r>
              <a:rPr lang="en-IN" dirty="0"/>
              <a:t>Analog Integrated Circuits</a:t>
            </a:r>
          </a:p>
        </p:txBody>
      </p:sp>
      <p:sp>
        <p:nvSpPr>
          <p:cNvPr id="10" name="TextBox 9">
            <a:extLst>
              <a:ext uri="{FF2B5EF4-FFF2-40B4-BE49-F238E27FC236}">
                <a16:creationId xmlns:a16="http://schemas.microsoft.com/office/drawing/2014/main" id="{8EBA9C9F-77FF-4570-8FC5-FFD2B56D37DF}"/>
              </a:ext>
            </a:extLst>
          </p:cNvPr>
          <p:cNvSpPr txBox="1"/>
          <p:nvPr/>
        </p:nvSpPr>
        <p:spPr>
          <a:xfrm>
            <a:off x="628650" y="3429000"/>
            <a:ext cx="8103698" cy="830997"/>
          </a:xfrm>
          <a:prstGeom prst="rect">
            <a:avLst/>
          </a:prstGeom>
          <a:noFill/>
        </p:spPr>
        <p:txBody>
          <a:bodyPr wrap="square" rtlCol="0">
            <a:spAutoFit/>
          </a:bodyPr>
          <a:lstStyle/>
          <a:p>
            <a:r>
              <a:rPr lang="en-IN" sz="1600" dirty="0"/>
              <a:t>Single ended and differential gain stages, OpAmps and OTAs, Comparators, Schmitt Triger, Precision Voltage and Current References, Voltage Regulators, Protection Circuits, Switched Capacitor Circuits, Sigma Delta Modulators, Filters etc. </a:t>
            </a:r>
          </a:p>
        </p:txBody>
      </p:sp>
      <p:sp>
        <p:nvSpPr>
          <p:cNvPr id="11" name="TextBox 10">
            <a:extLst>
              <a:ext uri="{FF2B5EF4-FFF2-40B4-BE49-F238E27FC236}">
                <a16:creationId xmlns:a16="http://schemas.microsoft.com/office/drawing/2014/main" id="{F64AA6D6-5295-410A-8B56-8EAA4DF8FA28}"/>
              </a:ext>
            </a:extLst>
          </p:cNvPr>
          <p:cNvSpPr txBox="1"/>
          <p:nvPr/>
        </p:nvSpPr>
        <p:spPr>
          <a:xfrm>
            <a:off x="699671" y="4259997"/>
            <a:ext cx="1659429" cy="36933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p:spPr>
        <p:txBody>
          <a:bodyPr wrap="none" rtlCol="0">
            <a:spAutoFit/>
          </a:bodyPr>
          <a:lstStyle/>
          <a:p>
            <a:r>
              <a:rPr lang="en-IN" dirty="0"/>
              <a:t>Digital Circuits</a:t>
            </a:r>
          </a:p>
        </p:txBody>
      </p:sp>
      <p:sp>
        <p:nvSpPr>
          <p:cNvPr id="12" name="TextBox 11">
            <a:extLst>
              <a:ext uri="{FF2B5EF4-FFF2-40B4-BE49-F238E27FC236}">
                <a16:creationId xmlns:a16="http://schemas.microsoft.com/office/drawing/2014/main" id="{6A9A403C-F840-4FC1-9DFE-09640948FCA8}"/>
              </a:ext>
            </a:extLst>
          </p:cNvPr>
          <p:cNvSpPr txBox="1"/>
          <p:nvPr/>
        </p:nvSpPr>
        <p:spPr>
          <a:xfrm>
            <a:off x="628650" y="4637509"/>
            <a:ext cx="8103698" cy="830997"/>
          </a:xfrm>
          <a:prstGeom prst="rect">
            <a:avLst/>
          </a:prstGeom>
          <a:noFill/>
        </p:spPr>
        <p:txBody>
          <a:bodyPr wrap="square" rtlCol="0">
            <a:spAutoFit/>
          </a:bodyPr>
          <a:lstStyle/>
          <a:p>
            <a:r>
              <a:rPr lang="en-IN" sz="1600" dirty="0"/>
              <a:t>Logic Gates, Combinational and Sequential Circuits, Finite State Machines, Arithmetic Circuits, Microprocessor Circuits- Data Path and Control Path, Memory Controllers, SRAM and DRAM, Frequency Prescalar, MASH 1-1-1 Sigma Delta Modulator</a:t>
            </a:r>
          </a:p>
        </p:txBody>
      </p:sp>
      <p:sp>
        <p:nvSpPr>
          <p:cNvPr id="13" name="TextBox 12">
            <a:extLst>
              <a:ext uri="{FF2B5EF4-FFF2-40B4-BE49-F238E27FC236}">
                <a16:creationId xmlns:a16="http://schemas.microsoft.com/office/drawing/2014/main" id="{B260E455-3D2B-4CC3-A4F6-A84DBFD4119B}"/>
              </a:ext>
            </a:extLst>
          </p:cNvPr>
          <p:cNvSpPr txBox="1"/>
          <p:nvPr/>
        </p:nvSpPr>
        <p:spPr>
          <a:xfrm>
            <a:off x="706188" y="5460326"/>
            <a:ext cx="4378122" cy="36933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p:spPr>
        <p:txBody>
          <a:bodyPr wrap="none" rtlCol="0">
            <a:spAutoFit/>
          </a:bodyPr>
          <a:lstStyle/>
          <a:p>
            <a:r>
              <a:rPr lang="en-IN" dirty="0"/>
              <a:t>Power Electronics Systems and Circuits</a:t>
            </a:r>
          </a:p>
        </p:txBody>
      </p:sp>
      <p:sp>
        <p:nvSpPr>
          <p:cNvPr id="14" name="TextBox 13">
            <a:extLst>
              <a:ext uri="{FF2B5EF4-FFF2-40B4-BE49-F238E27FC236}">
                <a16:creationId xmlns:a16="http://schemas.microsoft.com/office/drawing/2014/main" id="{C731D4A1-0C50-4AC1-8B5C-111AA9DDBB31}"/>
              </a:ext>
            </a:extLst>
          </p:cNvPr>
          <p:cNvSpPr txBox="1"/>
          <p:nvPr/>
        </p:nvSpPr>
        <p:spPr>
          <a:xfrm>
            <a:off x="643894" y="5829658"/>
            <a:ext cx="8103698" cy="584775"/>
          </a:xfrm>
          <a:prstGeom prst="rect">
            <a:avLst/>
          </a:prstGeom>
          <a:noFill/>
        </p:spPr>
        <p:txBody>
          <a:bodyPr wrap="square" rtlCol="0">
            <a:spAutoFit/>
          </a:bodyPr>
          <a:lstStyle/>
          <a:p>
            <a:r>
              <a:rPr lang="en-IN" sz="1600" dirty="0"/>
              <a:t>DC-DC Converters, Power Factor Correction Circuits, Power Detectors, Inverters, Motor Drives</a:t>
            </a:r>
          </a:p>
        </p:txBody>
      </p:sp>
    </p:spTree>
    <p:extLst>
      <p:ext uri="{BB962C8B-B14F-4D97-AF65-F5344CB8AC3E}">
        <p14:creationId xmlns:p14="http://schemas.microsoft.com/office/powerpoint/2010/main" val="42837677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3F71-AA2E-4C47-8BC2-2A3BF7D2911F}"/>
              </a:ext>
            </a:extLst>
          </p:cNvPr>
          <p:cNvSpPr>
            <a:spLocks noGrp="1"/>
          </p:cNvSpPr>
          <p:nvPr>
            <p:ph type="title"/>
          </p:nvPr>
        </p:nvSpPr>
        <p:spPr/>
        <p:txBody>
          <a:bodyPr/>
          <a:lstStyle/>
          <a:p>
            <a:r>
              <a:rPr lang="en-IN" dirty="0"/>
              <a:t>All Silver Base Material (Metal)</a:t>
            </a:r>
          </a:p>
        </p:txBody>
      </p:sp>
      <p:sp>
        <p:nvSpPr>
          <p:cNvPr id="3" name="Date Placeholder 2">
            <a:extLst>
              <a:ext uri="{FF2B5EF4-FFF2-40B4-BE49-F238E27FC236}">
                <a16:creationId xmlns:a16="http://schemas.microsoft.com/office/drawing/2014/main" id="{29A8AA79-907B-480D-9ADB-F49393A2628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A70BEB1-DDFA-4F94-8FF6-BB3A837F661D}"/>
              </a:ext>
            </a:extLst>
          </p:cNvPr>
          <p:cNvSpPr>
            <a:spLocks noGrp="1"/>
          </p:cNvSpPr>
          <p:nvPr>
            <p:ph type="sldNum" sz="quarter" idx="12"/>
          </p:nvPr>
        </p:nvSpPr>
        <p:spPr/>
        <p:txBody>
          <a:bodyPr/>
          <a:lstStyle/>
          <a:p>
            <a:fld id="{2495F090-CA2D-44FF-B42B-1156B48CA943}" type="slidenum">
              <a:rPr lang="en-IN" smtClean="0"/>
              <a:t>100</a:t>
            </a:fld>
            <a:endParaRPr lang="en-IN"/>
          </a:p>
        </p:txBody>
      </p:sp>
      <p:graphicFrame>
        <p:nvGraphicFramePr>
          <p:cNvPr id="5" name="Table 4">
            <a:extLst>
              <a:ext uri="{FF2B5EF4-FFF2-40B4-BE49-F238E27FC236}">
                <a16:creationId xmlns:a16="http://schemas.microsoft.com/office/drawing/2014/main" id="{D02CAEA6-F04C-465C-82A9-2055C68E6A9E}"/>
              </a:ext>
            </a:extLst>
          </p:cNvPr>
          <p:cNvGraphicFramePr>
            <a:graphicFrameLocks noGrp="1"/>
          </p:cNvGraphicFramePr>
          <p:nvPr>
            <p:extLst>
              <p:ext uri="{D42A27DB-BD31-4B8C-83A1-F6EECF244321}">
                <p14:modId xmlns:p14="http://schemas.microsoft.com/office/powerpoint/2010/main" val="874808095"/>
              </p:ext>
            </p:extLst>
          </p:nvPr>
        </p:nvGraphicFramePr>
        <p:xfrm>
          <a:off x="718317" y="685800"/>
          <a:ext cx="4478883" cy="27432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943361">
                  <a:extLst>
                    <a:ext uri="{9D8B030D-6E8A-4147-A177-3AD203B41FA5}">
                      <a16:colId xmlns:a16="http://schemas.microsoft.com/office/drawing/2014/main" val="20000"/>
                    </a:ext>
                  </a:extLst>
                </a:gridCol>
                <a:gridCol w="1222944">
                  <a:extLst>
                    <a:ext uri="{9D8B030D-6E8A-4147-A177-3AD203B41FA5}">
                      <a16:colId xmlns:a16="http://schemas.microsoft.com/office/drawing/2014/main" val="20001"/>
                    </a:ext>
                  </a:extLst>
                </a:gridCol>
                <a:gridCol w="1312578">
                  <a:extLst>
                    <a:ext uri="{9D8B030D-6E8A-4147-A177-3AD203B41FA5}">
                      <a16:colId xmlns:a16="http://schemas.microsoft.com/office/drawing/2014/main" val="20002"/>
                    </a:ext>
                  </a:extLst>
                </a:gridCol>
              </a:tblGrid>
              <a:tr h="265378">
                <a:tc>
                  <a:txBody>
                    <a:bodyPr/>
                    <a:lstStyle/>
                    <a:p>
                      <a:r>
                        <a:rPr lang="en-US" sz="1400" dirty="0"/>
                        <a:t>Material Type</a:t>
                      </a:r>
                    </a:p>
                  </a:txBody>
                  <a:tcPr/>
                </a:tc>
                <a:tc>
                  <a:txBody>
                    <a:bodyPr/>
                    <a:lstStyle/>
                    <a:p>
                      <a:r>
                        <a:rPr lang="en-US" sz="1400" dirty="0"/>
                        <a:t>Material</a:t>
                      </a:r>
                    </a:p>
                  </a:txBody>
                  <a:tcPr/>
                </a:tc>
                <a:tc>
                  <a:txBody>
                    <a:bodyPr/>
                    <a:lstStyle/>
                    <a:p>
                      <a:r>
                        <a:rPr lang="en-US" sz="1400" dirty="0"/>
                        <a:t>Firing</a:t>
                      </a:r>
                    </a:p>
                  </a:txBody>
                  <a:tcPr/>
                </a:tc>
                <a:extLst>
                  <a:ext uri="{0D108BD9-81ED-4DB2-BD59-A6C34878D82A}">
                    <a16:rowId xmlns:a16="http://schemas.microsoft.com/office/drawing/2014/main" val="10000"/>
                  </a:ext>
                </a:extLst>
              </a:tr>
              <a:tr h="265378">
                <a:tc>
                  <a:txBody>
                    <a:bodyPr/>
                    <a:lstStyle/>
                    <a:p>
                      <a:r>
                        <a:rPr lang="en-US" sz="1400" dirty="0"/>
                        <a:t>Inner Conductor</a:t>
                      </a:r>
                    </a:p>
                  </a:txBody>
                  <a:tcPr/>
                </a:tc>
                <a:tc>
                  <a:txBody>
                    <a:bodyPr/>
                    <a:lstStyle/>
                    <a:p>
                      <a:r>
                        <a:rPr lang="en-US" sz="1400" dirty="0"/>
                        <a:t>CN 33-398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Co-fireable</a:t>
                      </a:r>
                    </a:p>
                  </a:txBody>
                  <a:tcPr/>
                </a:tc>
                <a:extLst>
                  <a:ext uri="{0D108BD9-81ED-4DB2-BD59-A6C34878D82A}">
                    <a16:rowId xmlns:a16="http://schemas.microsoft.com/office/drawing/2014/main" val="10001"/>
                  </a:ext>
                </a:extLst>
              </a:tr>
              <a:tr h="265378">
                <a:tc>
                  <a:txBody>
                    <a:bodyPr/>
                    <a:lstStyle/>
                    <a:p>
                      <a:r>
                        <a:rPr lang="en-US" sz="1400" dirty="0"/>
                        <a:t>Resistor Termination</a:t>
                      </a:r>
                    </a:p>
                  </a:txBody>
                  <a:tcPr/>
                </a:tc>
                <a:tc>
                  <a:txBody>
                    <a:bodyPr/>
                    <a:lstStyle/>
                    <a:p>
                      <a:r>
                        <a:rPr lang="en-US" sz="1400" dirty="0"/>
                        <a:t>CN 33-391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Co-fireable</a:t>
                      </a:r>
                    </a:p>
                  </a:txBody>
                  <a:tcPr/>
                </a:tc>
                <a:extLst>
                  <a:ext uri="{0D108BD9-81ED-4DB2-BD59-A6C34878D82A}">
                    <a16:rowId xmlns:a16="http://schemas.microsoft.com/office/drawing/2014/main" val="10002"/>
                  </a:ext>
                </a:extLst>
              </a:tr>
              <a:tr h="265378">
                <a:tc>
                  <a:txBody>
                    <a:bodyPr/>
                    <a:lstStyle/>
                    <a:p>
                      <a:r>
                        <a:rPr lang="en-US" sz="1400" dirty="0"/>
                        <a:t>Via Fill</a:t>
                      </a:r>
                    </a:p>
                  </a:txBody>
                  <a:tcPr/>
                </a:tc>
                <a:tc>
                  <a:txBody>
                    <a:bodyPr/>
                    <a:lstStyle/>
                    <a:p>
                      <a:r>
                        <a:rPr lang="en-US" sz="1400" dirty="0"/>
                        <a:t>CN 33-343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Co-fireable</a:t>
                      </a:r>
                    </a:p>
                  </a:txBody>
                  <a:tcPr/>
                </a:tc>
                <a:extLst>
                  <a:ext uri="{0D108BD9-81ED-4DB2-BD59-A6C34878D82A}">
                    <a16:rowId xmlns:a16="http://schemas.microsoft.com/office/drawing/2014/main" val="10003"/>
                  </a:ext>
                </a:extLst>
              </a:tr>
              <a:tr h="265378">
                <a:tc gridSpan="3">
                  <a:txBody>
                    <a:bodyPr/>
                    <a:lstStyle/>
                    <a:p>
                      <a:r>
                        <a:rPr lang="en-US" sz="1400" dirty="0">
                          <a:solidFill>
                            <a:schemeClr val="bg1"/>
                          </a:solidFill>
                        </a:rPr>
                        <a:t>Surface Conductors</a:t>
                      </a:r>
                    </a:p>
                  </a:txBody>
                  <a:tcPr>
                    <a:solidFill>
                      <a:srgbClr val="0000FF"/>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4"/>
                  </a:ext>
                </a:extLst>
              </a:tr>
              <a:tr h="265378">
                <a:tc>
                  <a:txBody>
                    <a:bodyPr/>
                    <a:lstStyle/>
                    <a:p>
                      <a:r>
                        <a:rPr lang="en-US" sz="1400" dirty="0"/>
                        <a:t>Standard</a:t>
                      </a:r>
                    </a:p>
                  </a:txBody>
                  <a:tcPr/>
                </a:tc>
                <a:tc>
                  <a:txBody>
                    <a:bodyPr/>
                    <a:lstStyle/>
                    <a:p>
                      <a:r>
                        <a:rPr lang="en-US" sz="1400" dirty="0"/>
                        <a:t>CN 33-391</a:t>
                      </a:r>
                    </a:p>
                  </a:txBody>
                  <a:tcPr/>
                </a:tc>
                <a:tc>
                  <a:txBody>
                    <a:bodyPr/>
                    <a:lstStyle/>
                    <a:p>
                      <a:endParaRPr lang="en-US" sz="1400" dirty="0"/>
                    </a:p>
                  </a:txBody>
                  <a:tcPr/>
                </a:tc>
                <a:extLst>
                  <a:ext uri="{0D108BD9-81ED-4DB2-BD59-A6C34878D82A}">
                    <a16:rowId xmlns:a16="http://schemas.microsoft.com/office/drawing/2014/main" val="10005"/>
                  </a:ext>
                </a:extLst>
              </a:tr>
              <a:tr h="265378">
                <a:tc>
                  <a:txBody>
                    <a:bodyPr/>
                    <a:lstStyle/>
                    <a:p>
                      <a:r>
                        <a:rPr lang="en-US" sz="1400" dirty="0"/>
                        <a:t>Pure Silver</a:t>
                      </a:r>
                    </a:p>
                  </a:txBody>
                  <a:tcPr/>
                </a:tc>
                <a:tc>
                  <a:txBody>
                    <a:bodyPr/>
                    <a:lstStyle/>
                    <a:p>
                      <a:r>
                        <a:rPr lang="en-US" sz="1400" dirty="0"/>
                        <a:t>3309</a:t>
                      </a:r>
                    </a:p>
                  </a:txBody>
                  <a:tcPr/>
                </a:tc>
                <a:tc>
                  <a:txBody>
                    <a:bodyPr/>
                    <a:lstStyle/>
                    <a:p>
                      <a:r>
                        <a:rPr lang="en-US" sz="1400" dirty="0"/>
                        <a:t>Post-Fireable</a:t>
                      </a:r>
                    </a:p>
                  </a:txBody>
                  <a:tcPr/>
                </a:tc>
                <a:extLst>
                  <a:ext uri="{0D108BD9-81ED-4DB2-BD59-A6C34878D82A}">
                    <a16:rowId xmlns:a16="http://schemas.microsoft.com/office/drawing/2014/main" val="10006"/>
                  </a:ext>
                </a:extLst>
              </a:tr>
              <a:tr h="265378">
                <a:tc>
                  <a:txBody>
                    <a:bodyPr/>
                    <a:lstStyle/>
                    <a:p>
                      <a:r>
                        <a:rPr lang="en-US" sz="1400" dirty="0"/>
                        <a:t>Solder able</a:t>
                      </a:r>
                    </a:p>
                  </a:txBody>
                  <a:tcPr/>
                </a:tc>
                <a:tc>
                  <a:txBody>
                    <a:bodyPr/>
                    <a:lstStyle/>
                    <a:p>
                      <a:r>
                        <a:rPr lang="en-US" sz="1400" dirty="0"/>
                        <a:t>3350</a:t>
                      </a:r>
                    </a:p>
                  </a:txBody>
                  <a:tcPr/>
                </a:tc>
                <a:tc>
                  <a:txBody>
                    <a:bodyPr/>
                    <a:lstStyle/>
                    <a:p>
                      <a:r>
                        <a:rPr lang="en-US" sz="1400" dirty="0"/>
                        <a:t>Post-Fireable</a:t>
                      </a:r>
                    </a:p>
                  </a:txBody>
                  <a:tcPr/>
                </a:tc>
                <a:extLst>
                  <a:ext uri="{0D108BD9-81ED-4DB2-BD59-A6C34878D82A}">
                    <a16:rowId xmlns:a16="http://schemas.microsoft.com/office/drawing/2014/main" val="10007"/>
                  </a:ext>
                </a:extLst>
              </a:tr>
              <a:tr h="265378">
                <a:tc>
                  <a:txBody>
                    <a:bodyPr/>
                    <a:lstStyle/>
                    <a:p>
                      <a:r>
                        <a:rPr lang="en-US" sz="1400" dirty="0"/>
                        <a:t>Resistor</a:t>
                      </a:r>
                    </a:p>
                  </a:txBody>
                  <a:tcPr/>
                </a:tc>
                <a:tc>
                  <a:txBody>
                    <a:bodyPr/>
                    <a:lstStyle/>
                    <a:p>
                      <a:r>
                        <a:rPr lang="en-US" sz="1400" dirty="0"/>
                        <a:t>FX 87 Series</a:t>
                      </a:r>
                    </a:p>
                  </a:txBody>
                  <a:tcPr/>
                </a:tc>
                <a:tc>
                  <a:txBody>
                    <a:bodyPr/>
                    <a:lstStyle/>
                    <a:p>
                      <a:r>
                        <a:rPr lang="en-US" sz="1400" dirty="0"/>
                        <a:t>Co-fireable</a:t>
                      </a:r>
                    </a:p>
                  </a:txBody>
                  <a:tcPr/>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D637BA4E-C40E-4B4F-80A1-E36D88294AAA}"/>
              </a:ext>
            </a:extLst>
          </p:cNvPr>
          <p:cNvSpPr txBox="1"/>
          <p:nvPr/>
        </p:nvSpPr>
        <p:spPr>
          <a:xfrm>
            <a:off x="5212079" y="615196"/>
            <a:ext cx="1050288" cy="307777"/>
          </a:xfrm>
          <a:prstGeom prst="rect">
            <a:avLst/>
          </a:prstGeom>
          <a:noFill/>
        </p:spPr>
        <p:txBody>
          <a:bodyPr wrap="none" rtlCol="0">
            <a:spAutoFit/>
          </a:bodyPr>
          <a:lstStyle/>
          <a:p>
            <a:r>
              <a:rPr lang="en-US" sz="1400" dirty="0"/>
              <a:t>CN 33-343</a:t>
            </a:r>
          </a:p>
        </p:txBody>
      </p:sp>
      <p:sp>
        <p:nvSpPr>
          <p:cNvPr id="7" name="TextBox 6">
            <a:extLst>
              <a:ext uri="{FF2B5EF4-FFF2-40B4-BE49-F238E27FC236}">
                <a16:creationId xmlns:a16="http://schemas.microsoft.com/office/drawing/2014/main" id="{C585E8DA-2577-4C5D-BA91-6DD9DA4D7DC4}"/>
              </a:ext>
            </a:extLst>
          </p:cNvPr>
          <p:cNvSpPr txBox="1"/>
          <p:nvPr/>
        </p:nvSpPr>
        <p:spPr>
          <a:xfrm>
            <a:off x="6135357" y="615195"/>
            <a:ext cx="1726691" cy="307777"/>
          </a:xfrm>
          <a:prstGeom prst="rect">
            <a:avLst/>
          </a:prstGeom>
          <a:noFill/>
        </p:spPr>
        <p:txBody>
          <a:bodyPr wrap="none" rtlCol="0">
            <a:spAutoFit/>
          </a:bodyPr>
          <a:lstStyle/>
          <a:p>
            <a:r>
              <a:rPr lang="en-US" sz="1400" dirty="0"/>
              <a:t>Silver Via Fill Paste</a:t>
            </a: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2D92A6F4-4C6C-46BA-A865-1B3163F9414C}"/>
                  </a:ext>
                </a:extLst>
              </p:cNvPr>
              <p:cNvGraphicFramePr>
                <a:graphicFrameLocks noGrp="1"/>
              </p:cNvGraphicFramePr>
              <p:nvPr>
                <p:extLst>
                  <p:ext uri="{D42A27DB-BD31-4B8C-83A1-F6EECF244321}">
                    <p14:modId xmlns:p14="http://schemas.microsoft.com/office/powerpoint/2010/main" val="2157407478"/>
                  </p:ext>
                </p:extLst>
              </p:nvPr>
            </p:nvGraphicFramePr>
            <p:xfrm>
              <a:off x="5235840" y="863829"/>
              <a:ext cx="3748356" cy="32004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15537">
                      <a:extLst>
                        <a:ext uri="{9D8B030D-6E8A-4147-A177-3AD203B41FA5}">
                          <a16:colId xmlns:a16="http://schemas.microsoft.com/office/drawing/2014/main" val="20000"/>
                        </a:ext>
                      </a:extLst>
                    </a:gridCol>
                    <a:gridCol w="1932819">
                      <a:extLst>
                        <a:ext uri="{9D8B030D-6E8A-4147-A177-3AD203B41FA5}">
                          <a16:colId xmlns:a16="http://schemas.microsoft.com/office/drawing/2014/main" val="20001"/>
                        </a:ext>
                      </a:extLst>
                    </a:gridCol>
                  </a:tblGrid>
                  <a:tr h="252148">
                    <a:tc gridSpan="2">
                      <a:txBody>
                        <a:bodyPr/>
                        <a:lstStyle/>
                        <a:p>
                          <a:r>
                            <a:rPr lang="en-US" sz="1200" dirty="0"/>
                            <a:t>Typical Properties</a:t>
                          </a:r>
                        </a:p>
                      </a:txBody>
                      <a:tcPr/>
                    </a:tc>
                    <a:tc hMerge="1">
                      <a:txBody>
                        <a:bodyPr/>
                        <a:lstStyle/>
                        <a:p>
                          <a:endParaRPr lang="en-US" dirty="0"/>
                        </a:p>
                      </a:txBody>
                      <a:tcPr/>
                    </a:tc>
                    <a:extLst>
                      <a:ext uri="{0D108BD9-81ED-4DB2-BD59-A6C34878D82A}">
                        <a16:rowId xmlns:a16="http://schemas.microsoft.com/office/drawing/2014/main" val="10000"/>
                      </a:ext>
                    </a:extLst>
                  </a:tr>
                  <a:tr h="252148">
                    <a:tc>
                      <a:txBody>
                        <a:bodyPr/>
                        <a:lstStyle/>
                        <a:p>
                          <a:r>
                            <a:rPr lang="en-US" sz="1200" dirty="0"/>
                            <a:t>Solid Content</a:t>
                          </a:r>
                        </a:p>
                      </a:txBody>
                      <a:tcPr/>
                    </a:tc>
                    <a:tc>
                      <a:txBody>
                        <a:bodyPr/>
                        <a:lstStyle/>
                        <a:p>
                          <a:r>
                            <a:rPr lang="en-US" sz="1200" dirty="0"/>
                            <a:t>88.5-91.5%</a:t>
                          </a:r>
                        </a:p>
                      </a:txBody>
                      <a:tcPr/>
                    </a:tc>
                    <a:extLst>
                      <a:ext uri="{0D108BD9-81ED-4DB2-BD59-A6C34878D82A}">
                        <a16:rowId xmlns:a16="http://schemas.microsoft.com/office/drawing/2014/main" val="10001"/>
                      </a:ext>
                    </a:extLst>
                  </a:tr>
                  <a:tr h="252148">
                    <a:tc>
                      <a:txBody>
                        <a:bodyPr/>
                        <a:lstStyle/>
                        <a:p>
                          <a:r>
                            <a:rPr lang="en-US" sz="1200" dirty="0"/>
                            <a:t>Fineness of Grind</a:t>
                          </a:r>
                        </a:p>
                      </a:txBody>
                      <a:tcPr/>
                    </a:tc>
                    <a:tc>
                      <a:txBody>
                        <a:bodyPr/>
                        <a:lstStyle/>
                        <a:p>
                          <a:r>
                            <a:rPr lang="en-US" sz="1200" dirty="0"/>
                            <a:t>24/22 µm</a:t>
                          </a:r>
                        </a:p>
                      </a:txBody>
                      <a:tcPr/>
                    </a:tc>
                    <a:extLst>
                      <a:ext uri="{0D108BD9-81ED-4DB2-BD59-A6C34878D82A}">
                        <a16:rowId xmlns:a16="http://schemas.microsoft.com/office/drawing/2014/main" val="10002"/>
                      </a:ext>
                    </a:extLst>
                  </a:tr>
                  <a:tr h="252148">
                    <a:tc>
                      <a:txBody>
                        <a:bodyPr/>
                        <a:lstStyle/>
                        <a:p>
                          <a:r>
                            <a:rPr lang="en-US" sz="1200" dirty="0"/>
                            <a:t>Coverage</a:t>
                          </a:r>
                        </a:p>
                      </a:txBody>
                      <a:tcPr/>
                    </a:tc>
                    <a:tc>
                      <a:txBody>
                        <a:bodyPr/>
                        <a:lstStyle/>
                        <a:p>
                          <a:r>
                            <a:rPr lang="en-US" sz="1200" dirty="0"/>
                            <a:t>60 </a:t>
                          </a:r>
                          <a14:m>
                            <m:oMath xmlns:m="http://schemas.openxmlformats.org/officeDocument/2006/math">
                              <m:sSup>
                                <m:sSupPr>
                                  <m:ctrlPr>
                                    <a:rPr lang="en-US" sz="1200" i="1" smtClean="0">
                                      <a:latin typeface="Cambria Math" panose="02040503050406030204" pitchFamily="18" charset="0"/>
                                    </a:rPr>
                                  </m:ctrlPr>
                                </m:sSupPr>
                                <m:e>
                                  <m:r>
                                    <a:rPr lang="en-US" sz="1200" b="0" i="1" smtClean="0">
                                      <a:latin typeface="Cambria Math"/>
                                    </a:rPr>
                                    <m:t>𝑐𝑚</m:t>
                                  </m:r>
                                </m:e>
                                <m:sup>
                                  <m:r>
                                    <a:rPr lang="en-US" sz="1200" b="0" i="1" smtClean="0">
                                      <a:latin typeface="Cambria Math"/>
                                    </a:rPr>
                                    <m:t>2</m:t>
                                  </m:r>
                                </m:sup>
                              </m:sSup>
                            </m:oMath>
                          </a14:m>
                          <a:endParaRPr lang="en-US" sz="1200" dirty="0"/>
                        </a:p>
                      </a:txBody>
                      <a:tcPr/>
                    </a:tc>
                    <a:extLst>
                      <a:ext uri="{0D108BD9-81ED-4DB2-BD59-A6C34878D82A}">
                        <a16:rowId xmlns:a16="http://schemas.microsoft.com/office/drawing/2014/main" val="10003"/>
                      </a:ext>
                    </a:extLst>
                  </a:tr>
                  <a:tr h="252148">
                    <a:tc gridSpan="2">
                      <a:txBody>
                        <a:bodyPr/>
                        <a:lstStyle/>
                        <a:p>
                          <a:r>
                            <a:rPr lang="en-US" sz="1200" dirty="0">
                              <a:solidFill>
                                <a:schemeClr val="bg1"/>
                              </a:solidFill>
                            </a:rPr>
                            <a:t>Print Conditions</a:t>
                          </a:r>
                        </a:p>
                      </a:txBody>
                      <a:tcPr>
                        <a:solidFill>
                          <a:srgbClr val="0000FF"/>
                        </a:solidFill>
                      </a:tcPr>
                    </a:tc>
                    <a:tc hMerge="1">
                      <a:txBody>
                        <a:bodyPr/>
                        <a:lstStyle/>
                        <a:p>
                          <a:endParaRPr lang="en-US" dirty="0"/>
                        </a:p>
                      </a:txBody>
                      <a:tcPr/>
                    </a:tc>
                    <a:extLst>
                      <a:ext uri="{0D108BD9-81ED-4DB2-BD59-A6C34878D82A}">
                        <a16:rowId xmlns:a16="http://schemas.microsoft.com/office/drawing/2014/main" val="10004"/>
                      </a:ext>
                    </a:extLst>
                  </a:tr>
                  <a:tr h="252148">
                    <a:tc gridSpan="2">
                      <a:txBody>
                        <a:bodyPr/>
                        <a:lstStyle/>
                        <a:p>
                          <a:r>
                            <a:rPr lang="en-US" sz="1200" dirty="0"/>
                            <a:t>Brass or Stainless-Steel Stencil (1 mil to 3 mil) </a:t>
                          </a:r>
                        </a:p>
                      </a:txBody>
                      <a:tcPr/>
                    </a:tc>
                    <a:tc hMerge="1">
                      <a:txBody>
                        <a:bodyPr/>
                        <a:lstStyle/>
                        <a:p>
                          <a:endParaRPr lang="en-US" dirty="0"/>
                        </a:p>
                      </a:txBody>
                      <a:tcPr/>
                    </a:tc>
                    <a:extLst>
                      <a:ext uri="{0D108BD9-81ED-4DB2-BD59-A6C34878D82A}">
                        <a16:rowId xmlns:a16="http://schemas.microsoft.com/office/drawing/2014/main" val="10005"/>
                      </a:ext>
                    </a:extLst>
                  </a:tr>
                  <a:tr h="252148">
                    <a:tc gridSpan="2">
                      <a:txBody>
                        <a:bodyPr/>
                        <a:lstStyle/>
                        <a:p>
                          <a:r>
                            <a:rPr lang="en-US" sz="1200" dirty="0">
                              <a:solidFill>
                                <a:schemeClr val="bg1"/>
                              </a:solidFill>
                            </a:rPr>
                            <a:t>Dry Conditions</a:t>
                          </a:r>
                        </a:p>
                      </a:txBody>
                      <a:tcPr>
                        <a:solidFill>
                          <a:srgbClr val="0000FF"/>
                        </a:solidFill>
                      </a:tcPr>
                    </a:tc>
                    <a:tc hMerge="1">
                      <a:txBody>
                        <a:bodyPr/>
                        <a:lstStyle/>
                        <a:p>
                          <a:endParaRPr lang="en-US"/>
                        </a:p>
                      </a:txBody>
                      <a:tcPr/>
                    </a:tc>
                    <a:extLst>
                      <a:ext uri="{0D108BD9-81ED-4DB2-BD59-A6C34878D82A}">
                        <a16:rowId xmlns:a16="http://schemas.microsoft.com/office/drawing/2014/main" val="10006"/>
                      </a:ext>
                    </a:extLst>
                  </a:tr>
                  <a:tr h="252148">
                    <a:tc gridSpan="2">
                      <a:txBody>
                        <a:bodyPr/>
                        <a:lstStyle/>
                        <a:p>
                          <a:r>
                            <a:rPr lang="en-US" sz="1200" dirty="0"/>
                            <a:t>15 min to 1 hr. at room temp or 10 min at</a:t>
                          </a:r>
                          <a:r>
                            <a:rPr lang="en-US" sz="1200" baseline="0" dirty="0"/>
                            <a:t> 70  ̊C</a:t>
                          </a:r>
                          <a:endParaRPr lang="en-US" sz="1200" dirty="0"/>
                        </a:p>
                      </a:txBody>
                      <a:tcPr/>
                    </a:tc>
                    <a:tc hMerge="1">
                      <a:txBody>
                        <a:bodyPr/>
                        <a:lstStyle/>
                        <a:p>
                          <a:endParaRPr lang="en-US"/>
                        </a:p>
                      </a:txBody>
                      <a:tcPr/>
                    </a:tc>
                    <a:extLst>
                      <a:ext uri="{0D108BD9-81ED-4DB2-BD59-A6C34878D82A}">
                        <a16:rowId xmlns:a16="http://schemas.microsoft.com/office/drawing/2014/main" val="10007"/>
                      </a:ext>
                    </a:extLst>
                  </a:tr>
                  <a:tr h="252148">
                    <a:tc gridSpan="2">
                      <a:txBody>
                        <a:bodyPr/>
                        <a:lstStyle/>
                        <a:p>
                          <a:r>
                            <a:rPr lang="en-US" sz="1200" dirty="0">
                              <a:solidFill>
                                <a:schemeClr val="bg1"/>
                              </a:solidFill>
                            </a:rPr>
                            <a:t>Co-Firing flow</a:t>
                          </a:r>
                        </a:p>
                      </a:txBody>
                      <a:tcPr>
                        <a:solidFill>
                          <a:srgbClr val="0000FF"/>
                        </a:solidFill>
                      </a:tcPr>
                    </a:tc>
                    <a:tc hMerge="1">
                      <a:txBody>
                        <a:bodyPr/>
                        <a:lstStyle/>
                        <a:p>
                          <a:endParaRPr lang="en-US" dirty="0"/>
                        </a:p>
                      </a:txBody>
                      <a:tcPr/>
                    </a:tc>
                    <a:extLst>
                      <a:ext uri="{0D108BD9-81ED-4DB2-BD59-A6C34878D82A}">
                        <a16:rowId xmlns:a16="http://schemas.microsoft.com/office/drawing/2014/main" val="10008"/>
                      </a:ext>
                    </a:extLst>
                  </a:tr>
                  <a:tr h="420247">
                    <a:tc gridSpan="2">
                      <a:txBody>
                        <a:bodyPr/>
                        <a:lstStyle/>
                        <a:p>
                          <a:r>
                            <a:rPr lang="en-US" sz="1200" dirty="0"/>
                            <a:t>2</a:t>
                          </a:r>
                          <a:r>
                            <a:rPr lang="en-US" sz="1200" baseline="0" dirty="0"/>
                            <a:t>  ̊C/min from room temperature to </a:t>
                          </a:r>
                          <a:r>
                            <a:rPr lang="en-US" sz="1200" dirty="0"/>
                            <a:t>  450  ̊C,</a:t>
                          </a:r>
                        </a:p>
                        <a:p>
                          <a:r>
                            <a:rPr lang="en-US" sz="1200" dirty="0"/>
                            <a:t>2 hr. at 450  ̊C,</a:t>
                          </a:r>
                          <a:r>
                            <a:rPr lang="en-US" sz="1200" baseline="0" dirty="0"/>
                            <a:t> 8  ̊C/min to 850  ̊C, 10 min at 850  ̊C</a:t>
                          </a:r>
                          <a:endParaRPr lang="en-US" sz="1200" dirty="0"/>
                        </a:p>
                      </a:txBody>
                      <a:tcPr/>
                    </a:tc>
                    <a:tc hMerge="1">
                      <a:txBody>
                        <a:bodyPr/>
                        <a:lstStyle/>
                        <a:p>
                          <a:endParaRPr lang="en-US" dirty="0"/>
                        </a:p>
                      </a:txBody>
                      <a:tcPr/>
                    </a:tc>
                    <a:extLst>
                      <a:ext uri="{0D108BD9-81ED-4DB2-BD59-A6C34878D82A}">
                        <a16:rowId xmlns:a16="http://schemas.microsoft.com/office/drawing/2014/main" val="10009"/>
                      </a:ext>
                    </a:extLst>
                  </a:tr>
                  <a:tr h="252148">
                    <a:tc>
                      <a:txBody>
                        <a:bodyPr/>
                        <a:lstStyle/>
                        <a:p>
                          <a:r>
                            <a:rPr lang="en-US" sz="1200" dirty="0"/>
                            <a:t>Resistivity</a:t>
                          </a:r>
                        </a:p>
                      </a:txBody>
                      <a:tcPr/>
                    </a:tc>
                    <a:tc>
                      <a:txBody>
                        <a:bodyPr/>
                        <a:lstStyle/>
                        <a:p>
                          <a:r>
                            <a:rPr lang="en-US" sz="1200" dirty="0"/>
                            <a:t>≤2 m</a:t>
                          </a:r>
                          <a:r>
                            <a:rPr lang="el-GR" sz="1200" dirty="0"/>
                            <a:t>Ω</a:t>
                          </a:r>
                          <a:r>
                            <a:rPr lang="en-US" sz="1200" dirty="0"/>
                            <a:t>/sq.</a:t>
                          </a:r>
                        </a:p>
                      </a:txBody>
                      <a:tcPr/>
                    </a:tc>
                    <a:extLst>
                      <a:ext uri="{0D108BD9-81ED-4DB2-BD59-A6C34878D82A}">
                        <a16:rowId xmlns:a16="http://schemas.microsoft.com/office/drawing/2014/main" val="10010"/>
                      </a:ext>
                    </a:extLst>
                  </a:tr>
                </a:tbl>
              </a:graphicData>
            </a:graphic>
          </p:graphicFrame>
        </mc:Choice>
        <mc:Fallback xmlns="">
          <p:graphicFrame>
            <p:nvGraphicFramePr>
              <p:cNvPr id="8" name="Table 7">
                <a:extLst>
                  <a:ext uri="{FF2B5EF4-FFF2-40B4-BE49-F238E27FC236}">
                    <a16:creationId xmlns:a16="http://schemas.microsoft.com/office/drawing/2014/main" id="{2D92A6F4-4C6C-46BA-A865-1B3163F9414C}"/>
                  </a:ext>
                </a:extLst>
              </p:cNvPr>
              <p:cNvGraphicFramePr>
                <a:graphicFrameLocks noGrp="1"/>
              </p:cNvGraphicFramePr>
              <p:nvPr>
                <p:extLst>
                  <p:ext uri="{D42A27DB-BD31-4B8C-83A1-F6EECF244321}">
                    <p14:modId xmlns:p14="http://schemas.microsoft.com/office/powerpoint/2010/main" val="2157407478"/>
                  </p:ext>
                </p:extLst>
              </p:nvPr>
            </p:nvGraphicFramePr>
            <p:xfrm>
              <a:off x="5235840" y="863829"/>
              <a:ext cx="3748356" cy="32004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15537">
                      <a:extLst>
                        <a:ext uri="{9D8B030D-6E8A-4147-A177-3AD203B41FA5}">
                          <a16:colId xmlns:a16="http://schemas.microsoft.com/office/drawing/2014/main" val="20000"/>
                        </a:ext>
                      </a:extLst>
                    </a:gridCol>
                    <a:gridCol w="1932819">
                      <a:extLst>
                        <a:ext uri="{9D8B030D-6E8A-4147-A177-3AD203B41FA5}">
                          <a16:colId xmlns:a16="http://schemas.microsoft.com/office/drawing/2014/main" val="20001"/>
                        </a:ext>
                      </a:extLst>
                    </a:gridCol>
                  </a:tblGrid>
                  <a:tr h="274320">
                    <a:tc gridSpan="2">
                      <a:txBody>
                        <a:bodyPr/>
                        <a:lstStyle/>
                        <a:p>
                          <a:r>
                            <a:rPr lang="en-US" sz="1200" dirty="0"/>
                            <a:t>Typical Properties</a:t>
                          </a:r>
                        </a:p>
                      </a:txBody>
                      <a:tcPr/>
                    </a:tc>
                    <a:tc hMerge="1">
                      <a:txBody>
                        <a:bodyPr/>
                        <a:lstStyle/>
                        <a:p>
                          <a:endParaRPr lang="en-US" dirty="0"/>
                        </a:p>
                      </a:txBody>
                      <a:tcPr/>
                    </a:tc>
                    <a:extLst>
                      <a:ext uri="{0D108BD9-81ED-4DB2-BD59-A6C34878D82A}">
                        <a16:rowId xmlns:a16="http://schemas.microsoft.com/office/drawing/2014/main" val="10000"/>
                      </a:ext>
                    </a:extLst>
                  </a:tr>
                  <a:tr h="274320">
                    <a:tc>
                      <a:txBody>
                        <a:bodyPr/>
                        <a:lstStyle/>
                        <a:p>
                          <a:r>
                            <a:rPr lang="en-US" sz="1200" dirty="0"/>
                            <a:t>Solid Content</a:t>
                          </a:r>
                        </a:p>
                      </a:txBody>
                      <a:tcPr/>
                    </a:tc>
                    <a:tc>
                      <a:txBody>
                        <a:bodyPr/>
                        <a:lstStyle/>
                        <a:p>
                          <a:r>
                            <a:rPr lang="en-US" sz="1200" dirty="0"/>
                            <a:t>88.5-91.5%</a:t>
                          </a:r>
                        </a:p>
                      </a:txBody>
                      <a:tcPr/>
                    </a:tc>
                    <a:extLst>
                      <a:ext uri="{0D108BD9-81ED-4DB2-BD59-A6C34878D82A}">
                        <a16:rowId xmlns:a16="http://schemas.microsoft.com/office/drawing/2014/main" val="10001"/>
                      </a:ext>
                    </a:extLst>
                  </a:tr>
                  <a:tr h="274320">
                    <a:tc>
                      <a:txBody>
                        <a:bodyPr/>
                        <a:lstStyle/>
                        <a:p>
                          <a:r>
                            <a:rPr lang="en-US" sz="1200" dirty="0"/>
                            <a:t>Fineness of Grind</a:t>
                          </a:r>
                        </a:p>
                      </a:txBody>
                      <a:tcPr/>
                    </a:tc>
                    <a:tc>
                      <a:txBody>
                        <a:bodyPr/>
                        <a:lstStyle/>
                        <a:p>
                          <a:r>
                            <a:rPr lang="en-US" sz="1200" dirty="0"/>
                            <a:t>24/22 µm</a:t>
                          </a:r>
                        </a:p>
                      </a:txBody>
                      <a:tcPr/>
                    </a:tc>
                    <a:extLst>
                      <a:ext uri="{0D108BD9-81ED-4DB2-BD59-A6C34878D82A}">
                        <a16:rowId xmlns:a16="http://schemas.microsoft.com/office/drawing/2014/main" val="10002"/>
                      </a:ext>
                    </a:extLst>
                  </a:tr>
                  <a:tr h="274320">
                    <a:tc>
                      <a:txBody>
                        <a:bodyPr/>
                        <a:lstStyle/>
                        <a:p>
                          <a:r>
                            <a:rPr lang="en-US" sz="1200" dirty="0"/>
                            <a:t>Coverage</a:t>
                          </a:r>
                        </a:p>
                      </a:txBody>
                      <a:tcPr/>
                    </a:tc>
                    <a:tc>
                      <a:txBody>
                        <a:bodyPr/>
                        <a:lstStyle/>
                        <a:p>
                          <a:endParaRPr lang="en-US"/>
                        </a:p>
                      </a:txBody>
                      <a:tcPr>
                        <a:blipFill>
                          <a:blip r:embed="rId2"/>
                          <a:stretch>
                            <a:fillRect l="-95283" t="-311111" r="-5346" b="-802222"/>
                          </a:stretch>
                        </a:blipFill>
                      </a:tcPr>
                    </a:tc>
                    <a:extLst>
                      <a:ext uri="{0D108BD9-81ED-4DB2-BD59-A6C34878D82A}">
                        <a16:rowId xmlns:a16="http://schemas.microsoft.com/office/drawing/2014/main" val="10003"/>
                      </a:ext>
                    </a:extLst>
                  </a:tr>
                  <a:tr h="274320">
                    <a:tc gridSpan="2">
                      <a:txBody>
                        <a:bodyPr/>
                        <a:lstStyle/>
                        <a:p>
                          <a:r>
                            <a:rPr lang="en-US" sz="1200" dirty="0">
                              <a:solidFill>
                                <a:schemeClr val="bg1"/>
                              </a:solidFill>
                            </a:rPr>
                            <a:t>Print Conditions</a:t>
                          </a:r>
                        </a:p>
                      </a:txBody>
                      <a:tcPr>
                        <a:solidFill>
                          <a:srgbClr val="0000FF"/>
                        </a:solidFill>
                      </a:tcPr>
                    </a:tc>
                    <a:tc hMerge="1">
                      <a:txBody>
                        <a:bodyPr/>
                        <a:lstStyle/>
                        <a:p>
                          <a:endParaRPr lang="en-US" dirty="0"/>
                        </a:p>
                      </a:txBody>
                      <a:tcPr/>
                    </a:tc>
                    <a:extLst>
                      <a:ext uri="{0D108BD9-81ED-4DB2-BD59-A6C34878D82A}">
                        <a16:rowId xmlns:a16="http://schemas.microsoft.com/office/drawing/2014/main" val="10004"/>
                      </a:ext>
                    </a:extLst>
                  </a:tr>
                  <a:tr h="274320">
                    <a:tc gridSpan="2">
                      <a:txBody>
                        <a:bodyPr/>
                        <a:lstStyle/>
                        <a:p>
                          <a:r>
                            <a:rPr lang="en-US" sz="1200" dirty="0"/>
                            <a:t>Brass or Stainless-Steel Stencil (1 mil to 3 mil) </a:t>
                          </a:r>
                        </a:p>
                      </a:txBody>
                      <a:tcPr/>
                    </a:tc>
                    <a:tc hMerge="1">
                      <a:txBody>
                        <a:bodyPr/>
                        <a:lstStyle/>
                        <a:p>
                          <a:endParaRPr lang="en-US" dirty="0"/>
                        </a:p>
                      </a:txBody>
                      <a:tcPr/>
                    </a:tc>
                    <a:extLst>
                      <a:ext uri="{0D108BD9-81ED-4DB2-BD59-A6C34878D82A}">
                        <a16:rowId xmlns:a16="http://schemas.microsoft.com/office/drawing/2014/main" val="10005"/>
                      </a:ext>
                    </a:extLst>
                  </a:tr>
                  <a:tr h="274320">
                    <a:tc gridSpan="2">
                      <a:txBody>
                        <a:bodyPr/>
                        <a:lstStyle/>
                        <a:p>
                          <a:r>
                            <a:rPr lang="en-US" sz="1200" dirty="0">
                              <a:solidFill>
                                <a:schemeClr val="bg1"/>
                              </a:solidFill>
                            </a:rPr>
                            <a:t>Dry Conditions</a:t>
                          </a:r>
                        </a:p>
                      </a:txBody>
                      <a:tcPr>
                        <a:solidFill>
                          <a:srgbClr val="0000FF"/>
                        </a:solidFill>
                      </a:tcPr>
                    </a:tc>
                    <a:tc hMerge="1">
                      <a:txBody>
                        <a:bodyPr/>
                        <a:lstStyle/>
                        <a:p>
                          <a:endParaRPr lang="en-US"/>
                        </a:p>
                      </a:txBody>
                      <a:tcPr/>
                    </a:tc>
                    <a:extLst>
                      <a:ext uri="{0D108BD9-81ED-4DB2-BD59-A6C34878D82A}">
                        <a16:rowId xmlns:a16="http://schemas.microsoft.com/office/drawing/2014/main" val="10006"/>
                      </a:ext>
                    </a:extLst>
                  </a:tr>
                  <a:tr h="274320">
                    <a:tc gridSpan="2">
                      <a:txBody>
                        <a:bodyPr/>
                        <a:lstStyle/>
                        <a:p>
                          <a:r>
                            <a:rPr lang="en-US" sz="1200" dirty="0"/>
                            <a:t>15 min to 1 hr. at room temp or 10 min at</a:t>
                          </a:r>
                          <a:r>
                            <a:rPr lang="en-US" sz="1200" baseline="0" dirty="0"/>
                            <a:t> 70  ̊C</a:t>
                          </a:r>
                          <a:endParaRPr lang="en-US" sz="1200" dirty="0"/>
                        </a:p>
                      </a:txBody>
                      <a:tcPr/>
                    </a:tc>
                    <a:tc hMerge="1">
                      <a:txBody>
                        <a:bodyPr/>
                        <a:lstStyle/>
                        <a:p>
                          <a:endParaRPr lang="en-US"/>
                        </a:p>
                      </a:txBody>
                      <a:tcPr/>
                    </a:tc>
                    <a:extLst>
                      <a:ext uri="{0D108BD9-81ED-4DB2-BD59-A6C34878D82A}">
                        <a16:rowId xmlns:a16="http://schemas.microsoft.com/office/drawing/2014/main" val="10007"/>
                      </a:ext>
                    </a:extLst>
                  </a:tr>
                  <a:tr h="274320">
                    <a:tc gridSpan="2">
                      <a:txBody>
                        <a:bodyPr/>
                        <a:lstStyle/>
                        <a:p>
                          <a:r>
                            <a:rPr lang="en-US" sz="1200" dirty="0">
                              <a:solidFill>
                                <a:schemeClr val="bg1"/>
                              </a:solidFill>
                            </a:rPr>
                            <a:t>Co-Firing flow</a:t>
                          </a:r>
                        </a:p>
                      </a:txBody>
                      <a:tcPr>
                        <a:solidFill>
                          <a:srgbClr val="0000FF"/>
                        </a:solidFill>
                      </a:tcPr>
                    </a:tc>
                    <a:tc hMerge="1">
                      <a:txBody>
                        <a:bodyPr/>
                        <a:lstStyle/>
                        <a:p>
                          <a:endParaRPr lang="en-US" dirty="0"/>
                        </a:p>
                      </a:txBody>
                      <a:tcPr/>
                    </a:tc>
                    <a:extLst>
                      <a:ext uri="{0D108BD9-81ED-4DB2-BD59-A6C34878D82A}">
                        <a16:rowId xmlns:a16="http://schemas.microsoft.com/office/drawing/2014/main" val="10008"/>
                      </a:ext>
                    </a:extLst>
                  </a:tr>
                  <a:tr h="457200">
                    <a:tc gridSpan="2">
                      <a:txBody>
                        <a:bodyPr/>
                        <a:lstStyle/>
                        <a:p>
                          <a:r>
                            <a:rPr lang="en-US" sz="1200" dirty="0"/>
                            <a:t>2</a:t>
                          </a:r>
                          <a:r>
                            <a:rPr lang="en-US" sz="1200" baseline="0" dirty="0"/>
                            <a:t>  ̊C/min from room temperature to </a:t>
                          </a:r>
                          <a:r>
                            <a:rPr lang="en-US" sz="1200" dirty="0"/>
                            <a:t>  450  ̊C,</a:t>
                          </a:r>
                        </a:p>
                        <a:p>
                          <a:r>
                            <a:rPr lang="en-US" sz="1200" dirty="0"/>
                            <a:t>2 hr. at 450  ̊C,</a:t>
                          </a:r>
                          <a:r>
                            <a:rPr lang="en-US" sz="1200" baseline="0" dirty="0"/>
                            <a:t> 8  ̊C/min to 850  ̊C, 10 min at 850  ̊C</a:t>
                          </a:r>
                          <a:endParaRPr lang="en-US" sz="1200" dirty="0"/>
                        </a:p>
                      </a:txBody>
                      <a:tcPr/>
                    </a:tc>
                    <a:tc hMerge="1">
                      <a:txBody>
                        <a:bodyPr/>
                        <a:lstStyle/>
                        <a:p>
                          <a:endParaRPr lang="en-US" dirty="0"/>
                        </a:p>
                      </a:txBody>
                      <a:tcPr/>
                    </a:tc>
                    <a:extLst>
                      <a:ext uri="{0D108BD9-81ED-4DB2-BD59-A6C34878D82A}">
                        <a16:rowId xmlns:a16="http://schemas.microsoft.com/office/drawing/2014/main" val="10009"/>
                      </a:ext>
                    </a:extLst>
                  </a:tr>
                  <a:tr h="274320">
                    <a:tc>
                      <a:txBody>
                        <a:bodyPr/>
                        <a:lstStyle/>
                        <a:p>
                          <a:r>
                            <a:rPr lang="en-US" sz="1200" dirty="0"/>
                            <a:t>Resistivity</a:t>
                          </a:r>
                        </a:p>
                      </a:txBody>
                      <a:tcPr/>
                    </a:tc>
                    <a:tc>
                      <a:txBody>
                        <a:bodyPr/>
                        <a:lstStyle/>
                        <a:p>
                          <a:r>
                            <a:rPr lang="en-US" sz="1200" dirty="0"/>
                            <a:t>≤2 m</a:t>
                          </a:r>
                          <a:r>
                            <a:rPr lang="el-GR" sz="1200" dirty="0"/>
                            <a:t>Ω</a:t>
                          </a:r>
                          <a:r>
                            <a:rPr lang="en-US" sz="1200" dirty="0"/>
                            <a:t>/sq.</a:t>
                          </a:r>
                        </a:p>
                      </a:txBody>
                      <a:tcPr/>
                    </a:tc>
                    <a:extLst>
                      <a:ext uri="{0D108BD9-81ED-4DB2-BD59-A6C34878D82A}">
                        <a16:rowId xmlns:a16="http://schemas.microsoft.com/office/drawing/2014/main" val="10010"/>
                      </a:ext>
                    </a:extLst>
                  </a:tr>
                </a:tbl>
              </a:graphicData>
            </a:graphic>
          </p:graphicFrame>
        </mc:Fallback>
      </mc:AlternateContent>
      <p:sp>
        <p:nvSpPr>
          <p:cNvPr id="9" name="TextBox 8">
            <a:extLst>
              <a:ext uri="{FF2B5EF4-FFF2-40B4-BE49-F238E27FC236}">
                <a16:creationId xmlns:a16="http://schemas.microsoft.com/office/drawing/2014/main" id="{D5DA34EF-FC47-423D-8F84-8B3628918181}"/>
              </a:ext>
            </a:extLst>
          </p:cNvPr>
          <p:cNvSpPr txBox="1"/>
          <p:nvPr/>
        </p:nvSpPr>
        <p:spPr>
          <a:xfrm>
            <a:off x="628650" y="3933708"/>
            <a:ext cx="1050288" cy="307777"/>
          </a:xfrm>
          <a:prstGeom prst="rect">
            <a:avLst/>
          </a:prstGeom>
          <a:noFill/>
        </p:spPr>
        <p:txBody>
          <a:bodyPr wrap="none" rtlCol="0">
            <a:spAutoFit/>
          </a:bodyPr>
          <a:lstStyle/>
          <a:p>
            <a:r>
              <a:rPr lang="en-US" sz="1400" dirty="0"/>
              <a:t>CN 33-391</a:t>
            </a:r>
          </a:p>
        </p:txBody>
      </p:sp>
      <p:sp>
        <p:nvSpPr>
          <p:cNvPr id="10" name="TextBox 9">
            <a:extLst>
              <a:ext uri="{FF2B5EF4-FFF2-40B4-BE49-F238E27FC236}">
                <a16:creationId xmlns:a16="http://schemas.microsoft.com/office/drawing/2014/main" id="{542D4918-C58A-4414-A141-CF80E35EED15}"/>
              </a:ext>
            </a:extLst>
          </p:cNvPr>
          <p:cNvSpPr txBox="1"/>
          <p:nvPr/>
        </p:nvSpPr>
        <p:spPr>
          <a:xfrm>
            <a:off x="1525869" y="3933708"/>
            <a:ext cx="3686210" cy="523220"/>
          </a:xfrm>
          <a:prstGeom prst="rect">
            <a:avLst/>
          </a:prstGeom>
          <a:noFill/>
        </p:spPr>
        <p:txBody>
          <a:bodyPr wrap="square" rtlCol="0">
            <a:spAutoFit/>
          </a:bodyPr>
          <a:lstStyle/>
          <a:p>
            <a:r>
              <a:rPr lang="en-US" sz="1400" dirty="0"/>
              <a:t>Termination of resistances, Solder able Surface Metal</a:t>
            </a:r>
          </a:p>
        </p:txBody>
      </p:sp>
      <p:graphicFrame>
        <p:nvGraphicFramePr>
          <p:cNvPr id="11" name="Table 10">
            <a:extLst>
              <a:ext uri="{FF2B5EF4-FFF2-40B4-BE49-F238E27FC236}">
                <a16:creationId xmlns:a16="http://schemas.microsoft.com/office/drawing/2014/main" id="{C590CB78-557D-4C7E-83E8-A70467DC96BC}"/>
              </a:ext>
            </a:extLst>
          </p:cNvPr>
          <p:cNvGraphicFramePr>
            <a:graphicFrameLocks noGrp="1"/>
          </p:cNvGraphicFramePr>
          <p:nvPr>
            <p:extLst>
              <p:ext uri="{D42A27DB-BD31-4B8C-83A1-F6EECF244321}">
                <p14:modId xmlns:p14="http://schemas.microsoft.com/office/powerpoint/2010/main" val="1129023369"/>
              </p:ext>
            </p:extLst>
          </p:nvPr>
        </p:nvGraphicFramePr>
        <p:xfrm>
          <a:off x="718317" y="4456929"/>
          <a:ext cx="4455478" cy="1524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28585">
                  <a:extLst>
                    <a:ext uri="{9D8B030D-6E8A-4147-A177-3AD203B41FA5}">
                      <a16:colId xmlns:a16="http://schemas.microsoft.com/office/drawing/2014/main" val="20000"/>
                    </a:ext>
                  </a:extLst>
                </a:gridCol>
                <a:gridCol w="2826893">
                  <a:extLst>
                    <a:ext uri="{9D8B030D-6E8A-4147-A177-3AD203B41FA5}">
                      <a16:colId xmlns:a16="http://schemas.microsoft.com/office/drawing/2014/main" val="20001"/>
                    </a:ext>
                  </a:extLst>
                </a:gridCol>
              </a:tblGrid>
              <a:tr h="302858">
                <a:tc gridSpan="2">
                  <a:txBody>
                    <a:bodyPr/>
                    <a:lstStyle/>
                    <a:p>
                      <a:r>
                        <a:rPr lang="en-US" sz="1400" dirty="0"/>
                        <a:t>Typical</a:t>
                      </a:r>
                      <a:r>
                        <a:rPr lang="en-US" sz="1400" baseline="0" dirty="0"/>
                        <a:t> Properties</a:t>
                      </a:r>
                      <a:endParaRPr lang="en-US" sz="1400" dirty="0"/>
                    </a:p>
                  </a:txBody>
                  <a:tcPr/>
                </a:tc>
                <a:tc hMerge="1">
                  <a:txBody>
                    <a:bodyPr/>
                    <a:lstStyle/>
                    <a:p>
                      <a:endParaRPr lang="en-US" dirty="0"/>
                    </a:p>
                  </a:txBody>
                  <a:tcPr/>
                </a:tc>
                <a:extLst>
                  <a:ext uri="{0D108BD9-81ED-4DB2-BD59-A6C34878D82A}">
                    <a16:rowId xmlns:a16="http://schemas.microsoft.com/office/drawing/2014/main" val="10000"/>
                  </a:ext>
                </a:extLst>
              </a:tr>
              <a:tr h="302858">
                <a:tc>
                  <a:txBody>
                    <a:bodyPr/>
                    <a:lstStyle/>
                    <a:p>
                      <a:r>
                        <a:rPr lang="en-US" sz="1400" dirty="0"/>
                        <a:t>Solid Content</a:t>
                      </a:r>
                    </a:p>
                  </a:txBody>
                  <a:tcPr/>
                </a:tc>
                <a:tc>
                  <a:txBody>
                    <a:bodyPr/>
                    <a:lstStyle/>
                    <a:p>
                      <a:r>
                        <a:rPr lang="en-US" sz="1400" dirty="0"/>
                        <a:t>70%</a:t>
                      </a:r>
                    </a:p>
                  </a:txBody>
                  <a:tcPr/>
                </a:tc>
                <a:extLst>
                  <a:ext uri="{0D108BD9-81ED-4DB2-BD59-A6C34878D82A}">
                    <a16:rowId xmlns:a16="http://schemas.microsoft.com/office/drawing/2014/main" val="10001"/>
                  </a:ext>
                </a:extLst>
              </a:tr>
              <a:tr h="302858">
                <a:tc>
                  <a:txBody>
                    <a:bodyPr/>
                    <a:lstStyle/>
                    <a:p>
                      <a:r>
                        <a:rPr lang="en-US" sz="1400" dirty="0"/>
                        <a:t>Print Thickness</a:t>
                      </a:r>
                    </a:p>
                  </a:txBody>
                  <a:tcPr/>
                </a:tc>
                <a:tc>
                  <a:txBody>
                    <a:bodyPr/>
                    <a:lstStyle/>
                    <a:p>
                      <a:r>
                        <a:rPr lang="en-US" sz="1400" dirty="0"/>
                        <a:t>9-12 µm (pre)</a:t>
                      </a:r>
                      <a:r>
                        <a:rPr lang="en-US" sz="1400" baseline="0" dirty="0"/>
                        <a:t> 6-9 µm (post)</a:t>
                      </a:r>
                      <a:endParaRPr lang="en-US" sz="1400" dirty="0"/>
                    </a:p>
                  </a:txBody>
                  <a:tcPr/>
                </a:tc>
                <a:extLst>
                  <a:ext uri="{0D108BD9-81ED-4DB2-BD59-A6C34878D82A}">
                    <a16:rowId xmlns:a16="http://schemas.microsoft.com/office/drawing/2014/main" val="10002"/>
                  </a:ext>
                </a:extLst>
              </a:tr>
              <a:tr h="302858">
                <a:tc>
                  <a:txBody>
                    <a:bodyPr/>
                    <a:lstStyle/>
                    <a:p>
                      <a:r>
                        <a:rPr lang="en-US" sz="1400" dirty="0"/>
                        <a:t>Resistivity</a:t>
                      </a:r>
                    </a:p>
                  </a:txBody>
                  <a:tcPr/>
                </a:tc>
                <a:tc>
                  <a:txBody>
                    <a:bodyPr/>
                    <a:lstStyle/>
                    <a:p>
                      <a:r>
                        <a:rPr lang="en-US" sz="1400" dirty="0"/>
                        <a:t>≤1 m</a:t>
                      </a:r>
                      <a:r>
                        <a:rPr lang="el-GR" sz="1400" dirty="0"/>
                        <a:t>Ω</a:t>
                      </a:r>
                      <a:r>
                        <a:rPr lang="en-US" sz="1400" dirty="0"/>
                        <a:t>/sq.</a:t>
                      </a:r>
                    </a:p>
                  </a:txBody>
                  <a:tcPr/>
                </a:tc>
                <a:extLst>
                  <a:ext uri="{0D108BD9-81ED-4DB2-BD59-A6C34878D82A}">
                    <a16:rowId xmlns:a16="http://schemas.microsoft.com/office/drawing/2014/main" val="10003"/>
                  </a:ext>
                </a:extLst>
              </a:tr>
              <a:tr h="279683">
                <a:tc>
                  <a:txBody>
                    <a:bodyPr/>
                    <a:lstStyle/>
                    <a:p>
                      <a:r>
                        <a:rPr lang="en-US" sz="1400" dirty="0"/>
                        <a:t>Solderability</a:t>
                      </a:r>
                    </a:p>
                  </a:txBody>
                  <a:tcPr/>
                </a:tc>
                <a:tc>
                  <a:txBody>
                    <a:bodyPr/>
                    <a:lstStyle/>
                    <a:p>
                      <a:r>
                        <a:rPr lang="en-US" sz="1400" dirty="0"/>
                        <a:t>&gt;95%</a:t>
                      </a:r>
                    </a:p>
                  </a:txBody>
                  <a:tcPr/>
                </a:tc>
                <a:extLst>
                  <a:ext uri="{0D108BD9-81ED-4DB2-BD59-A6C34878D82A}">
                    <a16:rowId xmlns:a16="http://schemas.microsoft.com/office/drawing/2014/main" val="10004"/>
                  </a:ext>
                </a:extLst>
              </a:tr>
            </a:tbl>
          </a:graphicData>
        </a:graphic>
      </p:graphicFrame>
      <p:sp>
        <p:nvSpPr>
          <p:cNvPr id="12" name="TextBox 11">
            <a:extLst>
              <a:ext uri="{FF2B5EF4-FFF2-40B4-BE49-F238E27FC236}">
                <a16:creationId xmlns:a16="http://schemas.microsoft.com/office/drawing/2014/main" id="{FF58AAFD-3798-4385-81DC-040A99A83176}"/>
              </a:ext>
            </a:extLst>
          </p:cNvPr>
          <p:cNvSpPr txBox="1"/>
          <p:nvPr/>
        </p:nvSpPr>
        <p:spPr>
          <a:xfrm>
            <a:off x="5197200" y="4101748"/>
            <a:ext cx="3748356" cy="738664"/>
          </a:xfrm>
          <a:prstGeom prst="rect">
            <a:avLst/>
          </a:prstGeom>
          <a:noFill/>
        </p:spPr>
        <p:txBody>
          <a:bodyPr wrap="square" rtlCol="0">
            <a:spAutoFit/>
          </a:bodyPr>
          <a:lstStyle/>
          <a:p>
            <a:r>
              <a:rPr lang="en-US" sz="1400" dirty="0"/>
              <a:t>Thinning is not recommended. With shelf life, evaporation of solvent can be complemented by Ferroflo Thinner 0804</a:t>
            </a:r>
          </a:p>
        </p:txBody>
      </p:sp>
      <p:sp>
        <p:nvSpPr>
          <p:cNvPr id="13" name="TextBox 12">
            <a:extLst>
              <a:ext uri="{FF2B5EF4-FFF2-40B4-BE49-F238E27FC236}">
                <a16:creationId xmlns:a16="http://schemas.microsoft.com/office/drawing/2014/main" id="{3418E287-33CA-4E32-B0B6-E15CB0B2611C}"/>
              </a:ext>
            </a:extLst>
          </p:cNvPr>
          <p:cNvSpPr txBox="1"/>
          <p:nvPr/>
        </p:nvSpPr>
        <p:spPr>
          <a:xfrm>
            <a:off x="5197200" y="4807307"/>
            <a:ext cx="3748356" cy="523220"/>
          </a:xfrm>
          <a:prstGeom prst="rect">
            <a:avLst/>
          </a:prstGeom>
          <a:noFill/>
        </p:spPr>
        <p:txBody>
          <a:bodyPr wrap="square" rtlCol="0">
            <a:spAutoFit/>
          </a:bodyPr>
          <a:lstStyle/>
          <a:p>
            <a:r>
              <a:rPr lang="en-US" sz="1400" dirty="0"/>
              <a:t>Printing, Drying &amp; Firing are as discussed with CN 33-343</a:t>
            </a:r>
          </a:p>
        </p:txBody>
      </p:sp>
      <p:sp>
        <p:nvSpPr>
          <p:cNvPr id="14" name="TextBox 13">
            <a:extLst>
              <a:ext uri="{FF2B5EF4-FFF2-40B4-BE49-F238E27FC236}">
                <a16:creationId xmlns:a16="http://schemas.microsoft.com/office/drawing/2014/main" id="{6401048E-E445-45AA-A33C-A624B59895FA}"/>
              </a:ext>
            </a:extLst>
          </p:cNvPr>
          <p:cNvSpPr txBox="1"/>
          <p:nvPr/>
        </p:nvSpPr>
        <p:spPr>
          <a:xfrm>
            <a:off x="5197200" y="5330527"/>
            <a:ext cx="3636611" cy="954107"/>
          </a:xfrm>
          <a:prstGeom prst="rect">
            <a:avLst/>
          </a:prstGeom>
          <a:noFill/>
        </p:spPr>
        <p:txBody>
          <a:bodyPr wrap="square" rtlCol="0">
            <a:spAutoFit/>
          </a:bodyPr>
          <a:lstStyle/>
          <a:p>
            <a:r>
              <a:rPr lang="en-US" sz="1400" dirty="0"/>
              <a:t>Storage &amp; Shelf Life</a:t>
            </a:r>
          </a:p>
          <a:p>
            <a:r>
              <a:rPr lang="en-US" sz="1400" dirty="0"/>
              <a:t>Should be stored in cool &amp; Dry conditions away from sun light. Self life of more than 6 months is possible</a:t>
            </a:r>
          </a:p>
        </p:txBody>
      </p:sp>
    </p:spTree>
    <p:extLst>
      <p:ext uri="{BB962C8B-B14F-4D97-AF65-F5344CB8AC3E}">
        <p14:creationId xmlns:p14="http://schemas.microsoft.com/office/powerpoint/2010/main" val="22324185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788A51-EA21-4B34-AB7A-50D25C8CDB05}"/>
              </a:ext>
            </a:extLst>
          </p:cNvPr>
          <p:cNvSpPr>
            <a:spLocks noGrp="1"/>
          </p:cNvSpPr>
          <p:nvPr>
            <p:ph type="ctrTitle"/>
          </p:nvPr>
        </p:nvSpPr>
        <p:spPr/>
        <p:txBody>
          <a:bodyPr/>
          <a:lstStyle/>
          <a:p>
            <a:r>
              <a:rPr lang="en-IN" dirty="0"/>
              <a:t>Exercise 12: Passive Designs</a:t>
            </a:r>
          </a:p>
        </p:txBody>
      </p:sp>
      <p:sp>
        <p:nvSpPr>
          <p:cNvPr id="8" name="Subtitle 7">
            <a:extLst>
              <a:ext uri="{FF2B5EF4-FFF2-40B4-BE49-F238E27FC236}">
                <a16:creationId xmlns:a16="http://schemas.microsoft.com/office/drawing/2014/main" id="{35B54B6A-1FC0-4EBA-AC10-F1FB53F4F827}"/>
              </a:ext>
            </a:extLst>
          </p:cNvPr>
          <p:cNvSpPr>
            <a:spLocks noGrp="1"/>
          </p:cNvSpPr>
          <p:nvPr>
            <p:ph type="subTitle" idx="1"/>
          </p:nvPr>
        </p:nvSpPr>
        <p:spPr>
          <a:xfrm>
            <a:off x="718001" y="4354024"/>
            <a:ext cx="8149720" cy="1698442"/>
          </a:xfrm>
        </p:spPr>
        <p:txBody>
          <a:bodyPr>
            <a:normAutofit fontScale="85000" lnSpcReduction="20000"/>
          </a:bodyPr>
          <a:lstStyle/>
          <a:p>
            <a:r>
              <a:rPr lang="en-IN" dirty="0"/>
              <a:t>In this exercise, we will learn to</a:t>
            </a:r>
          </a:p>
          <a:p>
            <a:pPr marL="342900" indent="-342900">
              <a:buFont typeface="Arial" panose="020B0604020202020204" pitchFamily="34" charset="0"/>
              <a:buChar char="•"/>
            </a:pPr>
            <a:r>
              <a:rPr lang="en-IN" dirty="0"/>
              <a:t>design and simulate planar transmission lines</a:t>
            </a:r>
          </a:p>
          <a:p>
            <a:pPr marL="342900" indent="-342900">
              <a:buFont typeface="Arial" panose="020B0604020202020204" pitchFamily="34" charset="0"/>
              <a:buChar char="•"/>
            </a:pPr>
            <a:r>
              <a:rPr lang="en-IN" dirty="0"/>
              <a:t>model transmission lines using pi equivalent</a:t>
            </a:r>
          </a:p>
          <a:p>
            <a:pPr marL="342900" indent="-342900">
              <a:buFont typeface="Arial" panose="020B0604020202020204" pitchFamily="34" charset="0"/>
              <a:buChar char="•"/>
            </a:pPr>
            <a:r>
              <a:rPr lang="en-IN" dirty="0"/>
              <a:t>design, simulate and model inductors and capacitor</a:t>
            </a:r>
          </a:p>
          <a:p>
            <a:pPr marL="342900" indent="-342900">
              <a:buFont typeface="Arial" panose="020B0604020202020204" pitchFamily="34" charset="0"/>
              <a:buChar char="•"/>
            </a:pPr>
            <a:r>
              <a:rPr lang="en-IN" dirty="0"/>
              <a:t>design, simulate and model commonly used passives</a:t>
            </a:r>
          </a:p>
        </p:txBody>
      </p:sp>
      <p:sp>
        <p:nvSpPr>
          <p:cNvPr id="3" name="Date Placeholder 2">
            <a:extLst>
              <a:ext uri="{FF2B5EF4-FFF2-40B4-BE49-F238E27FC236}">
                <a16:creationId xmlns:a16="http://schemas.microsoft.com/office/drawing/2014/main" id="{CF5CB5ED-351E-4D0A-BAE2-435A694AADB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54B92C0-2979-4559-A5A3-83E961FD29F6}"/>
              </a:ext>
            </a:extLst>
          </p:cNvPr>
          <p:cNvSpPr>
            <a:spLocks noGrp="1"/>
          </p:cNvSpPr>
          <p:nvPr>
            <p:ph type="sldNum" sz="quarter" idx="12"/>
          </p:nvPr>
        </p:nvSpPr>
        <p:spPr/>
        <p:txBody>
          <a:bodyPr/>
          <a:lstStyle/>
          <a:p>
            <a:fld id="{2495F090-CA2D-44FF-B42B-1156B48CA943}" type="slidenum">
              <a:rPr lang="en-IN" smtClean="0"/>
              <a:t>101</a:t>
            </a:fld>
            <a:endParaRPr lang="en-IN"/>
          </a:p>
        </p:txBody>
      </p:sp>
    </p:spTree>
    <p:extLst>
      <p:ext uri="{BB962C8B-B14F-4D97-AF65-F5344CB8AC3E}">
        <p14:creationId xmlns:p14="http://schemas.microsoft.com/office/powerpoint/2010/main" val="2225270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DC56B7-F5B1-4FD3-BDD3-5C21D5EE1035}"/>
              </a:ext>
            </a:extLst>
          </p:cNvPr>
          <p:cNvSpPr>
            <a:spLocks noGrp="1"/>
          </p:cNvSpPr>
          <p:nvPr>
            <p:ph type="title"/>
          </p:nvPr>
        </p:nvSpPr>
        <p:spPr/>
        <p:txBody>
          <a:bodyPr>
            <a:normAutofit fontScale="90000"/>
          </a:bodyPr>
          <a:lstStyle/>
          <a:p>
            <a:r>
              <a:rPr lang="en-IN" dirty="0"/>
              <a:t>Layers and material in LTCC Process</a:t>
            </a:r>
          </a:p>
        </p:txBody>
      </p:sp>
      <p:sp>
        <p:nvSpPr>
          <p:cNvPr id="4" name="Date Placeholder 3">
            <a:extLst>
              <a:ext uri="{FF2B5EF4-FFF2-40B4-BE49-F238E27FC236}">
                <a16:creationId xmlns:a16="http://schemas.microsoft.com/office/drawing/2014/main" id="{793EA007-E983-47CA-A9CA-1B490580E409}"/>
              </a:ext>
            </a:extLst>
          </p:cNvPr>
          <p:cNvSpPr>
            <a:spLocks noGrp="1"/>
          </p:cNvSpPr>
          <p:nvPr>
            <p:ph type="dt" sz="half" idx="10"/>
          </p:nvPr>
        </p:nvSpPr>
        <p:spPr/>
        <p:txBody>
          <a:bodyPr/>
          <a:lstStyle/>
          <a:p>
            <a:fld id="{1F3FE0A6-3C89-4F9D-86B2-EA563F2B0EDE}" type="datetime1">
              <a:rPr lang="en-IN" smtClean="0"/>
              <a:t>09-09-2019</a:t>
            </a:fld>
            <a:endParaRPr lang="en-IN"/>
          </a:p>
        </p:txBody>
      </p:sp>
      <p:sp>
        <p:nvSpPr>
          <p:cNvPr id="5" name="Slide Number Placeholder 4">
            <a:extLst>
              <a:ext uri="{FF2B5EF4-FFF2-40B4-BE49-F238E27FC236}">
                <a16:creationId xmlns:a16="http://schemas.microsoft.com/office/drawing/2014/main" id="{BEAA2B71-0615-4B31-A59E-E5CB59F79B56}"/>
              </a:ext>
            </a:extLst>
          </p:cNvPr>
          <p:cNvSpPr>
            <a:spLocks noGrp="1"/>
          </p:cNvSpPr>
          <p:nvPr>
            <p:ph type="sldNum" sz="quarter" idx="12"/>
          </p:nvPr>
        </p:nvSpPr>
        <p:spPr/>
        <p:txBody>
          <a:bodyPr/>
          <a:lstStyle/>
          <a:p>
            <a:fld id="{2495F090-CA2D-44FF-B42B-1156B48CA943}" type="slidenum">
              <a:rPr lang="en-IN" smtClean="0"/>
              <a:t>102</a:t>
            </a:fld>
            <a:endParaRPr lang="en-IN"/>
          </a:p>
        </p:txBody>
      </p:sp>
      <p:sp>
        <p:nvSpPr>
          <p:cNvPr id="7" name="TextBox 6">
            <a:extLst>
              <a:ext uri="{FF2B5EF4-FFF2-40B4-BE49-F238E27FC236}">
                <a16:creationId xmlns:a16="http://schemas.microsoft.com/office/drawing/2014/main" id="{01925AC3-BE24-4876-83C6-F632454B6B83}"/>
              </a:ext>
            </a:extLst>
          </p:cNvPr>
          <p:cNvSpPr txBox="1"/>
          <p:nvPr/>
        </p:nvSpPr>
        <p:spPr>
          <a:xfrm>
            <a:off x="628650" y="769084"/>
            <a:ext cx="5566524" cy="369332"/>
          </a:xfrm>
          <a:prstGeom prst="rect">
            <a:avLst/>
          </a:prstGeom>
          <a:noFill/>
        </p:spPr>
        <p:txBody>
          <a:bodyPr wrap="none" rtlCol="0">
            <a:spAutoFit/>
          </a:bodyPr>
          <a:lstStyle/>
          <a:p>
            <a:r>
              <a:rPr lang="en-IN" dirty="0"/>
              <a:t>Goal: to design Transmission Lines in LTCC Process</a:t>
            </a:r>
          </a:p>
        </p:txBody>
      </p:sp>
      <p:sp>
        <p:nvSpPr>
          <p:cNvPr id="8" name="TextBox 7">
            <a:extLst>
              <a:ext uri="{FF2B5EF4-FFF2-40B4-BE49-F238E27FC236}">
                <a16:creationId xmlns:a16="http://schemas.microsoft.com/office/drawing/2014/main" id="{6D1D8A21-AD4B-41FC-A5C1-485E1A3A9AFE}"/>
              </a:ext>
            </a:extLst>
          </p:cNvPr>
          <p:cNvSpPr txBox="1"/>
          <p:nvPr/>
        </p:nvSpPr>
        <p:spPr>
          <a:xfrm>
            <a:off x="544626" y="1421796"/>
            <a:ext cx="4715706" cy="646331"/>
          </a:xfrm>
          <a:prstGeom prst="rect">
            <a:avLst/>
          </a:prstGeom>
          <a:noFill/>
        </p:spPr>
        <p:txBody>
          <a:bodyPr wrap="square" rtlCol="0">
            <a:spAutoFit/>
          </a:bodyPr>
          <a:lstStyle/>
          <a:p>
            <a:r>
              <a:rPr lang="en-IN" dirty="0"/>
              <a:t>Create a workspace with millimetre as layout unit. Create 8 Layer LTCC Process Stack</a:t>
            </a:r>
          </a:p>
        </p:txBody>
      </p:sp>
      <p:sp>
        <p:nvSpPr>
          <p:cNvPr id="9" name="Speech Bubble: Oval 8">
            <a:extLst>
              <a:ext uri="{FF2B5EF4-FFF2-40B4-BE49-F238E27FC236}">
                <a16:creationId xmlns:a16="http://schemas.microsoft.com/office/drawing/2014/main" id="{AE68BB45-5F2B-4EC2-9976-4467A1137322}"/>
              </a:ext>
            </a:extLst>
          </p:cNvPr>
          <p:cNvSpPr/>
          <p:nvPr/>
        </p:nvSpPr>
        <p:spPr>
          <a:xfrm>
            <a:off x="757149" y="114951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pic>
        <p:nvPicPr>
          <p:cNvPr id="13" name="Picture 12">
            <a:extLst>
              <a:ext uri="{FF2B5EF4-FFF2-40B4-BE49-F238E27FC236}">
                <a16:creationId xmlns:a16="http://schemas.microsoft.com/office/drawing/2014/main" id="{A6F6F93A-5131-4BF4-B642-FC578F125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149" y="5201366"/>
            <a:ext cx="6340389" cy="1097375"/>
          </a:xfrm>
          <a:prstGeom prst="rect">
            <a:avLst/>
          </a:prstGeom>
          <a:ln>
            <a:solidFill>
              <a:srgbClr val="0070C0"/>
            </a:solidFill>
          </a:ln>
        </p:spPr>
      </p:pic>
      <p:pic>
        <p:nvPicPr>
          <p:cNvPr id="15" name="Picture 14">
            <a:extLst>
              <a:ext uri="{FF2B5EF4-FFF2-40B4-BE49-F238E27FC236}">
                <a16:creationId xmlns:a16="http://schemas.microsoft.com/office/drawing/2014/main" id="{67A5D049-C7B7-4C68-8D9F-0E6F27D4A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49" y="3736503"/>
            <a:ext cx="3421677" cy="1417443"/>
          </a:xfrm>
          <a:prstGeom prst="rect">
            <a:avLst/>
          </a:prstGeom>
          <a:ln>
            <a:solidFill>
              <a:srgbClr val="0070C0"/>
            </a:solidFill>
          </a:ln>
        </p:spPr>
      </p:pic>
      <p:pic>
        <p:nvPicPr>
          <p:cNvPr id="17" name="Picture 16">
            <a:extLst>
              <a:ext uri="{FF2B5EF4-FFF2-40B4-BE49-F238E27FC236}">
                <a16:creationId xmlns:a16="http://schemas.microsoft.com/office/drawing/2014/main" id="{2425F8BF-5986-4BE4-B914-1AAA00AB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07" y="1107968"/>
            <a:ext cx="3878916" cy="4023709"/>
          </a:xfrm>
          <a:prstGeom prst="rect">
            <a:avLst/>
          </a:prstGeom>
          <a:ln>
            <a:solidFill>
              <a:srgbClr val="0070C0"/>
            </a:solidFill>
          </a:ln>
        </p:spPr>
      </p:pic>
      <p:grpSp>
        <p:nvGrpSpPr>
          <p:cNvPr id="11" name="Group 10">
            <a:extLst>
              <a:ext uri="{FF2B5EF4-FFF2-40B4-BE49-F238E27FC236}">
                <a16:creationId xmlns:a16="http://schemas.microsoft.com/office/drawing/2014/main" id="{08147E21-F19C-41C3-9579-5AF13B9E531A}"/>
              </a:ext>
            </a:extLst>
          </p:cNvPr>
          <p:cNvGrpSpPr/>
          <p:nvPr/>
        </p:nvGrpSpPr>
        <p:grpSpPr>
          <a:xfrm>
            <a:off x="1977520" y="2556603"/>
            <a:ext cx="1376039" cy="500378"/>
            <a:chOff x="1580086" y="4618233"/>
            <a:chExt cx="1953087" cy="710214"/>
          </a:xfrm>
        </p:grpSpPr>
        <p:sp>
          <p:nvSpPr>
            <p:cNvPr id="12" name="Rectangle: Rounded Corners 11">
              <a:extLst>
                <a:ext uri="{FF2B5EF4-FFF2-40B4-BE49-F238E27FC236}">
                  <a16:creationId xmlns:a16="http://schemas.microsoft.com/office/drawing/2014/main" id="{91D0C80D-F95A-4E4A-A411-63FA57DA9213}"/>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4" name="Group 13">
              <a:extLst>
                <a:ext uri="{FF2B5EF4-FFF2-40B4-BE49-F238E27FC236}">
                  <a16:creationId xmlns:a16="http://schemas.microsoft.com/office/drawing/2014/main" id="{540558D3-9A8A-4404-B732-A40CCB298DB6}"/>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44" name="Freeform: Shape 43">
                <a:extLst>
                  <a:ext uri="{FF2B5EF4-FFF2-40B4-BE49-F238E27FC236}">
                    <a16:creationId xmlns:a16="http://schemas.microsoft.com/office/drawing/2014/main" id="{6BEE72A4-96D8-4255-AD26-8912B7D1446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95C88357-AA37-4C9B-9931-3567DDE277C4}"/>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9F48D033-F2A5-438F-A5C2-2DB623210753}"/>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Freeform: Shape 46">
                <a:extLst>
                  <a:ext uri="{FF2B5EF4-FFF2-40B4-BE49-F238E27FC236}">
                    <a16:creationId xmlns:a16="http://schemas.microsoft.com/office/drawing/2014/main" id="{F15C590D-66C9-4138-BEDA-E8F637BA6A0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Freeform: Shape 47">
                <a:extLst>
                  <a:ext uri="{FF2B5EF4-FFF2-40B4-BE49-F238E27FC236}">
                    <a16:creationId xmlns:a16="http://schemas.microsoft.com/office/drawing/2014/main" id="{39895F08-0944-4A78-969D-78E268BEC6C6}"/>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Freeform: Shape 48">
                <a:extLst>
                  <a:ext uri="{FF2B5EF4-FFF2-40B4-BE49-F238E27FC236}">
                    <a16:creationId xmlns:a16="http://schemas.microsoft.com/office/drawing/2014/main" id="{4058729C-F7B6-4BF0-9C4D-E6588E7CBA41}"/>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Freeform: Shape 49">
                <a:extLst>
                  <a:ext uri="{FF2B5EF4-FFF2-40B4-BE49-F238E27FC236}">
                    <a16:creationId xmlns:a16="http://schemas.microsoft.com/office/drawing/2014/main" id="{FB5E9E0C-A06F-413B-9BF6-FB6BCA75D5E6}"/>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504329CA-47F2-4D22-89E1-145A9C04179A}"/>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7" name="Freeform: Shape 36">
                <a:extLst>
                  <a:ext uri="{FF2B5EF4-FFF2-40B4-BE49-F238E27FC236}">
                    <a16:creationId xmlns:a16="http://schemas.microsoft.com/office/drawing/2014/main" id="{B3713B4E-CD5D-47FF-A451-932E824A3F4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77E96852-2FE6-446D-8584-216285B8351D}"/>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7C6DFE5F-1A47-4DCC-891A-6F799B2A6D25}"/>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08558130-5CAA-4574-A13E-5E0B059C4F39}"/>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A92701AC-4D27-42B4-B7AF-235D7967D24F}"/>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23461EE4-F945-468B-BAF5-D38FF7DECDDB}"/>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FD409380-CA31-4A4A-BF46-A345D3247BD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8" name="Group 17">
              <a:extLst>
                <a:ext uri="{FF2B5EF4-FFF2-40B4-BE49-F238E27FC236}">
                  <a16:creationId xmlns:a16="http://schemas.microsoft.com/office/drawing/2014/main" id="{38378A2D-E15E-4609-A063-43D4E9DBE5D7}"/>
                </a:ext>
              </a:extLst>
            </p:cNvPr>
            <p:cNvGrpSpPr/>
            <p:nvPr/>
          </p:nvGrpSpPr>
          <p:grpSpPr>
            <a:xfrm rot="285830">
              <a:off x="2688915" y="4703005"/>
              <a:ext cx="305752" cy="533000"/>
              <a:chOff x="3748820" y="4226688"/>
              <a:chExt cx="519713" cy="905985"/>
            </a:xfrm>
            <a:effectLst>
              <a:glow rad="228600">
                <a:schemeClr val="accent6">
                  <a:lumMod val="40000"/>
                  <a:lumOff val="60000"/>
                  <a:alpha val="40000"/>
                </a:schemeClr>
              </a:glow>
            </a:effectLst>
          </p:grpSpPr>
          <p:sp>
            <p:nvSpPr>
              <p:cNvPr id="30" name="Freeform: Shape 29">
                <a:extLst>
                  <a:ext uri="{FF2B5EF4-FFF2-40B4-BE49-F238E27FC236}">
                    <a16:creationId xmlns:a16="http://schemas.microsoft.com/office/drawing/2014/main" id="{BC95E02A-E8EB-446E-996A-2B8421B7EA50}"/>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96E08CF3-D646-4E36-A962-2911F82BDCED}"/>
                  </a:ext>
                </a:extLst>
              </p:cNvPr>
              <p:cNvSpPr/>
              <p:nvPr/>
            </p:nvSpPr>
            <p:spPr>
              <a:xfrm rot="5114170">
                <a:off x="3955934" y="4105186"/>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E33DA5A2-CE32-4FBD-92C3-0B6885C9776E}"/>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778DDBC4-7D55-4949-A3E3-515A028A2E56}"/>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CB10628D-7638-4F61-92A8-8DB6316BDD58}"/>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07A62"/>
              </a:solidFill>
              <a:ln>
                <a:solidFill>
                  <a:srgbClr val="F23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C3779314-FBE4-442D-B1CB-D51C371E1D7E}"/>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E333A420-DC4E-4A9D-A09F-2D4FBC1D0365}"/>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9" name="Group 18">
              <a:extLst>
                <a:ext uri="{FF2B5EF4-FFF2-40B4-BE49-F238E27FC236}">
                  <a16:creationId xmlns:a16="http://schemas.microsoft.com/office/drawing/2014/main" id="{8B622AB6-A0F5-495A-BE1A-6FEB64009C72}"/>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23" name="Freeform: Shape 22">
                <a:extLst>
                  <a:ext uri="{FF2B5EF4-FFF2-40B4-BE49-F238E27FC236}">
                    <a16:creationId xmlns:a16="http://schemas.microsoft.com/office/drawing/2014/main" id="{D6B2483F-4E31-49DD-9386-72F899E668AC}"/>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3CA1D1B6-59B8-4ABB-AFF5-6945290AFA9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07BE8A32-32CD-4A07-A6A8-8F84A3B7B4B9}"/>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2186E088-D49F-453C-95CA-AD6FF9A5D480}"/>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0E0BB4D8-32F5-4E98-97C8-9FD8297F893F}"/>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632E475D-F785-46F9-93B9-DE15B198948B}"/>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F533B947-FE86-4244-94D0-5E26D1606474}"/>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0" name="Group 19">
              <a:extLst>
                <a:ext uri="{FF2B5EF4-FFF2-40B4-BE49-F238E27FC236}">
                  <a16:creationId xmlns:a16="http://schemas.microsoft.com/office/drawing/2014/main" id="{6E6B75FB-3A4D-47CB-97A8-49C7E715E6E6}"/>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21" name="Oval 20">
                <a:extLst>
                  <a:ext uri="{FF2B5EF4-FFF2-40B4-BE49-F238E27FC236}">
                    <a16:creationId xmlns:a16="http://schemas.microsoft.com/office/drawing/2014/main" id="{26B39C47-3C71-4135-BDF5-A39F95789B79}"/>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B3834706-A456-446B-8AA0-6F8D62318E9F}"/>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21100516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F6B0E-DC75-4485-BAAB-5B612BCC0CD0}"/>
              </a:ext>
            </a:extLst>
          </p:cNvPr>
          <p:cNvSpPr>
            <a:spLocks noGrp="1"/>
          </p:cNvSpPr>
          <p:nvPr>
            <p:ph type="title"/>
          </p:nvPr>
        </p:nvSpPr>
        <p:spPr/>
        <p:txBody>
          <a:bodyPr/>
          <a:lstStyle/>
          <a:p>
            <a:r>
              <a:rPr lang="en-IN" dirty="0"/>
              <a:t>Substrate Definition for A6S ASB</a:t>
            </a:r>
          </a:p>
        </p:txBody>
      </p:sp>
      <p:sp>
        <p:nvSpPr>
          <p:cNvPr id="3" name="Date Placeholder 2">
            <a:extLst>
              <a:ext uri="{FF2B5EF4-FFF2-40B4-BE49-F238E27FC236}">
                <a16:creationId xmlns:a16="http://schemas.microsoft.com/office/drawing/2014/main" id="{E3B2129B-0275-47DE-8C4A-C1ADD2F7176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EE1D82F6-C061-426C-851A-2FEB25A3E480}"/>
              </a:ext>
            </a:extLst>
          </p:cNvPr>
          <p:cNvSpPr>
            <a:spLocks noGrp="1"/>
          </p:cNvSpPr>
          <p:nvPr>
            <p:ph type="sldNum" sz="quarter" idx="12"/>
          </p:nvPr>
        </p:nvSpPr>
        <p:spPr/>
        <p:txBody>
          <a:bodyPr/>
          <a:lstStyle/>
          <a:p>
            <a:fld id="{2495F090-CA2D-44FF-B42B-1156B48CA943}" type="slidenum">
              <a:rPr lang="en-IN" smtClean="0"/>
              <a:t>103</a:t>
            </a:fld>
            <a:endParaRPr lang="en-IN"/>
          </a:p>
        </p:txBody>
      </p:sp>
      <p:pic>
        <p:nvPicPr>
          <p:cNvPr id="6" name="Picture 5">
            <a:extLst>
              <a:ext uri="{FF2B5EF4-FFF2-40B4-BE49-F238E27FC236}">
                <a16:creationId xmlns:a16="http://schemas.microsoft.com/office/drawing/2014/main" id="{DAD762AB-833A-4247-A60C-DE4246749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35" y="1266589"/>
            <a:ext cx="5608806" cy="3650296"/>
          </a:xfrm>
          <a:prstGeom prst="rect">
            <a:avLst/>
          </a:prstGeom>
          <a:ln>
            <a:solidFill>
              <a:srgbClr val="0070C0"/>
            </a:solidFill>
          </a:ln>
        </p:spPr>
      </p:pic>
      <p:sp>
        <p:nvSpPr>
          <p:cNvPr id="7" name="TextBox 6">
            <a:extLst>
              <a:ext uri="{FF2B5EF4-FFF2-40B4-BE49-F238E27FC236}">
                <a16:creationId xmlns:a16="http://schemas.microsoft.com/office/drawing/2014/main" id="{05650C1C-2039-4F2A-AD5D-CB7ECFE21C2E}"/>
              </a:ext>
            </a:extLst>
          </p:cNvPr>
          <p:cNvSpPr txBox="1"/>
          <p:nvPr/>
        </p:nvSpPr>
        <p:spPr>
          <a:xfrm>
            <a:off x="748939" y="5163773"/>
            <a:ext cx="7481530" cy="646331"/>
          </a:xfrm>
          <a:prstGeom prst="rect">
            <a:avLst/>
          </a:prstGeom>
          <a:noFill/>
        </p:spPr>
        <p:txBody>
          <a:bodyPr wrap="square" rtlCol="0">
            <a:spAutoFit/>
          </a:bodyPr>
          <a:lstStyle/>
          <a:p>
            <a:r>
              <a:rPr lang="en-IN" dirty="0"/>
              <a:t>We will use Vias for Thermal Vias as well though Thermal conductivity of Silver Filled Vias is 174 W/ mK while that of thermal Vias is 50 W/mK</a:t>
            </a:r>
          </a:p>
        </p:txBody>
      </p:sp>
    </p:spTree>
    <p:extLst>
      <p:ext uri="{BB962C8B-B14F-4D97-AF65-F5344CB8AC3E}">
        <p14:creationId xmlns:p14="http://schemas.microsoft.com/office/powerpoint/2010/main" val="33229955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7AF-DA75-4046-9B13-53372FCD28A9}"/>
              </a:ext>
            </a:extLst>
          </p:cNvPr>
          <p:cNvSpPr>
            <a:spLocks noGrp="1"/>
          </p:cNvSpPr>
          <p:nvPr>
            <p:ph type="title"/>
          </p:nvPr>
        </p:nvSpPr>
        <p:spPr/>
        <p:txBody>
          <a:bodyPr/>
          <a:lstStyle/>
          <a:p>
            <a:r>
              <a:rPr lang="en-IN" dirty="0"/>
              <a:t>CPWG in LTCC Process</a:t>
            </a:r>
          </a:p>
        </p:txBody>
      </p:sp>
      <p:sp>
        <p:nvSpPr>
          <p:cNvPr id="3" name="Date Placeholder 2">
            <a:extLst>
              <a:ext uri="{FF2B5EF4-FFF2-40B4-BE49-F238E27FC236}">
                <a16:creationId xmlns:a16="http://schemas.microsoft.com/office/drawing/2014/main" id="{C94A7D62-E46F-40D4-8CD8-40B2509D480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BC34D57-17CE-49A0-A283-DDCE9168EB40}"/>
              </a:ext>
            </a:extLst>
          </p:cNvPr>
          <p:cNvSpPr>
            <a:spLocks noGrp="1"/>
          </p:cNvSpPr>
          <p:nvPr>
            <p:ph type="sldNum" sz="quarter" idx="12"/>
          </p:nvPr>
        </p:nvSpPr>
        <p:spPr/>
        <p:txBody>
          <a:bodyPr/>
          <a:lstStyle/>
          <a:p>
            <a:fld id="{2495F090-CA2D-44FF-B42B-1156B48CA943}" type="slidenum">
              <a:rPr lang="en-IN" smtClean="0"/>
              <a:t>104</a:t>
            </a:fld>
            <a:endParaRPr lang="en-IN"/>
          </a:p>
        </p:txBody>
      </p:sp>
      <p:sp>
        <p:nvSpPr>
          <p:cNvPr id="5" name="TextBox 4">
            <a:extLst>
              <a:ext uri="{FF2B5EF4-FFF2-40B4-BE49-F238E27FC236}">
                <a16:creationId xmlns:a16="http://schemas.microsoft.com/office/drawing/2014/main" id="{37138D64-2035-48CC-8F6E-94CF9210E1B7}"/>
              </a:ext>
            </a:extLst>
          </p:cNvPr>
          <p:cNvSpPr txBox="1"/>
          <p:nvPr/>
        </p:nvSpPr>
        <p:spPr>
          <a:xfrm>
            <a:off x="710213" y="915565"/>
            <a:ext cx="6622326" cy="369332"/>
          </a:xfrm>
          <a:prstGeom prst="rect">
            <a:avLst/>
          </a:prstGeom>
          <a:noFill/>
        </p:spPr>
        <p:txBody>
          <a:bodyPr wrap="none" rtlCol="0">
            <a:spAutoFit/>
          </a:bodyPr>
          <a:lstStyle/>
          <a:p>
            <a:r>
              <a:rPr lang="en-IN" dirty="0"/>
              <a:t>For the design we are assuming line on M7 and ground on M5.</a:t>
            </a:r>
          </a:p>
        </p:txBody>
      </p:sp>
      <p:pic>
        <p:nvPicPr>
          <p:cNvPr id="7" name="Picture 6">
            <a:extLst>
              <a:ext uri="{FF2B5EF4-FFF2-40B4-BE49-F238E27FC236}">
                <a16:creationId xmlns:a16="http://schemas.microsoft.com/office/drawing/2014/main" id="{A2F58E7A-6354-4A47-B176-AB16DB9ED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911" y="1431379"/>
            <a:ext cx="7590178" cy="3779848"/>
          </a:xfrm>
          <a:prstGeom prst="rect">
            <a:avLst/>
          </a:prstGeom>
          <a:ln>
            <a:solidFill>
              <a:srgbClr val="0070C0"/>
            </a:solidFill>
          </a:ln>
        </p:spPr>
      </p:pic>
    </p:spTree>
    <p:extLst>
      <p:ext uri="{BB962C8B-B14F-4D97-AF65-F5344CB8AC3E}">
        <p14:creationId xmlns:p14="http://schemas.microsoft.com/office/powerpoint/2010/main" val="31639947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E380C-C43A-4392-B64A-55886ACEDA02}"/>
              </a:ext>
            </a:extLst>
          </p:cNvPr>
          <p:cNvSpPr>
            <a:spLocks noGrp="1"/>
          </p:cNvSpPr>
          <p:nvPr>
            <p:ph type="title"/>
          </p:nvPr>
        </p:nvSpPr>
        <p:spPr/>
        <p:txBody>
          <a:bodyPr/>
          <a:lstStyle/>
          <a:p>
            <a:r>
              <a:rPr lang="en-IN" dirty="0"/>
              <a:t>CPWG Line Layout</a:t>
            </a:r>
          </a:p>
        </p:txBody>
      </p:sp>
      <p:sp>
        <p:nvSpPr>
          <p:cNvPr id="3" name="Date Placeholder 2">
            <a:extLst>
              <a:ext uri="{FF2B5EF4-FFF2-40B4-BE49-F238E27FC236}">
                <a16:creationId xmlns:a16="http://schemas.microsoft.com/office/drawing/2014/main" id="{716F2699-80A3-4CD3-9647-B4293946FFBF}"/>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1FC4A65-1D3D-47D9-BF55-5FE544DCCE12}"/>
              </a:ext>
            </a:extLst>
          </p:cNvPr>
          <p:cNvSpPr>
            <a:spLocks noGrp="1"/>
          </p:cNvSpPr>
          <p:nvPr>
            <p:ph type="sldNum" sz="quarter" idx="12"/>
          </p:nvPr>
        </p:nvSpPr>
        <p:spPr/>
        <p:txBody>
          <a:bodyPr/>
          <a:lstStyle/>
          <a:p>
            <a:fld id="{2495F090-CA2D-44FF-B42B-1156B48CA943}" type="slidenum">
              <a:rPr lang="en-IN" smtClean="0"/>
              <a:t>105</a:t>
            </a:fld>
            <a:endParaRPr lang="en-IN"/>
          </a:p>
        </p:txBody>
      </p:sp>
      <p:pic>
        <p:nvPicPr>
          <p:cNvPr id="6" name="Picture 5">
            <a:extLst>
              <a:ext uri="{FF2B5EF4-FFF2-40B4-BE49-F238E27FC236}">
                <a16:creationId xmlns:a16="http://schemas.microsoft.com/office/drawing/2014/main" id="{26151C01-58BE-4C7E-B67E-80B8FD43FB74}"/>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96066" y="1021606"/>
            <a:ext cx="3485117" cy="1441585"/>
          </a:xfrm>
          <a:prstGeom prst="rect">
            <a:avLst/>
          </a:prstGeom>
          <a:ln>
            <a:solidFill>
              <a:srgbClr val="0070C0"/>
            </a:solidFill>
          </a:ln>
        </p:spPr>
      </p:pic>
      <p:pic>
        <p:nvPicPr>
          <p:cNvPr id="8" name="Picture 7">
            <a:extLst>
              <a:ext uri="{FF2B5EF4-FFF2-40B4-BE49-F238E27FC236}">
                <a16:creationId xmlns:a16="http://schemas.microsoft.com/office/drawing/2014/main" id="{685DFAF3-72AB-408E-94EC-6660A8CD27B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68265" y="1021606"/>
            <a:ext cx="2827265" cy="2183319"/>
          </a:xfrm>
          <a:prstGeom prst="rect">
            <a:avLst/>
          </a:prstGeom>
          <a:ln>
            <a:solidFill>
              <a:srgbClr val="0070C0"/>
            </a:solidFill>
          </a:ln>
        </p:spPr>
      </p:pic>
      <p:pic>
        <p:nvPicPr>
          <p:cNvPr id="10" name="Picture 9">
            <a:extLst>
              <a:ext uri="{FF2B5EF4-FFF2-40B4-BE49-F238E27FC236}">
                <a16:creationId xmlns:a16="http://schemas.microsoft.com/office/drawing/2014/main" id="{B0FC2D1B-D32E-4FF5-BF89-E5F8F1F6B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066" y="3503977"/>
            <a:ext cx="6302286" cy="2659610"/>
          </a:xfrm>
          <a:prstGeom prst="rect">
            <a:avLst/>
          </a:prstGeom>
          <a:ln>
            <a:solidFill>
              <a:srgbClr val="0070C0"/>
            </a:solidFill>
          </a:ln>
        </p:spPr>
      </p:pic>
      <p:sp>
        <p:nvSpPr>
          <p:cNvPr id="11" name="TextBox 10">
            <a:extLst>
              <a:ext uri="{FF2B5EF4-FFF2-40B4-BE49-F238E27FC236}">
                <a16:creationId xmlns:a16="http://schemas.microsoft.com/office/drawing/2014/main" id="{78D2FCCD-AC39-43E1-A6BF-BF90D7143EEC}"/>
              </a:ext>
            </a:extLst>
          </p:cNvPr>
          <p:cNvSpPr txBox="1"/>
          <p:nvPr/>
        </p:nvSpPr>
        <p:spPr>
          <a:xfrm>
            <a:off x="1622720" y="2730076"/>
            <a:ext cx="3663300" cy="646331"/>
          </a:xfrm>
          <a:prstGeom prst="rect">
            <a:avLst/>
          </a:prstGeom>
          <a:noFill/>
        </p:spPr>
        <p:txBody>
          <a:bodyPr wrap="square" rtlCol="0">
            <a:spAutoFit/>
          </a:bodyPr>
          <a:lstStyle/>
          <a:p>
            <a:r>
              <a:rPr lang="en-IN" dirty="0"/>
              <a:t>Layout CPWG Line as shown in figure and perform EM Simulation</a:t>
            </a:r>
          </a:p>
        </p:txBody>
      </p:sp>
      <p:sp>
        <p:nvSpPr>
          <p:cNvPr id="12" name="Speech Bubble: Oval 11">
            <a:extLst>
              <a:ext uri="{FF2B5EF4-FFF2-40B4-BE49-F238E27FC236}">
                <a16:creationId xmlns:a16="http://schemas.microsoft.com/office/drawing/2014/main" id="{B456799E-D4EA-48DE-91B5-92CE873A3CFA}"/>
              </a:ext>
            </a:extLst>
          </p:cNvPr>
          <p:cNvSpPr/>
          <p:nvPr/>
        </p:nvSpPr>
        <p:spPr>
          <a:xfrm>
            <a:off x="1825736" y="248952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Tree>
    <p:extLst>
      <p:ext uri="{BB962C8B-B14F-4D97-AF65-F5344CB8AC3E}">
        <p14:creationId xmlns:p14="http://schemas.microsoft.com/office/powerpoint/2010/main" val="5881046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F3A86-B356-4F1D-88F3-6AF732BDAB22}"/>
              </a:ext>
            </a:extLst>
          </p:cNvPr>
          <p:cNvSpPr>
            <a:spLocks noGrp="1"/>
          </p:cNvSpPr>
          <p:nvPr>
            <p:ph type="title"/>
          </p:nvPr>
        </p:nvSpPr>
        <p:spPr/>
        <p:txBody>
          <a:bodyPr>
            <a:normAutofit/>
          </a:bodyPr>
          <a:lstStyle/>
          <a:p>
            <a:r>
              <a:rPr lang="en-IN" dirty="0"/>
              <a:t>High Frequency Stacked Inductor</a:t>
            </a:r>
          </a:p>
        </p:txBody>
      </p:sp>
      <p:sp>
        <p:nvSpPr>
          <p:cNvPr id="3" name="Date Placeholder 2">
            <a:extLst>
              <a:ext uri="{FF2B5EF4-FFF2-40B4-BE49-F238E27FC236}">
                <a16:creationId xmlns:a16="http://schemas.microsoft.com/office/drawing/2014/main" id="{7342A958-2531-4D07-AC93-904CF0B8A4C7}"/>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ED8327D-9565-465F-A604-D4DD26EBCE67}"/>
              </a:ext>
            </a:extLst>
          </p:cNvPr>
          <p:cNvSpPr>
            <a:spLocks noGrp="1"/>
          </p:cNvSpPr>
          <p:nvPr>
            <p:ph type="sldNum" sz="quarter" idx="12"/>
          </p:nvPr>
        </p:nvSpPr>
        <p:spPr/>
        <p:txBody>
          <a:bodyPr/>
          <a:lstStyle/>
          <a:p>
            <a:fld id="{2495F090-CA2D-44FF-B42B-1156B48CA943}" type="slidenum">
              <a:rPr lang="en-IN" smtClean="0"/>
              <a:t>106</a:t>
            </a:fld>
            <a:endParaRPr lang="en-IN"/>
          </a:p>
        </p:txBody>
      </p:sp>
      <p:grpSp>
        <p:nvGrpSpPr>
          <p:cNvPr id="5" name="Group 4">
            <a:extLst>
              <a:ext uri="{FF2B5EF4-FFF2-40B4-BE49-F238E27FC236}">
                <a16:creationId xmlns:a16="http://schemas.microsoft.com/office/drawing/2014/main" id="{42B08A60-122E-4260-9E65-43C4B4E7D70E}"/>
              </a:ext>
            </a:extLst>
          </p:cNvPr>
          <p:cNvGrpSpPr/>
          <p:nvPr/>
        </p:nvGrpSpPr>
        <p:grpSpPr>
          <a:xfrm>
            <a:off x="7037792" y="931989"/>
            <a:ext cx="1376039" cy="500378"/>
            <a:chOff x="1580086" y="4618233"/>
            <a:chExt cx="1953087" cy="710214"/>
          </a:xfrm>
        </p:grpSpPr>
        <p:sp>
          <p:nvSpPr>
            <p:cNvPr id="6" name="Rectangle: Rounded Corners 5">
              <a:extLst>
                <a:ext uri="{FF2B5EF4-FFF2-40B4-BE49-F238E27FC236}">
                  <a16:creationId xmlns:a16="http://schemas.microsoft.com/office/drawing/2014/main" id="{CBC56BBF-0902-4B3E-9303-F3CA5528F0E8}"/>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6">
              <a:extLst>
                <a:ext uri="{FF2B5EF4-FFF2-40B4-BE49-F238E27FC236}">
                  <a16:creationId xmlns:a16="http://schemas.microsoft.com/office/drawing/2014/main" id="{7E046E70-5EB1-4D63-9DB0-27D2EF3702F2}"/>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5" name="Freeform: Shape 34">
                <a:extLst>
                  <a:ext uri="{FF2B5EF4-FFF2-40B4-BE49-F238E27FC236}">
                    <a16:creationId xmlns:a16="http://schemas.microsoft.com/office/drawing/2014/main" id="{BBC5AB50-3F07-4071-B018-CDE27BC191F4}"/>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C7164FF4-6AAC-4DA6-B94D-B0F0157CD04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5491368B-B6D2-479F-A808-A6DFB89D4DE9}"/>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62BD1BDD-5E00-4D88-94D8-2039A8D1E880}"/>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3E5DA94A-437A-4EFD-A978-B0B4EE85A3E8}"/>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C8454A70-B39A-4C7C-B753-FCBE6F1BA3CE}"/>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406CB6E8-3F37-4E3A-BA5C-76803013C551}"/>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 name="Group 7">
              <a:extLst>
                <a:ext uri="{FF2B5EF4-FFF2-40B4-BE49-F238E27FC236}">
                  <a16:creationId xmlns:a16="http://schemas.microsoft.com/office/drawing/2014/main" id="{B0DF6A64-3F6E-4453-A68D-7A8166014895}"/>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28" name="Freeform: Shape 27">
                <a:extLst>
                  <a:ext uri="{FF2B5EF4-FFF2-40B4-BE49-F238E27FC236}">
                    <a16:creationId xmlns:a16="http://schemas.microsoft.com/office/drawing/2014/main" id="{32CF13C5-B46B-47CA-958E-D40A587D3A66}"/>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21595C9E-B984-4CBE-9BD8-FD078FF76AE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D4ED9195-D062-4383-882B-A073E7D96DF0}"/>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B22B276A-07FF-4790-9411-EF51724E5FBF}"/>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A4F7FF7D-5B3E-485B-8D85-707DE24D623D}"/>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6D9592B9-4A00-476C-9922-F8F97890180A}"/>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36A02908-F979-4B3F-8DC1-55E5BC8F384E}"/>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 name="Group 8">
              <a:extLst>
                <a:ext uri="{FF2B5EF4-FFF2-40B4-BE49-F238E27FC236}">
                  <a16:creationId xmlns:a16="http://schemas.microsoft.com/office/drawing/2014/main" id="{4C9AC2B2-30BC-423A-B547-4596731268B5}"/>
                </a:ext>
              </a:extLst>
            </p:cNvPr>
            <p:cNvGrpSpPr/>
            <p:nvPr/>
          </p:nvGrpSpPr>
          <p:grpSpPr>
            <a:xfrm rot="285830">
              <a:off x="2688915" y="4703005"/>
              <a:ext cx="305752" cy="533000"/>
              <a:chOff x="3748820" y="4226688"/>
              <a:chExt cx="519713" cy="905985"/>
            </a:xfrm>
            <a:effectLst>
              <a:glow rad="228600">
                <a:schemeClr val="accent6">
                  <a:lumMod val="40000"/>
                  <a:lumOff val="60000"/>
                  <a:alpha val="40000"/>
                </a:schemeClr>
              </a:glow>
            </a:effectLst>
          </p:grpSpPr>
          <p:sp>
            <p:nvSpPr>
              <p:cNvPr id="21" name="Freeform: Shape 20">
                <a:extLst>
                  <a:ext uri="{FF2B5EF4-FFF2-40B4-BE49-F238E27FC236}">
                    <a16:creationId xmlns:a16="http://schemas.microsoft.com/office/drawing/2014/main" id="{3F7C0CE5-5BD1-4A53-9E84-5505EAEE8791}"/>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AE1C59BF-ADB3-4AC4-9B32-70B45E12E0B9}"/>
                  </a:ext>
                </a:extLst>
              </p:cNvPr>
              <p:cNvSpPr/>
              <p:nvPr/>
            </p:nvSpPr>
            <p:spPr>
              <a:xfrm rot="5114170">
                <a:off x="3955934" y="4105186"/>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58CEE8D2-B923-4D32-A1E5-DA1C62ACC068}"/>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9649136A-461B-474C-9988-54BAFA800A56}"/>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E6085D39-4FE7-4575-B980-4EF11753C21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07A62"/>
              </a:solidFill>
              <a:ln>
                <a:solidFill>
                  <a:srgbClr val="F23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38A5A15B-9C34-4C9C-9240-977111B4275A}"/>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4EB3F0BE-6813-4693-A62C-CAA0C32910F7}"/>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A5C769E4-8BEF-4DE9-A7BD-4E496E85EA08}"/>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4" name="Freeform: Shape 13">
                <a:extLst>
                  <a:ext uri="{FF2B5EF4-FFF2-40B4-BE49-F238E27FC236}">
                    <a16:creationId xmlns:a16="http://schemas.microsoft.com/office/drawing/2014/main" id="{D569C33B-4A27-49DC-B3C1-845D6FCDF614}"/>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Shape 14">
                <a:extLst>
                  <a:ext uri="{FF2B5EF4-FFF2-40B4-BE49-F238E27FC236}">
                    <a16:creationId xmlns:a16="http://schemas.microsoft.com/office/drawing/2014/main" id="{3DAAD15E-73B7-406C-AEFE-8AB9617FBEFE}"/>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Shape 15">
                <a:extLst>
                  <a:ext uri="{FF2B5EF4-FFF2-40B4-BE49-F238E27FC236}">
                    <a16:creationId xmlns:a16="http://schemas.microsoft.com/office/drawing/2014/main" id="{79FD6C60-5FD2-4532-AD21-2B6915FB9613}"/>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8F4E3B22-7B25-4FBC-92EC-B313AF91121E}"/>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FC86209F-82AB-4C2B-BC83-9E81393D85B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A2C9BCAF-8DAC-41E3-8C87-056579A2DF9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C1681809-1233-4941-B86D-0B4EAEEF4F12}"/>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FCE43C2A-C46A-43EB-AD65-9C36C258361D}"/>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2" name="Oval 11">
                <a:extLst>
                  <a:ext uri="{FF2B5EF4-FFF2-40B4-BE49-F238E27FC236}">
                    <a16:creationId xmlns:a16="http://schemas.microsoft.com/office/drawing/2014/main" id="{60292859-5751-4BDE-A1A0-F7A383DD00CB}"/>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C94A4362-728A-4D95-92DE-27FA84BC16A9}"/>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pic>
        <p:nvPicPr>
          <p:cNvPr id="43" name="Picture 42">
            <a:extLst>
              <a:ext uri="{FF2B5EF4-FFF2-40B4-BE49-F238E27FC236}">
                <a16:creationId xmlns:a16="http://schemas.microsoft.com/office/drawing/2014/main" id="{EF89B81D-940F-4E31-AA65-453908C7DE0C}"/>
              </a:ext>
            </a:extLst>
          </p:cNvPr>
          <p:cNvPicPr>
            <a:picLocks noChangeAspect="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11111"/>
          <a:stretch/>
        </p:blipFill>
        <p:spPr>
          <a:xfrm>
            <a:off x="730169" y="769084"/>
            <a:ext cx="2898717" cy="4166900"/>
          </a:xfrm>
          <a:prstGeom prst="rect">
            <a:avLst/>
          </a:prstGeom>
          <a:ln>
            <a:solidFill>
              <a:schemeClr val="accent1"/>
            </a:solidFill>
          </a:ln>
        </p:spPr>
      </p:pic>
      <p:pic>
        <p:nvPicPr>
          <p:cNvPr id="45" name="Picture 44">
            <a:extLst>
              <a:ext uri="{FF2B5EF4-FFF2-40B4-BE49-F238E27FC236}">
                <a16:creationId xmlns:a16="http://schemas.microsoft.com/office/drawing/2014/main" id="{392B4D7C-4A12-45C2-8D01-0F9DDD5C09E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7122" y="769084"/>
            <a:ext cx="2775008" cy="2364733"/>
          </a:xfrm>
          <a:prstGeom prst="rect">
            <a:avLst/>
          </a:prstGeom>
          <a:ln>
            <a:solidFill>
              <a:schemeClr val="accent1"/>
            </a:solidFill>
          </a:ln>
        </p:spPr>
      </p:pic>
      <p:pic>
        <p:nvPicPr>
          <p:cNvPr id="47" name="Picture 46">
            <a:extLst>
              <a:ext uri="{FF2B5EF4-FFF2-40B4-BE49-F238E27FC236}">
                <a16:creationId xmlns:a16="http://schemas.microsoft.com/office/drawing/2014/main" id="{45A72413-6754-48DE-9BFB-A5C9A6C1E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122" y="3236953"/>
            <a:ext cx="4717189" cy="2987299"/>
          </a:xfrm>
          <a:prstGeom prst="rect">
            <a:avLst/>
          </a:prstGeom>
          <a:ln>
            <a:solidFill>
              <a:schemeClr val="accent1"/>
            </a:solidFill>
          </a:ln>
        </p:spPr>
      </p:pic>
    </p:spTree>
    <p:extLst>
      <p:ext uri="{BB962C8B-B14F-4D97-AF65-F5344CB8AC3E}">
        <p14:creationId xmlns:p14="http://schemas.microsoft.com/office/powerpoint/2010/main" val="16771098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7D4B-EE66-4C78-A856-35D1893BB6D5}"/>
              </a:ext>
            </a:extLst>
          </p:cNvPr>
          <p:cNvSpPr>
            <a:spLocks noGrp="1"/>
          </p:cNvSpPr>
          <p:nvPr>
            <p:ph type="title"/>
          </p:nvPr>
        </p:nvSpPr>
        <p:spPr/>
        <p:txBody>
          <a:bodyPr/>
          <a:lstStyle/>
          <a:p>
            <a:r>
              <a:rPr lang="en-IN" dirty="0"/>
              <a:t>10 mil green tape</a:t>
            </a:r>
          </a:p>
        </p:txBody>
      </p:sp>
      <p:sp>
        <p:nvSpPr>
          <p:cNvPr id="3" name="Date Placeholder 2">
            <a:extLst>
              <a:ext uri="{FF2B5EF4-FFF2-40B4-BE49-F238E27FC236}">
                <a16:creationId xmlns:a16="http://schemas.microsoft.com/office/drawing/2014/main" id="{61D62B4B-A0FE-4723-8DE3-74DFAC2B9B6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55F07BD-F58E-488B-ABCD-F2B6A205705F}"/>
              </a:ext>
            </a:extLst>
          </p:cNvPr>
          <p:cNvSpPr>
            <a:spLocks noGrp="1"/>
          </p:cNvSpPr>
          <p:nvPr>
            <p:ph type="sldNum" sz="quarter" idx="12"/>
          </p:nvPr>
        </p:nvSpPr>
        <p:spPr/>
        <p:txBody>
          <a:bodyPr/>
          <a:lstStyle/>
          <a:p>
            <a:fld id="{2495F090-CA2D-44FF-B42B-1156B48CA943}" type="slidenum">
              <a:rPr lang="en-IN" smtClean="0"/>
              <a:t>107</a:t>
            </a:fld>
            <a:endParaRPr lang="en-IN"/>
          </a:p>
        </p:txBody>
      </p:sp>
      <p:sp>
        <p:nvSpPr>
          <p:cNvPr id="5" name="TextBox 4">
            <a:extLst>
              <a:ext uri="{FF2B5EF4-FFF2-40B4-BE49-F238E27FC236}">
                <a16:creationId xmlns:a16="http://schemas.microsoft.com/office/drawing/2014/main" id="{CAAE4EB0-2F9F-4697-BCB0-16C3B6A1459F}"/>
              </a:ext>
            </a:extLst>
          </p:cNvPr>
          <p:cNvSpPr txBox="1"/>
          <p:nvPr/>
        </p:nvSpPr>
        <p:spPr>
          <a:xfrm>
            <a:off x="701336" y="769084"/>
            <a:ext cx="7935186" cy="369332"/>
          </a:xfrm>
          <a:prstGeom prst="rect">
            <a:avLst/>
          </a:prstGeom>
          <a:noFill/>
        </p:spPr>
        <p:txBody>
          <a:bodyPr wrap="none" rtlCol="0">
            <a:spAutoFit/>
          </a:bodyPr>
          <a:lstStyle/>
          <a:p>
            <a:r>
              <a:rPr lang="en-IN" dirty="0"/>
              <a:t>The only change in substrate is that the fired height of each layer is 186 µm.</a:t>
            </a:r>
          </a:p>
        </p:txBody>
      </p:sp>
      <p:sp>
        <p:nvSpPr>
          <p:cNvPr id="6" name="TextBox 5">
            <a:extLst>
              <a:ext uri="{FF2B5EF4-FFF2-40B4-BE49-F238E27FC236}">
                <a16:creationId xmlns:a16="http://schemas.microsoft.com/office/drawing/2014/main" id="{EE405F10-77C2-4175-9467-E808D70C983B}"/>
              </a:ext>
            </a:extLst>
          </p:cNvPr>
          <p:cNvSpPr txBox="1"/>
          <p:nvPr/>
        </p:nvSpPr>
        <p:spPr>
          <a:xfrm>
            <a:off x="701335" y="1076501"/>
            <a:ext cx="8309499" cy="923330"/>
          </a:xfrm>
          <a:prstGeom prst="rect">
            <a:avLst/>
          </a:prstGeom>
          <a:noFill/>
        </p:spPr>
        <p:txBody>
          <a:bodyPr wrap="square" rtlCol="0">
            <a:spAutoFit/>
          </a:bodyPr>
          <a:lstStyle/>
          <a:p>
            <a:r>
              <a:rPr lang="en-IN" dirty="0"/>
              <a:t>Save the LTCC substrate as 10 mil substrate and change heights of all layers to 186 µm. Change the substrate for the inductor in EM setup and perform EM simulations.</a:t>
            </a:r>
          </a:p>
        </p:txBody>
      </p:sp>
      <p:pic>
        <p:nvPicPr>
          <p:cNvPr id="8" name="Picture 7">
            <a:extLst>
              <a:ext uri="{FF2B5EF4-FFF2-40B4-BE49-F238E27FC236}">
                <a16:creationId xmlns:a16="http://schemas.microsoft.com/office/drawing/2014/main" id="{2FB07499-1EF3-478F-BB75-5B63234AC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808" y="2249034"/>
            <a:ext cx="4953429" cy="3939881"/>
          </a:xfrm>
          <a:prstGeom prst="rect">
            <a:avLst/>
          </a:prstGeom>
          <a:ln>
            <a:solidFill>
              <a:schemeClr val="accent1"/>
            </a:solidFill>
          </a:ln>
        </p:spPr>
      </p:pic>
      <p:grpSp>
        <p:nvGrpSpPr>
          <p:cNvPr id="10" name="Group 9">
            <a:extLst>
              <a:ext uri="{FF2B5EF4-FFF2-40B4-BE49-F238E27FC236}">
                <a16:creationId xmlns:a16="http://schemas.microsoft.com/office/drawing/2014/main" id="{72B5106D-6A99-4300-B127-61FA819FCFD7}"/>
              </a:ext>
            </a:extLst>
          </p:cNvPr>
          <p:cNvGrpSpPr/>
          <p:nvPr/>
        </p:nvGrpSpPr>
        <p:grpSpPr>
          <a:xfrm>
            <a:off x="6587250" y="2307248"/>
            <a:ext cx="1376039" cy="500378"/>
            <a:chOff x="1580086" y="4618233"/>
            <a:chExt cx="1953087" cy="710214"/>
          </a:xfrm>
        </p:grpSpPr>
        <p:sp>
          <p:nvSpPr>
            <p:cNvPr id="11" name="Rectangle: Rounded Corners 10">
              <a:extLst>
                <a:ext uri="{FF2B5EF4-FFF2-40B4-BE49-F238E27FC236}">
                  <a16:creationId xmlns:a16="http://schemas.microsoft.com/office/drawing/2014/main" id="{AF33E455-6FC9-4888-93AA-5C70F0ADE2E2}"/>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 name="Group 11">
              <a:extLst>
                <a:ext uri="{FF2B5EF4-FFF2-40B4-BE49-F238E27FC236}">
                  <a16:creationId xmlns:a16="http://schemas.microsoft.com/office/drawing/2014/main" id="{3DC5B84B-420C-42F6-8F12-B3F99AA5620D}"/>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40" name="Freeform: Shape 39">
                <a:extLst>
                  <a:ext uri="{FF2B5EF4-FFF2-40B4-BE49-F238E27FC236}">
                    <a16:creationId xmlns:a16="http://schemas.microsoft.com/office/drawing/2014/main" id="{06EFC43C-3ABF-4A0D-A27D-EF359D87B934}"/>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1199CEE6-E1F7-47D3-9590-05442390995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A4C67AF5-CF1A-4CF7-B7AE-76D34926C133}"/>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C8AF5B69-2662-4A1B-913C-6B5632413B49}"/>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2A85C93B-EAD8-4779-8F7D-D6C1225118F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9DC11445-4D2B-4191-A085-C6FB3CB132C2}"/>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8BF5A17D-541A-4574-B7BF-DE6D3DB42B95}"/>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31D3EF66-D74E-4D8C-AB12-1BF090E14D65}"/>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3" name="Freeform: Shape 32">
                <a:extLst>
                  <a:ext uri="{FF2B5EF4-FFF2-40B4-BE49-F238E27FC236}">
                    <a16:creationId xmlns:a16="http://schemas.microsoft.com/office/drawing/2014/main" id="{01846BEF-8D28-420F-B4BD-88E68F5905A9}"/>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448C093C-1E8C-4F09-AE4E-F9B882EFE221}"/>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F6075ED8-E50F-4A8B-8EDC-732C78E3CE94}"/>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DF5B296B-50BB-4C79-8F5B-FB4DC39A0538}"/>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87B4CB87-563D-4B95-9B53-048B53566849}"/>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D20C48C9-7465-4E36-ADC8-5AEB817528BC}"/>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815C35F5-2F7A-42CD-8223-5C79F016A3E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373C7C89-E842-4A0B-B495-55A96851304D}"/>
                </a:ext>
              </a:extLst>
            </p:cNvPr>
            <p:cNvGrpSpPr/>
            <p:nvPr/>
          </p:nvGrpSpPr>
          <p:grpSpPr>
            <a:xfrm rot="285830">
              <a:off x="2688915" y="4703005"/>
              <a:ext cx="305752" cy="533000"/>
              <a:chOff x="3748820" y="4226688"/>
              <a:chExt cx="519713" cy="905985"/>
            </a:xfrm>
            <a:effectLst>
              <a:glow rad="228600">
                <a:schemeClr val="accent6">
                  <a:lumMod val="40000"/>
                  <a:lumOff val="60000"/>
                  <a:alpha val="40000"/>
                </a:schemeClr>
              </a:glow>
            </a:effectLst>
          </p:grpSpPr>
          <p:sp>
            <p:nvSpPr>
              <p:cNvPr id="26" name="Freeform: Shape 25">
                <a:extLst>
                  <a:ext uri="{FF2B5EF4-FFF2-40B4-BE49-F238E27FC236}">
                    <a16:creationId xmlns:a16="http://schemas.microsoft.com/office/drawing/2014/main" id="{3C17CF0A-8686-43FB-BC7E-E7EB35334D0B}"/>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DED9565A-89F5-49EE-A287-1118219C5CC7}"/>
                  </a:ext>
                </a:extLst>
              </p:cNvPr>
              <p:cNvSpPr/>
              <p:nvPr/>
            </p:nvSpPr>
            <p:spPr>
              <a:xfrm rot="5114170">
                <a:off x="3955934" y="4105186"/>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1E626D4E-261B-4D22-BCB9-ECD6418B1D55}"/>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BB356"/>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3948EFE3-38FA-41D6-97EF-51611137110E}"/>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17C64"/>
              </a:solidFill>
              <a:ln>
                <a:solidFill>
                  <a:srgbClr val="E951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93C2DBF7-152D-4022-B90D-8A9E32AAD60F}"/>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BB35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226177AD-410B-4475-841C-EA4293A97FE9}"/>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9C0F12E9-321A-432C-B34B-F26924C343D5}"/>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7DCF437B-7DCD-4137-B661-A87937280C61}"/>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9" name="Freeform: Shape 18">
                <a:extLst>
                  <a:ext uri="{FF2B5EF4-FFF2-40B4-BE49-F238E27FC236}">
                    <a16:creationId xmlns:a16="http://schemas.microsoft.com/office/drawing/2014/main" id="{C431CD8A-E4FA-4E8B-B90A-E24C0DC62B0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DF846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54B23B4E-1016-4E04-93A3-B6292FD1385F}"/>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274B83E1-459D-4E5E-AE3B-5FDE4227D01D}"/>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D5F680A3-C45D-42D1-979C-A15A03257B88}"/>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A492A3EA-B8C4-420C-BBD1-A4721BB607BD}"/>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7B2D6E1F-FB0E-458F-9B94-2D1B4ED6704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DF846A"/>
              </a:solidFill>
              <a:ln>
                <a:solidFill>
                  <a:srgbClr val="E75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4AA47EA9-607D-42D6-8AB6-8B9F334FC200}"/>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081BD766-0C36-49ED-913F-FB8AED539261}"/>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7" name="Oval 16">
                <a:extLst>
                  <a:ext uri="{FF2B5EF4-FFF2-40B4-BE49-F238E27FC236}">
                    <a16:creationId xmlns:a16="http://schemas.microsoft.com/office/drawing/2014/main" id="{FAB1CA94-26C7-48E4-8069-B475AE628F69}"/>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CFB65073-247B-4716-8F11-F971540702D1}"/>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9122050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77F5-8567-4C09-A414-A518B068A1D7}"/>
              </a:ext>
            </a:extLst>
          </p:cNvPr>
          <p:cNvSpPr>
            <a:spLocks noGrp="1"/>
          </p:cNvSpPr>
          <p:nvPr>
            <p:ph type="title"/>
          </p:nvPr>
        </p:nvSpPr>
        <p:spPr>
          <a:xfrm>
            <a:off x="628650" y="2"/>
            <a:ext cx="8417696" cy="769082"/>
          </a:xfrm>
        </p:spPr>
        <p:txBody>
          <a:bodyPr>
            <a:normAutofit fontScale="90000"/>
          </a:bodyPr>
          <a:lstStyle/>
          <a:p>
            <a:r>
              <a:rPr lang="en-IN" dirty="0"/>
              <a:t>Dual MIM Capacitors in FERRO A6S</a:t>
            </a:r>
          </a:p>
        </p:txBody>
      </p:sp>
      <p:sp>
        <p:nvSpPr>
          <p:cNvPr id="3" name="Date Placeholder 2">
            <a:extLst>
              <a:ext uri="{FF2B5EF4-FFF2-40B4-BE49-F238E27FC236}">
                <a16:creationId xmlns:a16="http://schemas.microsoft.com/office/drawing/2014/main" id="{94B211A5-F597-45D7-AC66-63CA8B0FCD9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4033577F-8073-40C2-BF16-451DB2313017}"/>
              </a:ext>
            </a:extLst>
          </p:cNvPr>
          <p:cNvSpPr>
            <a:spLocks noGrp="1"/>
          </p:cNvSpPr>
          <p:nvPr>
            <p:ph type="sldNum" sz="quarter" idx="12"/>
          </p:nvPr>
        </p:nvSpPr>
        <p:spPr/>
        <p:txBody>
          <a:bodyPr/>
          <a:lstStyle/>
          <a:p>
            <a:fld id="{2495F090-CA2D-44FF-B42B-1156B48CA943}" type="slidenum">
              <a:rPr lang="en-IN" smtClean="0"/>
              <a:t>108</a:t>
            </a:fld>
            <a:endParaRPr lang="en-IN"/>
          </a:p>
        </p:txBody>
      </p:sp>
      <p:pic>
        <p:nvPicPr>
          <p:cNvPr id="6" name="Picture 5">
            <a:extLst>
              <a:ext uri="{FF2B5EF4-FFF2-40B4-BE49-F238E27FC236}">
                <a16:creationId xmlns:a16="http://schemas.microsoft.com/office/drawing/2014/main" id="{8067BE16-2CB8-47CC-AFD7-7411523E2C4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732" y="750571"/>
            <a:ext cx="2017866" cy="2756109"/>
          </a:xfrm>
          <a:prstGeom prst="rect">
            <a:avLst/>
          </a:prstGeom>
          <a:ln>
            <a:solidFill>
              <a:srgbClr val="0070C0"/>
            </a:solidFill>
          </a:ln>
        </p:spPr>
      </p:pic>
      <p:pic>
        <p:nvPicPr>
          <p:cNvPr id="8" name="Picture 7">
            <a:extLst>
              <a:ext uri="{FF2B5EF4-FFF2-40B4-BE49-F238E27FC236}">
                <a16:creationId xmlns:a16="http://schemas.microsoft.com/office/drawing/2014/main" id="{43058780-2828-44B0-A9EC-CECEB8EB4B5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4680" y="750571"/>
            <a:ext cx="1906062" cy="1673033"/>
          </a:xfrm>
          <a:prstGeom prst="rect">
            <a:avLst/>
          </a:prstGeom>
          <a:ln>
            <a:solidFill>
              <a:srgbClr val="0070C0"/>
            </a:solidFill>
          </a:ln>
        </p:spPr>
      </p:pic>
      <p:sp>
        <p:nvSpPr>
          <p:cNvPr id="9" name="TextBox 8">
            <a:extLst>
              <a:ext uri="{FF2B5EF4-FFF2-40B4-BE49-F238E27FC236}">
                <a16:creationId xmlns:a16="http://schemas.microsoft.com/office/drawing/2014/main" id="{1C547A59-6448-4606-8B59-63C735841915}"/>
              </a:ext>
            </a:extLst>
          </p:cNvPr>
          <p:cNvSpPr txBox="1"/>
          <p:nvPr/>
        </p:nvSpPr>
        <p:spPr>
          <a:xfrm>
            <a:off x="4750742" y="750571"/>
            <a:ext cx="1937453" cy="369332"/>
          </a:xfrm>
          <a:prstGeom prst="rect">
            <a:avLst/>
          </a:prstGeom>
          <a:noFill/>
        </p:spPr>
        <p:txBody>
          <a:bodyPr wrap="none" rtlCol="0">
            <a:spAutoFit/>
          </a:bodyPr>
          <a:lstStyle/>
          <a:p>
            <a:r>
              <a:rPr lang="en-IN" dirty="0"/>
              <a:t>5 mil Green Tape</a:t>
            </a:r>
          </a:p>
        </p:txBody>
      </p:sp>
      <p:pic>
        <p:nvPicPr>
          <p:cNvPr id="11" name="Picture 10">
            <a:extLst>
              <a:ext uri="{FF2B5EF4-FFF2-40B4-BE49-F238E27FC236}">
                <a16:creationId xmlns:a16="http://schemas.microsoft.com/office/drawing/2014/main" id="{B3C89F61-9AA3-4754-8D73-CC78EEC96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680" y="2479995"/>
            <a:ext cx="5631668" cy="3627434"/>
          </a:xfrm>
          <a:prstGeom prst="rect">
            <a:avLst/>
          </a:prstGeom>
          <a:ln>
            <a:solidFill>
              <a:srgbClr val="0070C0"/>
            </a:solidFill>
          </a:ln>
        </p:spPr>
      </p:pic>
      <p:grpSp>
        <p:nvGrpSpPr>
          <p:cNvPr id="10" name="Group 9">
            <a:extLst>
              <a:ext uri="{FF2B5EF4-FFF2-40B4-BE49-F238E27FC236}">
                <a16:creationId xmlns:a16="http://schemas.microsoft.com/office/drawing/2014/main" id="{75D19A37-64D0-450E-A8EE-FE3AC6356D79}"/>
              </a:ext>
            </a:extLst>
          </p:cNvPr>
          <p:cNvGrpSpPr/>
          <p:nvPr/>
        </p:nvGrpSpPr>
        <p:grpSpPr>
          <a:xfrm>
            <a:off x="7118800" y="869714"/>
            <a:ext cx="1376039" cy="500378"/>
            <a:chOff x="1580086" y="4618233"/>
            <a:chExt cx="1953087" cy="710214"/>
          </a:xfrm>
        </p:grpSpPr>
        <p:sp>
          <p:nvSpPr>
            <p:cNvPr id="12" name="Rectangle: Rounded Corners 11">
              <a:extLst>
                <a:ext uri="{FF2B5EF4-FFF2-40B4-BE49-F238E27FC236}">
                  <a16:creationId xmlns:a16="http://schemas.microsoft.com/office/drawing/2014/main" id="{350E6A69-59BF-49BD-97E8-E1A05465E627}"/>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a:extLst>
                <a:ext uri="{FF2B5EF4-FFF2-40B4-BE49-F238E27FC236}">
                  <a16:creationId xmlns:a16="http://schemas.microsoft.com/office/drawing/2014/main" id="{B10B0CB3-6C64-4CDF-99FD-038D3C0390D8}"/>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41" name="Freeform: Shape 40">
                <a:extLst>
                  <a:ext uri="{FF2B5EF4-FFF2-40B4-BE49-F238E27FC236}">
                    <a16:creationId xmlns:a16="http://schemas.microsoft.com/office/drawing/2014/main" id="{F38419E8-7294-4438-9ABB-048E8E45D151}"/>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6663AADF-38AE-425B-B5B2-948EB3B4876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6E084909-1E33-4A11-AE7B-BE759742B4C7}"/>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F22587DF-00D4-458A-8D6E-7D1D32803A1C}"/>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8086E120-DFA6-4719-8EE3-D7810417E250}"/>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E16FC6FD-22C5-42A8-BC30-835C7B465599}"/>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Freeform: Shape 46">
                <a:extLst>
                  <a:ext uri="{FF2B5EF4-FFF2-40B4-BE49-F238E27FC236}">
                    <a16:creationId xmlns:a16="http://schemas.microsoft.com/office/drawing/2014/main" id="{7FE69403-79AD-44B7-9AC2-E3C73F578AF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958E7800-7033-4ABC-9DC4-97A1B5A659CC}"/>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4" name="Freeform: Shape 33">
                <a:extLst>
                  <a:ext uri="{FF2B5EF4-FFF2-40B4-BE49-F238E27FC236}">
                    <a16:creationId xmlns:a16="http://schemas.microsoft.com/office/drawing/2014/main" id="{F5AEC698-025E-4A6F-8DC5-5DAD4F29439A}"/>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467C067B-F57F-4E0A-B1BB-F00D9BE42538}"/>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CCE3BD09-BF1F-46C9-8ACF-F9BF36166C57}"/>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D2799028-487D-4427-935B-EA6D3DCB4F7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BC900831-2B90-4621-8B8A-910D6EF7778F}"/>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786D4F95-F588-4CE5-A2E7-6B11DC6B56D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3F77C4F7-6746-404B-8625-DBBD650ECAA0}"/>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730298A2-C377-41C1-BA2C-7AE407DEF62B}"/>
                </a:ext>
              </a:extLst>
            </p:cNvPr>
            <p:cNvGrpSpPr/>
            <p:nvPr/>
          </p:nvGrpSpPr>
          <p:grpSpPr>
            <a:xfrm rot="285830">
              <a:off x="2688915" y="4703005"/>
              <a:ext cx="305752" cy="533000"/>
              <a:chOff x="3748820" y="4226688"/>
              <a:chExt cx="519713" cy="905985"/>
            </a:xfrm>
            <a:effectLst>
              <a:glow rad="228600">
                <a:schemeClr val="accent6">
                  <a:lumMod val="40000"/>
                  <a:lumOff val="60000"/>
                  <a:alpha val="40000"/>
                </a:schemeClr>
              </a:glow>
            </a:effectLst>
          </p:grpSpPr>
          <p:sp>
            <p:nvSpPr>
              <p:cNvPr id="27" name="Freeform: Shape 26">
                <a:extLst>
                  <a:ext uri="{FF2B5EF4-FFF2-40B4-BE49-F238E27FC236}">
                    <a16:creationId xmlns:a16="http://schemas.microsoft.com/office/drawing/2014/main" id="{77B74B61-B813-4A13-9AF4-93BE68D78787}"/>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EE9D749B-0EF7-40D0-9759-B30C451CB2A4}"/>
                  </a:ext>
                </a:extLst>
              </p:cNvPr>
              <p:cNvSpPr/>
              <p:nvPr/>
            </p:nvSpPr>
            <p:spPr>
              <a:xfrm rot="5114170">
                <a:off x="3955934" y="4105186"/>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8839AF00-6763-4987-B3EA-8B8BF1BB6F9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81FBC709-61DE-4FCA-83D4-6F70190432B5}"/>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17F9C368-F7D5-423D-BEF9-467F3373E85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07A62"/>
              </a:solidFill>
              <a:ln>
                <a:solidFill>
                  <a:srgbClr val="F23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D61B8F69-7494-4CD9-B98C-C89E38191EB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B97762B5-FB9C-4C8C-A3CB-AF3FB00EC53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562E8662-6DE9-4796-BAE5-68D9A33DEE9A}"/>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20" name="Freeform: Shape 19">
                <a:extLst>
                  <a:ext uri="{FF2B5EF4-FFF2-40B4-BE49-F238E27FC236}">
                    <a16:creationId xmlns:a16="http://schemas.microsoft.com/office/drawing/2014/main" id="{52D88EFF-7E15-41A1-95CA-24144B36A30C}"/>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D30E18FD-5298-4F64-9F11-B16372472B4A}"/>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C7B90B71-CAB5-4DFD-8EDC-4A055985246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7FCA6B70-4BA8-48A8-945D-BAE0380BE5D0}"/>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CC633B33-DF5C-469D-AFD5-59DB847B970B}"/>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B5E394BA-7F95-425B-B6E4-F16D08DC0289}"/>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81D82AA6-6CD7-4DC6-AE26-61BD80B7ED2E}"/>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7" name="Group 16">
              <a:extLst>
                <a:ext uri="{FF2B5EF4-FFF2-40B4-BE49-F238E27FC236}">
                  <a16:creationId xmlns:a16="http://schemas.microsoft.com/office/drawing/2014/main" id="{05D785AA-6DB3-430E-BDAC-034DE2047107}"/>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8" name="Oval 17">
                <a:extLst>
                  <a:ext uri="{FF2B5EF4-FFF2-40B4-BE49-F238E27FC236}">
                    <a16:creationId xmlns:a16="http://schemas.microsoft.com/office/drawing/2014/main" id="{A754E441-6CD9-4896-97F9-7B27A55BCAED}"/>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758C13FE-5A0F-4BEB-84B8-DC170787E5D6}"/>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19743880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5D287-507A-4AAE-B1A7-96F682D5D4B8}"/>
              </a:ext>
            </a:extLst>
          </p:cNvPr>
          <p:cNvSpPr>
            <a:spLocks noGrp="1"/>
          </p:cNvSpPr>
          <p:nvPr>
            <p:ph type="title"/>
          </p:nvPr>
        </p:nvSpPr>
        <p:spPr/>
        <p:txBody>
          <a:bodyPr/>
          <a:lstStyle/>
          <a:p>
            <a:r>
              <a:rPr lang="en-IN" dirty="0"/>
              <a:t>Dual MIM with Interdigit edges</a:t>
            </a:r>
          </a:p>
        </p:txBody>
      </p:sp>
      <p:sp>
        <p:nvSpPr>
          <p:cNvPr id="3" name="Date Placeholder 2">
            <a:extLst>
              <a:ext uri="{FF2B5EF4-FFF2-40B4-BE49-F238E27FC236}">
                <a16:creationId xmlns:a16="http://schemas.microsoft.com/office/drawing/2014/main" id="{B642C97C-22C7-4607-B690-138860AB8B8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8BEBBD6-EDDD-4AE5-9F9B-516AD2049443}"/>
              </a:ext>
            </a:extLst>
          </p:cNvPr>
          <p:cNvSpPr>
            <a:spLocks noGrp="1"/>
          </p:cNvSpPr>
          <p:nvPr>
            <p:ph type="sldNum" sz="quarter" idx="12"/>
          </p:nvPr>
        </p:nvSpPr>
        <p:spPr/>
        <p:txBody>
          <a:bodyPr/>
          <a:lstStyle/>
          <a:p>
            <a:fld id="{2495F090-CA2D-44FF-B42B-1156B48CA943}" type="slidenum">
              <a:rPr lang="en-IN" smtClean="0"/>
              <a:t>109</a:t>
            </a:fld>
            <a:endParaRPr lang="en-IN"/>
          </a:p>
        </p:txBody>
      </p:sp>
      <p:pic>
        <p:nvPicPr>
          <p:cNvPr id="6" name="Picture 5">
            <a:extLst>
              <a:ext uri="{FF2B5EF4-FFF2-40B4-BE49-F238E27FC236}">
                <a16:creationId xmlns:a16="http://schemas.microsoft.com/office/drawing/2014/main" id="{43196AEF-251F-443C-9447-6645EE7632BE}"/>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67565" y="677274"/>
            <a:ext cx="1558386" cy="2384098"/>
          </a:xfrm>
          <a:prstGeom prst="rect">
            <a:avLst/>
          </a:prstGeom>
          <a:ln>
            <a:solidFill>
              <a:srgbClr val="0070C0"/>
            </a:solidFill>
          </a:ln>
        </p:spPr>
      </p:pic>
      <p:pic>
        <p:nvPicPr>
          <p:cNvPr id="8" name="Picture 7">
            <a:extLst>
              <a:ext uri="{FF2B5EF4-FFF2-40B4-BE49-F238E27FC236}">
                <a16:creationId xmlns:a16="http://schemas.microsoft.com/office/drawing/2014/main" id="{5FB73A53-5752-4851-89A0-08F898527FCD}"/>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4866" y="677274"/>
            <a:ext cx="1906067" cy="1737649"/>
          </a:xfrm>
          <a:prstGeom prst="rect">
            <a:avLst/>
          </a:prstGeom>
          <a:ln>
            <a:solidFill>
              <a:srgbClr val="0070C0"/>
            </a:solidFill>
          </a:ln>
        </p:spPr>
      </p:pic>
      <p:pic>
        <p:nvPicPr>
          <p:cNvPr id="12" name="Picture 11">
            <a:extLst>
              <a:ext uri="{FF2B5EF4-FFF2-40B4-BE49-F238E27FC236}">
                <a16:creationId xmlns:a16="http://schemas.microsoft.com/office/drawing/2014/main" id="{6BEACB5E-DE1D-419F-B240-449BEC55A8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99765" y="677274"/>
            <a:ext cx="3488924" cy="1896983"/>
          </a:xfrm>
          <a:prstGeom prst="rect">
            <a:avLst/>
          </a:prstGeom>
          <a:ln>
            <a:solidFill>
              <a:srgbClr val="0070C0"/>
            </a:solidFill>
          </a:ln>
        </p:spPr>
      </p:pic>
      <p:pic>
        <p:nvPicPr>
          <p:cNvPr id="10" name="Picture 9">
            <a:extLst>
              <a:ext uri="{FF2B5EF4-FFF2-40B4-BE49-F238E27FC236}">
                <a16:creationId xmlns:a16="http://schemas.microsoft.com/office/drawing/2014/main" id="{B3864F81-B76A-434E-B644-54680B2E5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4866" y="2441386"/>
            <a:ext cx="5384908" cy="3852882"/>
          </a:xfrm>
          <a:prstGeom prst="rect">
            <a:avLst/>
          </a:prstGeom>
          <a:ln>
            <a:solidFill>
              <a:srgbClr val="0070C0"/>
            </a:solidFill>
          </a:ln>
        </p:spPr>
      </p:pic>
      <p:grpSp>
        <p:nvGrpSpPr>
          <p:cNvPr id="9" name="Group 8">
            <a:extLst>
              <a:ext uri="{FF2B5EF4-FFF2-40B4-BE49-F238E27FC236}">
                <a16:creationId xmlns:a16="http://schemas.microsoft.com/office/drawing/2014/main" id="{7BFDDC58-9FAA-4817-B25F-76DCB6D3D83B}"/>
              </a:ext>
            </a:extLst>
          </p:cNvPr>
          <p:cNvGrpSpPr/>
          <p:nvPr/>
        </p:nvGrpSpPr>
        <p:grpSpPr>
          <a:xfrm>
            <a:off x="858738" y="4117638"/>
            <a:ext cx="1376039" cy="500378"/>
            <a:chOff x="1580086" y="4618233"/>
            <a:chExt cx="1953087" cy="710214"/>
          </a:xfrm>
        </p:grpSpPr>
        <p:sp>
          <p:nvSpPr>
            <p:cNvPr id="11" name="Rectangle: Rounded Corners 10">
              <a:extLst>
                <a:ext uri="{FF2B5EF4-FFF2-40B4-BE49-F238E27FC236}">
                  <a16:creationId xmlns:a16="http://schemas.microsoft.com/office/drawing/2014/main" id="{58C6FDC3-A150-4ADD-BB00-84584713108F}"/>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a:extLst>
                <a:ext uri="{FF2B5EF4-FFF2-40B4-BE49-F238E27FC236}">
                  <a16:creationId xmlns:a16="http://schemas.microsoft.com/office/drawing/2014/main" id="{B31DC0E1-E506-4163-874D-8167D087ABB1}"/>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41" name="Freeform: Shape 40">
                <a:extLst>
                  <a:ext uri="{FF2B5EF4-FFF2-40B4-BE49-F238E27FC236}">
                    <a16:creationId xmlns:a16="http://schemas.microsoft.com/office/drawing/2014/main" id="{3F1BC542-9BC4-4104-9891-71A3654F3B88}"/>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5EC5D147-0918-4548-B3C4-98546217B425}"/>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B0D57392-807C-4AF4-905F-0042FB1E37FE}"/>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693E0D51-85A3-499A-A451-C6A68439E8CA}"/>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88B39034-966D-41D7-BC37-C886DC023DD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DD066D76-77A0-4727-9326-84DD56741E17}"/>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Freeform: Shape 46">
                <a:extLst>
                  <a:ext uri="{FF2B5EF4-FFF2-40B4-BE49-F238E27FC236}">
                    <a16:creationId xmlns:a16="http://schemas.microsoft.com/office/drawing/2014/main" id="{4878AD99-C752-4755-8267-A00D7BDEC852}"/>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DC40EFF2-A3B6-46ED-A21E-0D4F0E19777B}"/>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4" name="Freeform: Shape 33">
                <a:extLst>
                  <a:ext uri="{FF2B5EF4-FFF2-40B4-BE49-F238E27FC236}">
                    <a16:creationId xmlns:a16="http://schemas.microsoft.com/office/drawing/2014/main" id="{01D46CCB-AF92-4806-8ACF-083327FBDD1D}"/>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7DF7BFCD-4E1F-42E9-AB5A-320B83EF9A4C}"/>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D15A2D9B-5DDD-46D2-B580-4950E491E234}"/>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A14523CB-7899-410E-BD22-F5EFEB10FE9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FFF0EFB7-0F85-4050-9E62-887241A28565}"/>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778BDFF4-1718-4F54-8872-7FF8CBBB9C64}"/>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14E39B97-2B03-4AC6-857F-42F631F5832A}"/>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6E2B750A-78B0-46A8-AC73-59AB298E0ED6}"/>
                </a:ext>
              </a:extLst>
            </p:cNvPr>
            <p:cNvGrpSpPr/>
            <p:nvPr/>
          </p:nvGrpSpPr>
          <p:grpSpPr>
            <a:xfrm rot="285830">
              <a:off x="2688915" y="4703005"/>
              <a:ext cx="305752" cy="533000"/>
              <a:chOff x="3748820" y="4226688"/>
              <a:chExt cx="519713" cy="905985"/>
            </a:xfrm>
            <a:effectLst>
              <a:glow rad="228600">
                <a:schemeClr val="accent6">
                  <a:lumMod val="40000"/>
                  <a:lumOff val="60000"/>
                  <a:alpha val="40000"/>
                </a:schemeClr>
              </a:glow>
            </a:effectLst>
          </p:grpSpPr>
          <p:sp>
            <p:nvSpPr>
              <p:cNvPr id="27" name="Freeform: Shape 26">
                <a:extLst>
                  <a:ext uri="{FF2B5EF4-FFF2-40B4-BE49-F238E27FC236}">
                    <a16:creationId xmlns:a16="http://schemas.microsoft.com/office/drawing/2014/main" id="{41A1A8B4-2AF4-40DB-A764-55EE6F0E27C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50DE1986-806E-41C7-B092-9A652C862A02}"/>
                  </a:ext>
                </a:extLst>
              </p:cNvPr>
              <p:cNvSpPr/>
              <p:nvPr/>
            </p:nvSpPr>
            <p:spPr>
              <a:xfrm rot="5114170">
                <a:off x="3955934" y="4105186"/>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82B7CAE6-ECEB-477A-8ADF-7F4286D4F86D}"/>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495A077D-4ECF-459D-9097-8C8FE348E78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970D23CA-16AC-4132-A8DE-6957BA48EFFB}"/>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AD581B23-161D-4E6A-9623-9F7F4E0C4DAD}"/>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3B8EC092-8483-4E39-B769-508BFEB01492}"/>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23357ED3-4C95-4FAA-AD1E-C5FDC7659A24}"/>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20" name="Freeform: Shape 19">
                <a:extLst>
                  <a:ext uri="{FF2B5EF4-FFF2-40B4-BE49-F238E27FC236}">
                    <a16:creationId xmlns:a16="http://schemas.microsoft.com/office/drawing/2014/main" id="{26115884-A07E-414F-B765-E0F38722A6D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47967CFB-E703-4785-AE69-F4E4BCD43895}"/>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1951D14D-E1FC-4549-93ED-CD4B47385E5A}"/>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549B1073-6262-4EE2-ABE0-406B552F91BE}"/>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710673CD-BC11-41BD-8E97-6FA8BFC6CAE9}"/>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0B21F630-98DB-4D0E-A0B1-E8F9E278D537}"/>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A2312CB2-B165-4213-8DE0-2362516333B0}"/>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7" name="Group 16">
              <a:extLst>
                <a:ext uri="{FF2B5EF4-FFF2-40B4-BE49-F238E27FC236}">
                  <a16:creationId xmlns:a16="http://schemas.microsoft.com/office/drawing/2014/main" id="{E782BA8E-EAB3-4A0D-BEF0-6493D374DF50}"/>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8" name="Oval 17">
                <a:extLst>
                  <a:ext uri="{FF2B5EF4-FFF2-40B4-BE49-F238E27FC236}">
                    <a16:creationId xmlns:a16="http://schemas.microsoft.com/office/drawing/2014/main" id="{1E0764C4-9A9C-4B20-A8EB-D7901A8BB32B}"/>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D6D9DBB7-7793-4636-B8FE-E05B8FF4812B}"/>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4151732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4EF3B-DFD2-4805-9B36-CC67C11183A1}"/>
              </a:ext>
            </a:extLst>
          </p:cNvPr>
          <p:cNvSpPr>
            <a:spLocks noGrp="1"/>
          </p:cNvSpPr>
          <p:nvPr>
            <p:ph type="title"/>
          </p:nvPr>
        </p:nvSpPr>
        <p:spPr/>
        <p:txBody>
          <a:bodyPr/>
          <a:lstStyle/>
          <a:p>
            <a:r>
              <a:rPr lang="en-IN" dirty="0"/>
              <a:t>Application Areas</a:t>
            </a:r>
          </a:p>
        </p:txBody>
      </p:sp>
      <p:sp>
        <p:nvSpPr>
          <p:cNvPr id="3" name="Date Placeholder 2">
            <a:extLst>
              <a:ext uri="{FF2B5EF4-FFF2-40B4-BE49-F238E27FC236}">
                <a16:creationId xmlns:a16="http://schemas.microsoft.com/office/drawing/2014/main" id="{0C7016D3-C31D-4A48-AB28-08CFBCDA31D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A29E880-FEC8-4762-9364-71E6C260BDC9}"/>
              </a:ext>
            </a:extLst>
          </p:cNvPr>
          <p:cNvSpPr>
            <a:spLocks noGrp="1"/>
          </p:cNvSpPr>
          <p:nvPr>
            <p:ph type="sldNum" sz="quarter" idx="12"/>
          </p:nvPr>
        </p:nvSpPr>
        <p:spPr/>
        <p:txBody>
          <a:bodyPr/>
          <a:lstStyle/>
          <a:p>
            <a:fld id="{2495F090-CA2D-44FF-B42B-1156B48CA943}" type="slidenum">
              <a:rPr lang="en-IN" smtClean="0"/>
              <a:t>11</a:t>
            </a:fld>
            <a:endParaRPr lang="en-IN"/>
          </a:p>
        </p:txBody>
      </p:sp>
      <p:grpSp>
        <p:nvGrpSpPr>
          <p:cNvPr id="14" name="Group 13">
            <a:extLst>
              <a:ext uri="{FF2B5EF4-FFF2-40B4-BE49-F238E27FC236}">
                <a16:creationId xmlns:a16="http://schemas.microsoft.com/office/drawing/2014/main" id="{65A1D349-66E7-422F-906C-A5194859D0E9}"/>
              </a:ext>
            </a:extLst>
          </p:cNvPr>
          <p:cNvGrpSpPr/>
          <p:nvPr/>
        </p:nvGrpSpPr>
        <p:grpSpPr>
          <a:xfrm>
            <a:off x="764464" y="1186723"/>
            <a:ext cx="8130999" cy="4833756"/>
            <a:chOff x="732819" y="769084"/>
            <a:chExt cx="8130999" cy="4833756"/>
          </a:xfrm>
        </p:grpSpPr>
        <p:sp>
          <p:nvSpPr>
            <p:cNvPr id="5" name="TextBox 4">
              <a:extLst>
                <a:ext uri="{FF2B5EF4-FFF2-40B4-BE49-F238E27FC236}">
                  <a16:creationId xmlns:a16="http://schemas.microsoft.com/office/drawing/2014/main" id="{B29277C9-148E-4B1A-BC32-49244F011F9F}"/>
                </a:ext>
              </a:extLst>
            </p:cNvPr>
            <p:cNvSpPr txBox="1"/>
            <p:nvPr/>
          </p:nvSpPr>
          <p:spPr>
            <a:xfrm>
              <a:off x="732821" y="769084"/>
              <a:ext cx="3159839" cy="36933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p:spPr>
          <p:txBody>
            <a:bodyPr wrap="none" rtlCol="0">
              <a:spAutoFit/>
            </a:bodyPr>
            <a:lstStyle/>
            <a:p>
              <a:r>
                <a:rPr lang="en-IN" dirty="0"/>
                <a:t>Control Systems and Circuits</a:t>
              </a:r>
            </a:p>
          </p:txBody>
        </p:sp>
        <p:sp>
          <p:nvSpPr>
            <p:cNvPr id="6" name="TextBox 5">
              <a:extLst>
                <a:ext uri="{FF2B5EF4-FFF2-40B4-BE49-F238E27FC236}">
                  <a16:creationId xmlns:a16="http://schemas.microsoft.com/office/drawing/2014/main" id="{B1A5EF33-A75E-489C-80CB-3507DDD5226F}"/>
                </a:ext>
              </a:extLst>
            </p:cNvPr>
            <p:cNvSpPr txBox="1"/>
            <p:nvPr/>
          </p:nvSpPr>
          <p:spPr>
            <a:xfrm>
              <a:off x="732821" y="1237197"/>
              <a:ext cx="8102699" cy="584775"/>
            </a:xfrm>
            <a:prstGeom prst="rect">
              <a:avLst/>
            </a:prstGeom>
            <a:noFill/>
          </p:spPr>
          <p:txBody>
            <a:bodyPr wrap="square" rtlCol="0">
              <a:spAutoFit/>
            </a:bodyPr>
            <a:lstStyle/>
            <a:p>
              <a:r>
                <a:rPr lang="en-IN" sz="1600" dirty="0"/>
                <a:t>Motion Controllers- PID, Feedback and Feed Forward Circuits, Position/ Velocity/ Torque and Power Control Loops- Analysis Design and Modelling of Control Systems</a:t>
              </a:r>
            </a:p>
          </p:txBody>
        </p:sp>
        <p:sp>
          <p:nvSpPr>
            <p:cNvPr id="7" name="TextBox 6">
              <a:extLst>
                <a:ext uri="{FF2B5EF4-FFF2-40B4-BE49-F238E27FC236}">
                  <a16:creationId xmlns:a16="http://schemas.microsoft.com/office/drawing/2014/main" id="{6851C588-9157-45B3-BFEB-D18CCC6D3CBB}"/>
                </a:ext>
              </a:extLst>
            </p:cNvPr>
            <p:cNvSpPr txBox="1"/>
            <p:nvPr/>
          </p:nvSpPr>
          <p:spPr>
            <a:xfrm>
              <a:off x="732821" y="1942062"/>
              <a:ext cx="2339102" cy="36933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p:spPr>
          <p:txBody>
            <a:bodyPr wrap="none" rtlCol="0">
              <a:spAutoFit/>
            </a:bodyPr>
            <a:lstStyle/>
            <a:p>
              <a:r>
                <a:rPr lang="en-IN" dirty="0"/>
                <a:t>Signals and Systems</a:t>
              </a:r>
            </a:p>
          </p:txBody>
        </p:sp>
        <p:sp>
          <p:nvSpPr>
            <p:cNvPr id="8" name="TextBox 7">
              <a:extLst>
                <a:ext uri="{FF2B5EF4-FFF2-40B4-BE49-F238E27FC236}">
                  <a16:creationId xmlns:a16="http://schemas.microsoft.com/office/drawing/2014/main" id="{38DE8A56-D232-48CA-9753-AC663C33F7BF}"/>
                </a:ext>
              </a:extLst>
            </p:cNvPr>
            <p:cNvSpPr txBox="1"/>
            <p:nvPr/>
          </p:nvSpPr>
          <p:spPr>
            <a:xfrm>
              <a:off x="761119" y="2324616"/>
              <a:ext cx="8102699" cy="584775"/>
            </a:xfrm>
            <a:prstGeom prst="rect">
              <a:avLst/>
            </a:prstGeom>
            <a:noFill/>
          </p:spPr>
          <p:txBody>
            <a:bodyPr wrap="square" rtlCol="0">
              <a:spAutoFit/>
            </a:bodyPr>
            <a:lstStyle/>
            <a:p>
              <a:r>
                <a:rPr lang="en-IN" sz="1600" dirty="0"/>
                <a:t>CT and DT systems, DT approximation of CT systems, Sampling, Quantization, FIR and IIR Filters, Multi-rate circuits</a:t>
              </a:r>
            </a:p>
          </p:txBody>
        </p:sp>
        <p:sp>
          <p:nvSpPr>
            <p:cNvPr id="9" name="TextBox 8">
              <a:extLst>
                <a:ext uri="{FF2B5EF4-FFF2-40B4-BE49-F238E27FC236}">
                  <a16:creationId xmlns:a16="http://schemas.microsoft.com/office/drawing/2014/main" id="{176D4C67-F39E-434B-ABE2-F07D81C1B856}"/>
                </a:ext>
              </a:extLst>
            </p:cNvPr>
            <p:cNvSpPr txBox="1"/>
            <p:nvPr/>
          </p:nvSpPr>
          <p:spPr>
            <a:xfrm>
              <a:off x="761119" y="3032338"/>
              <a:ext cx="1954381" cy="36933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p:spPr>
          <p:txBody>
            <a:bodyPr wrap="none" rtlCol="0">
              <a:spAutoFit/>
            </a:bodyPr>
            <a:lstStyle/>
            <a:p>
              <a:r>
                <a:rPr lang="en-IN" dirty="0"/>
                <a:t>Electromagnetics</a:t>
              </a:r>
            </a:p>
          </p:txBody>
        </p:sp>
        <p:sp>
          <p:nvSpPr>
            <p:cNvPr id="10" name="TextBox 9">
              <a:extLst>
                <a:ext uri="{FF2B5EF4-FFF2-40B4-BE49-F238E27FC236}">
                  <a16:creationId xmlns:a16="http://schemas.microsoft.com/office/drawing/2014/main" id="{32BB2A77-C532-4E04-89D0-0BF6F4D8EC17}"/>
                </a:ext>
              </a:extLst>
            </p:cNvPr>
            <p:cNvSpPr txBox="1"/>
            <p:nvPr/>
          </p:nvSpPr>
          <p:spPr>
            <a:xfrm>
              <a:off x="732820" y="3401670"/>
              <a:ext cx="8102699" cy="1077218"/>
            </a:xfrm>
            <a:prstGeom prst="rect">
              <a:avLst/>
            </a:prstGeom>
            <a:noFill/>
          </p:spPr>
          <p:txBody>
            <a:bodyPr wrap="square" rtlCol="0">
              <a:spAutoFit/>
            </a:bodyPr>
            <a:lstStyle/>
            <a:p>
              <a:r>
                <a:rPr lang="en-IN" sz="1600" dirty="0"/>
                <a:t>Transmission Lines and Waveguides, H and E Tees, Magic Tee, Waveguide Mixers, Dielectric and Cavity Resonators, Passives- Power Dividers, Hybrids, BALUN, Directional Couplers, Circulators, Transformers, Microwave Filters, Antennas and Arrays, Microwave Lenses</a:t>
              </a:r>
            </a:p>
          </p:txBody>
        </p:sp>
        <p:sp>
          <p:nvSpPr>
            <p:cNvPr id="12" name="TextBox 11">
              <a:extLst>
                <a:ext uri="{FF2B5EF4-FFF2-40B4-BE49-F238E27FC236}">
                  <a16:creationId xmlns:a16="http://schemas.microsoft.com/office/drawing/2014/main" id="{C72EF755-4875-4689-B19F-62F954D84E05}"/>
                </a:ext>
              </a:extLst>
            </p:cNvPr>
            <p:cNvSpPr txBox="1"/>
            <p:nvPr/>
          </p:nvSpPr>
          <p:spPr>
            <a:xfrm>
              <a:off x="761119" y="4601835"/>
              <a:ext cx="1954381" cy="36933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p:spPr>
          <p:txBody>
            <a:bodyPr wrap="square" rtlCol="0">
              <a:spAutoFit/>
            </a:bodyPr>
            <a:lstStyle/>
            <a:p>
              <a:r>
                <a:rPr lang="en-IN" dirty="0"/>
                <a:t>Cellular Planning</a:t>
              </a:r>
            </a:p>
          </p:txBody>
        </p:sp>
        <p:sp>
          <p:nvSpPr>
            <p:cNvPr id="13" name="TextBox 12">
              <a:extLst>
                <a:ext uri="{FF2B5EF4-FFF2-40B4-BE49-F238E27FC236}">
                  <a16:creationId xmlns:a16="http://schemas.microsoft.com/office/drawing/2014/main" id="{2F1EEC4C-2F33-4B22-B104-61BEE999B9BD}"/>
                </a:ext>
              </a:extLst>
            </p:cNvPr>
            <p:cNvSpPr txBox="1"/>
            <p:nvPr/>
          </p:nvSpPr>
          <p:spPr>
            <a:xfrm>
              <a:off x="732819" y="5018065"/>
              <a:ext cx="8102699" cy="584775"/>
            </a:xfrm>
            <a:prstGeom prst="rect">
              <a:avLst/>
            </a:prstGeom>
            <a:noFill/>
          </p:spPr>
          <p:txBody>
            <a:bodyPr wrap="square" rtlCol="0">
              <a:spAutoFit/>
            </a:bodyPr>
            <a:lstStyle/>
            <a:p>
              <a:r>
                <a:rPr lang="en-IN" sz="1600" dirty="0"/>
                <a:t>Channel Modelling, Cellular Planning and Layout, Analysis of Frequency Re-use and Hand-offs</a:t>
              </a:r>
            </a:p>
          </p:txBody>
        </p:sp>
      </p:grpSp>
    </p:spTree>
    <p:extLst>
      <p:ext uri="{BB962C8B-B14F-4D97-AF65-F5344CB8AC3E}">
        <p14:creationId xmlns:p14="http://schemas.microsoft.com/office/powerpoint/2010/main" val="4048090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D2A5-C762-4C6D-B422-60B265A05552}"/>
              </a:ext>
            </a:extLst>
          </p:cNvPr>
          <p:cNvSpPr>
            <a:spLocks noGrp="1"/>
          </p:cNvSpPr>
          <p:nvPr>
            <p:ph type="title"/>
          </p:nvPr>
        </p:nvSpPr>
        <p:spPr/>
        <p:txBody>
          <a:bodyPr/>
          <a:lstStyle/>
          <a:p>
            <a:r>
              <a:rPr lang="en-IN" dirty="0"/>
              <a:t>Dual MIM Capacitor plain edges</a:t>
            </a:r>
          </a:p>
        </p:txBody>
      </p:sp>
      <p:sp>
        <p:nvSpPr>
          <p:cNvPr id="3" name="Date Placeholder 2">
            <a:extLst>
              <a:ext uri="{FF2B5EF4-FFF2-40B4-BE49-F238E27FC236}">
                <a16:creationId xmlns:a16="http://schemas.microsoft.com/office/drawing/2014/main" id="{EBD21F78-C09E-4E3F-B708-5884C03599E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A2542D9-E45E-4090-9FA0-B7E7285CB67D}"/>
              </a:ext>
            </a:extLst>
          </p:cNvPr>
          <p:cNvSpPr>
            <a:spLocks noGrp="1"/>
          </p:cNvSpPr>
          <p:nvPr>
            <p:ph type="sldNum" sz="quarter" idx="12"/>
          </p:nvPr>
        </p:nvSpPr>
        <p:spPr/>
        <p:txBody>
          <a:bodyPr/>
          <a:lstStyle/>
          <a:p>
            <a:fld id="{2495F090-CA2D-44FF-B42B-1156B48CA943}" type="slidenum">
              <a:rPr lang="en-IN" smtClean="0"/>
              <a:t>110</a:t>
            </a:fld>
            <a:endParaRPr lang="en-IN"/>
          </a:p>
        </p:txBody>
      </p:sp>
      <p:pic>
        <p:nvPicPr>
          <p:cNvPr id="6" name="Picture 5">
            <a:extLst>
              <a:ext uri="{FF2B5EF4-FFF2-40B4-BE49-F238E27FC236}">
                <a16:creationId xmlns:a16="http://schemas.microsoft.com/office/drawing/2014/main" id="{7359E719-9E16-48D3-9CB7-6C41C408BE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4611" y="672090"/>
            <a:ext cx="1989144" cy="1582840"/>
          </a:xfrm>
          <a:prstGeom prst="rect">
            <a:avLst/>
          </a:prstGeom>
          <a:ln>
            <a:solidFill>
              <a:srgbClr val="0070C0"/>
            </a:solidFill>
          </a:ln>
        </p:spPr>
      </p:pic>
      <p:pic>
        <p:nvPicPr>
          <p:cNvPr id="8" name="Picture 7">
            <a:extLst>
              <a:ext uri="{FF2B5EF4-FFF2-40B4-BE49-F238E27FC236}">
                <a16:creationId xmlns:a16="http://schemas.microsoft.com/office/drawing/2014/main" id="{5023A25C-5EE5-471B-A216-8CE4D2F0F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716" y="1887699"/>
            <a:ext cx="6248942" cy="4404742"/>
          </a:xfrm>
          <a:prstGeom prst="rect">
            <a:avLst/>
          </a:prstGeom>
          <a:ln>
            <a:solidFill>
              <a:srgbClr val="0070C0"/>
            </a:solidFill>
          </a:ln>
        </p:spPr>
      </p:pic>
      <p:sp>
        <p:nvSpPr>
          <p:cNvPr id="9" name="TextBox 8">
            <a:extLst>
              <a:ext uri="{FF2B5EF4-FFF2-40B4-BE49-F238E27FC236}">
                <a16:creationId xmlns:a16="http://schemas.microsoft.com/office/drawing/2014/main" id="{9752A3A4-A234-4946-81CD-CA21C30074FB}"/>
              </a:ext>
            </a:extLst>
          </p:cNvPr>
          <p:cNvSpPr txBox="1"/>
          <p:nvPr/>
        </p:nvSpPr>
        <p:spPr>
          <a:xfrm>
            <a:off x="2789716" y="672090"/>
            <a:ext cx="4230645" cy="646331"/>
          </a:xfrm>
          <a:prstGeom prst="rect">
            <a:avLst/>
          </a:prstGeom>
          <a:noFill/>
        </p:spPr>
        <p:txBody>
          <a:bodyPr wrap="none" rtlCol="0">
            <a:spAutoFit/>
          </a:bodyPr>
          <a:lstStyle/>
          <a:p>
            <a:pPr marL="285750" indent="-285750">
              <a:buFont typeface="Arial" panose="020B0604020202020204" pitchFamily="34" charset="0"/>
              <a:buChar char="•"/>
            </a:pPr>
            <a:r>
              <a:rPr lang="en-IN" dirty="0"/>
              <a:t>Resonant Frequency is slightly lower</a:t>
            </a:r>
          </a:p>
          <a:p>
            <a:pPr marL="285750" indent="-285750">
              <a:buFont typeface="Arial" panose="020B0604020202020204" pitchFamily="34" charset="0"/>
              <a:buChar char="•"/>
            </a:pPr>
            <a:r>
              <a:rPr lang="en-IN" dirty="0"/>
              <a:t>Capacitance is slightly lower</a:t>
            </a:r>
          </a:p>
        </p:txBody>
      </p:sp>
      <p:sp>
        <p:nvSpPr>
          <p:cNvPr id="10" name="TextBox 9">
            <a:extLst>
              <a:ext uri="{FF2B5EF4-FFF2-40B4-BE49-F238E27FC236}">
                <a16:creationId xmlns:a16="http://schemas.microsoft.com/office/drawing/2014/main" id="{BE94E0E8-E12A-4F21-ABFC-1416D7632BC9}"/>
              </a:ext>
            </a:extLst>
          </p:cNvPr>
          <p:cNvSpPr txBox="1"/>
          <p:nvPr/>
        </p:nvSpPr>
        <p:spPr>
          <a:xfrm>
            <a:off x="2864707" y="1344071"/>
            <a:ext cx="4521514" cy="369332"/>
          </a:xfrm>
          <a:prstGeom prst="rect">
            <a:avLst/>
          </a:prstGeom>
          <a:noFill/>
        </p:spPr>
        <p:txBody>
          <a:bodyPr wrap="square" rtlCol="0">
            <a:spAutoFit/>
          </a:bodyPr>
          <a:lstStyle/>
          <a:p>
            <a:r>
              <a:rPr lang="en-IN" dirty="0"/>
              <a:t>What remains to be studied is reliability </a:t>
            </a:r>
          </a:p>
        </p:txBody>
      </p:sp>
    </p:spTree>
    <p:extLst>
      <p:ext uri="{BB962C8B-B14F-4D97-AF65-F5344CB8AC3E}">
        <p14:creationId xmlns:p14="http://schemas.microsoft.com/office/powerpoint/2010/main" val="10590094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E8D7-902D-49ED-945D-72ADA19AB37C}"/>
              </a:ext>
            </a:extLst>
          </p:cNvPr>
          <p:cNvSpPr>
            <a:spLocks noGrp="1"/>
          </p:cNvSpPr>
          <p:nvPr>
            <p:ph type="title"/>
          </p:nvPr>
        </p:nvSpPr>
        <p:spPr/>
        <p:txBody>
          <a:bodyPr/>
          <a:lstStyle/>
          <a:p>
            <a:r>
              <a:rPr lang="en-IN" dirty="0"/>
              <a:t>Power Dividers</a:t>
            </a:r>
          </a:p>
        </p:txBody>
      </p:sp>
      <p:sp>
        <p:nvSpPr>
          <p:cNvPr id="3" name="Date Placeholder 2">
            <a:extLst>
              <a:ext uri="{FF2B5EF4-FFF2-40B4-BE49-F238E27FC236}">
                <a16:creationId xmlns:a16="http://schemas.microsoft.com/office/drawing/2014/main" id="{2F6F29A3-1369-48DB-A998-2275478B8B2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E57733A-B04E-4E2C-930D-74FD5DF9AC0B}"/>
              </a:ext>
            </a:extLst>
          </p:cNvPr>
          <p:cNvSpPr>
            <a:spLocks noGrp="1"/>
          </p:cNvSpPr>
          <p:nvPr>
            <p:ph type="sldNum" sz="quarter" idx="12"/>
          </p:nvPr>
        </p:nvSpPr>
        <p:spPr/>
        <p:txBody>
          <a:bodyPr/>
          <a:lstStyle/>
          <a:p>
            <a:fld id="{2495F090-CA2D-44FF-B42B-1156B48CA943}" type="slidenum">
              <a:rPr lang="en-IN" smtClean="0"/>
              <a:t>111</a:t>
            </a:fld>
            <a:endParaRPr lang="en-IN"/>
          </a:p>
        </p:txBody>
      </p:sp>
      <p:sp>
        <p:nvSpPr>
          <p:cNvPr id="5" name="TextBox 4">
            <a:extLst>
              <a:ext uri="{FF2B5EF4-FFF2-40B4-BE49-F238E27FC236}">
                <a16:creationId xmlns:a16="http://schemas.microsoft.com/office/drawing/2014/main" id="{0D8F1BFA-AC96-40B9-8785-1394E052A75D}"/>
              </a:ext>
            </a:extLst>
          </p:cNvPr>
          <p:cNvSpPr txBox="1"/>
          <p:nvPr/>
        </p:nvSpPr>
        <p:spPr>
          <a:xfrm>
            <a:off x="720051" y="769084"/>
            <a:ext cx="6058069" cy="369332"/>
          </a:xfrm>
          <a:prstGeom prst="rect">
            <a:avLst/>
          </a:prstGeom>
          <a:noFill/>
        </p:spPr>
        <p:txBody>
          <a:bodyPr wrap="none" rtlCol="0">
            <a:spAutoFit/>
          </a:bodyPr>
          <a:lstStyle/>
          <a:p>
            <a:r>
              <a:rPr lang="en-IN" dirty="0"/>
              <a:t>Goal: to design and simulate a 2 way Wilkinson Divider </a:t>
            </a:r>
          </a:p>
        </p:txBody>
      </p:sp>
      <p:sp>
        <p:nvSpPr>
          <p:cNvPr id="6" name="TextBox 5">
            <a:extLst>
              <a:ext uri="{FF2B5EF4-FFF2-40B4-BE49-F238E27FC236}">
                <a16:creationId xmlns:a16="http://schemas.microsoft.com/office/drawing/2014/main" id="{C2E72632-0EE0-44B5-AAA7-DCD7008A1974}"/>
              </a:ext>
            </a:extLst>
          </p:cNvPr>
          <p:cNvSpPr txBox="1"/>
          <p:nvPr/>
        </p:nvSpPr>
        <p:spPr>
          <a:xfrm>
            <a:off x="720050" y="1410699"/>
            <a:ext cx="8115470" cy="646331"/>
          </a:xfrm>
          <a:prstGeom prst="rect">
            <a:avLst/>
          </a:prstGeom>
          <a:noFill/>
        </p:spPr>
        <p:txBody>
          <a:bodyPr wrap="square" rtlCol="0">
            <a:spAutoFit/>
          </a:bodyPr>
          <a:lstStyle/>
          <a:p>
            <a:r>
              <a:rPr lang="en-IN" dirty="0"/>
              <a:t>Use Line Calc to determine dimensions of Quarter Wave 70.7</a:t>
            </a:r>
            <a:r>
              <a:rPr lang="el-GR" dirty="0"/>
              <a:t>Ω</a:t>
            </a:r>
            <a:r>
              <a:rPr lang="en-IN" dirty="0"/>
              <a:t> and 50</a:t>
            </a:r>
            <a:r>
              <a:rPr lang="el-GR" dirty="0"/>
              <a:t>Ω</a:t>
            </a:r>
            <a:r>
              <a:rPr lang="en-IN" dirty="0"/>
              <a:t> CPWG at 9.5 GHz on M7 with M5 as ground. </a:t>
            </a:r>
          </a:p>
        </p:txBody>
      </p:sp>
      <p:sp>
        <p:nvSpPr>
          <p:cNvPr id="7" name="Speech Bubble: Oval 6">
            <a:extLst>
              <a:ext uri="{FF2B5EF4-FFF2-40B4-BE49-F238E27FC236}">
                <a16:creationId xmlns:a16="http://schemas.microsoft.com/office/drawing/2014/main" id="{ED9E8671-367E-4409-98B5-E44BCCE98228}"/>
              </a:ext>
            </a:extLst>
          </p:cNvPr>
          <p:cNvSpPr/>
          <p:nvPr/>
        </p:nvSpPr>
        <p:spPr>
          <a:xfrm>
            <a:off x="932574" y="1138416"/>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000409-F989-4163-A982-B449CF9E636B}"/>
                  </a:ext>
                </a:extLst>
              </p:cNvPr>
              <p:cNvSpPr txBox="1"/>
              <p:nvPr/>
            </p:nvSpPr>
            <p:spPr>
              <a:xfrm>
                <a:off x="720050" y="2110723"/>
                <a:ext cx="4030527" cy="646331"/>
              </a:xfrm>
              <a:prstGeom prst="rect">
                <a:avLst/>
              </a:prstGeom>
              <a:noFill/>
            </p:spPr>
            <p:txBody>
              <a:bodyPr wrap="none" rtlCol="0">
                <a:spAutoFit/>
              </a:bodyPr>
              <a:lstStyle/>
              <a:p>
                <a:r>
                  <a:rPr lang="en-IN" b="0" dirty="0">
                    <a:latin typeface="Cambria Math" panose="02040503050406030204" pitchFamily="18" charset="0"/>
                  </a:rPr>
                  <a:t>70.7 </a:t>
                </a:r>
                <a:r>
                  <a:rPr lang="el-GR" b="0" dirty="0">
                    <a:latin typeface="Cambria Math" panose="02040503050406030204" pitchFamily="18" charset="0"/>
                  </a:rPr>
                  <a:t>Ω</a:t>
                </a:r>
                <a:r>
                  <a:rPr lang="en-IN" b="0" dirty="0">
                    <a:latin typeface="Cambria Math" panose="02040503050406030204" pitchFamily="18" charset="0"/>
                  </a:rPr>
                  <a:t> CPWG on M7 with M5 as ground</a:t>
                </a:r>
              </a:p>
              <a:p>
                <a:pP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𝑊</m:t>
                      </m:r>
                      <m:r>
                        <a:rPr lang="en-IN" b="0" i="1" smtClean="0">
                          <a:latin typeface="Cambria Math" panose="02040503050406030204" pitchFamily="18" charset="0"/>
                        </a:rPr>
                        <m:t>=58 </m:t>
                      </m:r>
                      <m:r>
                        <a:rPr lang="en-IN" b="0" i="1" smtClean="0">
                          <a:latin typeface="Cambria Math" panose="02040503050406030204" pitchFamily="18" charset="0"/>
                          <a:ea typeface="Cambria Math" panose="02040503050406030204" pitchFamily="18" charset="0"/>
                        </a:rPr>
                        <m:t>𝜇</m:t>
                      </m:r>
                      <m:r>
                        <a:rPr lang="en-IN" b="0" i="1" smtClean="0">
                          <a:latin typeface="Cambria Math" panose="02040503050406030204" pitchFamily="18" charset="0"/>
                          <a:ea typeface="Cambria Math" panose="02040503050406030204" pitchFamily="18" charset="0"/>
                        </a:rPr>
                        <m:t>𝑚</m:t>
                      </m:r>
                      <m:r>
                        <a:rPr lang="en-IN" b="0" i="1" smtClean="0">
                          <a:latin typeface="Cambria Math" panose="02040503050406030204" pitchFamily="18" charset="0"/>
                          <a:ea typeface="Cambria Math" panose="02040503050406030204" pitchFamily="18" charset="0"/>
                        </a:rPr>
                        <m:t>, </m:t>
                      </m:r>
                      <m:r>
                        <a:rPr lang="en-IN" b="0" i="1" smtClean="0">
                          <a:latin typeface="Cambria Math" panose="02040503050406030204" pitchFamily="18" charset="0"/>
                          <a:ea typeface="Cambria Math" panose="02040503050406030204" pitchFamily="18" charset="0"/>
                        </a:rPr>
                        <m:t>𝐺</m:t>
                      </m:r>
                      <m:r>
                        <a:rPr lang="en-IN" b="0" i="1" smtClean="0">
                          <a:latin typeface="Cambria Math" panose="02040503050406030204" pitchFamily="18" charset="0"/>
                          <a:ea typeface="Cambria Math" panose="02040503050406030204" pitchFamily="18" charset="0"/>
                        </a:rPr>
                        <m:t>=60 </m:t>
                      </m:r>
                      <m:r>
                        <a:rPr lang="en-IN" b="0" i="1" smtClean="0">
                          <a:latin typeface="Cambria Math" panose="02040503050406030204" pitchFamily="18" charset="0"/>
                          <a:ea typeface="Cambria Math" panose="02040503050406030204" pitchFamily="18" charset="0"/>
                        </a:rPr>
                        <m:t>𝜇</m:t>
                      </m:r>
                      <m:r>
                        <a:rPr lang="en-IN" b="0" i="1" smtClean="0">
                          <a:latin typeface="Cambria Math" panose="02040503050406030204" pitchFamily="18" charset="0"/>
                          <a:ea typeface="Cambria Math" panose="02040503050406030204" pitchFamily="18" charset="0"/>
                        </a:rPr>
                        <m:t>𝑚</m:t>
                      </m:r>
                      <m:r>
                        <a:rPr lang="en-IN" b="0" i="1" smtClean="0">
                          <a:latin typeface="Cambria Math" panose="02040503050406030204" pitchFamily="18" charset="0"/>
                          <a:ea typeface="Cambria Math" panose="02040503050406030204" pitchFamily="18" charset="0"/>
                        </a:rPr>
                        <m:t>, </m:t>
                      </m:r>
                      <m:r>
                        <a:rPr lang="en-IN" b="0" i="1" smtClean="0">
                          <a:latin typeface="Cambria Math" panose="02040503050406030204" pitchFamily="18" charset="0"/>
                          <a:ea typeface="Cambria Math" panose="02040503050406030204" pitchFamily="18" charset="0"/>
                        </a:rPr>
                        <m:t>𝐿</m:t>
                      </m:r>
                      <m:r>
                        <a:rPr lang="en-IN" b="0" i="1" smtClean="0">
                          <a:latin typeface="Cambria Math" panose="02040503050406030204" pitchFamily="18" charset="0"/>
                          <a:ea typeface="Cambria Math" panose="02040503050406030204" pitchFamily="18" charset="0"/>
                        </a:rPr>
                        <m:t>=4.36 </m:t>
                      </m:r>
                      <m:r>
                        <a:rPr lang="en-IN" b="0" i="1" smtClean="0">
                          <a:latin typeface="Cambria Math" panose="02040503050406030204" pitchFamily="18" charset="0"/>
                          <a:ea typeface="Cambria Math" panose="02040503050406030204" pitchFamily="18" charset="0"/>
                        </a:rPr>
                        <m:t>𝑚𝑚</m:t>
                      </m:r>
                    </m:oMath>
                  </m:oMathPara>
                </a14:m>
                <a:endParaRPr lang="en-IN" dirty="0"/>
              </a:p>
            </p:txBody>
          </p:sp>
        </mc:Choice>
        <mc:Fallback xmlns="">
          <p:sp>
            <p:nvSpPr>
              <p:cNvPr id="9" name="TextBox 8">
                <a:extLst>
                  <a:ext uri="{FF2B5EF4-FFF2-40B4-BE49-F238E27FC236}">
                    <a16:creationId xmlns:a16="http://schemas.microsoft.com/office/drawing/2014/main" id="{4F000409-F989-4163-A982-B449CF9E636B}"/>
                  </a:ext>
                </a:extLst>
              </p:cNvPr>
              <p:cNvSpPr txBox="1">
                <a:spLocks noRot="1" noChangeAspect="1" noMove="1" noResize="1" noEditPoints="1" noAdjustHandles="1" noChangeArrowheads="1" noChangeShapeType="1" noTextEdit="1"/>
              </p:cNvSpPr>
              <p:nvPr/>
            </p:nvSpPr>
            <p:spPr>
              <a:xfrm>
                <a:off x="720050" y="2110723"/>
                <a:ext cx="4030527" cy="646331"/>
              </a:xfrm>
              <a:prstGeom prst="rect">
                <a:avLst/>
              </a:prstGeom>
              <a:blipFill>
                <a:blip r:embed="rId3"/>
                <a:stretch>
                  <a:fillRect l="-1210" t="-5660" r="-1059" b="-283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7AF68D9-AA21-42BC-9559-4B6D10ADF612}"/>
                  </a:ext>
                </a:extLst>
              </p:cNvPr>
              <p:cNvSpPr txBox="1"/>
              <p:nvPr/>
            </p:nvSpPr>
            <p:spPr>
              <a:xfrm>
                <a:off x="747258" y="2861995"/>
                <a:ext cx="4107791" cy="646331"/>
              </a:xfrm>
              <a:prstGeom prst="rect">
                <a:avLst/>
              </a:prstGeom>
              <a:noFill/>
            </p:spPr>
            <p:txBody>
              <a:bodyPr wrap="none" rtlCol="0">
                <a:spAutoFit/>
              </a:bodyPr>
              <a:lstStyle/>
              <a:p>
                <a:r>
                  <a:rPr lang="en-IN" b="0" dirty="0">
                    <a:latin typeface="Cambria Math" panose="02040503050406030204" pitchFamily="18" charset="0"/>
                  </a:rPr>
                  <a:t>50 </a:t>
                </a:r>
                <a:r>
                  <a:rPr lang="el-GR" b="0" dirty="0">
                    <a:latin typeface="Cambria Math" panose="02040503050406030204" pitchFamily="18" charset="0"/>
                  </a:rPr>
                  <a:t>Ω</a:t>
                </a:r>
                <a:r>
                  <a:rPr lang="en-IN" b="0" dirty="0">
                    <a:latin typeface="Cambria Math" panose="02040503050406030204" pitchFamily="18" charset="0"/>
                  </a:rPr>
                  <a:t> CPWG on M7 with M5 as ground</a:t>
                </a:r>
              </a:p>
              <a:p>
                <a14:m>
                  <m:oMath xmlns:m="http://schemas.openxmlformats.org/officeDocument/2006/math">
                    <m:r>
                      <a:rPr lang="en-IN" b="0" i="1" smtClean="0">
                        <a:latin typeface="Cambria Math" panose="02040503050406030204" pitchFamily="18" charset="0"/>
                      </a:rPr>
                      <m:t>𝑊</m:t>
                    </m:r>
                    <m:r>
                      <a:rPr lang="en-IN" b="0" i="1" smtClean="0">
                        <a:latin typeface="Cambria Math" panose="02040503050406030204" pitchFamily="18" charset="0"/>
                      </a:rPr>
                      <m:t>=162 </m:t>
                    </m:r>
                    <m:r>
                      <a:rPr lang="en-IN" b="0" i="1" smtClean="0">
                        <a:latin typeface="Cambria Math" panose="02040503050406030204" pitchFamily="18" charset="0"/>
                        <a:ea typeface="Cambria Math" panose="02040503050406030204" pitchFamily="18" charset="0"/>
                      </a:rPr>
                      <m:t>𝜇</m:t>
                    </m:r>
                    <m:r>
                      <a:rPr lang="en-IN" b="0" i="1" smtClean="0">
                        <a:latin typeface="Cambria Math" panose="02040503050406030204" pitchFamily="18" charset="0"/>
                        <a:ea typeface="Cambria Math" panose="02040503050406030204" pitchFamily="18" charset="0"/>
                      </a:rPr>
                      <m:t>𝑚</m:t>
                    </m:r>
                    <m:r>
                      <a:rPr lang="en-IN" b="0" i="1" smtClean="0">
                        <a:latin typeface="Cambria Math" panose="02040503050406030204" pitchFamily="18" charset="0"/>
                        <a:ea typeface="Cambria Math" panose="02040503050406030204" pitchFamily="18" charset="0"/>
                      </a:rPr>
                      <m:t>, </m:t>
                    </m:r>
                    <m:r>
                      <a:rPr lang="en-IN" b="0" i="1" smtClean="0">
                        <a:latin typeface="Cambria Math" panose="02040503050406030204" pitchFamily="18" charset="0"/>
                        <a:ea typeface="Cambria Math" panose="02040503050406030204" pitchFamily="18" charset="0"/>
                      </a:rPr>
                      <m:t>𝐺</m:t>
                    </m:r>
                    <m:r>
                      <a:rPr lang="en-IN" b="0" i="1" smtClean="0">
                        <a:latin typeface="Cambria Math" panose="02040503050406030204" pitchFamily="18" charset="0"/>
                        <a:ea typeface="Cambria Math" panose="02040503050406030204" pitchFamily="18" charset="0"/>
                      </a:rPr>
                      <m:t>=60 </m:t>
                    </m:r>
                    <m:r>
                      <a:rPr lang="en-IN" b="0" i="1" smtClean="0">
                        <a:latin typeface="Cambria Math" panose="02040503050406030204" pitchFamily="18" charset="0"/>
                        <a:ea typeface="Cambria Math" panose="02040503050406030204" pitchFamily="18" charset="0"/>
                      </a:rPr>
                      <m:t>𝜇</m:t>
                    </m:r>
                    <m:r>
                      <a:rPr lang="en-IN" b="0" i="1" smtClean="0">
                        <a:latin typeface="Cambria Math" panose="02040503050406030204" pitchFamily="18" charset="0"/>
                        <a:ea typeface="Cambria Math" panose="02040503050406030204" pitchFamily="18" charset="0"/>
                      </a:rPr>
                      <m:t>𝑚</m:t>
                    </m:r>
                    <m:r>
                      <a:rPr lang="en-IN" b="0" i="1" smtClean="0">
                        <a:latin typeface="Cambria Math" panose="02040503050406030204" pitchFamily="18" charset="0"/>
                        <a:ea typeface="Cambria Math" panose="02040503050406030204" pitchFamily="18" charset="0"/>
                      </a:rPr>
                      <m:t>, </m:t>
                    </m:r>
                    <m:r>
                      <a:rPr lang="en-IN" b="0" i="1" smtClean="0">
                        <a:latin typeface="Cambria Math" panose="02040503050406030204" pitchFamily="18" charset="0"/>
                        <a:ea typeface="Cambria Math" panose="02040503050406030204" pitchFamily="18" charset="0"/>
                      </a:rPr>
                      <m:t>𝐿</m:t>
                    </m:r>
                    <m:r>
                      <a:rPr lang="en-IN" b="0" i="1" smtClean="0">
                        <a:latin typeface="Cambria Math" panose="02040503050406030204" pitchFamily="18" charset="0"/>
                        <a:ea typeface="Cambria Math" panose="02040503050406030204" pitchFamily="18" charset="0"/>
                      </a:rPr>
                      <m:t>=4.25 </m:t>
                    </m:r>
                    <m:r>
                      <a:rPr lang="en-IN" b="0" i="1" smtClean="0">
                        <a:latin typeface="Cambria Math" panose="02040503050406030204" pitchFamily="18" charset="0"/>
                        <a:ea typeface="Cambria Math" panose="02040503050406030204" pitchFamily="18" charset="0"/>
                      </a:rPr>
                      <m:t>𝑚𝑚</m:t>
                    </m:r>
                  </m:oMath>
                </a14:m>
                <a:r>
                  <a:rPr lang="en-IN" dirty="0"/>
                  <a:t> </a:t>
                </a:r>
              </a:p>
            </p:txBody>
          </p:sp>
        </mc:Choice>
        <mc:Fallback xmlns="">
          <p:sp>
            <p:nvSpPr>
              <p:cNvPr id="10" name="TextBox 9">
                <a:extLst>
                  <a:ext uri="{FF2B5EF4-FFF2-40B4-BE49-F238E27FC236}">
                    <a16:creationId xmlns:a16="http://schemas.microsoft.com/office/drawing/2014/main" id="{C7AF68D9-AA21-42BC-9559-4B6D10ADF612}"/>
                  </a:ext>
                </a:extLst>
              </p:cNvPr>
              <p:cNvSpPr txBox="1">
                <a:spLocks noRot="1" noChangeAspect="1" noMove="1" noResize="1" noEditPoints="1" noAdjustHandles="1" noChangeArrowheads="1" noChangeShapeType="1" noTextEdit="1"/>
              </p:cNvSpPr>
              <p:nvPr/>
            </p:nvSpPr>
            <p:spPr>
              <a:xfrm>
                <a:off x="747258" y="2861995"/>
                <a:ext cx="4107791" cy="646331"/>
              </a:xfrm>
              <a:prstGeom prst="rect">
                <a:avLst/>
              </a:prstGeom>
              <a:blipFill>
                <a:blip r:embed="rId4"/>
                <a:stretch>
                  <a:fillRect l="-1337" t="-5607" b="-1869"/>
                </a:stretch>
              </a:blipFill>
            </p:spPr>
            <p:txBody>
              <a:bodyPr/>
              <a:lstStyle/>
              <a:p>
                <a:r>
                  <a:rPr lang="en-IN">
                    <a:noFill/>
                  </a:rPr>
                  <a:t> </a:t>
                </a:r>
              </a:p>
            </p:txBody>
          </p:sp>
        </mc:Fallback>
      </mc:AlternateContent>
      <p:grpSp>
        <p:nvGrpSpPr>
          <p:cNvPr id="35" name="Group 34">
            <a:extLst>
              <a:ext uri="{FF2B5EF4-FFF2-40B4-BE49-F238E27FC236}">
                <a16:creationId xmlns:a16="http://schemas.microsoft.com/office/drawing/2014/main" id="{56D2C118-FF7B-4211-935D-B723BBEFFEFB}"/>
              </a:ext>
            </a:extLst>
          </p:cNvPr>
          <p:cNvGrpSpPr/>
          <p:nvPr/>
        </p:nvGrpSpPr>
        <p:grpSpPr>
          <a:xfrm>
            <a:off x="948820" y="3698877"/>
            <a:ext cx="3015815" cy="1778514"/>
            <a:chOff x="1096937" y="3908333"/>
            <a:chExt cx="3015815" cy="1778514"/>
          </a:xfrm>
        </p:grpSpPr>
        <p:grpSp>
          <p:nvGrpSpPr>
            <p:cNvPr id="31" name="Group 30">
              <a:extLst>
                <a:ext uri="{FF2B5EF4-FFF2-40B4-BE49-F238E27FC236}">
                  <a16:creationId xmlns:a16="http://schemas.microsoft.com/office/drawing/2014/main" id="{2C075733-F1D6-428A-9F4C-0DFF98C5FA7B}"/>
                </a:ext>
              </a:extLst>
            </p:cNvPr>
            <p:cNvGrpSpPr/>
            <p:nvPr/>
          </p:nvGrpSpPr>
          <p:grpSpPr>
            <a:xfrm>
              <a:off x="1096937" y="3908333"/>
              <a:ext cx="2799136" cy="1778514"/>
              <a:chOff x="803974" y="3820784"/>
              <a:chExt cx="2799136" cy="1778514"/>
            </a:xfrm>
          </p:grpSpPr>
          <p:grpSp>
            <p:nvGrpSpPr>
              <p:cNvPr id="16" name="Group 15">
                <a:extLst>
                  <a:ext uri="{FF2B5EF4-FFF2-40B4-BE49-F238E27FC236}">
                    <a16:creationId xmlns:a16="http://schemas.microsoft.com/office/drawing/2014/main" id="{A0A593D9-7472-40CA-9E9F-DBA1F91BA957}"/>
                  </a:ext>
                </a:extLst>
              </p:cNvPr>
              <p:cNvGrpSpPr/>
              <p:nvPr/>
            </p:nvGrpSpPr>
            <p:grpSpPr>
              <a:xfrm>
                <a:off x="1177860" y="4164736"/>
                <a:ext cx="2057400" cy="1152988"/>
                <a:chOff x="3559946" y="4244635"/>
                <a:chExt cx="1695637" cy="885548"/>
              </a:xfrm>
            </p:grpSpPr>
            <p:sp>
              <p:nvSpPr>
                <p:cNvPr id="11" name="Rectangle 10">
                  <a:extLst>
                    <a:ext uri="{FF2B5EF4-FFF2-40B4-BE49-F238E27FC236}">
                      <a16:creationId xmlns:a16="http://schemas.microsoft.com/office/drawing/2014/main" id="{561AFF1B-5858-4F7C-B0A1-5889780F77A8}"/>
                    </a:ext>
                  </a:extLst>
                </p:cNvPr>
                <p:cNvSpPr/>
                <p:nvPr/>
              </p:nvSpPr>
              <p:spPr>
                <a:xfrm>
                  <a:off x="3559946" y="4598633"/>
                  <a:ext cx="328473" cy="17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Arrow: Bent 12">
                  <a:extLst>
                    <a:ext uri="{FF2B5EF4-FFF2-40B4-BE49-F238E27FC236}">
                      <a16:creationId xmlns:a16="http://schemas.microsoft.com/office/drawing/2014/main" id="{3C4701E0-D498-4AC5-999B-E3C802169A45}"/>
                    </a:ext>
                  </a:extLst>
                </p:cNvPr>
                <p:cNvSpPr/>
                <p:nvPr/>
              </p:nvSpPr>
              <p:spPr>
                <a:xfrm>
                  <a:off x="3828498" y="4244635"/>
                  <a:ext cx="1427085" cy="442774"/>
                </a:xfrm>
                <a:custGeom>
                  <a:avLst/>
                  <a:gdLst>
                    <a:gd name="connsiteX0" fmla="*/ 0 w 1553592"/>
                    <a:gd name="connsiteY0" fmla="*/ 506027 h 506027"/>
                    <a:gd name="connsiteX1" fmla="*/ 0 w 1553592"/>
                    <a:gd name="connsiteY1" fmla="*/ 284640 h 506027"/>
                    <a:gd name="connsiteX2" fmla="*/ 221387 w 1553592"/>
                    <a:gd name="connsiteY2" fmla="*/ 63253 h 506027"/>
                    <a:gd name="connsiteX3" fmla="*/ 1427085 w 1553592"/>
                    <a:gd name="connsiteY3" fmla="*/ 63253 h 506027"/>
                    <a:gd name="connsiteX4" fmla="*/ 1427085 w 1553592"/>
                    <a:gd name="connsiteY4" fmla="*/ 0 h 506027"/>
                    <a:gd name="connsiteX5" fmla="*/ 1553592 w 1553592"/>
                    <a:gd name="connsiteY5" fmla="*/ 126507 h 506027"/>
                    <a:gd name="connsiteX6" fmla="*/ 1427085 w 1553592"/>
                    <a:gd name="connsiteY6" fmla="*/ 253014 h 506027"/>
                    <a:gd name="connsiteX7" fmla="*/ 1427085 w 1553592"/>
                    <a:gd name="connsiteY7" fmla="*/ 189760 h 506027"/>
                    <a:gd name="connsiteX8" fmla="*/ 221387 w 1553592"/>
                    <a:gd name="connsiteY8" fmla="*/ 189760 h 506027"/>
                    <a:gd name="connsiteX9" fmla="*/ 126507 w 1553592"/>
                    <a:gd name="connsiteY9" fmla="*/ 284640 h 506027"/>
                    <a:gd name="connsiteX10" fmla="*/ 126507 w 1553592"/>
                    <a:gd name="connsiteY10" fmla="*/ 506027 h 506027"/>
                    <a:gd name="connsiteX11" fmla="*/ 0 w 1553592"/>
                    <a:gd name="connsiteY11" fmla="*/ 506027 h 506027"/>
                    <a:gd name="connsiteX0" fmla="*/ 0 w 1553592"/>
                    <a:gd name="connsiteY0" fmla="*/ 506027 h 506027"/>
                    <a:gd name="connsiteX1" fmla="*/ 0 w 1553592"/>
                    <a:gd name="connsiteY1" fmla="*/ 284640 h 506027"/>
                    <a:gd name="connsiteX2" fmla="*/ 221387 w 1553592"/>
                    <a:gd name="connsiteY2" fmla="*/ 63253 h 506027"/>
                    <a:gd name="connsiteX3" fmla="*/ 1427085 w 1553592"/>
                    <a:gd name="connsiteY3" fmla="*/ 63253 h 506027"/>
                    <a:gd name="connsiteX4" fmla="*/ 1427085 w 1553592"/>
                    <a:gd name="connsiteY4" fmla="*/ 0 h 506027"/>
                    <a:gd name="connsiteX5" fmla="*/ 1553592 w 1553592"/>
                    <a:gd name="connsiteY5" fmla="*/ 126507 h 506027"/>
                    <a:gd name="connsiteX6" fmla="*/ 1427085 w 1553592"/>
                    <a:gd name="connsiteY6" fmla="*/ 253014 h 506027"/>
                    <a:gd name="connsiteX7" fmla="*/ 1427085 w 1553592"/>
                    <a:gd name="connsiteY7" fmla="*/ 189760 h 506027"/>
                    <a:gd name="connsiteX8" fmla="*/ 221387 w 1553592"/>
                    <a:gd name="connsiteY8" fmla="*/ 189760 h 506027"/>
                    <a:gd name="connsiteX9" fmla="*/ 126507 w 1553592"/>
                    <a:gd name="connsiteY9" fmla="*/ 284640 h 506027"/>
                    <a:gd name="connsiteX10" fmla="*/ 126507 w 1553592"/>
                    <a:gd name="connsiteY10" fmla="*/ 506027 h 506027"/>
                    <a:gd name="connsiteX11" fmla="*/ 0 w 1553592"/>
                    <a:gd name="connsiteY11" fmla="*/ 506027 h 506027"/>
                    <a:gd name="connsiteX0" fmla="*/ 0 w 1427085"/>
                    <a:gd name="connsiteY0" fmla="*/ 506027 h 506027"/>
                    <a:gd name="connsiteX1" fmla="*/ 0 w 1427085"/>
                    <a:gd name="connsiteY1" fmla="*/ 284640 h 506027"/>
                    <a:gd name="connsiteX2" fmla="*/ 221387 w 1427085"/>
                    <a:gd name="connsiteY2" fmla="*/ 63253 h 506027"/>
                    <a:gd name="connsiteX3" fmla="*/ 1427085 w 1427085"/>
                    <a:gd name="connsiteY3" fmla="*/ 63253 h 506027"/>
                    <a:gd name="connsiteX4" fmla="*/ 1427085 w 1427085"/>
                    <a:gd name="connsiteY4" fmla="*/ 0 h 506027"/>
                    <a:gd name="connsiteX5" fmla="*/ 1427085 w 1427085"/>
                    <a:gd name="connsiteY5" fmla="*/ 253014 h 506027"/>
                    <a:gd name="connsiteX6" fmla="*/ 1427085 w 1427085"/>
                    <a:gd name="connsiteY6" fmla="*/ 189760 h 506027"/>
                    <a:gd name="connsiteX7" fmla="*/ 221387 w 1427085"/>
                    <a:gd name="connsiteY7" fmla="*/ 189760 h 506027"/>
                    <a:gd name="connsiteX8" fmla="*/ 126507 w 1427085"/>
                    <a:gd name="connsiteY8" fmla="*/ 284640 h 506027"/>
                    <a:gd name="connsiteX9" fmla="*/ 126507 w 1427085"/>
                    <a:gd name="connsiteY9" fmla="*/ 506027 h 506027"/>
                    <a:gd name="connsiteX10" fmla="*/ 0 w 1427085"/>
                    <a:gd name="connsiteY10" fmla="*/ 506027 h 506027"/>
                    <a:gd name="connsiteX0" fmla="*/ 0 w 1427085"/>
                    <a:gd name="connsiteY0" fmla="*/ 506027 h 506027"/>
                    <a:gd name="connsiteX1" fmla="*/ 0 w 1427085"/>
                    <a:gd name="connsiteY1" fmla="*/ 284640 h 506027"/>
                    <a:gd name="connsiteX2" fmla="*/ 221387 w 1427085"/>
                    <a:gd name="connsiteY2" fmla="*/ 63253 h 506027"/>
                    <a:gd name="connsiteX3" fmla="*/ 1427085 w 1427085"/>
                    <a:gd name="connsiteY3" fmla="*/ 63253 h 506027"/>
                    <a:gd name="connsiteX4" fmla="*/ 1427085 w 1427085"/>
                    <a:gd name="connsiteY4" fmla="*/ 0 h 506027"/>
                    <a:gd name="connsiteX5" fmla="*/ 1427085 w 1427085"/>
                    <a:gd name="connsiteY5" fmla="*/ 253014 h 506027"/>
                    <a:gd name="connsiteX6" fmla="*/ 1427085 w 1427085"/>
                    <a:gd name="connsiteY6" fmla="*/ 189760 h 506027"/>
                    <a:gd name="connsiteX7" fmla="*/ 221387 w 1427085"/>
                    <a:gd name="connsiteY7" fmla="*/ 189760 h 506027"/>
                    <a:gd name="connsiteX8" fmla="*/ 126507 w 1427085"/>
                    <a:gd name="connsiteY8" fmla="*/ 284640 h 506027"/>
                    <a:gd name="connsiteX9" fmla="*/ 126507 w 1427085"/>
                    <a:gd name="connsiteY9" fmla="*/ 506027 h 506027"/>
                    <a:gd name="connsiteX10" fmla="*/ 0 w 1427085"/>
                    <a:gd name="connsiteY10" fmla="*/ 506027 h 506027"/>
                    <a:gd name="connsiteX0" fmla="*/ 0 w 1427085"/>
                    <a:gd name="connsiteY0" fmla="*/ 506027 h 506027"/>
                    <a:gd name="connsiteX1" fmla="*/ 0 w 1427085"/>
                    <a:gd name="connsiteY1" fmla="*/ 284640 h 506027"/>
                    <a:gd name="connsiteX2" fmla="*/ 221387 w 1427085"/>
                    <a:gd name="connsiteY2" fmla="*/ 63253 h 506027"/>
                    <a:gd name="connsiteX3" fmla="*/ 1427085 w 1427085"/>
                    <a:gd name="connsiteY3" fmla="*/ 63253 h 506027"/>
                    <a:gd name="connsiteX4" fmla="*/ 1427085 w 1427085"/>
                    <a:gd name="connsiteY4" fmla="*/ 0 h 506027"/>
                    <a:gd name="connsiteX5" fmla="*/ 1427085 w 1427085"/>
                    <a:gd name="connsiteY5" fmla="*/ 189760 h 506027"/>
                    <a:gd name="connsiteX6" fmla="*/ 221387 w 1427085"/>
                    <a:gd name="connsiteY6" fmla="*/ 189760 h 506027"/>
                    <a:gd name="connsiteX7" fmla="*/ 126507 w 1427085"/>
                    <a:gd name="connsiteY7" fmla="*/ 284640 h 506027"/>
                    <a:gd name="connsiteX8" fmla="*/ 126507 w 1427085"/>
                    <a:gd name="connsiteY8" fmla="*/ 506027 h 506027"/>
                    <a:gd name="connsiteX9" fmla="*/ 0 w 1427085"/>
                    <a:gd name="connsiteY9" fmla="*/ 506027 h 506027"/>
                    <a:gd name="connsiteX0" fmla="*/ 0 w 1427085"/>
                    <a:gd name="connsiteY0" fmla="*/ 506027 h 506027"/>
                    <a:gd name="connsiteX1" fmla="*/ 0 w 1427085"/>
                    <a:gd name="connsiteY1" fmla="*/ 284640 h 506027"/>
                    <a:gd name="connsiteX2" fmla="*/ 221387 w 1427085"/>
                    <a:gd name="connsiteY2" fmla="*/ 63253 h 506027"/>
                    <a:gd name="connsiteX3" fmla="*/ 1427085 w 1427085"/>
                    <a:gd name="connsiteY3" fmla="*/ 63253 h 506027"/>
                    <a:gd name="connsiteX4" fmla="*/ 1427085 w 1427085"/>
                    <a:gd name="connsiteY4" fmla="*/ 0 h 506027"/>
                    <a:gd name="connsiteX5" fmla="*/ 1427085 w 1427085"/>
                    <a:gd name="connsiteY5" fmla="*/ 189760 h 506027"/>
                    <a:gd name="connsiteX6" fmla="*/ 221387 w 1427085"/>
                    <a:gd name="connsiteY6" fmla="*/ 189760 h 506027"/>
                    <a:gd name="connsiteX7" fmla="*/ 126507 w 1427085"/>
                    <a:gd name="connsiteY7" fmla="*/ 284640 h 506027"/>
                    <a:gd name="connsiteX8" fmla="*/ 126507 w 1427085"/>
                    <a:gd name="connsiteY8" fmla="*/ 506027 h 506027"/>
                    <a:gd name="connsiteX9" fmla="*/ 0 w 1427085"/>
                    <a:gd name="connsiteY9" fmla="*/ 506027 h 506027"/>
                    <a:gd name="connsiteX0" fmla="*/ 0 w 1427085"/>
                    <a:gd name="connsiteY0" fmla="*/ 506027 h 506027"/>
                    <a:gd name="connsiteX1" fmla="*/ 0 w 1427085"/>
                    <a:gd name="connsiteY1" fmla="*/ 284640 h 506027"/>
                    <a:gd name="connsiteX2" fmla="*/ 221387 w 1427085"/>
                    <a:gd name="connsiteY2" fmla="*/ 63253 h 506027"/>
                    <a:gd name="connsiteX3" fmla="*/ 1427085 w 1427085"/>
                    <a:gd name="connsiteY3" fmla="*/ 63253 h 506027"/>
                    <a:gd name="connsiteX4" fmla="*/ 1427085 w 1427085"/>
                    <a:gd name="connsiteY4" fmla="*/ 0 h 506027"/>
                    <a:gd name="connsiteX5" fmla="*/ 1427085 w 1427085"/>
                    <a:gd name="connsiteY5" fmla="*/ 189760 h 506027"/>
                    <a:gd name="connsiteX6" fmla="*/ 221387 w 1427085"/>
                    <a:gd name="connsiteY6" fmla="*/ 189760 h 506027"/>
                    <a:gd name="connsiteX7" fmla="*/ 126507 w 1427085"/>
                    <a:gd name="connsiteY7" fmla="*/ 284640 h 506027"/>
                    <a:gd name="connsiteX8" fmla="*/ 126507 w 1427085"/>
                    <a:gd name="connsiteY8" fmla="*/ 506027 h 506027"/>
                    <a:gd name="connsiteX9" fmla="*/ 0 w 1427085"/>
                    <a:gd name="connsiteY9" fmla="*/ 506027 h 506027"/>
                    <a:gd name="connsiteX0" fmla="*/ 0 w 1427085"/>
                    <a:gd name="connsiteY0" fmla="*/ 442774 h 442774"/>
                    <a:gd name="connsiteX1" fmla="*/ 0 w 1427085"/>
                    <a:gd name="connsiteY1" fmla="*/ 221387 h 442774"/>
                    <a:gd name="connsiteX2" fmla="*/ 221387 w 1427085"/>
                    <a:gd name="connsiteY2" fmla="*/ 0 h 442774"/>
                    <a:gd name="connsiteX3" fmla="*/ 1427085 w 1427085"/>
                    <a:gd name="connsiteY3" fmla="*/ 0 h 442774"/>
                    <a:gd name="connsiteX4" fmla="*/ 1427085 w 1427085"/>
                    <a:gd name="connsiteY4" fmla="*/ 126507 h 442774"/>
                    <a:gd name="connsiteX5" fmla="*/ 221387 w 1427085"/>
                    <a:gd name="connsiteY5" fmla="*/ 126507 h 442774"/>
                    <a:gd name="connsiteX6" fmla="*/ 126507 w 1427085"/>
                    <a:gd name="connsiteY6" fmla="*/ 221387 h 442774"/>
                    <a:gd name="connsiteX7" fmla="*/ 126507 w 1427085"/>
                    <a:gd name="connsiteY7" fmla="*/ 442774 h 442774"/>
                    <a:gd name="connsiteX8" fmla="*/ 0 w 1427085"/>
                    <a:gd name="connsiteY8" fmla="*/ 442774 h 44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7085" h="442774">
                      <a:moveTo>
                        <a:pt x="0" y="442774"/>
                      </a:moveTo>
                      <a:lnTo>
                        <a:pt x="0" y="221387"/>
                      </a:lnTo>
                      <a:cubicBezTo>
                        <a:pt x="0" y="99118"/>
                        <a:pt x="99118" y="0"/>
                        <a:pt x="221387" y="0"/>
                      </a:cubicBezTo>
                      <a:lnTo>
                        <a:pt x="1427085" y="0"/>
                      </a:lnTo>
                      <a:lnTo>
                        <a:pt x="1427085" y="126507"/>
                      </a:lnTo>
                      <a:lnTo>
                        <a:pt x="221387" y="126507"/>
                      </a:lnTo>
                      <a:cubicBezTo>
                        <a:pt x="168986" y="126507"/>
                        <a:pt x="126507" y="168986"/>
                        <a:pt x="126507" y="221387"/>
                      </a:cubicBezTo>
                      <a:lnTo>
                        <a:pt x="126507" y="442774"/>
                      </a:lnTo>
                      <a:lnTo>
                        <a:pt x="0" y="44277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4" name="Arrow: Bent 12">
                  <a:extLst>
                    <a:ext uri="{FF2B5EF4-FFF2-40B4-BE49-F238E27FC236}">
                      <a16:creationId xmlns:a16="http://schemas.microsoft.com/office/drawing/2014/main" id="{4147AAF3-4685-468A-8DD0-11BB1468FF75}"/>
                    </a:ext>
                  </a:extLst>
                </p:cNvPr>
                <p:cNvSpPr/>
                <p:nvPr/>
              </p:nvSpPr>
              <p:spPr>
                <a:xfrm flipV="1">
                  <a:off x="3828498" y="4687409"/>
                  <a:ext cx="1427085" cy="442774"/>
                </a:xfrm>
                <a:custGeom>
                  <a:avLst/>
                  <a:gdLst>
                    <a:gd name="connsiteX0" fmla="*/ 0 w 1553592"/>
                    <a:gd name="connsiteY0" fmla="*/ 506027 h 506027"/>
                    <a:gd name="connsiteX1" fmla="*/ 0 w 1553592"/>
                    <a:gd name="connsiteY1" fmla="*/ 284640 h 506027"/>
                    <a:gd name="connsiteX2" fmla="*/ 221387 w 1553592"/>
                    <a:gd name="connsiteY2" fmla="*/ 63253 h 506027"/>
                    <a:gd name="connsiteX3" fmla="*/ 1427085 w 1553592"/>
                    <a:gd name="connsiteY3" fmla="*/ 63253 h 506027"/>
                    <a:gd name="connsiteX4" fmla="*/ 1427085 w 1553592"/>
                    <a:gd name="connsiteY4" fmla="*/ 0 h 506027"/>
                    <a:gd name="connsiteX5" fmla="*/ 1553592 w 1553592"/>
                    <a:gd name="connsiteY5" fmla="*/ 126507 h 506027"/>
                    <a:gd name="connsiteX6" fmla="*/ 1427085 w 1553592"/>
                    <a:gd name="connsiteY6" fmla="*/ 253014 h 506027"/>
                    <a:gd name="connsiteX7" fmla="*/ 1427085 w 1553592"/>
                    <a:gd name="connsiteY7" fmla="*/ 189760 h 506027"/>
                    <a:gd name="connsiteX8" fmla="*/ 221387 w 1553592"/>
                    <a:gd name="connsiteY8" fmla="*/ 189760 h 506027"/>
                    <a:gd name="connsiteX9" fmla="*/ 126507 w 1553592"/>
                    <a:gd name="connsiteY9" fmla="*/ 284640 h 506027"/>
                    <a:gd name="connsiteX10" fmla="*/ 126507 w 1553592"/>
                    <a:gd name="connsiteY10" fmla="*/ 506027 h 506027"/>
                    <a:gd name="connsiteX11" fmla="*/ 0 w 1553592"/>
                    <a:gd name="connsiteY11" fmla="*/ 506027 h 506027"/>
                    <a:gd name="connsiteX0" fmla="*/ 0 w 1553592"/>
                    <a:gd name="connsiteY0" fmla="*/ 506027 h 506027"/>
                    <a:gd name="connsiteX1" fmla="*/ 0 w 1553592"/>
                    <a:gd name="connsiteY1" fmla="*/ 284640 h 506027"/>
                    <a:gd name="connsiteX2" fmla="*/ 221387 w 1553592"/>
                    <a:gd name="connsiteY2" fmla="*/ 63253 h 506027"/>
                    <a:gd name="connsiteX3" fmla="*/ 1427085 w 1553592"/>
                    <a:gd name="connsiteY3" fmla="*/ 63253 h 506027"/>
                    <a:gd name="connsiteX4" fmla="*/ 1427085 w 1553592"/>
                    <a:gd name="connsiteY4" fmla="*/ 0 h 506027"/>
                    <a:gd name="connsiteX5" fmla="*/ 1553592 w 1553592"/>
                    <a:gd name="connsiteY5" fmla="*/ 126507 h 506027"/>
                    <a:gd name="connsiteX6" fmla="*/ 1427085 w 1553592"/>
                    <a:gd name="connsiteY6" fmla="*/ 253014 h 506027"/>
                    <a:gd name="connsiteX7" fmla="*/ 1427085 w 1553592"/>
                    <a:gd name="connsiteY7" fmla="*/ 189760 h 506027"/>
                    <a:gd name="connsiteX8" fmla="*/ 221387 w 1553592"/>
                    <a:gd name="connsiteY8" fmla="*/ 189760 h 506027"/>
                    <a:gd name="connsiteX9" fmla="*/ 126507 w 1553592"/>
                    <a:gd name="connsiteY9" fmla="*/ 284640 h 506027"/>
                    <a:gd name="connsiteX10" fmla="*/ 126507 w 1553592"/>
                    <a:gd name="connsiteY10" fmla="*/ 506027 h 506027"/>
                    <a:gd name="connsiteX11" fmla="*/ 0 w 1553592"/>
                    <a:gd name="connsiteY11" fmla="*/ 506027 h 506027"/>
                    <a:gd name="connsiteX0" fmla="*/ 0 w 1427085"/>
                    <a:gd name="connsiteY0" fmla="*/ 506027 h 506027"/>
                    <a:gd name="connsiteX1" fmla="*/ 0 w 1427085"/>
                    <a:gd name="connsiteY1" fmla="*/ 284640 h 506027"/>
                    <a:gd name="connsiteX2" fmla="*/ 221387 w 1427085"/>
                    <a:gd name="connsiteY2" fmla="*/ 63253 h 506027"/>
                    <a:gd name="connsiteX3" fmla="*/ 1427085 w 1427085"/>
                    <a:gd name="connsiteY3" fmla="*/ 63253 h 506027"/>
                    <a:gd name="connsiteX4" fmla="*/ 1427085 w 1427085"/>
                    <a:gd name="connsiteY4" fmla="*/ 0 h 506027"/>
                    <a:gd name="connsiteX5" fmla="*/ 1427085 w 1427085"/>
                    <a:gd name="connsiteY5" fmla="*/ 253014 h 506027"/>
                    <a:gd name="connsiteX6" fmla="*/ 1427085 w 1427085"/>
                    <a:gd name="connsiteY6" fmla="*/ 189760 h 506027"/>
                    <a:gd name="connsiteX7" fmla="*/ 221387 w 1427085"/>
                    <a:gd name="connsiteY7" fmla="*/ 189760 h 506027"/>
                    <a:gd name="connsiteX8" fmla="*/ 126507 w 1427085"/>
                    <a:gd name="connsiteY8" fmla="*/ 284640 h 506027"/>
                    <a:gd name="connsiteX9" fmla="*/ 126507 w 1427085"/>
                    <a:gd name="connsiteY9" fmla="*/ 506027 h 506027"/>
                    <a:gd name="connsiteX10" fmla="*/ 0 w 1427085"/>
                    <a:gd name="connsiteY10" fmla="*/ 506027 h 506027"/>
                    <a:gd name="connsiteX0" fmla="*/ 0 w 1427085"/>
                    <a:gd name="connsiteY0" fmla="*/ 506027 h 506027"/>
                    <a:gd name="connsiteX1" fmla="*/ 0 w 1427085"/>
                    <a:gd name="connsiteY1" fmla="*/ 284640 h 506027"/>
                    <a:gd name="connsiteX2" fmla="*/ 221387 w 1427085"/>
                    <a:gd name="connsiteY2" fmla="*/ 63253 h 506027"/>
                    <a:gd name="connsiteX3" fmla="*/ 1427085 w 1427085"/>
                    <a:gd name="connsiteY3" fmla="*/ 63253 h 506027"/>
                    <a:gd name="connsiteX4" fmla="*/ 1427085 w 1427085"/>
                    <a:gd name="connsiteY4" fmla="*/ 0 h 506027"/>
                    <a:gd name="connsiteX5" fmla="*/ 1427085 w 1427085"/>
                    <a:gd name="connsiteY5" fmla="*/ 253014 h 506027"/>
                    <a:gd name="connsiteX6" fmla="*/ 1427085 w 1427085"/>
                    <a:gd name="connsiteY6" fmla="*/ 189760 h 506027"/>
                    <a:gd name="connsiteX7" fmla="*/ 221387 w 1427085"/>
                    <a:gd name="connsiteY7" fmla="*/ 189760 h 506027"/>
                    <a:gd name="connsiteX8" fmla="*/ 126507 w 1427085"/>
                    <a:gd name="connsiteY8" fmla="*/ 284640 h 506027"/>
                    <a:gd name="connsiteX9" fmla="*/ 126507 w 1427085"/>
                    <a:gd name="connsiteY9" fmla="*/ 506027 h 506027"/>
                    <a:gd name="connsiteX10" fmla="*/ 0 w 1427085"/>
                    <a:gd name="connsiteY10" fmla="*/ 506027 h 506027"/>
                    <a:gd name="connsiteX0" fmla="*/ 0 w 1427085"/>
                    <a:gd name="connsiteY0" fmla="*/ 506027 h 506027"/>
                    <a:gd name="connsiteX1" fmla="*/ 0 w 1427085"/>
                    <a:gd name="connsiteY1" fmla="*/ 284640 h 506027"/>
                    <a:gd name="connsiteX2" fmla="*/ 221387 w 1427085"/>
                    <a:gd name="connsiteY2" fmla="*/ 63253 h 506027"/>
                    <a:gd name="connsiteX3" fmla="*/ 1427085 w 1427085"/>
                    <a:gd name="connsiteY3" fmla="*/ 63253 h 506027"/>
                    <a:gd name="connsiteX4" fmla="*/ 1427085 w 1427085"/>
                    <a:gd name="connsiteY4" fmla="*/ 0 h 506027"/>
                    <a:gd name="connsiteX5" fmla="*/ 1427085 w 1427085"/>
                    <a:gd name="connsiteY5" fmla="*/ 189760 h 506027"/>
                    <a:gd name="connsiteX6" fmla="*/ 221387 w 1427085"/>
                    <a:gd name="connsiteY6" fmla="*/ 189760 h 506027"/>
                    <a:gd name="connsiteX7" fmla="*/ 126507 w 1427085"/>
                    <a:gd name="connsiteY7" fmla="*/ 284640 h 506027"/>
                    <a:gd name="connsiteX8" fmla="*/ 126507 w 1427085"/>
                    <a:gd name="connsiteY8" fmla="*/ 506027 h 506027"/>
                    <a:gd name="connsiteX9" fmla="*/ 0 w 1427085"/>
                    <a:gd name="connsiteY9" fmla="*/ 506027 h 506027"/>
                    <a:gd name="connsiteX0" fmla="*/ 0 w 1427085"/>
                    <a:gd name="connsiteY0" fmla="*/ 506027 h 506027"/>
                    <a:gd name="connsiteX1" fmla="*/ 0 w 1427085"/>
                    <a:gd name="connsiteY1" fmla="*/ 284640 h 506027"/>
                    <a:gd name="connsiteX2" fmla="*/ 221387 w 1427085"/>
                    <a:gd name="connsiteY2" fmla="*/ 63253 h 506027"/>
                    <a:gd name="connsiteX3" fmla="*/ 1427085 w 1427085"/>
                    <a:gd name="connsiteY3" fmla="*/ 63253 h 506027"/>
                    <a:gd name="connsiteX4" fmla="*/ 1427085 w 1427085"/>
                    <a:gd name="connsiteY4" fmla="*/ 0 h 506027"/>
                    <a:gd name="connsiteX5" fmla="*/ 1427085 w 1427085"/>
                    <a:gd name="connsiteY5" fmla="*/ 189760 h 506027"/>
                    <a:gd name="connsiteX6" fmla="*/ 221387 w 1427085"/>
                    <a:gd name="connsiteY6" fmla="*/ 189760 h 506027"/>
                    <a:gd name="connsiteX7" fmla="*/ 126507 w 1427085"/>
                    <a:gd name="connsiteY7" fmla="*/ 284640 h 506027"/>
                    <a:gd name="connsiteX8" fmla="*/ 126507 w 1427085"/>
                    <a:gd name="connsiteY8" fmla="*/ 506027 h 506027"/>
                    <a:gd name="connsiteX9" fmla="*/ 0 w 1427085"/>
                    <a:gd name="connsiteY9" fmla="*/ 506027 h 506027"/>
                    <a:gd name="connsiteX0" fmla="*/ 0 w 1427085"/>
                    <a:gd name="connsiteY0" fmla="*/ 506027 h 506027"/>
                    <a:gd name="connsiteX1" fmla="*/ 0 w 1427085"/>
                    <a:gd name="connsiteY1" fmla="*/ 284640 h 506027"/>
                    <a:gd name="connsiteX2" fmla="*/ 221387 w 1427085"/>
                    <a:gd name="connsiteY2" fmla="*/ 63253 h 506027"/>
                    <a:gd name="connsiteX3" fmla="*/ 1427085 w 1427085"/>
                    <a:gd name="connsiteY3" fmla="*/ 63253 h 506027"/>
                    <a:gd name="connsiteX4" fmla="*/ 1427085 w 1427085"/>
                    <a:gd name="connsiteY4" fmla="*/ 0 h 506027"/>
                    <a:gd name="connsiteX5" fmla="*/ 1427085 w 1427085"/>
                    <a:gd name="connsiteY5" fmla="*/ 189760 h 506027"/>
                    <a:gd name="connsiteX6" fmla="*/ 221387 w 1427085"/>
                    <a:gd name="connsiteY6" fmla="*/ 189760 h 506027"/>
                    <a:gd name="connsiteX7" fmla="*/ 126507 w 1427085"/>
                    <a:gd name="connsiteY7" fmla="*/ 284640 h 506027"/>
                    <a:gd name="connsiteX8" fmla="*/ 126507 w 1427085"/>
                    <a:gd name="connsiteY8" fmla="*/ 506027 h 506027"/>
                    <a:gd name="connsiteX9" fmla="*/ 0 w 1427085"/>
                    <a:gd name="connsiteY9" fmla="*/ 506027 h 506027"/>
                    <a:gd name="connsiteX0" fmla="*/ 0 w 1427085"/>
                    <a:gd name="connsiteY0" fmla="*/ 442774 h 442774"/>
                    <a:gd name="connsiteX1" fmla="*/ 0 w 1427085"/>
                    <a:gd name="connsiteY1" fmla="*/ 221387 h 442774"/>
                    <a:gd name="connsiteX2" fmla="*/ 221387 w 1427085"/>
                    <a:gd name="connsiteY2" fmla="*/ 0 h 442774"/>
                    <a:gd name="connsiteX3" fmla="*/ 1427085 w 1427085"/>
                    <a:gd name="connsiteY3" fmla="*/ 0 h 442774"/>
                    <a:gd name="connsiteX4" fmla="*/ 1427085 w 1427085"/>
                    <a:gd name="connsiteY4" fmla="*/ 126507 h 442774"/>
                    <a:gd name="connsiteX5" fmla="*/ 221387 w 1427085"/>
                    <a:gd name="connsiteY5" fmla="*/ 126507 h 442774"/>
                    <a:gd name="connsiteX6" fmla="*/ 126507 w 1427085"/>
                    <a:gd name="connsiteY6" fmla="*/ 221387 h 442774"/>
                    <a:gd name="connsiteX7" fmla="*/ 126507 w 1427085"/>
                    <a:gd name="connsiteY7" fmla="*/ 442774 h 442774"/>
                    <a:gd name="connsiteX8" fmla="*/ 0 w 1427085"/>
                    <a:gd name="connsiteY8" fmla="*/ 442774 h 44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7085" h="442774">
                      <a:moveTo>
                        <a:pt x="0" y="442774"/>
                      </a:moveTo>
                      <a:lnTo>
                        <a:pt x="0" y="221387"/>
                      </a:lnTo>
                      <a:cubicBezTo>
                        <a:pt x="0" y="99118"/>
                        <a:pt x="99118" y="0"/>
                        <a:pt x="221387" y="0"/>
                      </a:cubicBezTo>
                      <a:lnTo>
                        <a:pt x="1427085" y="0"/>
                      </a:lnTo>
                      <a:lnTo>
                        <a:pt x="1427085" y="126507"/>
                      </a:lnTo>
                      <a:lnTo>
                        <a:pt x="221387" y="126507"/>
                      </a:lnTo>
                      <a:cubicBezTo>
                        <a:pt x="168986" y="126507"/>
                        <a:pt x="126507" y="168986"/>
                        <a:pt x="126507" y="221387"/>
                      </a:cubicBezTo>
                      <a:lnTo>
                        <a:pt x="126507" y="442774"/>
                      </a:lnTo>
                      <a:lnTo>
                        <a:pt x="0" y="44277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757A22-425F-4ADE-8B8E-910E5B0EE730}"/>
                      </a:ext>
                    </a:extLst>
                  </p:cNvPr>
                  <p:cNvSpPr txBox="1"/>
                  <p:nvPr/>
                </p:nvSpPr>
                <p:spPr>
                  <a:xfrm>
                    <a:off x="1723884" y="3820784"/>
                    <a:ext cx="1511376" cy="303994"/>
                  </a:xfrm>
                  <a:prstGeom prst="rect">
                    <a:avLst/>
                  </a:prstGeom>
                  <a:noFill/>
                </p:spPr>
                <p:txBody>
                  <a:bodyPr wrap="none" lIns="0" tIns="0" rIns="0" bIns="0" rtlCol="0">
                    <a:spAutoFit/>
                  </a:bodyPr>
                  <a:lstStyle/>
                  <a:p>
                    <a14:m>
                      <m:oMath xmlns:m="http://schemas.openxmlformats.org/officeDocument/2006/math">
                        <m:f>
                          <m:fPr>
                            <m:type m:val="lin"/>
                            <m:ctrlPr>
                              <a:rPr lang="en-IN" i="1" smtClean="0">
                                <a:latin typeface="Cambria Math" panose="02040503050406030204" pitchFamily="18" charset="0"/>
                              </a:rPr>
                            </m:ctrlPr>
                          </m:fPr>
                          <m:num>
                            <m:r>
                              <a:rPr lang="en-IN" i="1" smtClean="0">
                                <a:latin typeface="Cambria Math" panose="02040503050406030204" pitchFamily="18" charset="0"/>
                                <a:ea typeface="Cambria Math" panose="02040503050406030204" pitchFamily="18" charset="0"/>
                              </a:rPr>
                              <m:t>𝜆</m:t>
                            </m:r>
                          </m:num>
                          <m:den>
                            <m:r>
                              <a:rPr lang="en-IN" b="0" i="1" smtClean="0">
                                <a:latin typeface="Cambria Math" panose="02040503050406030204" pitchFamily="18" charset="0"/>
                              </a:rPr>
                              <m:t>4</m:t>
                            </m:r>
                          </m:den>
                        </m:f>
                      </m:oMath>
                    </a14:m>
                    <a:r>
                      <a:rPr lang="en-IN" dirty="0"/>
                      <a:t>,</a:t>
                    </a:r>
                    <a14:m>
                      <m:oMath xmlns:m="http://schemas.openxmlformats.org/officeDocument/2006/math">
                        <m:sSub>
                          <m:sSubPr>
                            <m:ctrlPr>
                              <a:rPr lang="en-IN" i="1" dirty="0" smtClean="0">
                                <a:latin typeface="Cambria Math" panose="02040503050406030204" pitchFamily="18" charset="0"/>
                              </a:rPr>
                            </m:ctrlPr>
                          </m:sSubPr>
                          <m:e>
                            <m:r>
                              <a:rPr lang="en-IN" b="0" i="1" dirty="0" smtClean="0">
                                <a:latin typeface="Cambria Math" panose="02040503050406030204" pitchFamily="18" charset="0"/>
                              </a:rPr>
                              <m:t>𝑍</m:t>
                            </m:r>
                          </m:e>
                          <m:sub>
                            <m:r>
                              <a:rPr lang="en-IN" b="0" i="1" dirty="0" smtClean="0">
                                <a:latin typeface="Cambria Math" panose="02040503050406030204" pitchFamily="18" charset="0"/>
                              </a:rPr>
                              <m:t>𝑎</m:t>
                            </m:r>
                          </m:sub>
                        </m:sSub>
                        <m:r>
                          <a:rPr lang="en-IN" b="0" i="1" dirty="0" smtClean="0">
                            <a:latin typeface="Cambria Math" panose="02040503050406030204" pitchFamily="18" charset="0"/>
                          </a:rPr>
                          <m:t>=</m:t>
                        </m:r>
                        <m:rad>
                          <m:radPr>
                            <m:degHide m:val="on"/>
                            <m:ctrlPr>
                              <a:rPr lang="en-IN" b="0" i="1" dirty="0" smtClean="0">
                                <a:latin typeface="Cambria Math" panose="02040503050406030204" pitchFamily="18" charset="0"/>
                              </a:rPr>
                            </m:ctrlPr>
                          </m:radPr>
                          <m:deg/>
                          <m:e>
                            <m:r>
                              <a:rPr lang="en-IN" b="0" i="1" dirty="0" smtClean="0">
                                <a:latin typeface="Cambria Math" panose="02040503050406030204" pitchFamily="18" charset="0"/>
                              </a:rPr>
                              <m:t>2</m:t>
                            </m:r>
                          </m:e>
                        </m:rad>
                        <m:sSub>
                          <m:sSubPr>
                            <m:ctrlPr>
                              <a:rPr lang="en-IN" b="0" i="1" dirty="0" smtClean="0">
                                <a:latin typeface="Cambria Math" panose="02040503050406030204" pitchFamily="18" charset="0"/>
                              </a:rPr>
                            </m:ctrlPr>
                          </m:sSubPr>
                          <m:e>
                            <m:r>
                              <a:rPr lang="en-IN" b="0" i="1" dirty="0" smtClean="0">
                                <a:latin typeface="Cambria Math" panose="02040503050406030204" pitchFamily="18" charset="0"/>
                              </a:rPr>
                              <m:t>𝑍</m:t>
                            </m:r>
                          </m:e>
                          <m:sub>
                            <m:r>
                              <a:rPr lang="en-IN" b="0" i="1" dirty="0" smtClean="0">
                                <a:latin typeface="Cambria Math" panose="02040503050406030204" pitchFamily="18" charset="0"/>
                              </a:rPr>
                              <m:t>0</m:t>
                            </m:r>
                          </m:sub>
                        </m:sSub>
                      </m:oMath>
                    </a14:m>
                    <a:endParaRPr lang="en-IN" dirty="0"/>
                  </a:p>
                </p:txBody>
              </p:sp>
            </mc:Choice>
            <mc:Fallback xmlns="">
              <p:sp>
                <p:nvSpPr>
                  <p:cNvPr id="17" name="TextBox 16">
                    <a:extLst>
                      <a:ext uri="{FF2B5EF4-FFF2-40B4-BE49-F238E27FC236}">
                        <a16:creationId xmlns:a16="http://schemas.microsoft.com/office/drawing/2014/main" id="{91757A22-425F-4ADE-8B8E-910E5B0EE730}"/>
                      </a:ext>
                    </a:extLst>
                  </p:cNvPr>
                  <p:cNvSpPr txBox="1">
                    <a:spLocks noRot="1" noChangeAspect="1" noMove="1" noResize="1" noEditPoints="1" noAdjustHandles="1" noChangeArrowheads="1" noChangeShapeType="1" noTextEdit="1"/>
                  </p:cNvSpPr>
                  <p:nvPr/>
                </p:nvSpPr>
                <p:spPr>
                  <a:xfrm>
                    <a:off x="1723884" y="3820784"/>
                    <a:ext cx="1511376" cy="303994"/>
                  </a:xfrm>
                  <a:prstGeom prst="rect">
                    <a:avLst/>
                  </a:prstGeom>
                  <a:blipFill>
                    <a:blip r:embed="rId5"/>
                    <a:stretch>
                      <a:fillRect l="-19838" t="-146000" r="-3239" b="-23200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3ED39B2-F24F-4B1E-AA4A-DCBC1246BB78}"/>
                      </a:ext>
                    </a:extLst>
                  </p:cNvPr>
                  <p:cNvSpPr txBox="1"/>
                  <p:nvPr/>
                </p:nvSpPr>
                <p:spPr>
                  <a:xfrm>
                    <a:off x="1723884" y="5295304"/>
                    <a:ext cx="1511376" cy="303994"/>
                  </a:xfrm>
                  <a:prstGeom prst="rect">
                    <a:avLst/>
                  </a:prstGeom>
                  <a:noFill/>
                </p:spPr>
                <p:txBody>
                  <a:bodyPr wrap="none" lIns="0" tIns="0" rIns="0" bIns="0" rtlCol="0">
                    <a:spAutoFit/>
                  </a:bodyPr>
                  <a:lstStyle/>
                  <a:p>
                    <a14:m>
                      <m:oMath xmlns:m="http://schemas.openxmlformats.org/officeDocument/2006/math">
                        <m:f>
                          <m:fPr>
                            <m:type m:val="lin"/>
                            <m:ctrlPr>
                              <a:rPr lang="en-IN" i="1" smtClean="0">
                                <a:latin typeface="Cambria Math" panose="02040503050406030204" pitchFamily="18" charset="0"/>
                              </a:rPr>
                            </m:ctrlPr>
                          </m:fPr>
                          <m:num>
                            <m:r>
                              <a:rPr lang="en-IN" i="1" smtClean="0">
                                <a:latin typeface="Cambria Math" panose="02040503050406030204" pitchFamily="18" charset="0"/>
                                <a:ea typeface="Cambria Math" panose="02040503050406030204" pitchFamily="18" charset="0"/>
                              </a:rPr>
                              <m:t>𝜆</m:t>
                            </m:r>
                          </m:num>
                          <m:den>
                            <m:r>
                              <a:rPr lang="en-IN" b="0" i="1" smtClean="0">
                                <a:latin typeface="Cambria Math" panose="02040503050406030204" pitchFamily="18" charset="0"/>
                              </a:rPr>
                              <m:t>4</m:t>
                            </m:r>
                          </m:den>
                        </m:f>
                      </m:oMath>
                    </a14:m>
                    <a:r>
                      <a:rPr lang="en-IN" dirty="0"/>
                      <a:t>,</a:t>
                    </a:r>
                    <a14:m>
                      <m:oMath xmlns:m="http://schemas.openxmlformats.org/officeDocument/2006/math">
                        <m:sSub>
                          <m:sSubPr>
                            <m:ctrlPr>
                              <a:rPr lang="en-IN" i="1" dirty="0" smtClean="0">
                                <a:latin typeface="Cambria Math" panose="02040503050406030204" pitchFamily="18" charset="0"/>
                              </a:rPr>
                            </m:ctrlPr>
                          </m:sSubPr>
                          <m:e>
                            <m:r>
                              <a:rPr lang="en-IN" b="0" i="1" dirty="0" smtClean="0">
                                <a:latin typeface="Cambria Math" panose="02040503050406030204" pitchFamily="18" charset="0"/>
                              </a:rPr>
                              <m:t>𝑍</m:t>
                            </m:r>
                          </m:e>
                          <m:sub>
                            <m:r>
                              <a:rPr lang="en-IN" b="0" i="1" dirty="0" smtClean="0">
                                <a:latin typeface="Cambria Math" panose="02040503050406030204" pitchFamily="18" charset="0"/>
                              </a:rPr>
                              <m:t>𝑎</m:t>
                            </m:r>
                          </m:sub>
                        </m:sSub>
                        <m:r>
                          <a:rPr lang="en-IN" b="0" i="1" dirty="0" smtClean="0">
                            <a:latin typeface="Cambria Math" panose="02040503050406030204" pitchFamily="18" charset="0"/>
                          </a:rPr>
                          <m:t>=</m:t>
                        </m:r>
                        <m:rad>
                          <m:radPr>
                            <m:degHide m:val="on"/>
                            <m:ctrlPr>
                              <a:rPr lang="en-IN" b="0" i="1" dirty="0" smtClean="0">
                                <a:latin typeface="Cambria Math" panose="02040503050406030204" pitchFamily="18" charset="0"/>
                              </a:rPr>
                            </m:ctrlPr>
                          </m:radPr>
                          <m:deg/>
                          <m:e>
                            <m:r>
                              <a:rPr lang="en-IN" b="0" i="1" dirty="0" smtClean="0">
                                <a:latin typeface="Cambria Math" panose="02040503050406030204" pitchFamily="18" charset="0"/>
                              </a:rPr>
                              <m:t>2</m:t>
                            </m:r>
                          </m:e>
                        </m:rad>
                        <m:sSub>
                          <m:sSubPr>
                            <m:ctrlPr>
                              <a:rPr lang="en-IN" b="0" i="1" dirty="0" smtClean="0">
                                <a:latin typeface="Cambria Math" panose="02040503050406030204" pitchFamily="18" charset="0"/>
                              </a:rPr>
                            </m:ctrlPr>
                          </m:sSubPr>
                          <m:e>
                            <m:r>
                              <a:rPr lang="en-IN" b="0" i="1" dirty="0" smtClean="0">
                                <a:latin typeface="Cambria Math" panose="02040503050406030204" pitchFamily="18" charset="0"/>
                              </a:rPr>
                              <m:t>𝑍</m:t>
                            </m:r>
                          </m:e>
                          <m:sub>
                            <m:r>
                              <a:rPr lang="en-IN" b="0" i="1" dirty="0" smtClean="0">
                                <a:latin typeface="Cambria Math" panose="02040503050406030204" pitchFamily="18" charset="0"/>
                              </a:rPr>
                              <m:t>0</m:t>
                            </m:r>
                          </m:sub>
                        </m:sSub>
                      </m:oMath>
                    </a14:m>
                    <a:endParaRPr lang="en-IN" dirty="0"/>
                  </a:p>
                </p:txBody>
              </p:sp>
            </mc:Choice>
            <mc:Fallback xmlns="">
              <p:sp>
                <p:nvSpPr>
                  <p:cNvPr id="18" name="TextBox 17">
                    <a:extLst>
                      <a:ext uri="{FF2B5EF4-FFF2-40B4-BE49-F238E27FC236}">
                        <a16:creationId xmlns:a16="http://schemas.microsoft.com/office/drawing/2014/main" id="{03ED39B2-F24F-4B1E-AA4A-DCBC1246BB78}"/>
                      </a:ext>
                    </a:extLst>
                  </p:cNvPr>
                  <p:cNvSpPr txBox="1">
                    <a:spLocks noRot="1" noChangeAspect="1" noMove="1" noResize="1" noEditPoints="1" noAdjustHandles="1" noChangeArrowheads="1" noChangeShapeType="1" noTextEdit="1"/>
                  </p:cNvSpPr>
                  <p:nvPr/>
                </p:nvSpPr>
                <p:spPr>
                  <a:xfrm>
                    <a:off x="1723884" y="5295304"/>
                    <a:ext cx="1511376" cy="303994"/>
                  </a:xfrm>
                  <a:prstGeom prst="rect">
                    <a:avLst/>
                  </a:prstGeom>
                  <a:blipFill>
                    <a:blip r:embed="rId6"/>
                    <a:stretch>
                      <a:fillRect l="-19838" t="-146000" r="-3239" b="-232000"/>
                    </a:stretch>
                  </a:blipFill>
                </p:spPr>
                <p:txBody>
                  <a:bodyPr/>
                  <a:lstStyle/>
                  <a:p>
                    <a:r>
                      <a:rPr lang="en-IN">
                        <a:noFill/>
                      </a:rPr>
                      <a:t> </a:t>
                    </a:r>
                  </a:p>
                </p:txBody>
              </p:sp>
            </mc:Fallback>
          </mc:AlternateContent>
          <p:sp>
            <p:nvSpPr>
              <p:cNvPr id="25" name="Freeform: Shape 24">
                <a:extLst>
                  <a:ext uri="{FF2B5EF4-FFF2-40B4-BE49-F238E27FC236}">
                    <a16:creationId xmlns:a16="http://schemas.microsoft.com/office/drawing/2014/main" id="{4910E5F4-6D12-4120-8B80-6E70B22BCF79}"/>
                  </a:ext>
                </a:extLst>
              </p:cNvPr>
              <p:cNvSpPr/>
              <p:nvPr/>
            </p:nvSpPr>
            <p:spPr>
              <a:xfrm rot="18950071">
                <a:off x="3352667" y="4118422"/>
                <a:ext cx="127000" cy="694267"/>
              </a:xfrm>
              <a:custGeom>
                <a:avLst/>
                <a:gdLst>
                  <a:gd name="connsiteX0" fmla="*/ 62089 w 127000"/>
                  <a:gd name="connsiteY0" fmla="*/ 0 h 694267"/>
                  <a:gd name="connsiteX1" fmla="*/ 62089 w 127000"/>
                  <a:gd name="connsiteY1" fmla="*/ 158045 h 694267"/>
                  <a:gd name="connsiteX2" fmla="*/ 127000 w 127000"/>
                  <a:gd name="connsiteY2" fmla="*/ 194733 h 694267"/>
                  <a:gd name="connsiteX3" fmla="*/ 0 w 127000"/>
                  <a:gd name="connsiteY3" fmla="*/ 248356 h 694267"/>
                  <a:gd name="connsiteX4" fmla="*/ 127000 w 127000"/>
                  <a:gd name="connsiteY4" fmla="*/ 285045 h 694267"/>
                  <a:gd name="connsiteX5" fmla="*/ 0 w 127000"/>
                  <a:gd name="connsiteY5" fmla="*/ 324556 h 694267"/>
                  <a:gd name="connsiteX6" fmla="*/ 124177 w 127000"/>
                  <a:gd name="connsiteY6" fmla="*/ 364067 h 694267"/>
                  <a:gd name="connsiteX7" fmla="*/ 2822 w 127000"/>
                  <a:gd name="connsiteY7" fmla="*/ 400756 h 694267"/>
                  <a:gd name="connsiteX8" fmla="*/ 127000 w 127000"/>
                  <a:gd name="connsiteY8" fmla="*/ 443089 h 694267"/>
                  <a:gd name="connsiteX9" fmla="*/ 2822 w 127000"/>
                  <a:gd name="connsiteY9" fmla="*/ 488245 h 694267"/>
                  <a:gd name="connsiteX10" fmla="*/ 67733 w 127000"/>
                  <a:gd name="connsiteY10" fmla="*/ 516467 h 694267"/>
                  <a:gd name="connsiteX11" fmla="*/ 67733 w 127000"/>
                  <a:gd name="connsiteY11" fmla="*/ 694267 h 69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000" h="694267">
                    <a:moveTo>
                      <a:pt x="62089" y="0"/>
                    </a:moveTo>
                    <a:lnTo>
                      <a:pt x="62089" y="158045"/>
                    </a:lnTo>
                    <a:lnTo>
                      <a:pt x="127000" y="194733"/>
                    </a:lnTo>
                    <a:lnTo>
                      <a:pt x="0" y="248356"/>
                    </a:lnTo>
                    <a:lnTo>
                      <a:pt x="127000" y="285045"/>
                    </a:lnTo>
                    <a:lnTo>
                      <a:pt x="0" y="324556"/>
                    </a:lnTo>
                    <a:lnTo>
                      <a:pt x="124177" y="364067"/>
                    </a:lnTo>
                    <a:lnTo>
                      <a:pt x="2822" y="400756"/>
                    </a:lnTo>
                    <a:lnTo>
                      <a:pt x="127000" y="443089"/>
                    </a:lnTo>
                    <a:lnTo>
                      <a:pt x="2822" y="488245"/>
                    </a:lnTo>
                    <a:lnTo>
                      <a:pt x="67733" y="516467"/>
                    </a:lnTo>
                    <a:lnTo>
                      <a:pt x="67733" y="69426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CEFA316C-6069-41D2-A4CF-E4E4306F7C80}"/>
                  </a:ext>
                </a:extLst>
              </p:cNvPr>
              <p:cNvSpPr/>
              <p:nvPr/>
            </p:nvSpPr>
            <p:spPr>
              <a:xfrm rot="2386449" flipV="1">
                <a:off x="3352667" y="4617015"/>
                <a:ext cx="127000" cy="694267"/>
              </a:xfrm>
              <a:custGeom>
                <a:avLst/>
                <a:gdLst>
                  <a:gd name="connsiteX0" fmla="*/ 62089 w 127000"/>
                  <a:gd name="connsiteY0" fmla="*/ 0 h 694267"/>
                  <a:gd name="connsiteX1" fmla="*/ 62089 w 127000"/>
                  <a:gd name="connsiteY1" fmla="*/ 158045 h 694267"/>
                  <a:gd name="connsiteX2" fmla="*/ 127000 w 127000"/>
                  <a:gd name="connsiteY2" fmla="*/ 194733 h 694267"/>
                  <a:gd name="connsiteX3" fmla="*/ 0 w 127000"/>
                  <a:gd name="connsiteY3" fmla="*/ 248356 h 694267"/>
                  <a:gd name="connsiteX4" fmla="*/ 127000 w 127000"/>
                  <a:gd name="connsiteY4" fmla="*/ 285045 h 694267"/>
                  <a:gd name="connsiteX5" fmla="*/ 0 w 127000"/>
                  <a:gd name="connsiteY5" fmla="*/ 324556 h 694267"/>
                  <a:gd name="connsiteX6" fmla="*/ 124177 w 127000"/>
                  <a:gd name="connsiteY6" fmla="*/ 364067 h 694267"/>
                  <a:gd name="connsiteX7" fmla="*/ 2822 w 127000"/>
                  <a:gd name="connsiteY7" fmla="*/ 400756 h 694267"/>
                  <a:gd name="connsiteX8" fmla="*/ 127000 w 127000"/>
                  <a:gd name="connsiteY8" fmla="*/ 443089 h 694267"/>
                  <a:gd name="connsiteX9" fmla="*/ 2822 w 127000"/>
                  <a:gd name="connsiteY9" fmla="*/ 488245 h 694267"/>
                  <a:gd name="connsiteX10" fmla="*/ 67733 w 127000"/>
                  <a:gd name="connsiteY10" fmla="*/ 516467 h 694267"/>
                  <a:gd name="connsiteX11" fmla="*/ 67733 w 127000"/>
                  <a:gd name="connsiteY11" fmla="*/ 694267 h 69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000" h="694267">
                    <a:moveTo>
                      <a:pt x="62089" y="0"/>
                    </a:moveTo>
                    <a:lnTo>
                      <a:pt x="62089" y="158045"/>
                    </a:lnTo>
                    <a:lnTo>
                      <a:pt x="127000" y="194733"/>
                    </a:lnTo>
                    <a:lnTo>
                      <a:pt x="0" y="248356"/>
                    </a:lnTo>
                    <a:lnTo>
                      <a:pt x="127000" y="285045"/>
                    </a:lnTo>
                    <a:lnTo>
                      <a:pt x="0" y="324556"/>
                    </a:lnTo>
                    <a:lnTo>
                      <a:pt x="124177" y="364067"/>
                    </a:lnTo>
                    <a:lnTo>
                      <a:pt x="2822" y="400756"/>
                    </a:lnTo>
                    <a:lnTo>
                      <a:pt x="127000" y="443089"/>
                    </a:lnTo>
                    <a:lnTo>
                      <a:pt x="2822" y="488245"/>
                    </a:lnTo>
                    <a:lnTo>
                      <a:pt x="67733" y="516467"/>
                    </a:lnTo>
                    <a:lnTo>
                      <a:pt x="67733" y="69426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8" name="Straight Connector 27">
                <a:extLst>
                  <a:ext uri="{FF2B5EF4-FFF2-40B4-BE49-F238E27FC236}">
                    <a16:creationId xmlns:a16="http://schemas.microsoft.com/office/drawing/2014/main" id="{AE2D0049-775C-4971-8E84-0414A02D1333}"/>
                  </a:ext>
                </a:extLst>
              </p:cNvPr>
              <p:cNvCxnSpPr/>
              <p:nvPr/>
            </p:nvCxnSpPr>
            <p:spPr>
              <a:xfrm>
                <a:off x="3229224" y="4243903"/>
                <a:ext cx="373886" cy="0"/>
              </a:xfrm>
              <a:prstGeom prst="line">
                <a:avLst/>
              </a:prstGeom>
              <a:ln w="28575">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1E11A42-E67A-4766-AD67-ECE996171BB3}"/>
                  </a:ext>
                </a:extLst>
              </p:cNvPr>
              <p:cNvCxnSpPr/>
              <p:nvPr/>
            </p:nvCxnSpPr>
            <p:spPr>
              <a:xfrm>
                <a:off x="3229224" y="5237916"/>
                <a:ext cx="373886" cy="0"/>
              </a:xfrm>
              <a:prstGeom prst="line">
                <a:avLst/>
              </a:prstGeom>
              <a:ln w="28575">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BC9F116-2204-44C8-AFA8-DAEDA848AA1E}"/>
                  </a:ext>
                </a:extLst>
              </p:cNvPr>
              <p:cNvCxnSpPr>
                <a:cxnSpLocks/>
              </p:cNvCxnSpPr>
              <p:nvPr/>
            </p:nvCxnSpPr>
            <p:spPr>
              <a:xfrm flipH="1">
                <a:off x="803974" y="4751964"/>
                <a:ext cx="373886" cy="0"/>
              </a:xfrm>
              <a:prstGeom prst="line">
                <a:avLst/>
              </a:prstGeom>
              <a:ln w="28575">
                <a:solidFill>
                  <a:srgbClr val="C00000"/>
                </a:solidFill>
                <a:tailEnd type="ova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578160-CF62-4279-B66E-6A2DCA752EA4}"/>
                    </a:ext>
                  </a:extLst>
                </p:cNvPr>
                <p:cNvSpPr txBox="1"/>
                <p:nvPr/>
              </p:nvSpPr>
              <p:spPr>
                <a:xfrm>
                  <a:off x="3811772" y="4361222"/>
                  <a:ext cx="3009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b="0" i="1" dirty="0" smtClean="0">
                                <a:latin typeface="Cambria Math" panose="02040503050406030204" pitchFamily="18" charset="0"/>
                              </a:rPr>
                            </m:ctrlPr>
                          </m:sSubPr>
                          <m:e>
                            <m:r>
                              <a:rPr lang="en-IN" b="0" i="1" dirty="0" smtClean="0">
                                <a:latin typeface="Cambria Math" panose="02040503050406030204" pitchFamily="18" charset="0"/>
                              </a:rPr>
                              <m:t>𝑍</m:t>
                            </m:r>
                          </m:e>
                          <m:sub>
                            <m:r>
                              <a:rPr lang="en-IN" b="0" i="1" dirty="0" smtClean="0">
                                <a:latin typeface="Cambria Math" panose="02040503050406030204" pitchFamily="18" charset="0"/>
                              </a:rPr>
                              <m:t>0</m:t>
                            </m:r>
                          </m:sub>
                        </m:sSub>
                      </m:oMath>
                    </m:oMathPara>
                  </a14:m>
                  <a:endParaRPr lang="en-IN" dirty="0"/>
                </a:p>
              </p:txBody>
            </p:sp>
          </mc:Choice>
          <mc:Fallback xmlns="">
            <p:sp>
              <p:nvSpPr>
                <p:cNvPr id="32" name="TextBox 31">
                  <a:extLst>
                    <a:ext uri="{FF2B5EF4-FFF2-40B4-BE49-F238E27FC236}">
                      <a16:creationId xmlns:a16="http://schemas.microsoft.com/office/drawing/2014/main" id="{3B578160-CF62-4279-B66E-6A2DCA752EA4}"/>
                    </a:ext>
                  </a:extLst>
                </p:cNvPr>
                <p:cNvSpPr txBox="1">
                  <a:spLocks noRot="1" noChangeAspect="1" noMove="1" noResize="1" noEditPoints="1" noAdjustHandles="1" noChangeArrowheads="1" noChangeShapeType="1" noTextEdit="1"/>
                </p:cNvSpPr>
                <p:nvPr/>
              </p:nvSpPr>
              <p:spPr>
                <a:xfrm>
                  <a:off x="3811772" y="4361222"/>
                  <a:ext cx="300980" cy="276999"/>
                </a:xfrm>
                <a:prstGeom prst="rect">
                  <a:avLst/>
                </a:prstGeom>
                <a:blipFill>
                  <a:blip r:embed="rId7"/>
                  <a:stretch>
                    <a:fillRect l="-18367" r="-6122" b="-17391"/>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12EFCBB-6EDB-4A49-81C2-903956668F5A}"/>
                    </a:ext>
                  </a:extLst>
                </p:cNvPr>
                <p:cNvSpPr txBox="1"/>
                <p:nvPr/>
              </p:nvSpPr>
              <p:spPr>
                <a:xfrm>
                  <a:off x="3750138" y="4959865"/>
                  <a:ext cx="3009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b="0" i="1" dirty="0" smtClean="0">
                                <a:latin typeface="Cambria Math" panose="02040503050406030204" pitchFamily="18" charset="0"/>
                              </a:rPr>
                            </m:ctrlPr>
                          </m:sSubPr>
                          <m:e>
                            <m:r>
                              <a:rPr lang="en-IN" b="0" i="1" dirty="0" smtClean="0">
                                <a:latin typeface="Cambria Math" panose="02040503050406030204" pitchFamily="18" charset="0"/>
                              </a:rPr>
                              <m:t>𝑍</m:t>
                            </m:r>
                          </m:e>
                          <m:sub>
                            <m:r>
                              <a:rPr lang="en-IN" b="0" i="1" dirty="0" smtClean="0">
                                <a:latin typeface="Cambria Math" panose="02040503050406030204" pitchFamily="18" charset="0"/>
                              </a:rPr>
                              <m:t>0</m:t>
                            </m:r>
                          </m:sub>
                        </m:sSub>
                      </m:oMath>
                    </m:oMathPara>
                  </a14:m>
                  <a:endParaRPr lang="en-IN" dirty="0"/>
                </a:p>
              </p:txBody>
            </p:sp>
          </mc:Choice>
          <mc:Fallback xmlns="">
            <p:sp>
              <p:nvSpPr>
                <p:cNvPr id="34" name="TextBox 33">
                  <a:extLst>
                    <a:ext uri="{FF2B5EF4-FFF2-40B4-BE49-F238E27FC236}">
                      <a16:creationId xmlns:a16="http://schemas.microsoft.com/office/drawing/2014/main" id="{D12EFCBB-6EDB-4A49-81C2-903956668F5A}"/>
                    </a:ext>
                  </a:extLst>
                </p:cNvPr>
                <p:cNvSpPr txBox="1">
                  <a:spLocks noRot="1" noChangeAspect="1" noMove="1" noResize="1" noEditPoints="1" noAdjustHandles="1" noChangeArrowheads="1" noChangeShapeType="1" noTextEdit="1"/>
                </p:cNvSpPr>
                <p:nvPr/>
              </p:nvSpPr>
              <p:spPr>
                <a:xfrm>
                  <a:off x="3750138" y="4959865"/>
                  <a:ext cx="300980" cy="276999"/>
                </a:xfrm>
                <a:prstGeom prst="rect">
                  <a:avLst/>
                </a:prstGeom>
                <a:blipFill>
                  <a:blip r:embed="rId8"/>
                  <a:stretch>
                    <a:fillRect l="-18367" r="-6122" b="-17391"/>
                  </a:stretch>
                </a:blipFill>
              </p:spPr>
              <p:txBody>
                <a:bodyPr/>
                <a:lstStyle/>
                <a:p>
                  <a:r>
                    <a:rPr lang="en-IN">
                      <a:noFill/>
                    </a:rPr>
                    <a:t> </a:t>
                  </a:r>
                </a:p>
              </p:txBody>
            </p:sp>
          </mc:Fallback>
        </mc:AlternateContent>
      </p:grpSp>
      <p:grpSp>
        <p:nvGrpSpPr>
          <p:cNvPr id="73" name="Group 72">
            <a:extLst>
              <a:ext uri="{FF2B5EF4-FFF2-40B4-BE49-F238E27FC236}">
                <a16:creationId xmlns:a16="http://schemas.microsoft.com/office/drawing/2014/main" id="{2EAA6CAB-DA6D-473A-9A1B-72BF6DDC0C94}"/>
              </a:ext>
            </a:extLst>
          </p:cNvPr>
          <p:cNvGrpSpPr/>
          <p:nvPr/>
        </p:nvGrpSpPr>
        <p:grpSpPr>
          <a:xfrm>
            <a:off x="7047910" y="638038"/>
            <a:ext cx="1376039" cy="500378"/>
            <a:chOff x="1580086" y="4618233"/>
            <a:chExt cx="1953087" cy="710214"/>
          </a:xfrm>
        </p:grpSpPr>
        <p:sp>
          <p:nvSpPr>
            <p:cNvPr id="74" name="Rectangle: Rounded Corners 73">
              <a:extLst>
                <a:ext uri="{FF2B5EF4-FFF2-40B4-BE49-F238E27FC236}">
                  <a16:creationId xmlns:a16="http://schemas.microsoft.com/office/drawing/2014/main" id="{D7F9821C-A496-4E49-A55D-ABB59F9AFF40}"/>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5" name="Group 74">
              <a:extLst>
                <a:ext uri="{FF2B5EF4-FFF2-40B4-BE49-F238E27FC236}">
                  <a16:creationId xmlns:a16="http://schemas.microsoft.com/office/drawing/2014/main" id="{D2FE3424-23C2-4F37-92D2-70165AE1DF4C}"/>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103" name="Freeform: Shape 102">
                <a:extLst>
                  <a:ext uri="{FF2B5EF4-FFF2-40B4-BE49-F238E27FC236}">
                    <a16:creationId xmlns:a16="http://schemas.microsoft.com/office/drawing/2014/main" id="{F2487F38-95C9-4EB8-972B-AC16C75569EC}"/>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Freeform: Shape 103">
                <a:extLst>
                  <a:ext uri="{FF2B5EF4-FFF2-40B4-BE49-F238E27FC236}">
                    <a16:creationId xmlns:a16="http://schemas.microsoft.com/office/drawing/2014/main" id="{AD809AD7-82D9-4A06-9AF4-0E2D6A025338}"/>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Freeform: Shape 104">
                <a:extLst>
                  <a:ext uri="{FF2B5EF4-FFF2-40B4-BE49-F238E27FC236}">
                    <a16:creationId xmlns:a16="http://schemas.microsoft.com/office/drawing/2014/main" id="{D9E2CB4E-8557-41FF-A9C6-B8DFBA210515}"/>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Freeform: Shape 105">
                <a:extLst>
                  <a:ext uri="{FF2B5EF4-FFF2-40B4-BE49-F238E27FC236}">
                    <a16:creationId xmlns:a16="http://schemas.microsoft.com/office/drawing/2014/main" id="{8A1FAECC-0673-4413-A5F3-9EE02CA3F6C9}"/>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Freeform: Shape 106">
                <a:extLst>
                  <a:ext uri="{FF2B5EF4-FFF2-40B4-BE49-F238E27FC236}">
                    <a16:creationId xmlns:a16="http://schemas.microsoft.com/office/drawing/2014/main" id="{88B44C99-0AE1-429B-BA8D-FA73BE76C566}"/>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Freeform: Shape 107">
                <a:extLst>
                  <a:ext uri="{FF2B5EF4-FFF2-40B4-BE49-F238E27FC236}">
                    <a16:creationId xmlns:a16="http://schemas.microsoft.com/office/drawing/2014/main" id="{A4715D69-45AC-4C83-A975-A0E2B49AD25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9" name="Freeform: Shape 108">
                <a:extLst>
                  <a:ext uri="{FF2B5EF4-FFF2-40B4-BE49-F238E27FC236}">
                    <a16:creationId xmlns:a16="http://schemas.microsoft.com/office/drawing/2014/main" id="{4732644E-6BC2-4848-87B3-EEC829A7D24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6" name="Group 75">
              <a:extLst>
                <a:ext uri="{FF2B5EF4-FFF2-40B4-BE49-F238E27FC236}">
                  <a16:creationId xmlns:a16="http://schemas.microsoft.com/office/drawing/2014/main" id="{1BF65B0D-5963-41C5-89A6-E84280C31CD4}"/>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96" name="Freeform: Shape 95">
                <a:extLst>
                  <a:ext uri="{FF2B5EF4-FFF2-40B4-BE49-F238E27FC236}">
                    <a16:creationId xmlns:a16="http://schemas.microsoft.com/office/drawing/2014/main" id="{8C5EEF6E-DEF4-4350-A306-1AC46E3109EE}"/>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Freeform: Shape 96">
                <a:extLst>
                  <a:ext uri="{FF2B5EF4-FFF2-40B4-BE49-F238E27FC236}">
                    <a16:creationId xmlns:a16="http://schemas.microsoft.com/office/drawing/2014/main" id="{40F598BC-203D-4C05-8BD6-3AE74A3DEB0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Freeform: Shape 97">
                <a:extLst>
                  <a:ext uri="{FF2B5EF4-FFF2-40B4-BE49-F238E27FC236}">
                    <a16:creationId xmlns:a16="http://schemas.microsoft.com/office/drawing/2014/main" id="{0559A31A-CB0C-4A0E-BBD5-DE2D6A0CA008}"/>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Freeform: Shape 98">
                <a:extLst>
                  <a:ext uri="{FF2B5EF4-FFF2-40B4-BE49-F238E27FC236}">
                    <a16:creationId xmlns:a16="http://schemas.microsoft.com/office/drawing/2014/main" id="{A59513C3-96A2-4F74-8DDC-0C7718C7E22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Freeform: Shape 99">
                <a:extLst>
                  <a:ext uri="{FF2B5EF4-FFF2-40B4-BE49-F238E27FC236}">
                    <a16:creationId xmlns:a16="http://schemas.microsoft.com/office/drawing/2014/main" id="{B780F66F-F664-44A6-8970-FDFC76062E8D}"/>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Freeform: Shape 100">
                <a:extLst>
                  <a:ext uri="{FF2B5EF4-FFF2-40B4-BE49-F238E27FC236}">
                    <a16:creationId xmlns:a16="http://schemas.microsoft.com/office/drawing/2014/main" id="{1AF94369-3498-40BD-BC02-03E92D69D5F7}"/>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Freeform: Shape 101">
                <a:extLst>
                  <a:ext uri="{FF2B5EF4-FFF2-40B4-BE49-F238E27FC236}">
                    <a16:creationId xmlns:a16="http://schemas.microsoft.com/office/drawing/2014/main" id="{36D60CC5-CE0D-4C61-A13A-ED7D9D4A5290}"/>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7" name="Group 76">
              <a:extLst>
                <a:ext uri="{FF2B5EF4-FFF2-40B4-BE49-F238E27FC236}">
                  <a16:creationId xmlns:a16="http://schemas.microsoft.com/office/drawing/2014/main" id="{C34C4E1A-D403-45D5-906E-AB5BA9937524}"/>
                </a:ext>
              </a:extLst>
            </p:cNvPr>
            <p:cNvGrpSpPr/>
            <p:nvPr/>
          </p:nvGrpSpPr>
          <p:grpSpPr>
            <a:xfrm rot="285830">
              <a:off x="2683973" y="4702547"/>
              <a:ext cx="304643" cy="533000"/>
              <a:chOff x="3740387" y="4226688"/>
              <a:chExt cx="517828" cy="905985"/>
            </a:xfrm>
            <a:effectLst>
              <a:glow rad="228600">
                <a:schemeClr val="accent6">
                  <a:lumMod val="40000"/>
                  <a:lumOff val="60000"/>
                  <a:alpha val="40000"/>
                </a:schemeClr>
              </a:glow>
            </a:effectLst>
          </p:grpSpPr>
          <p:sp>
            <p:nvSpPr>
              <p:cNvPr id="89" name="Freeform: Shape 88">
                <a:extLst>
                  <a:ext uri="{FF2B5EF4-FFF2-40B4-BE49-F238E27FC236}">
                    <a16:creationId xmlns:a16="http://schemas.microsoft.com/office/drawing/2014/main" id="{AAFBD818-1810-468B-A4AB-FE2DEEC503B1}"/>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Freeform: Shape 89">
                <a:extLst>
                  <a:ext uri="{FF2B5EF4-FFF2-40B4-BE49-F238E27FC236}">
                    <a16:creationId xmlns:a16="http://schemas.microsoft.com/office/drawing/2014/main" id="{A27FFDAF-6E06-442F-9722-A0EB0EF80C19}"/>
                  </a:ext>
                </a:extLst>
              </p:cNvPr>
              <p:cNvSpPr/>
              <p:nvPr/>
            </p:nvSpPr>
            <p:spPr>
              <a:xfrm rot="5114170">
                <a:off x="3955934" y="4105186"/>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Freeform: Shape 90">
                <a:extLst>
                  <a:ext uri="{FF2B5EF4-FFF2-40B4-BE49-F238E27FC236}">
                    <a16:creationId xmlns:a16="http://schemas.microsoft.com/office/drawing/2014/main" id="{761BA6F9-AFC0-4023-A878-03E40CBFDF4A}"/>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Freeform: Shape 91">
                <a:extLst>
                  <a:ext uri="{FF2B5EF4-FFF2-40B4-BE49-F238E27FC236}">
                    <a16:creationId xmlns:a16="http://schemas.microsoft.com/office/drawing/2014/main" id="{7C73C8E0-B7D2-4BD2-AD46-E62B0D3CEBA0}"/>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Freeform: Shape 92">
                <a:extLst>
                  <a:ext uri="{FF2B5EF4-FFF2-40B4-BE49-F238E27FC236}">
                    <a16:creationId xmlns:a16="http://schemas.microsoft.com/office/drawing/2014/main" id="{D17E63EF-BDF4-40FE-A2F2-22A09DABA136}"/>
                  </a:ext>
                </a:extLst>
              </p:cNvPr>
              <p:cNvSpPr/>
              <p:nvPr/>
            </p:nvSpPr>
            <p:spPr>
              <a:xfrm>
                <a:off x="3740387" y="4732136"/>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07A62"/>
              </a:solidFill>
              <a:ln>
                <a:solidFill>
                  <a:srgbClr val="F23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Freeform: Shape 93">
                <a:extLst>
                  <a:ext uri="{FF2B5EF4-FFF2-40B4-BE49-F238E27FC236}">
                    <a16:creationId xmlns:a16="http://schemas.microsoft.com/office/drawing/2014/main" id="{B5EDF7CE-BEAD-4B9F-A610-A92AED83D772}"/>
                  </a:ext>
                </a:extLst>
              </p:cNvPr>
              <p:cNvSpPr/>
              <p:nvPr/>
            </p:nvSpPr>
            <p:spPr>
              <a:xfrm>
                <a:off x="4163870" y="4705602"/>
                <a:ext cx="94345" cy="337351"/>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Freeform: Shape 94">
                <a:extLst>
                  <a:ext uri="{FF2B5EF4-FFF2-40B4-BE49-F238E27FC236}">
                    <a16:creationId xmlns:a16="http://schemas.microsoft.com/office/drawing/2014/main" id="{320B2C39-80B4-4EB7-AB3D-DF10250A1B0E}"/>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8" name="Group 77">
              <a:extLst>
                <a:ext uri="{FF2B5EF4-FFF2-40B4-BE49-F238E27FC236}">
                  <a16:creationId xmlns:a16="http://schemas.microsoft.com/office/drawing/2014/main" id="{8191AD69-7265-4FD9-81A4-3599D075987E}"/>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82" name="Freeform: Shape 81">
                <a:extLst>
                  <a:ext uri="{FF2B5EF4-FFF2-40B4-BE49-F238E27FC236}">
                    <a16:creationId xmlns:a16="http://schemas.microsoft.com/office/drawing/2014/main" id="{0EF44F8D-E926-4AC1-9FF3-15C700596AD6}"/>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Freeform: Shape 82">
                <a:extLst>
                  <a:ext uri="{FF2B5EF4-FFF2-40B4-BE49-F238E27FC236}">
                    <a16:creationId xmlns:a16="http://schemas.microsoft.com/office/drawing/2014/main" id="{1A58A940-7696-4B30-8362-7AD45D5893D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Freeform: Shape 83">
                <a:extLst>
                  <a:ext uri="{FF2B5EF4-FFF2-40B4-BE49-F238E27FC236}">
                    <a16:creationId xmlns:a16="http://schemas.microsoft.com/office/drawing/2014/main" id="{D0C8D2F6-B3EF-4171-9141-4091CF3B1F66}"/>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Freeform: Shape 84">
                <a:extLst>
                  <a:ext uri="{FF2B5EF4-FFF2-40B4-BE49-F238E27FC236}">
                    <a16:creationId xmlns:a16="http://schemas.microsoft.com/office/drawing/2014/main" id="{DB128D5A-C20A-4733-BB3F-C9D6BC3DE21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Freeform: Shape 85">
                <a:extLst>
                  <a:ext uri="{FF2B5EF4-FFF2-40B4-BE49-F238E27FC236}">
                    <a16:creationId xmlns:a16="http://schemas.microsoft.com/office/drawing/2014/main" id="{FB145B58-9477-4AA0-A1E2-94B5929F9FBF}"/>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Freeform: Shape 86">
                <a:extLst>
                  <a:ext uri="{FF2B5EF4-FFF2-40B4-BE49-F238E27FC236}">
                    <a16:creationId xmlns:a16="http://schemas.microsoft.com/office/drawing/2014/main" id="{AA1080B9-CCF4-437A-9F11-1329C1EF4D0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Freeform: Shape 87">
                <a:extLst>
                  <a:ext uri="{FF2B5EF4-FFF2-40B4-BE49-F238E27FC236}">
                    <a16:creationId xmlns:a16="http://schemas.microsoft.com/office/drawing/2014/main" id="{19D1E5E8-7181-4D6A-99B8-E5E914B858B6}"/>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9" name="Group 78">
              <a:extLst>
                <a:ext uri="{FF2B5EF4-FFF2-40B4-BE49-F238E27FC236}">
                  <a16:creationId xmlns:a16="http://schemas.microsoft.com/office/drawing/2014/main" id="{70B3F147-C9EC-4886-9591-507D0A1EE98E}"/>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80" name="Oval 79">
                <a:extLst>
                  <a:ext uri="{FF2B5EF4-FFF2-40B4-BE49-F238E27FC236}">
                    <a16:creationId xmlns:a16="http://schemas.microsoft.com/office/drawing/2014/main" id="{1FBB7864-5192-4930-94B6-4029A8B4B5C3}"/>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CBBB8E0D-C4A2-4892-A933-90A05CCC6652}"/>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pic>
        <p:nvPicPr>
          <p:cNvPr id="111" name="Picture 110">
            <a:extLst>
              <a:ext uri="{FF2B5EF4-FFF2-40B4-BE49-F238E27FC236}">
                <a16:creationId xmlns:a16="http://schemas.microsoft.com/office/drawing/2014/main" id="{0BBC876F-8E08-4D51-9029-BC23C07B00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8788" y="2900619"/>
            <a:ext cx="3690999" cy="2736019"/>
          </a:xfrm>
          <a:prstGeom prst="rect">
            <a:avLst/>
          </a:prstGeom>
          <a:ln>
            <a:solidFill>
              <a:srgbClr val="0070C0"/>
            </a:solidFill>
          </a:ln>
        </p:spPr>
      </p:pic>
    </p:spTree>
    <p:extLst>
      <p:ext uri="{BB962C8B-B14F-4D97-AF65-F5344CB8AC3E}">
        <p14:creationId xmlns:p14="http://schemas.microsoft.com/office/powerpoint/2010/main" val="27442614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184E2-CD35-444C-BAD7-454A00B9ED6B}"/>
              </a:ext>
            </a:extLst>
          </p:cNvPr>
          <p:cNvSpPr>
            <a:spLocks noGrp="1"/>
          </p:cNvSpPr>
          <p:nvPr>
            <p:ph type="title"/>
          </p:nvPr>
        </p:nvSpPr>
        <p:spPr>
          <a:xfrm>
            <a:off x="628650" y="2"/>
            <a:ext cx="8417696" cy="769082"/>
          </a:xfrm>
        </p:spPr>
        <p:txBody>
          <a:bodyPr>
            <a:normAutofit fontScale="90000"/>
          </a:bodyPr>
          <a:lstStyle/>
          <a:p>
            <a:r>
              <a:rPr lang="en-IN" dirty="0"/>
              <a:t>Simplified Layout for Faster Simulation</a:t>
            </a:r>
          </a:p>
        </p:txBody>
      </p:sp>
      <p:sp>
        <p:nvSpPr>
          <p:cNvPr id="3" name="Date Placeholder 2">
            <a:extLst>
              <a:ext uri="{FF2B5EF4-FFF2-40B4-BE49-F238E27FC236}">
                <a16:creationId xmlns:a16="http://schemas.microsoft.com/office/drawing/2014/main" id="{346ECAF7-DA82-40D2-92B3-0C476423453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B7875F6-9B13-4B5A-BBFF-7B1F1B8D547B}"/>
              </a:ext>
            </a:extLst>
          </p:cNvPr>
          <p:cNvSpPr>
            <a:spLocks noGrp="1"/>
          </p:cNvSpPr>
          <p:nvPr>
            <p:ph type="sldNum" sz="quarter" idx="12"/>
          </p:nvPr>
        </p:nvSpPr>
        <p:spPr/>
        <p:txBody>
          <a:bodyPr/>
          <a:lstStyle/>
          <a:p>
            <a:fld id="{2495F090-CA2D-44FF-B42B-1156B48CA943}" type="slidenum">
              <a:rPr lang="en-IN" smtClean="0"/>
              <a:t>112</a:t>
            </a:fld>
            <a:endParaRPr lang="en-IN"/>
          </a:p>
        </p:txBody>
      </p:sp>
      <p:sp>
        <p:nvSpPr>
          <p:cNvPr id="5" name="TextBox 4">
            <a:extLst>
              <a:ext uri="{FF2B5EF4-FFF2-40B4-BE49-F238E27FC236}">
                <a16:creationId xmlns:a16="http://schemas.microsoft.com/office/drawing/2014/main" id="{16E9134E-BF86-46C4-87CE-7810901A9831}"/>
              </a:ext>
            </a:extLst>
          </p:cNvPr>
          <p:cNvSpPr txBox="1"/>
          <p:nvPr/>
        </p:nvSpPr>
        <p:spPr>
          <a:xfrm>
            <a:off x="799949" y="1041367"/>
            <a:ext cx="8115470" cy="1200329"/>
          </a:xfrm>
          <a:prstGeom prst="rect">
            <a:avLst/>
          </a:prstGeom>
          <a:noFill/>
        </p:spPr>
        <p:txBody>
          <a:bodyPr wrap="square" rtlCol="0">
            <a:spAutoFit/>
          </a:bodyPr>
          <a:lstStyle/>
          <a:p>
            <a:r>
              <a:rPr lang="en-IN" dirty="0"/>
              <a:t>Computation Load and Time are two major factors in development that have to be minimized. This requires design to be simplified based on symmetry and small features. Small features like numerous vias should be combined into one. Use your intuition to reduce the number of vias.</a:t>
            </a:r>
          </a:p>
        </p:txBody>
      </p:sp>
      <p:sp>
        <p:nvSpPr>
          <p:cNvPr id="6" name="Speech Bubble: Oval 5">
            <a:extLst>
              <a:ext uri="{FF2B5EF4-FFF2-40B4-BE49-F238E27FC236}">
                <a16:creationId xmlns:a16="http://schemas.microsoft.com/office/drawing/2014/main" id="{9AC106B0-EB77-460B-AE4A-F12F861EFB54}"/>
              </a:ext>
            </a:extLst>
          </p:cNvPr>
          <p:cNvSpPr/>
          <p:nvPr/>
        </p:nvSpPr>
        <p:spPr>
          <a:xfrm>
            <a:off x="1012473" y="76908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pic>
        <p:nvPicPr>
          <p:cNvPr id="8" name="Picture 7">
            <a:extLst>
              <a:ext uri="{FF2B5EF4-FFF2-40B4-BE49-F238E27FC236}">
                <a16:creationId xmlns:a16="http://schemas.microsoft.com/office/drawing/2014/main" id="{3D5C1189-574E-416B-A815-761C3DC21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1" y="2241696"/>
            <a:ext cx="2416224" cy="2126118"/>
          </a:xfrm>
          <a:prstGeom prst="rect">
            <a:avLst/>
          </a:prstGeom>
          <a:ln>
            <a:solidFill>
              <a:srgbClr val="0070C0"/>
            </a:solidFill>
          </a:ln>
        </p:spPr>
      </p:pic>
      <p:pic>
        <p:nvPicPr>
          <p:cNvPr id="10" name="Picture 9">
            <a:extLst>
              <a:ext uri="{FF2B5EF4-FFF2-40B4-BE49-F238E27FC236}">
                <a16:creationId xmlns:a16="http://schemas.microsoft.com/office/drawing/2014/main" id="{4C98C3AA-7802-47AB-8A07-9EC176D57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319" y="2241696"/>
            <a:ext cx="5867908" cy="3977985"/>
          </a:xfrm>
          <a:prstGeom prst="rect">
            <a:avLst/>
          </a:prstGeom>
          <a:ln>
            <a:solidFill>
              <a:srgbClr val="0070C0"/>
            </a:solidFill>
          </a:ln>
        </p:spPr>
      </p:pic>
    </p:spTree>
    <p:extLst>
      <p:ext uri="{BB962C8B-B14F-4D97-AF65-F5344CB8AC3E}">
        <p14:creationId xmlns:p14="http://schemas.microsoft.com/office/powerpoint/2010/main" val="39358575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D27-294D-4EB1-BBE7-99AF0726C34D}"/>
              </a:ext>
            </a:extLst>
          </p:cNvPr>
          <p:cNvSpPr>
            <a:spLocks noGrp="1"/>
          </p:cNvSpPr>
          <p:nvPr>
            <p:ph type="title"/>
          </p:nvPr>
        </p:nvSpPr>
        <p:spPr/>
        <p:txBody>
          <a:bodyPr/>
          <a:lstStyle/>
          <a:p>
            <a:r>
              <a:rPr lang="en-IN" dirty="0"/>
              <a:t>90</a:t>
            </a:r>
            <a:r>
              <a:rPr lang="he-IL" dirty="0"/>
              <a:t>֯</a:t>
            </a:r>
            <a:r>
              <a:rPr lang="en-IN" dirty="0"/>
              <a:t> Hybrid</a:t>
            </a:r>
          </a:p>
        </p:txBody>
      </p:sp>
      <p:sp>
        <p:nvSpPr>
          <p:cNvPr id="3" name="Date Placeholder 2">
            <a:extLst>
              <a:ext uri="{FF2B5EF4-FFF2-40B4-BE49-F238E27FC236}">
                <a16:creationId xmlns:a16="http://schemas.microsoft.com/office/drawing/2014/main" id="{4223A034-7F4E-420B-B71D-9791EA3CEC67}"/>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44B82B92-A15C-4C40-9F6D-0B1C4DB87FF2}"/>
              </a:ext>
            </a:extLst>
          </p:cNvPr>
          <p:cNvSpPr>
            <a:spLocks noGrp="1"/>
          </p:cNvSpPr>
          <p:nvPr>
            <p:ph type="sldNum" sz="quarter" idx="12"/>
          </p:nvPr>
        </p:nvSpPr>
        <p:spPr/>
        <p:txBody>
          <a:bodyPr/>
          <a:lstStyle/>
          <a:p>
            <a:fld id="{2495F090-CA2D-44FF-B42B-1156B48CA943}" type="slidenum">
              <a:rPr lang="en-IN" smtClean="0"/>
              <a:t>113</a:t>
            </a:fld>
            <a:endParaRPr lang="en-IN"/>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727FEBD-C45A-4035-BC82-47EF0356C548}"/>
                  </a:ext>
                </a:extLst>
              </p:cNvPr>
              <p:cNvSpPr txBox="1"/>
              <p:nvPr/>
            </p:nvSpPr>
            <p:spPr>
              <a:xfrm>
                <a:off x="712981" y="729138"/>
                <a:ext cx="4107791" cy="646331"/>
              </a:xfrm>
              <a:prstGeom prst="rect">
                <a:avLst/>
              </a:prstGeom>
              <a:noFill/>
            </p:spPr>
            <p:txBody>
              <a:bodyPr wrap="none" rtlCol="0">
                <a:spAutoFit/>
              </a:bodyPr>
              <a:lstStyle/>
              <a:p>
                <a:r>
                  <a:rPr lang="en-IN" b="0" dirty="0">
                    <a:latin typeface="Cambria Math" panose="02040503050406030204" pitchFamily="18" charset="0"/>
                  </a:rPr>
                  <a:t>50 </a:t>
                </a:r>
                <a:r>
                  <a:rPr lang="el-GR" b="0" dirty="0">
                    <a:latin typeface="Cambria Math" panose="02040503050406030204" pitchFamily="18" charset="0"/>
                  </a:rPr>
                  <a:t>Ω</a:t>
                </a:r>
                <a:r>
                  <a:rPr lang="en-IN" b="0" dirty="0">
                    <a:latin typeface="Cambria Math" panose="02040503050406030204" pitchFamily="18" charset="0"/>
                  </a:rPr>
                  <a:t> CPWG on M7 with M5 as ground</a:t>
                </a:r>
              </a:p>
              <a:p>
                <a14:m>
                  <m:oMath xmlns:m="http://schemas.openxmlformats.org/officeDocument/2006/math">
                    <m:r>
                      <a:rPr lang="en-IN" b="0" i="1" smtClean="0">
                        <a:latin typeface="Cambria Math" panose="02040503050406030204" pitchFamily="18" charset="0"/>
                      </a:rPr>
                      <m:t>𝑊</m:t>
                    </m:r>
                    <m:r>
                      <a:rPr lang="en-IN" b="0" i="1" smtClean="0">
                        <a:latin typeface="Cambria Math" panose="02040503050406030204" pitchFamily="18" charset="0"/>
                      </a:rPr>
                      <m:t>=162 </m:t>
                    </m:r>
                    <m:r>
                      <a:rPr lang="en-IN" b="0" i="1" smtClean="0">
                        <a:latin typeface="Cambria Math" panose="02040503050406030204" pitchFamily="18" charset="0"/>
                        <a:ea typeface="Cambria Math" panose="02040503050406030204" pitchFamily="18" charset="0"/>
                      </a:rPr>
                      <m:t>𝜇</m:t>
                    </m:r>
                    <m:r>
                      <a:rPr lang="en-IN" b="0" i="1" smtClean="0">
                        <a:latin typeface="Cambria Math" panose="02040503050406030204" pitchFamily="18" charset="0"/>
                        <a:ea typeface="Cambria Math" panose="02040503050406030204" pitchFamily="18" charset="0"/>
                      </a:rPr>
                      <m:t>𝑚</m:t>
                    </m:r>
                    <m:r>
                      <a:rPr lang="en-IN" b="0" i="1" smtClean="0">
                        <a:latin typeface="Cambria Math" panose="02040503050406030204" pitchFamily="18" charset="0"/>
                        <a:ea typeface="Cambria Math" panose="02040503050406030204" pitchFamily="18" charset="0"/>
                      </a:rPr>
                      <m:t>, </m:t>
                    </m:r>
                    <m:r>
                      <a:rPr lang="en-IN" b="0" i="1" smtClean="0">
                        <a:latin typeface="Cambria Math" panose="02040503050406030204" pitchFamily="18" charset="0"/>
                        <a:ea typeface="Cambria Math" panose="02040503050406030204" pitchFamily="18" charset="0"/>
                      </a:rPr>
                      <m:t>𝐺</m:t>
                    </m:r>
                    <m:r>
                      <a:rPr lang="en-IN" b="0" i="1" smtClean="0">
                        <a:latin typeface="Cambria Math" panose="02040503050406030204" pitchFamily="18" charset="0"/>
                        <a:ea typeface="Cambria Math" panose="02040503050406030204" pitchFamily="18" charset="0"/>
                      </a:rPr>
                      <m:t>=60 </m:t>
                    </m:r>
                    <m:r>
                      <a:rPr lang="en-IN" b="0" i="1" smtClean="0">
                        <a:latin typeface="Cambria Math" panose="02040503050406030204" pitchFamily="18" charset="0"/>
                        <a:ea typeface="Cambria Math" panose="02040503050406030204" pitchFamily="18" charset="0"/>
                      </a:rPr>
                      <m:t>𝜇</m:t>
                    </m:r>
                    <m:r>
                      <a:rPr lang="en-IN" b="0" i="1" smtClean="0">
                        <a:latin typeface="Cambria Math" panose="02040503050406030204" pitchFamily="18" charset="0"/>
                        <a:ea typeface="Cambria Math" panose="02040503050406030204" pitchFamily="18" charset="0"/>
                      </a:rPr>
                      <m:t>𝑚</m:t>
                    </m:r>
                    <m:r>
                      <a:rPr lang="en-IN" b="0" i="1" smtClean="0">
                        <a:latin typeface="Cambria Math" panose="02040503050406030204" pitchFamily="18" charset="0"/>
                        <a:ea typeface="Cambria Math" panose="02040503050406030204" pitchFamily="18" charset="0"/>
                      </a:rPr>
                      <m:t>, </m:t>
                    </m:r>
                    <m:r>
                      <a:rPr lang="en-IN" b="0" i="1" smtClean="0">
                        <a:latin typeface="Cambria Math" panose="02040503050406030204" pitchFamily="18" charset="0"/>
                        <a:ea typeface="Cambria Math" panose="02040503050406030204" pitchFamily="18" charset="0"/>
                      </a:rPr>
                      <m:t>𝐿</m:t>
                    </m:r>
                    <m:r>
                      <a:rPr lang="en-IN" b="0" i="1" smtClean="0">
                        <a:latin typeface="Cambria Math" panose="02040503050406030204" pitchFamily="18" charset="0"/>
                        <a:ea typeface="Cambria Math" panose="02040503050406030204" pitchFamily="18" charset="0"/>
                      </a:rPr>
                      <m:t>=4.25 </m:t>
                    </m:r>
                    <m:r>
                      <a:rPr lang="en-IN" b="0" i="1" smtClean="0">
                        <a:latin typeface="Cambria Math" panose="02040503050406030204" pitchFamily="18" charset="0"/>
                        <a:ea typeface="Cambria Math" panose="02040503050406030204" pitchFamily="18" charset="0"/>
                      </a:rPr>
                      <m:t>𝑚𝑚</m:t>
                    </m:r>
                  </m:oMath>
                </a14:m>
                <a:r>
                  <a:rPr lang="en-IN" dirty="0"/>
                  <a:t> </a:t>
                </a:r>
              </a:p>
            </p:txBody>
          </p:sp>
        </mc:Choice>
        <mc:Fallback xmlns="">
          <p:sp>
            <p:nvSpPr>
              <p:cNvPr id="42" name="TextBox 41">
                <a:extLst>
                  <a:ext uri="{FF2B5EF4-FFF2-40B4-BE49-F238E27FC236}">
                    <a16:creationId xmlns:a16="http://schemas.microsoft.com/office/drawing/2014/main" id="{D727FEBD-C45A-4035-BC82-47EF0356C548}"/>
                  </a:ext>
                </a:extLst>
              </p:cNvPr>
              <p:cNvSpPr txBox="1">
                <a:spLocks noRot="1" noChangeAspect="1" noMove="1" noResize="1" noEditPoints="1" noAdjustHandles="1" noChangeArrowheads="1" noChangeShapeType="1" noTextEdit="1"/>
              </p:cNvSpPr>
              <p:nvPr/>
            </p:nvSpPr>
            <p:spPr>
              <a:xfrm>
                <a:off x="712981" y="729138"/>
                <a:ext cx="4107791" cy="646331"/>
              </a:xfrm>
              <a:prstGeom prst="rect">
                <a:avLst/>
              </a:prstGeom>
              <a:blipFill>
                <a:blip r:embed="rId2"/>
                <a:stretch>
                  <a:fillRect l="-1335" t="-6604" b="-283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E3066D24-938F-4AA7-9592-0474E0F79C5B}"/>
                  </a:ext>
                </a:extLst>
              </p:cNvPr>
              <p:cNvSpPr txBox="1"/>
              <p:nvPr/>
            </p:nvSpPr>
            <p:spPr>
              <a:xfrm>
                <a:off x="712981" y="1375469"/>
                <a:ext cx="4179477" cy="646331"/>
              </a:xfrm>
              <a:prstGeom prst="rect">
                <a:avLst/>
              </a:prstGeom>
              <a:noFill/>
            </p:spPr>
            <p:txBody>
              <a:bodyPr wrap="none" rtlCol="0">
                <a:spAutoFit/>
              </a:bodyPr>
              <a:lstStyle/>
              <a:p>
                <a:r>
                  <a:rPr lang="en-IN" b="0" dirty="0">
                    <a:latin typeface="Cambria Math" panose="02040503050406030204" pitchFamily="18" charset="0"/>
                  </a:rPr>
                  <a:t>35.35 </a:t>
                </a:r>
                <a:r>
                  <a:rPr lang="el-GR" b="0" dirty="0">
                    <a:latin typeface="Cambria Math" panose="02040503050406030204" pitchFamily="18" charset="0"/>
                  </a:rPr>
                  <a:t>Ω</a:t>
                </a:r>
                <a:r>
                  <a:rPr lang="en-IN" b="0" dirty="0">
                    <a:latin typeface="Cambria Math" panose="02040503050406030204" pitchFamily="18" charset="0"/>
                  </a:rPr>
                  <a:t> CPWG on M7 with M5 as ground</a:t>
                </a:r>
              </a:p>
              <a:p>
                <a14:m>
                  <m:oMath xmlns:m="http://schemas.openxmlformats.org/officeDocument/2006/math">
                    <m:r>
                      <a:rPr lang="en-IN" b="0" i="1" smtClean="0">
                        <a:latin typeface="Cambria Math" panose="02040503050406030204" pitchFamily="18" charset="0"/>
                      </a:rPr>
                      <m:t>𝑊</m:t>
                    </m:r>
                    <m:r>
                      <a:rPr lang="en-IN" b="0" i="1" smtClean="0">
                        <a:latin typeface="Cambria Math" panose="02040503050406030204" pitchFamily="18" charset="0"/>
                      </a:rPr>
                      <m:t>=360 </m:t>
                    </m:r>
                    <m:r>
                      <a:rPr lang="en-IN" b="0" i="1" smtClean="0">
                        <a:latin typeface="Cambria Math" panose="02040503050406030204" pitchFamily="18" charset="0"/>
                        <a:ea typeface="Cambria Math" panose="02040503050406030204" pitchFamily="18" charset="0"/>
                      </a:rPr>
                      <m:t>𝜇</m:t>
                    </m:r>
                    <m:r>
                      <a:rPr lang="en-IN" b="0" i="1" smtClean="0">
                        <a:latin typeface="Cambria Math" panose="02040503050406030204" pitchFamily="18" charset="0"/>
                        <a:ea typeface="Cambria Math" panose="02040503050406030204" pitchFamily="18" charset="0"/>
                      </a:rPr>
                      <m:t>𝑚</m:t>
                    </m:r>
                    <m:r>
                      <a:rPr lang="en-IN" b="0" i="1" smtClean="0">
                        <a:latin typeface="Cambria Math" panose="02040503050406030204" pitchFamily="18" charset="0"/>
                        <a:ea typeface="Cambria Math" panose="02040503050406030204" pitchFamily="18" charset="0"/>
                      </a:rPr>
                      <m:t>, </m:t>
                    </m:r>
                    <m:r>
                      <a:rPr lang="en-IN" b="0" i="1" smtClean="0">
                        <a:latin typeface="Cambria Math" panose="02040503050406030204" pitchFamily="18" charset="0"/>
                        <a:ea typeface="Cambria Math" panose="02040503050406030204" pitchFamily="18" charset="0"/>
                      </a:rPr>
                      <m:t>𝐺</m:t>
                    </m:r>
                    <m:r>
                      <a:rPr lang="en-IN" b="0" i="1" smtClean="0">
                        <a:latin typeface="Cambria Math" panose="02040503050406030204" pitchFamily="18" charset="0"/>
                        <a:ea typeface="Cambria Math" panose="02040503050406030204" pitchFamily="18" charset="0"/>
                      </a:rPr>
                      <m:t>=60 </m:t>
                    </m:r>
                    <m:r>
                      <a:rPr lang="en-IN" b="0" i="1" smtClean="0">
                        <a:latin typeface="Cambria Math" panose="02040503050406030204" pitchFamily="18" charset="0"/>
                        <a:ea typeface="Cambria Math" panose="02040503050406030204" pitchFamily="18" charset="0"/>
                      </a:rPr>
                      <m:t>𝜇</m:t>
                    </m:r>
                    <m:r>
                      <a:rPr lang="en-IN" b="0" i="1" smtClean="0">
                        <a:latin typeface="Cambria Math" panose="02040503050406030204" pitchFamily="18" charset="0"/>
                        <a:ea typeface="Cambria Math" panose="02040503050406030204" pitchFamily="18" charset="0"/>
                      </a:rPr>
                      <m:t>𝑚</m:t>
                    </m:r>
                    <m:r>
                      <a:rPr lang="en-IN" b="0" i="1" smtClean="0">
                        <a:latin typeface="Cambria Math" panose="02040503050406030204" pitchFamily="18" charset="0"/>
                        <a:ea typeface="Cambria Math" panose="02040503050406030204" pitchFamily="18" charset="0"/>
                      </a:rPr>
                      <m:t>, </m:t>
                    </m:r>
                    <m:r>
                      <a:rPr lang="en-IN" b="0" i="1" smtClean="0">
                        <a:latin typeface="Cambria Math" panose="02040503050406030204" pitchFamily="18" charset="0"/>
                        <a:ea typeface="Cambria Math" panose="02040503050406030204" pitchFamily="18" charset="0"/>
                      </a:rPr>
                      <m:t>𝐿</m:t>
                    </m:r>
                    <m:r>
                      <a:rPr lang="en-IN" b="0" i="1" smtClean="0">
                        <a:latin typeface="Cambria Math" panose="02040503050406030204" pitchFamily="18" charset="0"/>
                        <a:ea typeface="Cambria Math" panose="02040503050406030204" pitchFamily="18" charset="0"/>
                      </a:rPr>
                      <m:t>=4.08 </m:t>
                    </m:r>
                    <m:r>
                      <a:rPr lang="en-IN" b="0" i="1" smtClean="0">
                        <a:latin typeface="Cambria Math" panose="02040503050406030204" pitchFamily="18" charset="0"/>
                        <a:ea typeface="Cambria Math" panose="02040503050406030204" pitchFamily="18" charset="0"/>
                      </a:rPr>
                      <m:t>𝑚𝑚</m:t>
                    </m:r>
                  </m:oMath>
                </a14:m>
                <a:r>
                  <a:rPr lang="en-IN" dirty="0"/>
                  <a:t> </a:t>
                </a:r>
              </a:p>
            </p:txBody>
          </p:sp>
        </mc:Choice>
        <mc:Fallback xmlns="">
          <p:sp>
            <p:nvSpPr>
              <p:cNvPr id="43" name="TextBox 42">
                <a:extLst>
                  <a:ext uri="{FF2B5EF4-FFF2-40B4-BE49-F238E27FC236}">
                    <a16:creationId xmlns:a16="http://schemas.microsoft.com/office/drawing/2014/main" id="{E3066D24-938F-4AA7-9592-0474E0F79C5B}"/>
                  </a:ext>
                </a:extLst>
              </p:cNvPr>
              <p:cNvSpPr txBox="1">
                <a:spLocks noRot="1" noChangeAspect="1" noMove="1" noResize="1" noEditPoints="1" noAdjustHandles="1" noChangeArrowheads="1" noChangeShapeType="1" noTextEdit="1"/>
              </p:cNvSpPr>
              <p:nvPr/>
            </p:nvSpPr>
            <p:spPr>
              <a:xfrm>
                <a:off x="712981" y="1375469"/>
                <a:ext cx="4179477" cy="646331"/>
              </a:xfrm>
              <a:prstGeom prst="rect">
                <a:avLst/>
              </a:prstGeom>
              <a:blipFill>
                <a:blip r:embed="rId3"/>
                <a:stretch>
                  <a:fillRect l="-1312" t="-6604" r="-292" b="-2830"/>
                </a:stretch>
              </a:blipFill>
            </p:spPr>
            <p:txBody>
              <a:bodyPr/>
              <a:lstStyle/>
              <a:p>
                <a:r>
                  <a:rPr lang="en-IN">
                    <a:noFill/>
                  </a:rPr>
                  <a:t> </a:t>
                </a:r>
              </a:p>
            </p:txBody>
          </p:sp>
        </mc:Fallback>
      </mc:AlternateContent>
      <p:grpSp>
        <p:nvGrpSpPr>
          <p:cNvPr id="44" name="Group 43">
            <a:extLst>
              <a:ext uri="{FF2B5EF4-FFF2-40B4-BE49-F238E27FC236}">
                <a16:creationId xmlns:a16="http://schemas.microsoft.com/office/drawing/2014/main" id="{51F2B0FA-1CD7-45B3-8767-CBC4403A9ACB}"/>
              </a:ext>
            </a:extLst>
          </p:cNvPr>
          <p:cNvGrpSpPr/>
          <p:nvPr/>
        </p:nvGrpSpPr>
        <p:grpSpPr>
          <a:xfrm>
            <a:off x="7047910" y="638038"/>
            <a:ext cx="1376039" cy="500378"/>
            <a:chOff x="1580086" y="4618233"/>
            <a:chExt cx="1953087" cy="710214"/>
          </a:xfrm>
        </p:grpSpPr>
        <p:sp>
          <p:nvSpPr>
            <p:cNvPr id="45" name="Rectangle: Rounded Corners 44">
              <a:extLst>
                <a:ext uri="{FF2B5EF4-FFF2-40B4-BE49-F238E27FC236}">
                  <a16:creationId xmlns:a16="http://schemas.microsoft.com/office/drawing/2014/main" id="{71D0F634-3885-41CD-BDD8-B611967D1C9B}"/>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6" name="Group 45">
              <a:extLst>
                <a:ext uri="{FF2B5EF4-FFF2-40B4-BE49-F238E27FC236}">
                  <a16:creationId xmlns:a16="http://schemas.microsoft.com/office/drawing/2014/main" id="{DAB0137A-3B03-4CF6-BEAB-4FCA2B03445D}"/>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74" name="Freeform: Shape 73">
                <a:extLst>
                  <a:ext uri="{FF2B5EF4-FFF2-40B4-BE49-F238E27FC236}">
                    <a16:creationId xmlns:a16="http://schemas.microsoft.com/office/drawing/2014/main" id="{138A7265-3092-4D3B-BBD8-DF138E5D71FB}"/>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Freeform: Shape 74">
                <a:extLst>
                  <a:ext uri="{FF2B5EF4-FFF2-40B4-BE49-F238E27FC236}">
                    <a16:creationId xmlns:a16="http://schemas.microsoft.com/office/drawing/2014/main" id="{5AD051ED-E7FF-49E6-BA3A-3D1C48761750}"/>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Freeform: Shape 75">
                <a:extLst>
                  <a:ext uri="{FF2B5EF4-FFF2-40B4-BE49-F238E27FC236}">
                    <a16:creationId xmlns:a16="http://schemas.microsoft.com/office/drawing/2014/main" id="{D32369D4-AB4A-4F70-88C7-BA9DD261CAEE}"/>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Freeform: Shape 76">
                <a:extLst>
                  <a:ext uri="{FF2B5EF4-FFF2-40B4-BE49-F238E27FC236}">
                    <a16:creationId xmlns:a16="http://schemas.microsoft.com/office/drawing/2014/main" id="{0EC0E330-246D-4355-BFDF-EACE29668E34}"/>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Freeform: Shape 77">
                <a:extLst>
                  <a:ext uri="{FF2B5EF4-FFF2-40B4-BE49-F238E27FC236}">
                    <a16:creationId xmlns:a16="http://schemas.microsoft.com/office/drawing/2014/main" id="{6B5FE388-CD9D-4B40-988A-DD581ED3CADA}"/>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Freeform: Shape 78">
                <a:extLst>
                  <a:ext uri="{FF2B5EF4-FFF2-40B4-BE49-F238E27FC236}">
                    <a16:creationId xmlns:a16="http://schemas.microsoft.com/office/drawing/2014/main" id="{927A4505-0B5F-4EE0-8CFA-D745CFDE5001}"/>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Freeform: Shape 79">
                <a:extLst>
                  <a:ext uri="{FF2B5EF4-FFF2-40B4-BE49-F238E27FC236}">
                    <a16:creationId xmlns:a16="http://schemas.microsoft.com/office/drawing/2014/main" id="{59744895-B444-4E23-8604-B2440AF9FB87}"/>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6E43636D-5243-4B82-9946-14A74B0B6A34}"/>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67" name="Freeform: Shape 66">
                <a:extLst>
                  <a:ext uri="{FF2B5EF4-FFF2-40B4-BE49-F238E27FC236}">
                    <a16:creationId xmlns:a16="http://schemas.microsoft.com/office/drawing/2014/main" id="{E6A0F2A9-B371-40FA-BE3B-2B0D573316D4}"/>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Freeform: Shape 67">
                <a:extLst>
                  <a:ext uri="{FF2B5EF4-FFF2-40B4-BE49-F238E27FC236}">
                    <a16:creationId xmlns:a16="http://schemas.microsoft.com/office/drawing/2014/main" id="{25750F2F-AC92-44B7-86B7-18D8729ED4B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Freeform: Shape 68">
                <a:extLst>
                  <a:ext uri="{FF2B5EF4-FFF2-40B4-BE49-F238E27FC236}">
                    <a16:creationId xmlns:a16="http://schemas.microsoft.com/office/drawing/2014/main" id="{60506DFC-90A6-4E54-AFC2-14A36D823017}"/>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Freeform: Shape 69">
                <a:extLst>
                  <a:ext uri="{FF2B5EF4-FFF2-40B4-BE49-F238E27FC236}">
                    <a16:creationId xmlns:a16="http://schemas.microsoft.com/office/drawing/2014/main" id="{6AE05058-90DD-4FE5-A0E6-C1C68B57F39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Freeform: Shape 70">
                <a:extLst>
                  <a:ext uri="{FF2B5EF4-FFF2-40B4-BE49-F238E27FC236}">
                    <a16:creationId xmlns:a16="http://schemas.microsoft.com/office/drawing/2014/main" id="{F4421752-F506-47D1-82D5-CE76EA76D8C5}"/>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Freeform: Shape 71">
                <a:extLst>
                  <a:ext uri="{FF2B5EF4-FFF2-40B4-BE49-F238E27FC236}">
                    <a16:creationId xmlns:a16="http://schemas.microsoft.com/office/drawing/2014/main" id="{87283C3C-8104-4FC6-B7CF-AE40E28F930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Freeform: Shape 72">
                <a:extLst>
                  <a:ext uri="{FF2B5EF4-FFF2-40B4-BE49-F238E27FC236}">
                    <a16:creationId xmlns:a16="http://schemas.microsoft.com/office/drawing/2014/main" id="{18FB39A9-37CD-499E-9F2F-A6E1C18A2B4D}"/>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0F2D8495-6D6D-4EB8-98A5-5E90434C0947}"/>
                </a:ext>
              </a:extLst>
            </p:cNvPr>
            <p:cNvGrpSpPr/>
            <p:nvPr/>
          </p:nvGrpSpPr>
          <p:grpSpPr>
            <a:xfrm rot="285830">
              <a:off x="2683973" y="4702547"/>
              <a:ext cx="304643" cy="533000"/>
              <a:chOff x="3740387" y="4226688"/>
              <a:chExt cx="517828" cy="905985"/>
            </a:xfrm>
            <a:effectLst>
              <a:glow rad="228600">
                <a:schemeClr val="accent6">
                  <a:lumMod val="40000"/>
                  <a:lumOff val="60000"/>
                  <a:alpha val="40000"/>
                </a:schemeClr>
              </a:glow>
            </a:effectLst>
          </p:grpSpPr>
          <p:sp>
            <p:nvSpPr>
              <p:cNvPr id="60" name="Freeform: Shape 59">
                <a:extLst>
                  <a:ext uri="{FF2B5EF4-FFF2-40B4-BE49-F238E27FC236}">
                    <a16:creationId xmlns:a16="http://schemas.microsoft.com/office/drawing/2014/main" id="{8C2F6821-AFF0-421B-9728-75C9D7D590C2}"/>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Freeform: Shape 60">
                <a:extLst>
                  <a:ext uri="{FF2B5EF4-FFF2-40B4-BE49-F238E27FC236}">
                    <a16:creationId xmlns:a16="http://schemas.microsoft.com/office/drawing/2014/main" id="{75C61339-EC6F-40C0-84AB-2F988D388234}"/>
                  </a:ext>
                </a:extLst>
              </p:cNvPr>
              <p:cNvSpPr/>
              <p:nvPr/>
            </p:nvSpPr>
            <p:spPr>
              <a:xfrm rot="5114170">
                <a:off x="3955934" y="4105186"/>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Freeform: Shape 61">
                <a:extLst>
                  <a:ext uri="{FF2B5EF4-FFF2-40B4-BE49-F238E27FC236}">
                    <a16:creationId xmlns:a16="http://schemas.microsoft.com/office/drawing/2014/main" id="{80F11E55-84B0-41D5-A09C-2B710C5020CC}"/>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Freeform: Shape 62">
                <a:extLst>
                  <a:ext uri="{FF2B5EF4-FFF2-40B4-BE49-F238E27FC236}">
                    <a16:creationId xmlns:a16="http://schemas.microsoft.com/office/drawing/2014/main" id="{DA8360BA-B169-40A3-B3ED-964BC496C6B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Freeform: Shape 63">
                <a:extLst>
                  <a:ext uri="{FF2B5EF4-FFF2-40B4-BE49-F238E27FC236}">
                    <a16:creationId xmlns:a16="http://schemas.microsoft.com/office/drawing/2014/main" id="{B7D3A71A-30E2-4E63-876C-6584E36A75DA}"/>
                  </a:ext>
                </a:extLst>
              </p:cNvPr>
              <p:cNvSpPr/>
              <p:nvPr/>
            </p:nvSpPr>
            <p:spPr>
              <a:xfrm>
                <a:off x="3740387" y="4732136"/>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07A62"/>
              </a:solidFill>
              <a:ln>
                <a:solidFill>
                  <a:srgbClr val="F23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Freeform: Shape 64">
                <a:extLst>
                  <a:ext uri="{FF2B5EF4-FFF2-40B4-BE49-F238E27FC236}">
                    <a16:creationId xmlns:a16="http://schemas.microsoft.com/office/drawing/2014/main" id="{A93DA486-DFD7-4F91-9CD1-01DC8732DB6A}"/>
                  </a:ext>
                </a:extLst>
              </p:cNvPr>
              <p:cNvSpPr/>
              <p:nvPr/>
            </p:nvSpPr>
            <p:spPr>
              <a:xfrm>
                <a:off x="4163870" y="4705602"/>
                <a:ext cx="94345" cy="337351"/>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Freeform: Shape 65">
                <a:extLst>
                  <a:ext uri="{FF2B5EF4-FFF2-40B4-BE49-F238E27FC236}">
                    <a16:creationId xmlns:a16="http://schemas.microsoft.com/office/drawing/2014/main" id="{0C743A61-D306-4375-8BC7-2AF34630349D}"/>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9" name="Group 48">
              <a:extLst>
                <a:ext uri="{FF2B5EF4-FFF2-40B4-BE49-F238E27FC236}">
                  <a16:creationId xmlns:a16="http://schemas.microsoft.com/office/drawing/2014/main" id="{508C9281-7258-41AF-9FB9-9701937D5575}"/>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53" name="Freeform: Shape 52">
                <a:extLst>
                  <a:ext uri="{FF2B5EF4-FFF2-40B4-BE49-F238E27FC236}">
                    <a16:creationId xmlns:a16="http://schemas.microsoft.com/office/drawing/2014/main" id="{ED8202FE-5D60-46EC-BF68-ADBFCC9E94A2}"/>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Freeform: Shape 53">
                <a:extLst>
                  <a:ext uri="{FF2B5EF4-FFF2-40B4-BE49-F238E27FC236}">
                    <a16:creationId xmlns:a16="http://schemas.microsoft.com/office/drawing/2014/main" id="{D89692FD-14CB-41ED-9244-4F21F6E9BA29}"/>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Freeform: Shape 54">
                <a:extLst>
                  <a:ext uri="{FF2B5EF4-FFF2-40B4-BE49-F238E27FC236}">
                    <a16:creationId xmlns:a16="http://schemas.microsoft.com/office/drawing/2014/main" id="{B65C4BFC-80A6-4BEC-98EA-A486B285DD0F}"/>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Freeform: Shape 55">
                <a:extLst>
                  <a:ext uri="{FF2B5EF4-FFF2-40B4-BE49-F238E27FC236}">
                    <a16:creationId xmlns:a16="http://schemas.microsoft.com/office/drawing/2014/main" id="{B8632EF7-EB37-4D2F-896F-03CA836F3E6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Freeform: Shape 56">
                <a:extLst>
                  <a:ext uri="{FF2B5EF4-FFF2-40B4-BE49-F238E27FC236}">
                    <a16:creationId xmlns:a16="http://schemas.microsoft.com/office/drawing/2014/main" id="{0B7CF36B-B31A-4448-91D0-C5B4EF0FC90B}"/>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Freeform: Shape 57">
                <a:extLst>
                  <a:ext uri="{FF2B5EF4-FFF2-40B4-BE49-F238E27FC236}">
                    <a16:creationId xmlns:a16="http://schemas.microsoft.com/office/drawing/2014/main" id="{5FB94280-1442-456B-A5D5-637393472E8A}"/>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Freeform: Shape 58">
                <a:extLst>
                  <a:ext uri="{FF2B5EF4-FFF2-40B4-BE49-F238E27FC236}">
                    <a16:creationId xmlns:a16="http://schemas.microsoft.com/office/drawing/2014/main" id="{A6693B65-4EAA-4D60-A3F9-A47051E3B81B}"/>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0" name="Group 49">
              <a:extLst>
                <a:ext uri="{FF2B5EF4-FFF2-40B4-BE49-F238E27FC236}">
                  <a16:creationId xmlns:a16="http://schemas.microsoft.com/office/drawing/2014/main" id="{540F3A9A-A8BD-403B-BA4B-6AD9DC5E58A6}"/>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51" name="Oval 50">
                <a:extLst>
                  <a:ext uri="{FF2B5EF4-FFF2-40B4-BE49-F238E27FC236}">
                    <a16:creationId xmlns:a16="http://schemas.microsoft.com/office/drawing/2014/main" id="{8AD23922-B3ED-44FD-93A8-4CBAA8B8D089}"/>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a:extLst>
                  <a:ext uri="{FF2B5EF4-FFF2-40B4-BE49-F238E27FC236}">
                    <a16:creationId xmlns:a16="http://schemas.microsoft.com/office/drawing/2014/main" id="{71371D66-56DE-46D2-9A96-01C782072126}"/>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pic>
        <p:nvPicPr>
          <p:cNvPr id="5" name="Picture 4">
            <a:extLst>
              <a:ext uri="{FF2B5EF4-FFF2-40B4-BE49-F238E27FC236}">
                <a16:creationId xmlns:a16="http://schemas.microsoft.com/office/drawing/2014/main" id="{075E4B5E-7E8B-42C6-A40F-871714CFE186}"/>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821092" y="2104605"/>
            <a:ext cx="2057400" cy="1956274"/>
          </a:xfrm>
          <a:prstGeom prst="rect">
            <a:avLst/>
          </a:prstGeom>
          <a:ln>
            <a:solidFill>
              <a:schemeClr val="accent1"/>
            </a:solidFill>
          </a:ln>
        </p:spPr>
      </p:pic>
      <p:pic>
        <p:nvPicPr>
          <p:cNvPr id="7" name="Picture 6">
            <a:extLst>
              <a:ext uri="{FF2B5EF4-FFF2-40B4-BE49-F238E27FC236}">
                <a16:creationId xmlns:a16="http://schemas.microsoft.com/office/drawing/2014/main" id="{58AB37DF-CDAA-4CD5-862F-617042E0A8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1093" y="4143684"/>
            <a:ext cx="2057816" cy="1751089"/>
          </a:xfrm>
          <a:prstGeom prst="rect">
            <a:avLst/>
          </a:prstGeom>
          <a:ln>
            <a:solidFill>
              <a:schemeClr val="accent1"/>
            </a:solidFill>
          </a:ln>
        </p:spPr>
      </p:pic>
      <p:pic>
        <p:nvPicPr>
          <p:cNvPr id="9" name="Picture 8">
            <a:extLst>
              <a:ext uri="{FF2B5EF4-FFF2-40B4-BE49-F238E27FC236}">
                <a16:creationId xmlns:a16="http://schemas.microsoft.com/office/drawing/2014/main" id="{DEBE55D5-6565-42D6-A92E-5110FD85D6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0599" y="2103901"/>
            <a:ext cx="5073444" cy="4231266"/>
          </a:xfrm>
          <a:prstGeom prst="rect">
            <a:avLst/>
          </a:prstGeom>
          <a:ln>
            <a:solidFill>
              <a:schemeClr val="accent1"/>
            </a:solidFill>
          </a:ln>
        </p:spPr>
      </p:pic>
    </p:spTree>
    <p:extLst>
      <p:ext uri="{BB962C8B-B14F-4D97-AF65-F5344CB8AC3E}">
        <p14:creationId xmlns:p14="http://schemas.microsoft.com/office/powerpoint/2010/main" val="10351865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BCB7AA-D967-4FC2-BC73-B7327F380607}"/>
              </a:ext>
            </a:extLst>
          </p:cNvPr>
          <p:cNvSpPr>
            <a:spLocks noGrp="1"/>
          </p:cNvSpPr>
          <p:nvPr>
            <p:ph type="ctrTitle"/>
          </p:nvPr>
        </p:nvSpPr>
        <p:spPr/>
        <p:txBody>
          <a:bodyPr/>
          <a:lstStyle/>
          <a:p>
            <a:r>
              <a:rPr lang="en-IN" dirty="0"/>
              <a:t>Exercise 13: Filter Design Guide</a:t>
            </a:r>
          </a:p>
        </p:txBody>
      </p:sp>
      <p:sp>
        <p:nvSpPr>
          <p:cNvPr id="6" name="Subtitle 5">
            <a:extLst>
              <a:ext uri="{FF2B5EF4-FFF2-40B4-BE49-F238E27FC236}">
                <a16:creationId xmlns:a16="http://schemas.microsoft.com/office/drawing/2014/main" id="{E1CA2FC3-ABE4-4C8D-AF44-F60554CC2679}"/>
              </a:ext>
            </a:extLst>
          </p:cNvPr>
          <p:cNvSpPr>
            <a:spLocks noGrp="1"/>
          </p:cNvSpPr>
          <p:nvPr>
            <p:ph type="subTitle" idx="1"/>
          </p:nvPr>
        </p:nvSpPr>
        <p:spPr>
          <a:xfrm>
            <a:off x="685800" y="4354024"/>
            <a:ext cx="6858000" cy="1565277"/>
          </a:xfrm>
        </p:spPr>
        <p:txBody>
          <a:bodyPr>
            <a:normAutofit/>
          </a:bodyPr>
          <a:lstStyle/>
          <a:p>
            <a:r>
              <a:rPr lang="en-IN" dirty="0"/>
              <a:t>In this exercise, we will learn to</a:t>
            </a:r>
          </a:p>
          <a:p>
            <a:pPr marL="342900" indent="-342900">
              <a:buFont typeface="Arial" panose="020B0604020202020204" pitchFamily="34" charset="0"/>
              <a:buChar char="•"/>
            </a:pPr>
            <a:r>
              <a:rPr lang="en-IN" dirty="0"/>
              <a:t>Design a filter using filter design guide</a:t>
            </a:r>
          </a:p>
          <a:p>
            <a:pPr marL="342900" indent="-342900">
              <a:buFont typeface="Arial" panose="020B0604020202020204" pitchFamily="34" charset="0"/>
              <a:buChar char="•"/>
            </a:pPr>
            <a:r>
              <a:rPr lang="en-IN" dirty="0"/>
              <a:t>Layout the filter and EM simulate its response</a:t>
            </a:r>
          </a:p>
        </p:txBody>
      </p:sp>
      <p:sp>
        <p:nvSpPr>
          <p:cNvPr id="3" name="Date Placeholder 2">
            <a:extLst>
              <a:ext uri="{FF2B5EF4-FFF2-40B4-BE49-F238E27FC236}">
                <a16:creationId xmlns:a16="http://schemas.microsoft.com/office/drawing/2014/main" id="{A85402C2-41F0-4C91-9E99-B5F96138E0E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3D29D95-C1A5-4078-8E1F-21EEA89C79E1}"/>
              </a:ext>
            </a:extLst>
          </p:cNvPr>
          <p:cNvSpPr>
            <a:spLocks noGrp="1"/>
          </p:cNvSpPr>
          <p:nvPr>
            <p:ph type="sldNum" sz="quarter" idx="12"/>
          </p:nvPr>
        </p:nvSpPr>
        <p:spPr/>
        <p:txBody>
          <a:bodyPr/>
          <a:lstStyle/>
          <a:p>
            <a:fld id="{2495F090-CA2D-44FF-B42B-1156B48CA943}" type="slidenum">
              <a:rPr lang="en-IN" smtClean="0"/>
              <a:t>114</a:t>
            </a:fld>
            <a:endParaRPr lang="en-IN"/>
          </a:p>
        </p:txBody>
      </p:sp>
    </p:spTree>
    <p:extLst>
      <p:ext uri="{BB962C8B-B14F-4D97-AF65-F5344CB8AC3E}">
        <p14:creationId xmlns:p14="http://schemas.microsoft.com/office/powerpoint/2010/main" val="680277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6A082B-8E26-4D44-9D6D-CEEA6D91B980}"/>
              </a:ext>
            </a:extLst>
          </p:cNvPr>
          <p:cNvSpPr>
            <a:spLocks noGrp="1"/>
          </p:cNvSpPr>
          <p:nvPr>
            <p:ph type="title"/>
          </p:nvPr>
        </p:nvSpPr>
        <p:spPr/>
        <p:txBody>
          <a:bodyPr/>
          <a:lstStyle/>
          <a:p>
            <a:r>
              <a:rPr lang="en-IN" dirty="0"/>
              <a:t>Design Guide</a:t>
            </a:r>
          </a:p>
        </p:txBody>
      </p:sp>
      <p:sp>
        <p:nvSpPr>
          <p:cNvPr id="4" name="Date Placeholder 3">
            <a:extLst>
              <a:ext uri="{FF2B5EF4-FFF2-40B4-BE49-F238E27FC236}">
                <a16:creationId xmlns:a16="http://schemas.microsoft.com/office/drawing/2014/main" id="{062FA7E0-D87F-4D28-8068-AB14D3E1D1C0}"/>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5DBD9CF2-3B89-4BF0-8C7C-A4B9156F48B5}"/>
              </a:ext>
            </a:extLst>
          </p:cNvPr>
          <p:cNvSpPr>
            <a:spLocks noGrp="1"/>
          </p:cNvSpPr>
          <p:nvPr>
            <p:ph type="sldNum" sz="quarter" idx="12"/>
          </p:nvPr>
        </p:nvSpPr>
        <p:spPr/>
        <p:txBody>
          <a:bodyPr/>
          <a:lstStyle/>
          <a:p>
            <a:fld id="{2495F090-CA2D-44FF-B42B-1156B48CA943}" type="slidenum">
              <a:rPr lang="en-IN" smtClean="0"/>
              <a:t>115</a:t>
            </a:fld>
            <a:endParaRPr lang="en-IN"/>
          </a:p>
        </p:txBody>
      </p:sp>
      <p:sp>
        <p:nvSpPr>
          <p:cNvPr id="7" name="TextBox 6">
            <a:extLst>
              <a:ext uri="{FF2B5EF4-FFF2-40B4-BE49-F238E27FC236}">
                <a16:creationId xmlns:a16="http://schemas.microsoft.com/office/drawing/2014/main" id="{700181E9-AF7F-42B5-B4A7-0E252742698D}"/>
              </a:ext>
            </a:extLst>
          </p:cNvPr>
          <p:cNvSpPr txBox="1"/>
          <p:nvPr/>
        </p:nvSpPr>
        <p:spPr>
          <a:xfrm>
            <a:off x="628650" y="674703"/>
            <a:ext cx="8109912" cy="369332"/>
          </a:xfrm>
          <a:prstGeom prst="rect">
            <a:avLst/>
          </a:prstGeom>
          <a:noFill/>
        </p:spPr>
        <p:txBody>
          <a:bodyPr wrap="none" rtlCol="0">
            <a:spAutoFit/>
          </a:bodyPr>
          <a:lstStyle/>
          <a:p>
            <a:r>
              <a:rPr lang="en-IN" dirty="0"/>
              <a:t>Goal: to explore Filter Design Guide and put it to use to design an Elliptic Filter</a:t>
            </a:r>
          </a:p>
        </p:txBody>
      </p:sp>
      <p:sp>
        <p:nvSpPr>
          <p:cNvPr id="8" name="TextBox 7">
            <a:extLst>
              <a:ext uri="{FF2B5EF4-FFF2-40B4-BE49-F238E27FC236}">
                <a16:creationId xmlns:a16="http://schemas.microsoft.com/office/drawing/2014/main" id="{1DD5E616-13D9-46C0-BE57-277A11826E7F}"/>
              </a:ext>
            </a:extLst>
          </p:cNvPr>
          <p:cNvSpPr txBox="1"/>
          <p:nvPr/>
        </p:nvSpPr>
        <p:spPr>
          <a:xfrm>
            <a:off x="628650" y="1044035"/>
            <a:ext cx="8391063" cy="646331"/>
          </a:xfrm>
          <a:prstGeom prst="rect">
            <a:avLst/>
          </a:prstGeom>
          <a:noFill/>
        </p:spPr>
        <p:txBody>
          <a:bodyPr wrap="square" rtlCol="0">
            <a:spAutoFit/>
          </a:bodyPr>
          <a:lstStyle/>
          <a:p>
            <a:r>
              <a:rPr lang="en-IN" dirty="0"/>
              <a:t>Design Guides are packages that automate or assist the design of various sub-systems</a:t>
            </a:r>
          </a:p>
        </p:txBody>
      </p:sp>
      <p:grpSp>
        <p:nvGrpSpPr>
          <p:cNvPr id="9" name="Group 8">
            <a:extLst>
              <a:ext uri="{FF2B5EF4-FFF2-40B4-BE49-F238E27FC236}">
                <a16:creationId xmlns:a16="http://schemas.microsoft.com/office/drawing/2014/main" id="{0A80FF41-C343-4519-9397-C38E4B142172}"/>
              </a:ext>
            </a:extLst>
          </p:cNvPr>
          <p:cNvGrpSpPr/>
          <p:nvPr/>
        </p:nvGrpSpPr>
        <p:grpSpPr>
          <a:xfrm>
            <a:off x="7362523" y="1468547"/>
            <a:ext cx="1376039" cy="500378"/>
            <a:chOff x="1580086" y="4618233"/>
            <a:chExt cx="1953087" cy="710214"/>
          </a:xfrm>
        </p:grpSpPr>
        <p:sp>
          <p:nvSpPr>
            <p:cNvPr id="10" name="Rectangle: Rounded Corners 9">
              <a:extLst>
                <a:ext uri="{FF2B5EF4-FFF2-40B4-BE49-F238E27FC236}">
                  <a16:creationId xmlns:a16="http://schemas.microsoft.com/office/drawing/2014/main" id="{D6296FB3-EC35-48AA-830A-23D2B9188844}"/>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1" name="Group 10">
              <a:extLst>
                <a:ext uri="{FF2B5EF4-FFF2-40B4-BE49-F238E27FC236}">
                  <a16:creationId xmlns:a16="http://schemas.microsoft.com/office/drawing/2014/main" id="{C1808F67-9889-4D9C-AECE-8A9D572AB749}"/>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9" name="Freeform: Shape 38">
                <a:extLst>
                  <a:ext uri="{FF2B5EF4-FFF2-40B4-BE49-F238E27FC236}">
                    <a16:creationId xmlns:a16="http://schemas.microsoft.com/office/drawing/2014/main" id="{F90F1DB6-A969-4A06-8C59-0733E0797A79}"/>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531157C6-C4B3-45CE-84CE-D9D4AE83F48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4217ECCC-C2E7-4535-98EB-AD8519FA6D3A}"/>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62D27BF6-5539-4691-AFE6-42CED20D0FCC}"/>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5766FF54-6DDD-4E8D-BEFC-4B57694985D0}"/>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6E913078-ED61-4C39-9612-808ACCE77D84}"/>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FFF46B59-89E4-4776-A4A1-EA9F0FF38D76}"/>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BE8646AE-262E-449B-A324-D5EA2E7375C4}"/>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2" name="Freeform: Shape 31">
                <a:extLst>
                  <a:ext uri="{FF2B5EF4-FFF2-40B4-BE49-F238E27FC236}">
                    <a16:creationId xmlns:a16="http://schemas.microsoft.com/office/drawing/2014/main" id="{165FF347-BEAF-4F3F-B1C6-E3B6DA5BCFF6}"/>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AD9BCAB9-6361-436E-BCAA-16B46FBE73A1}"/>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9CCD1AB9-B6DA-4C89-B37D-42051A6C7EC3}"/>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CBDDE09F-DB4C-43DA-B3FE-F1FCFC05A4C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33DACA63-5233-433F-A4AC-833A014BFF3E}"/>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4BF12F90-0D12-483E-B54B-C7E8312E0E3B}"/>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4B695784-8665-43C4-B36C-CEF2935F281D}"/>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6ED81E94-A40F-4AFC-A284-9B121BCB7A7A}"/>
                </a:ext>
              </a:extLst>
            </p:cNvPr>
            <p:cNvGrpSpPr/>
            <p:nvPr/>
          </p:nvGrpSpPr>
          <p:grpSpPr>
            <a:xfrm rot="285830">
              <a:off x="2686058" y="4702926"/>
              <a:ext cx="309590" cy="533000"/>
              <a:chOff x="3743959" y="4226688"/>
              <a:chExt cx="526237" cy="905985"/>
            </a:xfrm>
            <a:effectLst>
              <a:glow rad="228600">
                <a:schemeClr val="accent6">
                  <a:lumMod val="40000"/>
                  <a:lumOff val="60000"/>
                  <a:alpha val="40000"/>
                </a:schemeClr>
              </a:glow>
            </a:effectLst>
          </p:grpSpPr>
          <p:sp>
            <p:nvSpPr>
              <p:cNvPr id="25" name="Freeform: Shape 24">
                <a:extLst>
                  <a:ext uri="{FF2B5EF4-FFF2-40B4-BE49-F238E27FC236}">
                    <a16:creationId xmlns:a16="http://schemas.microsoft.com/office/drawing/2014/main" id="{6AA0F884-AA84-4B57-A82C-046B3DB9EBD5}"/>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94F98DB4-F13F-4651-AC8A-E4D91383E2CA}"/>
                  </a:ext>
                </a:extLst>
              </p:cNvPr>
              <p:cNvSpPr/>
              <p:nvPr/>
            </p:nvSpPr>
            <p:spPr>
              <a:xfrm rot="5114170">
                <a:off x="3955934" y="4105186"/>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6BB1200A-98D2-4378-9F5C-013C4ED22F37}"/>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C6D77BF7-F4BC-4C5D-AB9E-C0CDDE4BAD0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8C79A7D4-6F1C-403C-8DFA-5A9DBBED1D55}"/>
                  </a:ext>
                </a:extLst>
              </p:cNvPr>
              <p:cNvSpPr/>
              <p:nvPr/>
            </p:nvSpPr>
            <p:spPr>
              <a:xfrm>
                <a:off x="3743959" y="4732297"/>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07A62"/>
              </a:solidFill>
              <a:ln>
                <a:solidFill>
                  <a:srgbClr val="F23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874967C0-67F6-4972-9F94-49E9823B3B17}"/>
                  </a:ext>
                </a:extLst>
              </p:cNvPr>
              <p:cNvSpPr/>
              <p:nvPr/>
            </p:nvSpPr>
            <p:spPr>
              <a:xfrm>
                <a:off x="4175852" y="4713039"/>
                <a:ext cx="94344" cy="337351"/>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7A4887F3-5002-4414-851B-06CAFE529095}"/>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rgbClr val="3857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8A4F4F17-1695-4EF1-9B1E-2284BD56915E}"/>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8" name="Freeform: Shape 17">
                <a:extLst>
                  <a:ext uri="{FF2B5EF4-FFF2-40B4-BE49-F238E27FC236}">
                    <a16:creationId xmlns:a16="http://schemas.microsoft.com/office/drawing/2014/main" id="{4D822FFE-EE29-4998-89A1-25CCFCEB11BA}"/>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D48B01CA-C19F-4BBC-B20A-6EFE56EAF42D}"/>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FA4E0F5E-8BD5-41A3-88DF-1E47F98591B3}"/>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2106CF10-FB02-40B6-AC02-0A2C1BD49B30}"/>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F5A20029-74C0-430A-9100-B11BCB4D29CE}"/>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6D2A7380-F9F1-4662-B384-D6DA31FF5A92}"/>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FBCB8E3E-ECD0-47D2-A2DA-BB9B73B1CB07}"/>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9999E38F-F26A-49D7-8039-4E93BBAC2F67}"/>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6" name="Oval 15">
                <a:extLst>
                  <a:ext uri="{FF2B5EF4-FFF2-40B4-BE49-F238E27FC236}">
                    <a16:creationId xmlns:a16="http://schemas.microsoft.com/office/drawing/2014/main" id="{7D10C03B-C6D3-4803-97E3-D9FB4911E535}"/>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7788AD09-F799-444A-AA13-FB06A09C248D}"/>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46" name="TextBox 45">
            <a:extLst>
              <a:ext uri="{FF2B5EF4-FFF2-40B4-BE49-F238E27FC236}">
                <a16:creationId xmlns:a16="http://schemas.microsoft.com/office/drawing/2014/main" id="{79DC601A-DF56-4862-A3F3-15E1135235EF}"/>
              </a:ext>
            </a:extLst>
          </p:cNvPr>
          <p:cNvSpPr txBox="1"/>
          <p:nvPr/>
        </p:nvSpPr>
        <p:spPr>
          <a:xfrm>
            <a:off x="717022" y="2558273"/>
            <a:ext cx="3526100" cy="369332"/>
          </a:xfrm>
          <a:prstGeom prst="rect">
            <a:avLst/>
          </a:prstGeom>
          <a:noFill/>
        </p:spPr>
        <p:txBody>
          <a:bodyPr wrap="square" rtlCol="0">
            <a:spAutoFit/>
          </a:bodyPr>
          <a:lstStyle/>
          <a:p>
            <a:r>
              <a:rPr lang="en-IN" dirty="0"/>
              <a:t>Launch the Filter Design Guide</a:t>
            </a:r>
          </a:p>
        </p:txBody>
      </p:sp>
      <p:sp>
        <p:nvSpPr>
          <p:cNvPr id="47" name="Speech Bubble: Oval 46">
            <a:extLst>
              <a:ext uri="{FF2B5EF4-FFF2-40B4-BE49-F238E27FC236}">
                <a16:creationId xmlns:a16="http://schemas.microsoft.com/office/drawing/2014/main" id="{B2806BAC-0125-43D3-849A-AA0250CD9A89}"/>
              </a:ext>
            </a:extLst>
          </p:cNvPr>
          <p:cNvSpPr/>
          <p:nvPr/>
        </p:nvSpPr>
        <p:spPr>
          <a:xfrm>
            <a:off x="845520" y="2284635"/>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pic>
        <p:nvPicPr>
          <p:cNvPr id="3" name="Picture 2">
            <a:extLst>
              <a:ext uri="{FF2B5EF4-FFF2-40B4-BE49-F238E27FC236}">
                <a16:creationId xmlns:a16="http://schemas.microsoft.com/office/drawing/2014/main" id="{B1E44D7E-24FC-4DFC-BF52-6D654A3D4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20" y="2936242"/>
            <a:ext cx="2019475" cy="1722269"/>
          </a:xfrm>
          <a:prstGeom prst="rect">
            <a:avLst/>
          </a:prstGeom>
          <a:ln>
            <a:solidFill>
              <a:schemeClr val="accent1"/>
            </a:solidFill>
          </a:ln>
        </p:spPr>
      </p:pic>
      <p:pic>
        <p:nvPicPr>
          <p:cNvPr id="49" name="Picture 48">
            <a:extLst>
              <a:ext uri="{FF2B5EF4-FFF2-40B4-BE49-F238E27FC236}">
                <a16:creationId xmlns:a16="http://schemas.microsoft.com/office/drawing/2014/main" id="{655B4BCC-C7DE-49C4-B9C4-70B6697BE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591" y="2927605"/>
            <a:ext cx="2499577" cy="1386960"/>
          </a:xfrm>
          <a:prstGeom prst="rect">
            <a:avLst/>
          </a:prstGeom>
          <a:ln>
            <a:solidFill>
              <a:schemeClr val="accent1"/>
            </a:solidFill>
          </a:ln>
        </p:spPr>
      </p:pic>
      <p:pic>
        <p:nvPicPr>
          <p:cNvPr id="51" name="Picture 50">
            <a:extLst>
              <a:ext uri="{FF2B5EF4-FFF2-40B4-BE49-F238E27FC236}">
                <a16:creationId xmlns:a16="http://schemas.microsoft.com/office/drawing/2014/main" id="{0F7B2B17-55EA-4F3B-B221-FA56E5F79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764" y="2936242"/>
            <a:ext cx="2572351" cy="1806119"/>
          </a:xfrm>
          <a:prstGeom prst="rect">
            <a:avLst/>
          </a:prstGeom>
          <a:ln>
            <a:solidFill>
              <a:schemeClr val="accent1"/>
            </a:solidFill>
          </a:ln>
        </p:spPr>
      </p:pic>
      <p:sp>
        <p:nvSpPr>
          <p:cNvPr id="52" name="TextBox 51">
            <a:extLst>
              <a:ext uri="{FF2B5EF4-FFF2-40B4-BE49-F238E27FC236}">
                <a16:creationId xmlns:a16="http://schemas.microsoft.com/office/drawing/2014/main" id="{F56A6E80-ADEE-497D-8BE2-DCA1B2D0BEFB}"/>
              </a:ext>
            </a:extLst>
          </p:cNvPr>
          <p:cNvSpPr txBox="1"/>
          <p:nvPr/>
        </p:nvSpPr>
        <p:spPr>
          <a:xfrm>
            <a:off x="845520" y="5182642"/>
            <a:ext cx="6932373" cy="369332"/>
          </a:xfrm>
          <a:prstGeom prst="rect">
            <a:avLst/>
          </a:prstGeom>
          <a:noFill/>
        </p:spPr>
        <p:txBody>
          <a:bodyPr wrap="square" rtlCol="0">
            <a:spAutoFit/>
          </a:bodyPr>
          <a:lstStyle/>
          <a:p>
            <a:r>
              <a:rPr lang="en-IN" dirty="0"/>
              <a:t>Place BPF component from Filter DG- All on to schematic</a:t>
            </a:r>
          </a:p>
        </p:txBody>
      </p:sp>
      <p:sp>
        <p:nvSpPr>
          <p:cNvPr id="53" name="Speech Bubble: Oval 52">
            <a:extLst>
              <a:ext uri="{FF2B5EF4-FFF2-40B4-BE49-F238E27FC236}">
                <a16:creationId xmlns:a16="http://schemas.microsoft.com/office/drawing/2014/main" id="{AC1E766D-E4DD-45EE-B821-423CF8EFE3F8}"/>
              </a:ext>
            </a:extLst>
          </p:cNvPr>
          <p:cNvSpPr/>
          <p:nvPr/>
        </p:nvSpPr>
        <p:spPr>
          <a:xfrm>
            <a:off x="974018" y="4819638"/>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Tree>
    <p:extLst>
      <p:ext uri="{BB962C8B-B14F-4D97-AF65-F5344CB8AC3E}">
        <p14:creationId xmlns:p14="http://schemas.microsoft.com/office/powerpoint/2010/main" val="40019856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DD78-5525-4AC9-B7CA-F59949922CD2}"/>
              </a:ext>
            </a:extLst>
          </p:cNvPr>
          <p:cNvSpPr>
            <a:spLocks noGrp="1"/>
          </p:cNvSpPr>
          <p:nvPr>
            <p:ph type="title"/>
          </p:nvPr>
        </p:nvSpPr>
        <p:spPr/>
        <p:txBody>
          <a:bodyPr/>
          <a:lstStyle/>
          <a:p>
            <a:r>
              <a:rPr lang="en-IN" dirty="0"/>
              <a:t>Filter Design Assistant</a:t>
            </a:r>
          </a:p>
        </p:txBody>
      </p:sp>
      <p:sp>
        <p:nvSpPr>
          <p:cNvPr id="3" name="Date Placeholder 2">
            <a:extLst>
              <a:ext uri="{FF2B5EF4-FFF2-40B4-BE49-F238E27FC236}">
                <a16:creationId xmlns:a16="http://schemas.microsoft.com/office/drawing/2014/main" id="{2B48BD1D-127A-4366-AA1F-EB8C17E46EB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6102D7D-6E7A-45BC-A93F-05AE0EBC445B}"/>
              </a:ext>
            </a:extLst>
          </p:cNvPr>
          <p:cNvSpPr>
            <a:spLocks noGrp="1"/>
          </p:cNvSpPr>
          <p:nvPr>
            <p:ph type="sldNum" sz="quarter" idx="12"/>
          </p:nvPr>
        </p:nvSpPr>
        <p:spPr/>
        <p:txBody>
          <a:bodyPr/>
          <a:lstStyle/>
          <a:p>
            <a:fld id="{2495F090-CA2D-44FF-B42B-1156B48CA943}" type="slidenum">
              <a:rPr lang="en-IN" smtClean="0"/>
              <a:t>116</a:t>
            </a:fld>
            <a:endParaRPr lang="en-IN"/>
          </a:p>
        </p:txBody>
      </p:sp>
      <p:pic>
        <p:nvPicPr>
          <p:cNvPr id="6" name="Picture 5">
            <a:extLst>
              <a:ext uri="{FF2B5EF4-FFF2-40B4-BE49-F238E27FC236}">
                <a16:creationId xmlns:a16="http://schemas.microsoft.com/office/drawing/2014/main" id="{A40AD459-9654-4DAB-87D0-DD70F4470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499" y="1070925"/>
            <a:ext cx="5502117" cy="4900085"/>
          </a:xfrm>
          <a:prstGeom prst="rect">
            <a:avLst/>
          </a:prstGeom>
          <a:ln>
            <a:solidFill>
              <a:schemeClr val="accent1"/>
            </a:solidFill>
          </a:ln>
        </p:spPr>
      </p:pic>
      <p:sp>
        <p:nvSpPr>
          <p:cNvPr id="7" name="TextBox 6">
            <a:extLst>
              <a:ext uri="{FF2B5EF4-FFF2-40B4-BE49-F238E27FC236}">
                <a16:creationId xmlns:a16="http://schemas.microsoft.com/office/drawing/2014/main" id="{5340E60E-61D6-427E-8F2E-07EFF8939599}"/>
              </a:ext>
            </a:extLst>
          </p:cNvPr>
          <p:cNvSpPr txBox="1"/>
          <p:nvPr/>
        </p:nvSpPr>
        <p:spPr>
          <a:xfrm>
            <a:off x="6367431" y="1433929"/>
            <a:ext cx="2661160" cy="923330"/>
          </a:xfrm>
          <a:prstGeom prst="rect">
            <a:avLst/>
          </a:prstGeom>
          <a:noFill/>
        </p:spPr>
        <p:txBody>
          <a:bodyPr wrap="square" rtlCol="0">
            <a:spAutoFit/>
          </a:bodyPr>
          <a:lstStyle/>
          <a:p>
            <a:r>
              <a:rPr lang="en-IN" dirty="0"/>
              <a:t>Specify the desired filter characteristics. Check Realizations View All</a:t>
            </a:r>
          </a:p>
        </p:txBody>
      </p:sp>
      <p:sp>
        <p:nvSpPr>
          <p:cNvPr id="8" name="Speech Bubble: Oval 7">
            <a:extLst>
              <a:ext uri="{FF2B5EF4-FFF2-40B4-BE49-F238E27FC236}">
                <a16:creationId xmlns:a16="http://schemas.microsoft.com/office/drawing/2014/main" id="{528D8B9B-F30A-4CE0-A5F3-CC60E6270922}"/>
              </a:ext>
            </a:extLst>
          </p:cNvPr>
          <p:cNvSpPr/>
          <p:nvPr/>
        </p:nvSpPr>
        <p:spPr>
          <a:xfrm>
            <a:off x="6495928" y="1070925"/>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
        <p:nvSpPr>
          <p:cNvPr id="9" name="TextBox 8">
            <a:extLst>
              <a:ext uri="{FF2B5EF4-FFF2-40B4-BE49-F238E27FC236}">
                <a16:creationId xmlns:a16="http://schemas.microsoft.com/office/drawing/2014/main" id="{1F6350BE-E87D-497B-803B-99A087BFFA27}"/>
              </a:ext>
            </a:extLst>
          </p:cNvPr>
          <p:cNvSpPr txBox="1"/>
          <p:nvPr/>
        </p:nvSpPr>
        <p:spPr>
          <a:xfrm>
            <a:off x="6367431" y="2967335"/>
            <a:ext cx="2661160" cy="1200329"/>
          </a:xfrm>
          <a:prstGeom prst="rect">
            <a:avLst/>
          </a:prstGeom>
          <a:noFill/>
        </p:spPr>
        <p:txBody>
          <a:bodyPr wrap="square" rtlCol="0">
            <a:spAutoFit/>
          </a:bodyPr>
          <a:lstStyle/>
          <a:p>
            <a:r>
              <a:rPr lang="en-IN" dirty="0"/>
              <a:t>Hit Design. Cycle through various realizations and select one among the designs</a:t>
            </a:r>
          </a:p>
        </p:txBody>
      </p:sp>
      <p:sp>
        <p:nvSpPr>
          <p:cNvPr id="10" name="Speech Bubble: Oval 9">
            <a:extLst>
              <a:ext uri="{FF2B5EF4-FFF2-40B4-BE49-F238E27FC236}">
                <a16:creationId xmlns:a16="http://schemas.microsoft.com/office/drawing/2014/main" id="{6531BB60-4224-4992-8A24-AE5C3C5810A8}"/>
              </a:ext>
            </a:extLst>
          </p:cNvPr>
          <p:cNvSpPr/>
          <p:nvPr/>
        </p:nvSpPr>
        <p:spPr>
          <a:xfrm>
            <a:off x="6495928" y="260433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spTree>
    <p:extLst>
      <p:ext uri="{BB962C8B-B14F-4D97-AF65-F5344CB8AC3E}">
        <p14:creationId xmlns:p14="http://schemas.microsoft.com/office/powerpoint/2010/main" val="33185417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85D1B-FD3C-4BC4-AC22-BFB7F34477AB}"/>
              </a:ext>
            </a:extLst>
          </p:cNvPr>
          <p:cNvSpPr>
            <a:spLocks noGrp="1"/>
          </p:cNvSpPr>
          <p:nvPr>
            <p:ph type="title"/>
          </p:nvPr>
        </p:nvSpPr>
        <p:spPr/>
        <p:txBody>
          <a:bodyPr/>
          <a:lstStyle/>
          <a:p>
            <a:r>
              <a:rPr lang="en-IN" dirty="0"/>
              <a:t>Simulation Assistant</a:t>
            </a:r>
          </a:p>
        </p:txBody>
      </p:sp>
      <p:sp>
        <p:nvSpPr>
          <p:cNvPr id="3" name="Date Placeholder 2">
            <a:extLst>
              <a:ext uri="{FF2B5EF4-FFF2-40B4-BE49-F238E27FC236}">
                <a16:creationId xmlns:a16="http://schemas.microsoft.com/office/drawing/2014/main" id="{167D8094-02E4-4E12-9F38-29F11E1936C1}"/>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B3538D3F-FCFD-4A9B-BB1E-D26633B7553A}"/>
              </a:ext>
            </a:extLst>
          </p:cNvPr>
          <p:cNvSpPr>
            <a:spLocks noGrp="1"/>
          </p:cNvSpPr>
          <p:nvPr>
            <p:ph type="sldNum" sz="quarter" idx="12"/>
          </p:nvPr>
        </p:nvSpPr>
        <p:spPr/>
        <p:txBody>
          <a:bodyPr/>
          <a:lstStyle/>
          <a:p>
            <a:fld id="{2495F090-CA2D-44FF-B42B-1156B48CA943}" type="slidenum">
              <a:rPr lang="en-IN" smtClean="0"/>
              <a:t>117</a:t>
            </a:fld>
            <a:endParaRPr lang="en-IN"/>
          </a:p>
        </p:txBody>
      </p:sp>
      <p:pic>
        <p:nvPicPr>
          <p:cNvPr id="6" name="Picture 5">
            <a:extLst>
              <a:ext uri="{FF2B5EF4-FFF2-40B4-BE49-F238E27FC236}">
                <a16:creationId xmlns:a16="http://schemas.microsoft.com/office/drawing/2014/main" id="{6FC0CE10-9569-4537-9102-070BDFD28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90" y="1994075"/>
            <a:ext cx="5418290" cy="4183743"/>
          </a:xfrm>
          <a:prstGeom prst="rect">
            <a:avLst/>
          </a:prstGeom>
          <a:ln>
            <a:solidFill>
              <a:schemeClr val="accent1"/>
            </a:solidFill>
          </a:ln>
        </p:spPr>
      </p:pic>
      <p:sp>
        <p:nvSpPr>
          <p:cNvPr id="7" name="TextBox 6">
            <a:extLst>
              <a:ext uri="{FF2B5EF4-FFF2-40B4-BE49-F238E27FC236}">
                <a16:creationId xmlns:a16="http://schemas.microsoft.com/office/drawing/2014/main" id="{6174A316-B80B-4E82-8AA5-7A27F07577FD}"/>
              </a:ext>
            </a:extLst>
          </p:cNvPr>
          <p:cNvSpPr txBox="1"/>
          <p:nvPr/>
        </p:nvSpPr>
        <p:spPr>
          <a:xfrm>
            <a:off x="730111" y="1132088"/>
            <a:ext cx="8005516" cy="646331"/>
          </a:xfrm>
          <a:prstGeom prst="rect">
            <a:avLst/>
          </a:prstGeom>
          <a:noFill/>
        </p:spPr>
        <p:txBody>
          <a:bodyPr wrap="square" rtlCol="0">
            <a:spAutoFit/>
          </a:bodyPr>
          <a:lstStyle/>
          <a:p>
            <a:r>
              <a:rPr lang="en-IN" dirty="0"/>
              <a:t>In Simulation Assistant tab, select the simulation frequency and hit simulate. You can hit Create Template to create a schematic for simulations later.</a:t>
            </a:r>
          </a:p>
        </p:txBody>
      </p:sp>
      <p:sp>
        <p:nvSpPr>
          <p:cNvPr id="8" name="Speech Bubble: Oval 7">
            <a:extLst>
              <a:ext uri="{FF2B5EF4-FFF2-40B4-BE49-F238E27FC236}">
                <a16:creationId xmlns:a16="http://schemas.microsoft.com/office/drawing/2014/main" id="{84DC03D8-FFD6-434E-8A33-CBC493A66932}"/>
              </a:ext>
            </a:extLst>
          </p:cNvPr>
          <p:cNvSpPr/>
          <p:nvPr/>
        </p:nvSpPr>
        <p:spPr>
          <a:xfrm>
            <a:off x="858608" y="76908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spTree>
    <p:extLst>
      <p:ext uri="{BB962C8B-B14F-4D97-AF65-F5344CB8AC3E}">
        <p14:creationId xmlns:p14="http://schemas.microsoft.com/office/powerpoint/2010/main" val="41169698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30D2-B8D1-4BE3-9E9E-223231E36770}"/>
              </a:ext>
            </a:extLst>
          </p:cNvPr>
          <p:cNvSpPr>
            <a:spLocks noGrp="1"/>
          </p:cNvSpPr>
          <p:nvPr>
            <p:ph type="title"/>
          </p:nvPr>
        </p:nvSpPr>
        <p:spPr/>
        <p:txBody>
          <a:bodyPr/>
          <a:lstStyle/>
          <a:p>
            <a:r>
              <a:rPr lang="en-IN" dirty="0"/>
              <a:t>Yield Assistant</a:t>
            </a:r>
          </a:p>
        </p:txBody>
      </p:sp>
      <p:sp>
        <p:nvSpPr>
          <p:cNvPr id="3" name="Date Placeholder 2">
            <a:extLst>
              <a:ext uri="{FF2B5EF4-FFF2-40B4-BE49-F238E27FC236}">
                <a16:creationId xmlns:a16="http://schemas.microsoft.com/office/drawing/2014/main" id="{D51AF3AB-20B0-43A0-A1A3-95B7E7E64A7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319EACE-D6A0-4DA7-B0EF-8FB6F5E768F0}"/>
              </a:ext>
            </a:extLst>
          </p:cNvPr>
          <p:cNvSpPr>
            <a:spLocks noGrp="1"/>
          </p:cNvSpPr>
          <p:nvPr>
            <p:ph type="sldNum" sz="quarter" idx="12"/>
          </p:nvPr>
        </p:nvSpPr>
        <p:spPr/>
        <p:txBody>
          <a:bodyPr/>
          <a:lstStyle/>
          <a:p>
            <a:fld id="{2495F090-CA2D-44FF-B42B-1156B48CA943}" type="slidenum">
              <a:rPr lang="en-IN" smtClean="0"/>
              <a:t>118</a:t>
            </a:fld>
            <a:endParaRPr lang="en-IN"/>
          </a:p>
        </p:txBody>
      </p:sp>
      <p:pic>
        <p:nvPicPr>
          <p:cNvPr id="6" name="Picture 5">
            <a:extLst>
              <a:ext uri="{FF2B5EF4-FFF2-40B4-BE49-F238E27FC236}">
                <a16:creationId xmlns:a16="http://schemas.microsoft.com/office/drawing/2014/main" id="{B6B0551B-58DE-44B2-B457-D094E9549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49" y="1812517"/>
            <a:ext cx="5441152" cy="4458086"/>
          </a:xfrm>
          <a:prstGeom prst="rect">
            <a:avLst/>
          </a:prstGeom>
          <a:ln>
            <a:solidFill>
              <a:schemeClr val="accent1"/>
            </a:solidFill>
          </a:ln>
        </p:spPr>
      </p:pic>
      <p:sp>
        <p:nvSpPr>
          <p:cNvPr id="8" name="TextBox 7">
            <a:extLst>
              <a:ext uri="{FF2B5EF4-FFF2-40B4-BE49-F238E27FC236}">
                <a16:creationId xmlns:a16="http://schemas.microsoft.com/office/drawing/2014/main" id="{2552F04D-9A2C-4062-BC86-8D3736C1D145}"/>
              </a:ext>
            </a:extLst>
          </p:cNvPr>
          <p:cNvSpPr txBox="1"/>
          <p:nvPr/>
        </p:nvSpPr>
        <p:spPr>
          <a:xfrm>
            <a:off x="730111" y="1132088"/>
            <a:ext cx="8005516" cy="646331"/>
          </a:xfrm>
          <a:prstGeom prst="rect">
            <a:avLst/>
          </a:prstGeom>
          <a:noFill/>
        </p:spPr>
        <p:txBody>
          <a:bodyPr wrap="square" rtlCol="0">
            <a:spAutoFit/>
          </a:bodyPr>
          <a:lstStyle/>
          <a:p>
            <a:r>
              <a:rPr lang="en-IN" dirty="0"/>
              <a:t>A gaussian statistical variation on each component with standard deviation of 5% can be specified. Component value can be enabled for yield optimization.</a:t>
            </a:r>
          </a:p>
        </p:txBody>
      </p:sp>
      <p:sp>
        <p:nvSpPr>
          <p:cNvPr id="9" name="Speech Bubble: Oval 8">
            <a:extLst>
              <a:ext uri="{FF2B5EF4-FFF2-40B4-BE49-F238E27FC236}">
                <a16:creationId xmlns:a16="http://schemas.microsoft.com/office/drawing/2014/main" id="{196A49D5-6E2F-4CB4-896B-28D7D320D955}"/>
              </a:ext>
            </a:extLst>
          </p:cNvPr>
          <p:cNvSpPr/>
          <p:nvPr/>
        </p:nvSpPr>
        <p:spPr>
          <a:xfrm>
            <a:off x="858608" y="76908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sp>
        <p:nvSpPr>
          <p:cNvPr id="10" name="TextBox 9">
            <a:extLst>
              <a:ext uri="{FF2B5EF4-FFF2-40B4-BE49-F238E27FC236}">
                <a16:creationId xmlns:a16="http://schemas.microsoft.com/office/drawing/2014/main" id="{D1454A5B-264A-45BE-8DAE-7A3D6003CFAF}"/>
              </a:ext>
            </a:extLst>
          </p:cNvPr>
          <p:cNvSpPr txBox="1"/>
          <p:nvPr/>
        </p:nvSpPr>
        <p:spPr>
          <a:xfrm>
            <a:off x="6163342" y="1778419"/>
            <a:ext cx="2672178" cy="923330"/>
          </a:xfrm>
          <a:prstGeom prst="rect">
            <a:avLst/>
          </a:prstGeom>
          <a:noFill/>
        </p:spPr>
        <p:txBody>
          <a:bodyPr wrap="square" rtlCol="0">
            <a:spAutoFit/>
          </a:bodyPr>
          <a:lstStyle/>
          <a:p>
            <a:r>
              <a:rPr lang="en-IN" dirty="0"/>
              <a:t>constraints on filter specifications can be set for qualification of filter</a:t>
            </a:r>
          </a:p>
        </p:txBody>
      </p:sp>
      <p:sp>
        <p:nvSpPr>
          <p:cNvPr id="11" name="TextBox 10">
            <a:extLst>
              <a:ext uri="{FF2B5EF4-FFF2-40B4-BE49-F238E27FC236}">
                <a16:creationId xmlns:a16="http://schemas.microsoft.com/office/drawing/2014/main" id="{C5EED974-FFCA-4170-8CA2-2B8D83F17C59}"/>
              </a:ext>
            </a:extLst>
          </p:cNvPr>
          <p:cNvSpPr txBox="1"/>
          <p:nvPr/>
        </p:nvSpPr>
        <p:spPr>
          <a:xfrm>
            <a:off x="6149701" y="3191936"/>
            <a:ext cx="3172715" cy="1477328"/>
          </a:xfrm>
          <a:prstGeom prst="rect">
            <a:avLst/>
          </a:prstGeom>
          <a:noFill/>
        </p:spPr>
        <p:txBody>
          <a:bodyPr wrap="square" rtlCol="0">
            <a:spAutoFit/>
          </a:bodyPr>
          <a:lstStyle/>
          <a:p>
            <a:r>
              <a:rPr lang="en-IN" dirty="0"/>
              <a:t>Hit optimize to perform the yield optimization. You can optionally create a template to perform yield optimization manually at later point</a:t>
            </a:r>
          </a:p>
        </p:txBody>
      </p:sp>
      <p:sp>
        <p:nvSpPr>
          <p:cNvPr id="12" name="Speech Bubble: Oval 11">
            <a:extLst>
              <a:ext uri="{FF2B5EF4-FFF2-40B4-BE49-F238E27FC236}">
                <a16:creationId xmlns:a16="http://schemas.microsoft.com/office/drawing/2014/main" id="{BE940D30-60B4-4B42-82BD-34A50C7A5B88}"/>
              </a:ext>
            </a:extLst>
          </p:cNvPr>
          <p:cNvSpPr/>
          <p:nvPr/>
        </p:nvSpPr>
        <p:spPr>
          <a:xfrm>
            <a:off x="6392783" y="2849270"/>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spTree>
    <p:extLst>
      <p:ext uri="{BB962C8B-B14F-4D97-AF65-F5344CB8AC3E}">
        <p14:creationId xmlns:p14="http://schemas.microsoft.com/office/powerpoint/2010/main" val="39899701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5DF2-CFB4-42A4-A9DC-7A34C4B813A3}"/>
              </a:ext>
            </a:extLst>
          </p:cNvPr>
          <p:cNvSpPr>
            <a:spLocks noGrp="1"/>
          </p:cNvSpPr>
          <p:nvPr>
            <p:ph type="title"/>
          </p:nvPr>
        </p:nvSpPr>
        <p:spPr/>
        <p:txBody>
          <a:bodyPr/>
          <a:lstStyle/>
          <a:p>
            <a:r>
              <a:rPr lang="en-IN" dirty="0"/>
              <a:t>Filter Realization</a:t>
            </a:r>
          </a:p>
        </p:txBody>
      </p:sp>
      <p:sp>
        <p:nvSpPr>
          <p:cNvPr id="3" name="Date Placeholder 2">
            <a:extLst>
              <a:ext uri="{FF2B5EF4-FFF2-40B4-BE49-F238E27FC236}">
                <a16:creationId xmlns:a16="http://schemas.microsoft.com/office/drawing/2014/main" id="{296FC240-5763-456C-9086-35D4BB7105C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67CF978-F9EC-4EB3-AA9C-183438FE1E1F}"/>
              </a:ext>
            </a:extLst>
          </p:cNvPr>
          <p:cNvSpPr>
            <a:spLocks noGrp="1"/>
          </p:cNvSpPr>
          <p:nvPr>
            <p:ph type="sldNum" sz="quarter" idx="12"/>
          </p:nvPr>
        </p:nvSpPr>
        <p:spPr/>
        <p:txBody>
          <a:bodyPr/>
          <a:lstStyle/>
          <a:p>
            <a:fld id="{2495F090-CA2D-44FF-B42B-1156B48CA943}" type="slidenum">
              <a:rPr lang="en-IN" smtClean="0"/>
              <a:t>119</a:t>
            </a:fld>
            <a:endParaRPr lang="en-IN"/>
          </a:p>
        </p:txBody>
      </p:sp>
      <p:pic>
        <p:nvPicPr>
          <p:cNvPr id="6" name="Picture 5">
            <a:extLst>
              <a:ext uri="{FF2B5EF4-FFF2-40B4-BE49-F238E27FC236}">
                <a16:creationId xmlns:a16="http://schemas.microsoft.com/office/drawing/2014/main" id="{A09B8028-386B-4AB6-A22A-67254D149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779293"/>
            <a:ext cx="8261975" cy="1656276"/>
          </a:xfrm>
          <a:prstGeom prst="rect">
            <a:avLst/>
          </a:prstGeom>
          <a:ln>
            <a:solidFill>
              <a:schemeClr val="accent1"/>
            </a:solidFill>
          </a:ln>
        </p:spPr>
      </p:pic>
      <p:sp>
        <p:nvSpPr>
          <p:cNvPr id="7" name="TextBox 6">
            <a:extLst>
              <a:ext uri="{FF2B5EF4-FFF2-40B4-BE49-F238E27FC236}">
                <a16:creationId xmlns:a16="http://schemas.microsoft.com/office/drawing/2014/main" id="{CD165324-3404-4A0D-BFA1-8B1B97A0AE6E}"/>
              </a:ext>
            </a:extLst>
          </p:cNvPr>
          <p:cNvSpPr txBox="1"/>
          <p:nvPr/>
        </p:nvSpPr>
        <p:spPr>
          <a:xfrm>
            <a:off x="628650" y="2813752"/>
            <a:ext cx="8382185" cy="923330"/>
          </a:xfrm>
          <a:prstGeom prst="rect">
            <a:avLst/>
          </a:prstGeom>
          <a:noFill/>
        </p:spPr>
        <p:txBody>
          <a:bodyPr wrap="square" rtlCol="0">
            <a:spAutoFit/>
          </a:bodyPr>
          <a:lstStyle/>
          <a:p>
            <a:r>
              <a:rPr lang="en-IN" dirty="0"/>
              <a:t>At this point you have a filter for implementation. Notice that there are 7 anti-resonant circuits that have to be accurately designed. You can proceed to do so manually or perform Lumped to Distributed Transformation.</a:t>
            </a:r>
          </a:p>
        </p:txBody>
      </p:sp>
      <p:sp>
        <p:nvSpPr>
          <p:cNvPr id="8" name="Speech Bubble: Oval 7">
            <a:extLst>
              <a:ext uri="{FF2B5EF4-FFF2-40B4-BE49-F238E27FC236}">
                <a16:creationId xmlns:a16="http://schemas.microsoft.com/office/drawing/2014/main" id="{1E920CD0-5488-468E-813E-2C31AF9D035C}"/>
              </a:ext>
            </a:extLst>
          </p:cNvPr>
          <p:cNvSpPr/>
          <p:nvPr/>
        </p:nvSpPr>
        <p:spPr>
          <a:xfrm>
            <a:off x="1012915" y="2524167"/>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8</a:t>
            </a:r>
          </a:p>
        </p:txBody>
      </p:sp>
      <p:pic>
        <p:nvPicPr>
          <p:cNvPr id="10" name="Picture 9">
            <a:extLst>
              <a:ext uri="{FF2B5EF4-FFF2-40B4-BE49-F238E27FC236}">
                <a16:creationId xmlns:a16="http://schemas.microsoft.com/office/drawing/2014/main" id="{2D631D9E-631B-4ECA-976F-F9BC09AD1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645" y="4004888"/>
            <a:ext cx="3802710" cy="914479"/>
          </a:xfrm>
          <a:prstGeom prst="rect">
            <a:avLst/>
          </a:prstGeom>
          <a:ln>
            <a:solidFill>
              <a:schemeClr val="accent1"/>
            </a:solidFill>
          </a:ln>
        </p:spPr>
      </p:pic>
      <p:sp>
        <p:nvSpPr>
          <p:cNvPr id="11" name="TextBox 10">
            <a:extLst>
              <a:ext uri="{FF2B5EF4-FFF2-40B4-BE49-F238E27FC236}">
                <a16:creationId xmlns:a16="http://schemas.microsoft.com/office/drawing/2014/main" id="{2A239DA7-6CA6-43EF-BC43-11E00B3E8C66}"/>
              </a:ext>
            </a:extLst>
          </p:cNvPr>
          <p:cNvSpPr txBox="1"/>
          <p:nvPr/>
        </p:nvSpPr>
        <p:spPr>
          <a:xfrm>
            <a:off x="628650" y="5187173"/>
            <a:ext cx="8515350" cy="923330"/>
          </a:xfrm>
          <a:prstGeom prst="rect">
            <a:avLst/>
          </a:prstGeom>
          <a:noFill/>
        </p:spPr>
        <p:txBody>
          <a:bodyPr wrap="square" rtlCol="0">
            <a:spAutoFit/>
          </a:bodyPr>
          <a:lstStyle/>
          <a:p>
            <a:r>
              <a:rPr lang="en-IN" dirty="0"/>
              <a:t>At this point, you can save a copy of the filter design for the manual approach. This might close the Filter Assistant but you can launch it later from the template you created.</a:t>
            </a:r>
          </a:p>
        </p:txBody>
      </p:sp>
    </p:spTree>
    <p:extLst>
      <p:ext uri="{BB962C8B-B14F-4D97-AF65-F5344CB8AC3E}">
        <p14:creationId xmlns:p14="http://schemas.microsoft.com/office/powerpoint/2010/main" val="2059287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6C25-B8EA-4881-A15D-DC308208977F}"/>
              </a:ext>
            </a:extLst>
          </p:cNvPr>
          <p:cNvSpPr>
            <a:spLocks noGrp="1"/>
          </p:cNvSpPr>
          <p:nvPr>
            <p:ph type="title"/>
          </p:nvPr>
        </p:nvSpPr>
        <p:spPr/>
        <p:txBody>
          <a:bodyPr/>
          <a:lstStyle/>
          <a:p>
            <a:r>
              <a:rPr lang="en-IN" dirty="0"/>
              <a:t>Third Party Technology Interface</a:t>
            </a:r>
          </a:p>
        </p:txBody>
      </p:sp>
      <p:sp>
        <p:nvSpPr>
          <p:cNvPr id="3" name="Date Placeholder 2">
            <a:extLst>
              <a:ext uri="{FF2B5EF4-FFF2-40B4-BE49-F238E27FC236}">
                <a16:creationId xmlns:a16="http://schemas.microsoft.com/office/drawing/2014/main" id="{8336A9FB-A9F4-4CCB-AB27-23C6271EA0F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D34B4B9-0EB3-4FA6-B934-840D5F18C6F5}"/>
              </a:ext>
            </a:extLst>
          </p:cNvPr>
          <p:cNvSpPr>
            <a:spLocks noGrp="1"/>
          </p:cNvSpPr>
          <p:nvPr>
            <p:ph type="sldNum" sz="quarter" idx="12"/>
          </p:nvPr>
        </p:nvSpPr>
        <p:spPr/>
        <p:txBody>
          <a:bodyPr/>
          <a:lstStyle/>
          <a:p>
            <a:fld id="{2495F090-CA2D-44FF-B42B-1156B48CA943}" type="slidenum">
              <a:rPr lang="en-IN" smtClean="0"/>
              <a:t>12</a:t>
            </a:fld>
            <a:endParaRPr lang="en-IN"/>
          </a:p>
        </p:txBody>
      </p:sp>
      <p:sp>
        <p:nvSpPr>
          <p:cNvPr id="5" name="TextBox 4">
            <a:extLst>
              <a:ext uri="{FF2B5EF4-FFF2-40B4-BE49-F238E27FC236}">
                <a16:creationId xmlns:a16="http://schemas.microsoft.com/office/drawing/2014/main" id="{BCDC390A-308F-481D-80EE-D04E29BF41AB}"/>
              </a:ext>
            </a:extLst>
          </p:cNvPr>
          <p:cNvSpPr txBox="1"/>
          <p:nvPr/>
        </p:nvSpPr>
        <p:spPr>
          <a:xfrm>
            <a:off x="720239" y="1091953"/>
            <a:ext cx="8115281" cy="2585323"/>
          </a:xfrm>
          <a:prstGeom prst="rect">
            <a:avLst/>
          </a:prstGeom>
          <a:noFill/>
        </p:spPr>
        <p:txBody>
          <a:bodyPr wrap="square" rtlCol="0">
            <a:spAutoFit/>
          </a:bodyPr>
          <a:lstStyle/>
          <a:p>
            <a:pPr marL="285750" indent="-285750">
              <a:buFont typeface="Arial" panose="020B0604020202020204" pitchFamily="34" charset="0"/>
              <a:buChar char="•"/>
            </a:pPr>
            <a:r>
              <a:rPr lang="en-IN" dirty="0"/>
              <a:t>PCB export to various file formats acceptable to manufacturers</a:t>
            </a:r>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r>
              <a:rPr lang="en-IN" dirty="0"/>
              <a:t>Process Design Kits for various Semiconductor and LTCC Processes that support LVS, DRC and Tape-outs. PDKs also support thermal analysis</a:t>
            </a:r>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r>
              <a:rPr lang="en-IN" dirty="0"/>
              <a:t>Third Party Libraries for SMDs and Packaged Components from various manufacturers. Modelithics supports these libraries for ADS</a:t>
            </a:r>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r>
              <a:rPr lang="en-IN" dirty="0"/>
              <a:t>VHDL interface and HDL outputs for co-simulation and synthesis</a:t>
            </a:r>
          </a:p>
        </p:txBody>
      </p:sp>
    </p:spTree>
    <p:extLst>
      <p:ext uri="{BB962C8B-B14F-4D97-AF65-F5344CB8AC3E}">
        <p14:creationId xmlns:p14="http://schemas.microsoft.com/office/powerpoint/2010/main" val="10166283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91F2-79AE-4413-8F2D-0DB2D641569E}"/>
              </a:ext>
            </a:extLst>
          </p:cNvPr>
          <p:cNvSpPr>
            <a:spLocks noGrp="1"/>
          </p:cNvSpPr>
          <p:nvPr>
            <p:ph type="title"/>
          </p:nvPr>
        </p:nvSpPr>
        <p:spPr>
          <a:xfrm>
            <a:off x="628650" y="2"/>
            <a:ext cx="8515350" cy="769082"/>
          </a:xfrm>
        </p:spPr>
        <p:txBody>
          <a:bodyPr>
            <a:noAutofit/>
          </a:bodyPr>
          <a:lstStyle/>
          <a:p>
            <a:r>
              <a:rPr lang="en-IN" sz="3600" dirty="0"/>
              <a:t>Lumped to Transmission Lines to Microstrip</a:t>
            </a:r>
          </a:p>
        </p:txBody>
      </p:sp>
      <p:sp>
        <p:nvSpPr>
          <p:cNvPr id="3" name="Date Placeholder 2">
            <a:extLst>
              <a:ext uri="{FF2B5EF4-FFF2-40B4-BE49-F238E27FC236}">
                <a16:creationId xmlns:a16="http://schemas.microsoft.com/office/drawing/2014/main" id="{253B88A7-2E06-40B8-9F3D-2BD6304DE98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844495E-A309-4FD2-A11E-4A098B386747}"/>
              </a:ext>
            </a:extLst>
          </p:cNvPr>
          <p:cNvSpPr>
            <a:spLocks noGrp="1"/>
          </p:cNvSpPr>
          <p:nvPr>
            <p:ph type="sldNum" sz="quarter" idx="12"/>
          </p:nvPr>
        </p:nvSpPr>
        <p:spPr/>
        <p:txBody>
          <a:bodyPr/>
          <a:lstStyle/>
          <a:p>
            <a:fld id="{2495F090-CA2D-44FF-B42B-1156B48CA943}" type="slidenum">
              <a:rPr lang="en-IN" smtClean="0"/>
              <a:t>120</a:t>
            </a:fld>
            <a:endParaRPr lang="en-IN"/>
          </a:p>
        </p:txBody>
      </p:sp>
      <p:sp>
        <p:nvSpPr>
          <p:cNvPr id="5" name="TextBox 4">
            <a:extLst>
              <a:ext uri="{FF2B5EF4-FFF2-40B4-BE49-F238E27FC236}">
                <a16:creationId xmlns:a16="http://schemas.microsoft.com/office/drawing/2014/main" id="{F8CDF100-96A2-4B58-91FB-030603C366EB}"/>
              </a:ext>
            </a:extLst>
          </p:cNvPr>
          <p:cNvSpPr txBox="1"/>
          <p:nvPr/>
        </p:nvSpPr>
        <p:spPr>
          <a:xfrm>
            <a:off x="695232" y="898341"/>
            <a:ext cx="8382185" cy="646331"/>
          </a:xfrm>
          <a:prstGeom prst="rect">
            <a:avLst/>
          </a:prstGeom>
          <a:noFill/>
        </p:spPr>
        <p:txBody>
          <a:bodyPr wrap="square" rtlCol="0">
            <a:spAutoFit/>
          </a:bodyPr>
          <a:lstStyle/>
          <a:p>
            <a:r>
              <a:rPr lang="en-IN" dirty="0"/>
              <a:t>Some resonant circuits offer themselves for single step transformation to Microstrip, while others may need Lumped to TL to TL (Kuroda) and then to</a:t>
            </a:r>
          </a:p>
        </p:txBody>
      </p:sp>
      <p:sp>
        <p:nvSpPr>
          <p:cNvPr id="6" name="Speech Bubble: Oval 5">
            <a:extLst>
              <a:ext uri="{FF2B5EF4-FFF2-40B4-BE49-F238E27FC236}">
                <a16:creationId xmlns:a16="http://schemas.microsoft.com/office/drawing/2014/main" id="{55818713-10DF-4F9B-9FA2-5FE0E23DC8AB}"/>
              </a:ext>
            </a:extLst>
          </p:cNvPr>
          <p:cNvSpPr/>
          <p:nvPr/>
        </p:nvSpPr>
        <p:spPr>
          <a:xfrm>
            <a:off x="1048425" y="639615"/>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9</a:t>
            </a:r>
          </a:p>
        </p:txBody>
      </p:sp>
      <p:pic>
        <p:nvPicPr>
          <p:cNvPr id="8" name="Picture 7">
            <a:extLst>
              <a:ext uri="{FF2B5EF4-FFF2-40B4-BE49-F238E27FC236}">
                <a16:creationId xmlns:a16="http://schemas.microsoft.com/office/drawing/2014/main" id="{AB09CB8C-AA61-4A17-90CC-383C301DB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81" y="1561191"/>
            <a:ext cx="5311600" cy="4747671"/>
          </a:xfrm>
          <a:prstGeom prst="rect">
            <a:avLst/>
          </a:prstGeom>
          <a:ln>
            <a:solidFill>
              <a:schemeClr val="accent1"/>
            </a:solidFill>
          </a:ln>
        </p:spPr>
      </p:pic>
      <p:sp>
        <p:nvSpPr>
          <p:cNvPr id="9" name="Rectangle 8">
            <a:extLst>
              <a:ext uri="{FF2B5EF4-FFF2-40B4-BE49-F238E27FC236}">
                <a16:creationId xmlns:a16="http://schemas.microsoft.com/office/drawing/2014/main" id="{0D1757A5-4D4C-46E5-AB1C-D2DBA4D90F8A}"/>
              </a:ext>
            </a:extLst>
          </p:cNvPr>
          <p:cNvSpPr/>
          <p:nvPr/>
        </p:nvSpPr>
        <p:spPr>
          <a:xfrm>
            <a:off x="5919272" y="1489263"/>
            <a:ext cx="2916248" cy="369332"/>
          </a:xfrm>
          <a:prstGeom prst="rect">
            <a:avLst/>
          </a:prstGeom>
        </p:spPr>
        <p:txBody>
          <a:bodyPr wrap="none">
            <a:spAutoFit/>
          </a:bodyPr>
          <a:lstStyle/>
          <a:p>
            <a:r>
              <a:rPr lang="en-IN" dirty="0"/>
              <a:t> Microstrip Transformation.</a:t>
            </a:r>
          </a:p>
        </p:txBody>
      </p:sp>
      <p:sp>
        <p:nvSpPr>
          <p:cNvPr id="10" name="TextBox 9">
            <a:extLst>
              <a:ext uri="{FF2B5EF4-FFF2-40B4-BE49-F238E27FC236}">
                <a16:creationId xmlns:a16="http://schemas.microsoft.com/office/drawing/2014/main" id="{0B75A8A7-E8BD-4D71-901E-B1A5D9B961F1}"/>
              </a:ext>
            </a:extLst>
          </p:cNvPr>
          <p:cNvSpPr txBox="1"/>
          <p:nvPr/>
        </p:nvSpPr>
        <p:spPr>
          <a:xfrm>
            <a:off x="6002681" y="2126190"/>
            <a:ext cx="2916248" cy="1477328"/>
          </a:xfrm>
          <a:prstGeom prst="rect">
            <a:avLst/>
          </a:prstGeom>
          <a:noFill/>
        </p:spPr>
        <p:txBody>
          <a:bodyPr wrap="square" rtlCol="0">
            <a:spAutoFit/>
          </a:bodyPr>
          <a:lstStyle/>
          <a:p>
            <a:r>
              <a:rPr lang="en-IN" dirty="0"/>
              <a:t>Layout is critical due to distributed ground and parasitic and will be presented by the presenter at the end of the exercise</a:t>
            </a:r>
          </a:p>
        </p:txBody>
      </p:sp>
      <p:sp>
        <p:nvSpPr>
          <p:cNvPr id="11" name="Speech Bubble: Oval 10">
            <a:extLst>
              <a:ext uri="{FF2B5EF4-FFF2-40B4-BE49-F238E27FC236}">
                <a16:creationId xmlns:a16="http://schemas.microsoft.com/office/drawing/2014/main" id="{A4DE6FA0-E54F-471D-941F-61529A32007D}"/>
              </a:ext>
            </a:extLst>
          </p:cNvPr>
          <p:cNvSpPr/>
          <p:nvPr/>
        </p:nvSpPr>
        <p:spPr>
          <a:xfrm>
            <a:off x="6209569" y="1867464"/>
            <a:ext cx="648430" cy="258726"/>
          </a:xfrm>
          <a:prstGeom prst="wedgeEllipseCallout">
            <a:avLst>
              <a:gd name="adj1" fmla="val -23653"/>
              <a:gd name="adj2" fmla="val 837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10</a:t>
            </a:r>
          </a:p>
        </p:txBody>
      </p:sp>
    </p:spTree>
    <p:extLst>
      <p:ext uri="{BB962C8B-B14F-4D97-AF65-F5344CB8AC3E}">
        <p14:creationId xmlns:p14="http://schemas.microsoft.com/office/powerpoint/2010/main" val="3881625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5F070-28D3-4400-A739-4230BCDAAA97}"/>
              </a:ext>
            </a:extLst>
          </p:cNvPr>
          <p:cNvSpPr>
            <a:spLocks noGrp="1"/>
          </p:cNvSpPr>
          <p:nvPr>
            <p:ph type="ctrTitle"/>
          </p:nvPr>
        </p:nvSpPr>
        <p:spPr/>
        <p:txBody>
          <a:bodyPr>
            <a:normAutofit fontScale="90000"/>
          </a:bodyPr>
          <a:lstStyle/>
          <a:p>
            <a:r>
              <a:rPr lang="en-IN" dirty="0"/>
              <a:t>Exercise 14: LTCC Package Design</a:t>
            </a:r>
          </a:p>
        </p:txBody>
      </p:sp>
      <p:sp>
        <p:nvSpPr>
          <p:cNvPr id="6" name="Subtitle 5">
            <a:extLst>
              <a:ext uri="{FF2B5EF4-FFF2-40B4-BE49-F238E27FC236}">
                <a16:creationId xmlns:a16="http://schemas.microsoft.com/office/drawing/2014/main" id="{6B7AD04D-DBBB-405C-9533-9FA19712AE1E}"/>
              </a:ext>
            </a:extLst>
          </p:cNvPr>
          <p:cNvSpPr>
            <a:spLocks noGrp="1"/>
          </p:cNvSpPr>
          <p:nvPr>
            <p:ph type="subTitle" idx="1"/>
          </p:nvPr>
        </p:nvSpPr>
        <p:spPr>
          <a:xfrm>
            <a:off x="774576" y="4354024"/>
            <a:ext cx="6858000" cy="477593"/>
          </a:xfrm>
        </p:spPr>
        <p:txBody>
          <a:bodyPr/>
          <a:lstStyle/>
          <a:p>
            <a:r>
              <a:rPr lang="en-IN" dirty="0"/>
              <a:t>Package Design and Simulation</a:t>
            </a:r>
          </a:p>
        </p:txBody>
      </p:sp>
      <p:sp>
        <p:nvSpPr>
          <p:cNvPr id="3" name="Date Placeholder 2">
            <a:extLst>
              <a:ext uri="{FF2B5EF4-FFF2-40B4-BE49-F238E27FC236}">
                <a16:creationId xmlns:a16="http://schemas.microsoft.com/office/drawing/2014/main" id="{956FA6CF-3906-4F34-9D14-A24D48E2772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549C9A3A-21CE-4AF8-A8F6-8B2E3B99F5DE}"/>
              </a:ext>
            </a:extLst>
          </p:cNvPr>
          <p:cNvSpPr>
            <a:spLocks noGrp="1"/>
          </p:cNvSpPr>
          <p:nvPr>
            <p:ph type="sldNum" sz="quarter" idx="12"/>
          </p:nvPr>
        </p:nvSpPr>
        <p:spPr/>
        <p:txBody>
          <a:bodyPr/>
          <a:lstStyle/>
          <a:p>
            <a:fld id="{2495F090-CA2D-44FF-B42B-1156B48CA943}" type="slidenum">
              <a:rPr lang="en-IN" smtClean="0"/>
              <a:t>121</a:t>
            </a:fld>
            <a:endParaRPr lang="en-IN"/>
          </a:p>
        </p:txBody>
      </p:sp>
      <p:grpSp>
        <p:nvGrpSpPr>
          <p:cNvPr id="7" name="Group 6">
            <a:extLst>
              <a:ext uri="{FF2B5EF4-FFF2-40B4-BE49-F238E27FC236}">
                <a16:creationId xmlns:a16="http://schemas.microsoft.com/office/drawing/2014/main" id="{59C2B5F1-47E7-413C-AB38-1DC872EC01CA}"/>
              </a:ext>
            </a:extLst>
          </p:cNvPr>
          <p:cNvGrpSpPr/>
          <p:nvPr/>
        </p:nvGrpSpPr>
        <p:grpSpPr>
          <a:xfrm>
            <a:off x="5562010" y="4924795"/>
            <a:ext cx="2592018" cy="942553"/>
            <a:chOff x="1580086" y="4618233"/>
            <a:chExt cx="1953087" cy="710214"/>
          </a:xfrm>
        </p:grpSpPr>
        <p:sp>
          <p:nvSpPr>
            <p:cNvPr id="8" name="Rectangle: Rounded Corners 7">
              <a:extLst>
                <a:ext uri="{FF2B5EF4-FFF2-40B4-BE49-F238E27FC236}">
                  <a16:creationId xmlns:a16="http://schemas.microsoft.com/office/drawing/2014/main" id="{D3FA5BFC-4132-4EFE-B597-967160D528B7}"/>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84B1E19B-A216-41AB-8282-921C80BDD670}"/>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7" name="Freeform: Shape 36">
                <a:extLst>
                  <a:ext uri="{FF2B5EF4-FFF2-40B4-BE49-F238E27FC236}">
                    <a16:creationId xmlns:a16="http://schemas.microsoft.com/office/drawing/2014/main" id="{EB6AEE59-F73D-45F6-8EA2-8CCBBA7C235C}"/>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61BAEED6-954D-410C-A34E-0DB3AB876F63}"/>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01054D70-48CF-487E-9008-AD2774CD64D7}"/>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ABB6F43A-B26D-4F9E-BD6F-B3872E2D892F}"/>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ABFE5DC9-C9B2-4FD7-BBB7-E4CD5CB7D4DB}"/>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54EC5831-9A92-410C-B3A7-543BC114D8B9}"/>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9D7CB190-6657-4D8C-BBC1-0360ECE7B321}"/>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BD7C5FB8-1CF7-48C5-8753-4B51B9D408E4}"/>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0" name="Freeform: Shape 29">
                <a:extLst>
                  <a:ext uri="{FF2B5EF4-FFF2-40B4-BE49-F238E27FC236}">
                    <a16:creationId xmlns:a16="http://schemas.microsoft.com/office/drawing/2014/main" id="{729FC0A4-4F50-4A78-ACD8-DA7F9E9020E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FBFFEC5F-22A4-4598-881C-C3D3358D19C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F79F859F-66B8-4F2D-9423-32835685469F}"/>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2B1B6005-AEC6-49C2-99F2-F9BBEB0BA3C3}"/>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4B70333F-834D-4A81-A0D7-C5BD2A831463}"/>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3985FE3E-ACB8-4D17-92C3-4673F7D080CB}"/>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78C480C4-8276-48B7-B9DB-0FA1FA47AA5E}"/>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B83BD400-6C19-4EDD-8F30-A0D02CBCB139}"/>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3" name="Freeform: Shape 22">
                <a:extLst>
                  <a:ext uri="{FF2B5EF4-FFF2-40B4-BE49-F238E27FC236}">
                    <a16:creationId xmlns:a16="http://schemas.microsoft.com/office/drawing/2014/main" id="{DAA542ED-CB32-4996-B449-F70028EB1670}"/>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56FD4394-6798-4975-B22D-0968EB980BE4}"/>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4779D713-D41A-4633-9D28-D9CEC0CCBB5C}"/>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3D0A88B6-6EF9-40C3-8F32-7F00268E644F}"/>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F79624FF-7A1C-4DAD-9BF8-BC6267DAD86F}"/>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29BC3970-7F6C-49C7-B2B2-6C95E63F3973}"/>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E22D4535-6254-436C-886E-47F389B63BCD}"/>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5554864D-7F62-4048-BF99-0505727C6594}"/>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6" name="Freeform: Shape 15">
                <a:extLst>
                  <a:ext uri="{FF2B5EF4-FFF2-40B4-BE49-F238E27FC236}">
                    <a16:creationId xmlns:a16="http://schemas.microsoft.com/office/drawing/2014/main" id="{9BF5FB6C-6398-4291-9C06-C9A8C70591F0}"/>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A3A09A73-9670-4CD6-B386-005829A7914B}"/>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DAD726D4-AEA9-4A9E-8BF3-4688480541AE}"/>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3CA0C1B4-79A2-4C43-9FD0-BF041DB574A7}"/>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E58A7CA9-1BD0-4C6E-AF57-541513F9474C}"/>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C183B4BE-863F-4EAB-A628-CF6DCAE1958B}"/>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85DF4216-48FF-49ED-8D9E-DA9029DBA58C}"/>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42DA1B22-0A9B-456D-A4B0-68E78A77A344}"/>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4" name="Oval 13">
                <a:extLst>
                  <a:ext uri="{FF2B5EF4-FFF2-40B4-BE49-F238E27FC236}">
                    <a16:creationId xmlns:a16="http://schemas.microsoft.com/office/drawing/2014/main" id="{5CECA958-549B-4AFA-B246-D1A623582B74}"/>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02FBC61C-94E0-444B-8213-3A1DA99D04D1}"/>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1808693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171865-1482-4C44-A68C-D8F7D0D0F31B}"/>
              </a:ext>
            </a:extLst>
          </p:cNvPr>
          <p:cNvSpPr>
            <a:spLocks noGrp="1"/>
          </p:cNvSpPr>
          <p:nvPr>
            <p:ph type="title"/>
          </p:nvPr>
        </p:nvSpPr>
        <p:spPr/>
        <p:txBody>
          <a:bodyPr/>
          <a:lstStyle/>
          <a:p>
            <a:r>
              <a:rPr lang="en-IN" dirty="0"/>
              <a:t>SMA Jack and Number of Layers</a:t>
            </a:r>
          </a:p>
        </p:txBody>
      </p:sp>
      <p:sp>
        <p:nvSpPr>
          <p:cNvPr id="4" name="Date Placeholder 3">
            <a:extLst>
              <a:ext uri="{FF2B5EF4-FFF2-40B4-BE49-F238E27FC236}">
                <a16:creationId xmlns:a16="http://schemas.microsoft.com/office/drawing/2014/main" id="{402EDB62-C68F-4D53-ADE8-915F79A667DD}"/>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8BF644D1-6940-46ED-8030-145F5E085ECB}"/>
              </a:ext>
            </a:extLst>
          </p:cNvPr>
          <p:cNvSpPr>
            <a:spLocks noGrp="1"/>
          </p:cNvSpPr>
          <p:nvPr>
            <p:ph type="sldNum" sz="quarter" idx="12"/>
          </p:nvPr>
        </p:nvSpPr>
        <p:spPr/>
        <p:txBody>
          <a:bodyPr/>
          <a:lstStyle/>
          <a:p>
            <a:fld id="{2495F090-CA2D-44FF-B42B-1156B48CA943}" type="slidenum">
              <a:rPr lang="en-IN" smtClean="0"/>
              <a:t>122</a:t>
            </a:fld>
            <a:endParaRPr lang="en-IN"/>
          </a:p>
        </p:txBody>
      </p:sp>
      <p:grpSp>
        <p:nvGrpSpPr>
          <p:cNvPr id="10" name="Group 9">
            <a:extLst>
              <a:ext uri="{FF2B5EF4-FFF2-40B4-BE49-F238E27FC236}">
                <a16:creationId xmlns:a16="http://schemas.microsoft.com/office/drawing/2014/main" id="{DE745292-42D5-453B-AEC8-9E526712AFBF}"/>
              </a:ext>
            </a:extLst>
          </p:cNvPr>
          <p:cNvGrpSpPr/>
          <p:nvPr/>
        </p:nvGrpSpPr>
        <p:grpSpPr>
          <a:xfrm>
            <a:off x="1174038" y="769084"/>
            <a:ext cx="6955721" cy="2735817"/>
            <a:chOff x="1174038" y="769084"/>
            <a:chExt cx="6955721" cy="2735817"/>
          </a:xfrm>
        </p:grpSpPr>
        <p:pic>
          <p:nvPicPr>
            <p:cNvPr id="8" name="Picture 7">
              <a:extLst>
                <a:ext uri="{FF2B5EF4-FFF2-40B4-BE49-F238E27FC236}">
                  <a16:creationId xmlns:a16="http://schemas.microsoft.com/office/drawing/2014/main" id="{BA3DF641-309C-418B-A695-65501D6ED9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1174038" y="769084"/>
              <a:ext cx="6955721" cy="2735817"/>
            </a:xfrm>
            <a:prstGeom prst="rect">
              <a:avLst/>
            </a:prstGeom>
            <a:ln>
              <a:solidFill>
                <a:schemeClr val="accent1"/>
              </a:solidFill>
            </a:ln>
          </p:spPr>
        </p:pic>
        <p:sp>
          <p:nvSpPr>
            <p:cNvPr id="9" name="Rectangle: Rounded Corners 8">
              <a:extLst>
                <a:ext uri="{FF2B5EF4-FFF2-40B4-BE49-F238E27FC236}">
                  <a16:creationId xmlns:a16="http://schemas.microsoft.com/office/drawing/2014/main" id="{B8EC96C8-6838-43D2-9B16-B1742309D7AA}"/>
                </a:ext>
              </a:extLst>
            </p:cNvPr>
            <p:cNvSpPr/>
            <p:nvPr/>
          </p:nvSpPr>
          <p:spPr>
            <a:xfrm>
              <a:off x="2490206" y="3293617"/>
              <a:ext cx="4296792" cy="17977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2" name="Picture 11">
            <a:extLst>
              <a:ext uri="{FF2B5EF4-FFF2-40B4-BE49-F238E27FC236}">
                <a16:creationId xmlns:a16="http://schemas.microsoft.com/office/drawing/2014/main" id="{1D709431-0CAD-40AB-87CE-7EC54DF31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038" y="3604334"/>
            <a:ext cx="5145062" cy="2634588"/>
          </a:xfrm>
          <a:prstGeom prst="rect">
            <a:avLst/>
          </a:prstGeom>
          <a:ln>
            <a:solidFill>
              <a:schemeClr val="accent1"/>
            </a:solidFill>
          </a:ln>
        </p:spPr>
      </p:pic>
      <p:sp>
        <p:nvSpPr>
          <p:cNvPr id="13" name="Right Bracket 12">
            <a:extLst>
              <a:ext uri="{FF2B5EF4-FFF2-40B4-BE49-F238E27FC236}">
                <a16:creationId xmlns:a16="http://schemas.microsoft.com/office/drawing/2014/main" id="{CBA62592-3A59-42EF-A1D8-D60FA30DDF0E}"/>
              </a:ext>
            </a:extLst>
          </p:cNvPr>
          <p:cNvSpPr/>
          <p:nvPr/>
        </p:nvSpPr>
        <p:spPr>
          <a:xfrm>
            <a:off x="6363490" y="4065973"/>
            <a:ext cx="232619" cy="1669002"/>
          </a:xfrm>
          <a:prstGeom prst="rightBracket">
            <a:avLst>
              <a:gd name="adj" fmla="val 10715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4" name="TextBox 13">
            <a:extLst>
              <a:ext uri="{FF2B5EF4-FFF2-40B4-BE49-F238E27FC236}">
                <a16:creationId xmlns:a16="http://schemas.microsoft.com/office/drawing/2014/main" id="{B24EFF95-590D-4B00-9EE6-6C8A1F2470FF}"/>
              </a:ext>
            </a:extLst>
          </p:cNvPr>
          <p:cNvSpPr txBox="1"/>
          <p:nvPr/>
        </p:nvSpPr>
        <p:spPr>
          <a:xfrm>
            <a:off x="6640499" y="4715808"/>
            <a:ext cx="761747" cy="369332"/>
          </a:xfrm>
          <a:prstGeom prst="rect">
            <a:avLst/>
          </a:prstGeom>
          <a:noFill/>
        </p:spPr>
        <p:txBody>
          <a:bodyPr wrap="none" rtlCol="0">
            <a:spAutoFit/>
          </a:bodyPr>
          <a:lstStyle/>
          <a:p>
            <a:r>
              <a:rPr lang="en-IN" dirty="0"/>
              <a:t>1 mm</a:t>
            </a:r>
          </a:p>
        </p:txBody>
      </p:sp>
      <p:sp>
        <p:nvSpPr>
          <p:cNvPr id="15" name="Rectangle: Rounded Corners 14">
            <a:extLst>
              <a:ext uri="{FF2B5EF4-FFF2-40B4-BE49-F238E27FC236}">
                <a16:creationId xmlns:a16="http://schemas.microsoft.com/office/drawing/2014/main" id="{5B2DB974-DA76-49AA-8C3F-7991D5BD2DF1}"/>
              </a:ext>
            </a:extLst>
          </p:cNvPr>
          <p:cNvSpPr/>
          <p:nvPr/>
        </p:nvSpPr>
        <p:spPr>
          <a:xfrm>
            <a:off x="6347534" y="990564"/>
            <a:ext cx="1622428" cy="36512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Rounded Corners 15">
            <a:extLst>
              <a:ext uri="{FF2B5EF4-FFF2-40B4-BE49-F238E27FC236}">
                <a16:creationId xmlns:a16="http://schemas.microsoft.com/office/drawing/2014/main" id="{A61F4CAC-6900-4357-9331-97A9076C6373}"/>
              </a:ext>
            </a:extLst>
          </p:cNvPr>
          <p:cNvSpPr/>
          <p:nvPr/>
        </p:nvSpPr>
        <p:spPr>
          <a:xfrm>
            <a:off x="3552548" y="2618913"/>
            <a:ext cx="912920" cy="27066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Rounded Corners 16">
            <a:extLst>
              <a:ext uri="{FF2B5EF4-FFF2-40B4-BE49-F238E27FC236}">
                <a16:creationId xmlns:a16="http://schemas.microsoft.com/office/drawing/2014/main" id="{ABB6A4EE-52CA-489A-9AD2-912D2C0563ED}"/>
              </a:ext>
            </a:extLst>
          </p:cNvPr>
          <p:cNvSpPr/>
          <p:nvPr/>
        </p:nvSpPr>
        <p:spPr>
          <a:xfrm>
            <a:off x="3517037" y="1408006"/>
            <a:ext cx="912920" cy="26326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7BC1980A-1B24-48D8-8400-FA0BD733C19A}"/>
              </a:ext>
            </a:extLst>
          </p:cNvPr>
          <p:cNvSpPr txBox="1"/>
          <p:nvPr/>
        </p:nvSpPr>
        <p:spPr>
          <a:xfrm>
            <a:off x="6319100" y="5668859"/>
            <a:ext cx="2824900" cy="646331"/>
          </a:xfrm>
          <a:prstGeom prst="rect">
            <a:avLst/>
          </a:prstGeom>
          <a:noFill/>
        </p:spPr>
        <p:txBody>
          <a:bodyPr wrap="square" rtlCol="0">
            <a:spAutoFit/>
          </a:bodyPr>
          <a:lstStyle/>
          <a:p>
            <a:r>
              <a:rPr lang="en-IN" dirty="0"/>
              <a:t>Create the Metal Stack as shown in Figure in ADS</a:t>
            </a:r>
          </a:p>
        </p:txBody>
      </p:sp>
      <p:sp>
        <p:nvSpPr>
          <p:cNvPr id="19" name="Speech Bubble: Oval 18">
            <a:extLst>
              <a:ext uri="{FF2B5EF4-FFF2-40B4-BE49-F238E27FC236}">
                <a16:creationId xmlns:a16="http://schemas.microsoft.com/office/drawing/2014/main" id="{810029B9-CF42-4445-8085-4D56C26ECF64}"/>
              </a:ext>
            </a:extLst>
          </p:cNvPr>
          <p:cNvSpPr/>
          <p:nvPr/>
        </p:nvSpPr>
        <p:spPr>
          <a:xfrm>
            <a:off x="6668176" y="5411319"/>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Tree>
    <p:extLst>
      <p:ext uri="{BB962C8B-B14F-4D97-AF65-F5344CB8AC3E}">
        <p14:creationId xmlns:p14="http://schemas.microsoft.com/office/powerpoint/2010/main" val="13887063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5EA3E-B509-4B42-85D3-A2F1D2B7DEE6}"/>
              </a:ext>
            </a:extLst>
          </p:cNvPr>
          <p:cNvSpPr>
            <a:spLocks noGrp="1"/>
          </p:cNvSpPr>
          <p:nvPr>
            <p:ph type="title"/>
          </p:nvPr>
        </p:nvSpPr>
        <p:spPr/>
        <p:txBody>
          <a:bodyPr/>
          <a:lstStyle/>
          <a:p>
            <a:r>
              <a:rPr lang="en-IN" dirty="0"/>
              <a:t>Steps for LTCC Package Design</a:t>
            </a:r>
          </a:p>
        </p:txBody>
      </p:sp>
      <p:sp>
        <p:nvSpPr>
          <p:cNvPr id="3" name="Date Placeholder 2">
            <a:extLst>
              <a:ext uri="{FF2B5EF4-FFF2-40B4-BE49-F238E27FC236}">
                <a16:creationId xmlns:a16="http://schemas.microsoft.com/office/drawing/2014/main" id="{B2CBC18D-81A8-481F-9219-A0DCBEED2B11}"/>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A7A936F-C376-4851-9375-B85C5B84076D}"/>
              </a:ext>
            </a:extLst>
          </p:cNvPr>
          <p:cNvSpPr>
            <a:spLocks noGrp="1"/>
          </p:cNvSpPr>
          <p:nvPr>
            <p:ph type="sldNum" sz="quarter" idx="12"/>
          </p:nvPr>
        </p:nvSpPr>
        <p:spPr/>
        <p:txBody>
          <a:bodyPr/>
          <a:lstStyle/>
          <a:p>
            <a:fld id="{2495F090-CA2D-44FF-B42B-1156B48CA943}" type="slidenum">
              <a:rPr lang="en-IN" smtClean="0"/>
              <a:t>123</a:t>
            </a:fld>
            <a:endParaRPr lang="en-IN"/>
          </a:p>
        </p:txBody>
      </p:sp>
      <p:grpSp>
        <p:nvGrpSpPr>
          <p:cNvPr id="5" name="Group 4">
            <a:extLst>
              <a:ext uri="{FF2B5EF4-FFF2-40B4-BE49-F238E27FC236}">
                <a16:creationId xmlns:a16="http://schemas.microsoft.com/office/drawing/2014/main" id="{3CE0A449-4167-45DD-8131-1F6FFCE33E8A}"/>
              </a:ext>
            </a:extLst>
          </p:cNvPr>
          <p:cNvGrpSpPr/>
          <p:nvPr/>
        </p:nvGrpSpPr>
        <p:grpSpPr>
          <a:xfrm>
            <a:off x="628650" y="2070173"/>
            <a:ext cx="5326860" cy="3798004"/>
            <a:chOff x="628650" y="515064"/>
            <a:chExt cx="5326860" cy="3798004"/>
          </a:xfrm>
        </p:grpSpPr>
        <p:grpSp>
          <p:nvGrpSpPr>
            <p:cNvPr id="6" name="Group 5">
              <a:extLst>
                <a:ext uri="{FF2B5EF4-FFF2-40B4-BE49-F238E27FC236}">
                  <a16:creationId xmlns:a16="http://schemas.microsoft.com/office/drawing/2014/main" id="{28763268-B067-4BA2-8EC4-8C0A88419B92}"/>
                </a:ext>
              </a:extLst>
            </p:cNvPr>
            <p:cNvGrpSpPr/>
            <p:nvPr/>
          </p:nvGrpSpPr>
          <p:grpSpPr>
            <a:xfrm>
              <a:off x="628650" y="1035714"/>
              <a:ext cx="5326860" cy="3099161"/>
              <a:chOff x="-79900" y="789641"/>
              <a:chExt cx="5326860" cy="3099161"/>
            </a:xfrm>
          </p:grpSpPr>
          <p:pic>
            <p:nvPicPr>
              <p:cNvPr id="16" name="Picture 15">
                <a:extLst>
                  <a:ext uri="{FF2B5EF4-FFF2-40B4-BE49-F238E27FC236}">
                    <a16:creationId xmlns:a16="http://schemas.microsoft.com/office/drawing/2014/main" id="{08F10715-39FA-4313-81F5-1122F013B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83" y="789641"/>
                <a:ext cx="3524937" cy="2799739"/>
              </a:xfrm>
              <a:prstGeom prst="rect">
                <a:avLst/>
              </a:prstGeom>
              <a:ln>
                <a:solidFill>
                  <a:srgbClr val="0070C0"/>
                </a:solidFill>
              </a:ln>
            </p:spPr>
          </p:pic>
          <p:sp>
            <p:nvSpPr>
              <p:cNvPr id="17" name="TextBox 16">
                <a:extLst>
                  <a:ext uri="{FF2B5EF4-FFF2-40B4-BE49-F238E27FC236}">
                    <a16:creationId xmlns:a16="http://schemas.microsoft.com/office/drawing/2014/main" id="{071B17F8-9374-462A-8B76-BFE55B4B525F}"/>
                  </a:ext>
                </a:extLst>
              </p:cNvPr>
              <p:cNvSpPr txBox="1"/>
              <p:nvPr/>
            </p:nvSpPr>
            <p:spPr>
              <a:xfrm>
                <a:off x="4190260" y="2008787"/>
                <a:ext cx="1056700" cy="369332"/>
              </a:xfrm>
              <a:prstGeom prst="rect">
                <a:avLst/>
              </a:prstGeom>
              <a:noFill/>
            </p:spPr>
            <p:txBody>
              <a:bodyPr wrap="none" rtlCol="0">
                <a:spAutoFit/>
              </a:bodyPr>
              <a:lstStyle/>
              <a:p>
                <a:r>
                  <a:rPr lang="en-IN" dirty="0">
                    <a:solidFill>
                      <a:srgbClr val="0070C0"/>
                    </a:solidFill>
                  </a:rPr>
                  <a:t>FEM out</a:t>
                </a:r>
              </a:p>
            </p:txBody>
          </p:sp>
          <p:sp>
            <p:nvSpPr>
              <p:cNvPr id="18" name="TextBox 17">
                <a:extLst>
                  <a:ext uri="{FF2B5EF4-FFF2-40B4-BE49-F238E27FC236}">
                    <a16:creationId xmlns:a16="http://schemas.microsoft.com/office/drawing/2014/main" id="{B425C01F-AF92-4148-BD21-8334E3FF90ED}"/>
                  </a:ext>
                </a:extLst>
              </p:cNvPr>
              <p:cNvSpPr txBox="1"/>
              <p:nvPr/>
            </p:nvSpPr>
            <p:spPr>
              <a:xfrm>
                <a:off x="1297619" y="3519470"/>
                <a:ext cx="1005468" cy="369332"/>
              </a:xfrm>
              <a:prstGeom prst="rect">
                <a:avLst/>
              </a:prstGeom>
              <a:noFill/>
            </p:spPr>
            <p:txBody>
              <a:bodyPr wrap="none" rtlCol="0">
                <a:spAutoFit/>
              </a:bodyPr>
              <a:lstStyle/>
              <a:p>
                <a:r>
                  <a:rPr lang="en-IN" dirty="0">
                    <a:solidFill>
                      <a:srgbClr val="0070C0"/>
                    </a:solidFill>
                  </a:rPr>
                  <a:t>LNA out</a:t>
                </a:r>
              </a:p>
            </p:txBody>
          </p:sp>
          <p:sp>
            <p:nvSpPr>
              <p:cNvPr id="19" name="TextBox 18">
                <a:extLst>
                  <a:ext uri="{FF2B5EF4-FFF2-40B4-BE49-F238E27FC236}">
                    <a16:creationId xmlns:a16="http://schemas.microsoft.com/office/drawing/2014/main" id="{20691E4F-097C-47CE-B0D7-F32A9A9F7885}"/>
                  </a:ext>
                </a:extLst>
              </p:cNvPr>
              <p:cNvSpPr txBox="1"/>
              <p:nvPr/>
            </p:nvSpPr>
            <p:spPr>
              <a:xfrm>
                <a:off x="-79900" y="1824121"/>
                <a:ext cx="847283" cy="369332"/>
              </a:xfrm>
              <a:prstGeom prst="rect">
                <a:avLst/>
              </a:prstGeom>
              <a:noFill/>
            </p:spPr>
            <p:txBody>
              <a:bodyPr wrap="none" rtlCol="0">
                <a:spAutoFit/>
              </a:bodyPr>
              <a:lstStyle/>
              <a:p>
                <a:r>
                  <a:rPr lang="en-IN" dirty="0">
                    <a:solidFill>
                      <a:srgbClr val="0070C0"/>
                    </a:solidFill>
                  </a:rPr>
                  <a:t>PA out</a:t>
                </a:r>
              </a:p>
            </p:txBody>
          </p:sp>
        </p:grpSp>
        <p:sp>
          <p:nvSpPr>
            <p:cNvPr id="7" name="TextBox 6">
              <a:extLst>
                <a:ext uri="{FF2B5EF4-FFF2-40B4-BE49-F238E27FC236}">
                  <a16:creationId xmlns:a16="http://schemas.microsoft.com/office/drawing/2014/main" id="{1F5C9D25-6C5D-4D2A-A246-EC5045AED51C}"/>
                </a:ext>
              </a:extLst>
            </p:cNvPr>
            <p:cNvSpPr txBox="1"/>
            <p:nvPr/>
          </p:nvSpPr>
          <p:spPr>
            <a:xfrm>
              <a:off x="3416239" y="769084"/>
              <a:ext cx="603050" cy="307777"/>
            </a:xfrm>
            <a:prstGeom prst="rect">
              <a:avLst/>
            </a:prstGeom>
            <a:noFill/>
          </p:spPr>
          <p:txBody>
            <a:bodyPr wrap="none" rtlCol="0">
              <a:spAutoFit/>
            </a:bodyPr>
            <a:lstStyle/>
            <a:p>
              <a:r>
                <a:rPr lang="en-IN" sz="1400" dirty="0">
                  <a:solidFill>
                    <a:srgbClr val="C00000"/>
                  </a:solidFill>
                </a:rPr>
                <a:t>Vddp</a:t>
              </a:r>
            </a:p>
          </p:txBody>
        </p:sp>
        <p:sp>
          <p:nvSpPr>
            <p:cNvPr id="8" name="TextBox 7">
              <a:extLst>
                <a:ext uri="{FF2B5EF4-FFF2-40B4-BE49-F238E27FC236}">
                  <a16:creationId xmlns:a16="http://schemas.microsoft.com/office/drawing/2014/main" id="{C4147712-2802-4E7C-8ACB-DD519492126E}"/>
                </a:ext>
              </a:extLst>
            </p:cNvPr>
            <p:cNvSpPr txBox="1"/>
            <p:nvPr/>
          </p:nvSpPr>
          <p:spPr>
            <a:xfrm>
              <a:off x="3652316" y="3796320"/>
              <a:ext cx="603050" cy="307777"/>
            </a:xfrm>
            <a:prstGeom prst="rect">
              <a:avLst/>
            </a:prstGeom>
            <a:noFill/>
          </p:spPr>
          <p:txBody>
            <a:bodyPr wrap="none" rtlCol="0">
              <a:spAutoFit/>
            </a:bodyPr>
            <a:lstStyle/>
            <a:p>
              <a:r>
                <a:rPr lang="en-IN" sz="1400" dirty="0">
                  <a:solidFill>
                    <a:srgbClr val="C00000"/>
                  </a:solidFill>
                </a:rPr>
                <a:t>Vddn</a:t>
              </a:r>
            </a:p>
          </p:txBody>
        </p:sp>
        <p:sp>
          <p:nvSpPr>
            <p:cNvPr id="9" name="TextBox 8">
              <a:extLst>
                <a:ext uri="{FF2B5EF4-FFF2-40B4-BE49-F238E27FC236}">
                  <a16:creationId xmlns:a16="http://schemas.microsoft.com/office/drawing/2014/main" id="{59CA3063-9189-4160-BB6B-90A2166E8F58}"/>
                </a:ext>
              </a:extLst>
            </p:cNvPr>
            <p:cNvSpPr txBox="1"/>
            <p:nvPr/>
          </p:nvSpPr>
          <p:spPr>
            <a:xfrm rot="16200000">
              <a:off x="2704695" y="675168"/>
              <a:ext cx="603050" cy="307777"/>
            </a:xfrm>
            <a:prstGeom prst="rect">
              <a:avLst/>
            </a:prstGeom>
            <a:noFill/>
          </p:spPr>
          <p:txBody>
            <a:bodyPr wrap="none" rtlCol="0">
              <a:spAutoFit/>
            </a:bodyPr>
            <a:lstStyle/>
            <a:p>
              <a:r>
                <a:rPr lang="en-IN" sz="1400" dirty="0">
                  <a:solidFill>
                    <a:srgbClr val="0BB356"/>
                  </a:solidFill>
                </a:rPr>
                <a:t>Vgp1</a:t>
              </a:r>
            </a:p>
          </p:txBody>
        </p:sp>
        <p:sp>
          <p:nvSpPr>
            <p:cNvPr id="10" name="TextBox 9">
              <a:extLst>
                <a:ext uri="{FF2B5EF4-FFF2-40B4-BE49-F238E27FC236}">
                  <a16:creationId xmlns:a16="http://schemas.microsoft.com/office/drawing/2014/main" id="{D8538E11-1D1D-4F82-A038-5F300C4FF756}"/>
                </a:ext>
              </a:extLst>
            </p:cNvPr>
            <p:cNvSpPr txBox="1"/>
            <p:nvPr/>
          </p:nvSpPr>
          <p:spPr>
            <a:xfrm rot="16200000">
              <a:off x="2901364" y="677814"/>
              <a:ext cx="603050" cy="307777"/>
            </a:xfrm>
            <a:prstGeom prst="rect">
              <a:avLst/>
            </a:prstGeom>
            <a:noFill/>
          </p:spPr>
          <p:txBody>
            <a:bodyPr wrap="none" rtlCol="0">
              <a:spAutoFit/>
            </a:bodyPr>
            <a:lstStyle/>
            <a:p>
              <a:r>
                <a:rPr lang="en-IN" sz="1400" dirty="0">
                  <a:solidFill>
                    <a:srgbClr val="0BB356"/>
                  </a:solidFill>
                </a:rPr>
                <a:t>Vgp2</a:t>
              </a:r>
            </a:p>
          </p:txBody>
        </p:sp>
        <p:sp>
          <p:nvSpPr>
            <p:cNvPr id="11" name="TextBox 10">
              <a:extLst>
                <a:ext uri="{FF2B5EF4-FFF2-40B4-BE49-F238E27FC236}">
                  <a16:creationId xmlns:a16="http://schemas.microsoft.com/office/drawing/2014/main" id="{304C7E32-78F4-48E6-AF17-15CAC7BFE2CE}"/>
                </a:ext>
              </a:extLst>
            </p:cNvPr>
            <p:cNvSpPr txBox="1"/>
            <p:nvPr/>
          </p:nvSpPr>
          <p:spPr>
            <a:xfrm rot="16200000">
              <a:off x="3084984" y="662700"/>
              <a:ext cx="603050" cy="307777"/>
            </a:xfrm>
            <a:prstGeom prst="rect">
              <a:avLst/>
            </a:prstGeom>
            <a:noFill/>
          </p:spPr>
          <p:txBody>
            <a:bodyPr wrap="none" rtlCol="0">
              <a:spAutoFit/>
            </a:bodyPr>
            <a:lstStyle/>
            <a:p>
              <a:r>
                <a:rPr lang="en-IN" sz="1400" dirty="0">
                  <a:solidFill>
                    <a:srgbClr val="0BB356"/>
                  </a:solidFill>
                </a:rPr>
                <a:t>Vgp3</a:t>
              </a:r>
            </a:p>
          </p:txBody>
        </p:sp>
        <p:sp>
          <p:nvSpPr>
            <p:cNvPr id="12" name="TextBox 11">
              <a:extLst>
                <a:ext uri="{FF2B5EF4-FFF2-40B4-BE49-F238E27FC236}">
                  <a16:creationId xmlns:a16="http://schemas.microsoft.com/office/drawing/2014/main" id="{AA7D6695-AFFC-4444-A26E-5DCB2DD911C6}"/>
                </a:ext>
              </a:extLst>
            </p:cNvPr>
            <p:cNvSpPr txBox="1"/>
            <p:nvPr/>
          </p:nvSpPr>
          <p:spPr>
            <a:xfrm rot="16200000">
              <a:off x="2990481" y="3883524"/>
              <a:ext cx="543739" cy="307777"/>
            </a:xfrm>
            <a:prstGeom prst="rect">
              <a:avLst/>
            </a:prstGeom>
            <a:noFill/>
          </p:spPr>
          <p:txBody>
            <a:bodyPr wrap="none" rtlCol="0">
              <a:spAutoFit/>
            </a:bodyPr>
            <a:lstStyle/>
            <a:p>
              <a:r>
                <a:rPr lang="en-IN" sz="1400" dirty="0">
                  <a:solidFill>
                    <a:srgbClr val="0BB356"/>
                  </a:solidFill>
                </a:rPr>
                <a:t>Vgl1</a:t>
              </a:r>
            </a:p>
          </p:txBody>
        </p:sp>
        <p:sp>
          <p:nvSpPr>
            <p:cNvPr id="13" name="TextBox 12">
              <a:extLst>
                <a:ext uri="{FF2B5EF4-FFF2-40B4-BE49-F238E27FC236}">
                  <a16:creationId xmlns:a16="http://schemas.microsoft.com/office/drawing/2014/main" id="{3A475686-F2B5-4BEA-BEEE-E2F4345B3A6F}"/>
                </a:ext>
              </a:extLst>
            </p:cNvPr>
            <p:cNvSpPr txBox="1"/>
            <p:nvPr/>
          </p:nvSpPr>
          <p:spPr>
            <a:xfrm rot="16200000">
              <a:off x="2786287" y="3885417"/>
              <a:ext cx="547525" cy="307777"/>
            </a:xfrm>
            <a:prstGeom prst="rect">
              <a:avLst/>
            </a:prstGeom>
            <a:noFill/>
          </p:spPr>
          <p:txBody>
            <a:bodyPr wrap="square" rtlCol="0">
              <a:spAutoFit/>
            </a:bodyPr>
            <a:lstStyle/>
            <a:p>
              <a:r>
                <a:rPr lang="en-IN" sz="1400" dirty="0">
                  <a:solidFill>
                    <a:srgbClr val="0BB356"/>
                  </a:solidFill>
                </a:rPr>
                <a:t>Vgl2</a:t>
              </a:r>
            </a:p>
          </p:txBody>
        </p:sp>
        <p:sp>
          <p:nvSpPr>
            <p:cNvPr id="14" name="TextBox 13">
              <a:extLst>
                <a:ext uri="{FF2B5EF4-FFF2-40B4-BE49-F238E27FC236}">
                  <a16:creationId xmlns:a16="http://schemas.microsoft.com/office/drawing/2014/main" id="{987DDE1B-6148-49DD-A1BB-E4094C1AC06A}"/>
                </a:ext>
              </a:extLst>
            </p:cNvPr>
            <p:cNvSpPr txBox="1"/>
            <p:nvPr/>
          </p:nvSpPr>
          <p:spPr>
            <a:xfrm rot="16200000">
              <a:off x="3176252" y="3855684"/>
              <a:ext cx="547525" cy="307777"/>
            </a:xfrm>
            <a:prstGeom prst="rect">
              <a:avLst/>
            </a:prstGeom>
            <a:noFill/>
          </p:spPr>
          <p:txBody>
            <a:bodyPr wrap="square" rtlCol="0">
              <a:spAutoFit/>
            </a:bodyPr>
            <a:lstStyle/>
            <a:p>
              <a:r>
                <a:rPr lang="en-IN" sz="1400" dirty="0">
                  <a:solidFill>
                    <a:srgbClr val="190DB1"/>
                  </a:solidFill>
                </a:rPr>
                <a:t>Vsn</a:t>
              </a:r>
            </a:p>
          </p:txBody>
        </p:sp>
        <p:sp>
          <p:nvSpPr>
            <p:cNvPr id="15" name="TextBox 14">
              <a:extLst>
                <a:ext uri="{FF2B5EF4-FFF2-40B4-BE49-F238E27FC236}">
                  <a16:creationId xmlns:a16="http://schemas.microsoft.com/office/drawing/2014/main" id="{493714FB-2AE5-4410-BAE7-8F69697A446C}"/>
                </a:ext>
              </a:extLst>
            </p:cNvPr>
            <p:cNvSpPr txBox="1"/>
            <p:nvPr/>
          </p:nvSpPr>
          <p:spPr>
            <a:xfrm rot="16200000">
              <a:off x="3312927" y="3855683"/>
              <a:ext cx="547525" cy="307777"/>
            </a:xfrm>
            <a:prstGeom prst="rect">
              <a:avLst/>
            </a:prstGeom>
            <a:noFill/>
          </p:spPr>
          <p:txBody>
            <a:bodyPr wrap="square" rtlCol="0">
              <a:spAutoFit/>
            </a:bodyPr>
            <a:lstStyle/>
            <a:p>
              <a:r>
                <a:rPr lang="en-IN" sz="1400" dirty="0">
                  <a:solidFill>
                    <a:srgbClr val="FF0000"/>
                  </a:solidFill>
                </a:rPr>
                <a:t>Vsp</a:t>
              </a:r>
            </a:p>
          </p:txBody>
        </p:sp>
      </p:grpSp>
      <p:sp>
        <p:nvSpPr>
          <p:cNvPr id="20" name="TextBox 19">
            <a:extLst>
              <a:ext uri="{FF2B5EF4-FFF2-40B4-BE49-F238E27FC236}">
                <a16:creationId xmlns:a16="http://schemas.microsoft.com/office/drawing/2014/main" id="{DF60E640-813D-43C8-B0D0-E69E1B9E45A1}"/>
              </a:ext>
            </a:extLst>
          </p:cNvPr>
          <p:cNvSpPr txBox="1"/>
          <p:nvPr/>
        </p:nvSpPr>
        <p:spPr>
          <a:xfrm>
            <a:off x="628650" y="1096463"/>
            <a:ext cx="8360729" cy="646331"/>
          </a:xfrm>
          <a:prstGeom prst="rect">
            <a:avLst/>
          </a:prstGeom>
          <a:noFill/>
        </p:spPr>
        <p:txBody>
          <a:bodyPr wrap="square" rtlCol="0">
            <a:spAutoFit/>
          </a:bodyPr>
          <a:lstStyle/>
          <a:p>
            <a:r>
              <a:rPr lang="en-IN" dirty="0"/>
              <a:t>Layout the Package as shown in Figure. Note that Thermal Vias are large (0.4 mm radius) while other vias are small (0.05 mm radius)</a:t>
            </a:r>
          </a:p>
        </p:txBody>
      </p:sp>
      <p:sp>
        <p:nvSpPr>
          <p:cNvPr id="21" name="Speech Bubble: Oval 20">
            <a:extLst>
              <a:ext uri="{FF2B5EF4-FFF2-40B4-BE49-F238E27FC236}">
                <a16:creationId xmlns:a16="http://schemas.microsoft.com/office/drawing/2014/main" id="{70394344-20C2-44B7-857C-6BA4B03D03FB}"/>
              </a:ext>
            </a:extLst>
          </p:cNvPr>
          <p:cNvSpPr/>
          <p:nvPr/>
        </p:nvSpPr>
        <p:spPr>
          <a:xfrm>
            <a:off x="760644" y="806878"/>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
        <p:nvSpPr>
          <p:cNvPr id="22" name="TextBox 21">
            <a:extLst>
              <a:ext uri="{FF2B5EF4-FFF2-40B4-BE49-F238E27FC236}">
                <a16:creationId xmlns:a16="http://schemas.microsoft.com/office/drawing/2014/main" id="{F8613037-5A43-4DD7-B04B-D8CB48FF13A8}"/>
              </a:ext>
            </a:extLst>
          </p:cNvPr>
          <p:cNvSpPr txBox="1"/>
          <p:nvPr/>
        </p:nvSpPr>
        <p:spPr>
          <a:xfrm>
            <a:off x="5486215" y="2284311"/>
            <a:ext cx="3349305" cy="1200329"/>
          </a:xfrm>
          <a:prstGeom prst="rect">
            <a:avLst/>
          </a:prstGeom>
          <a:noFill/>
        </p:spPr>
        <p:txBody>
          <a:bodyPr wrap="square" rtlCol="0">
            <a:spAutoFit/>
          </a:bodyPr>
          <a:lstStyle/>
          <a:p>
            <a:r>
              <a:rPr lang="en-IN" dirty="0"/>
              <a:t>Separately simulate the SMA to Microstrip Transitions before including them on to Module. These transitions are critical </a:t>
            </a:r>
          </a:p>
        </p:txBody>
      </p:sp>
      <p:sp>
        <p:nvSpPr>
          <p:cNvPr id="23" name="Speech Bubble: Oval 22">
            <a:extLst>
              <a:ext uri="{FF2B5EF4-FFF2-40B4-BE49-F238E27FC236}">
                <a16:creationId xmlns:a16="http://schemas.microsoft.com/office/drawing/2014/main" id="{1B82B53F-675E-46FF-AC74-6E1B77749BB3}"/>
              </a:ext>
            </a:extLst>
          </p:cNvPr>
          <p:cNvSpPr/>
          <p:nvPr/>
        </p:nvSpPr>
        <p:spPr>
          <a:xfrm>
            <a:off x="5618209" y="1994726"/>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BE9B668-381B-4587-9D41-9849DE7D1DB4}"/>
                  </a:ext>
                </a:extLst>
              </p:cNvPr>
              <p:cNvSpPr txBox="1"/>
              <p:nvPr/>
            </p:nvSpPr>
            <p:spPr>
              <a:xfrm>
                <a:off x="6490821" y="3484640"/>
                <a:ext cx="20245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𝐺</m:t>
                      </m:r>
                      <m:r>
                        <a:rPr lang="en-IN" b="0" i="1" smtClean="0">
                          <a:latin typeface="Cambria Math" panose="02040503050406030204" pitchFamily="18" charset="0"/>
                        </a:rPr>
                        <m:t>=0.35 </m:t>
                      </m:r>
                      <m:r>
                        <a:rPr lang="en-IN" b="0" i="1" smtClean="0">
                          <a:latin typeface="Cambria Math" panose="02040503050406030204" pitchFamily="18" charset="0"/>
                        </a:rPr>
                        <m:t>𝑡𝑜</m:t>
                      </m:r>
                      <m:r>
                        <a:rPr lang="en-IN" b="0" i="1" smtClean="0">
                          <a:latin typeface="Cambria Math" panose="02040503050406030204" pitchFamily="18" charset="0"/>
                        </a:rPr>
                        <m:t> 0.4 </m:t>
                      </m:r>
                      <m:r>
                        <a:rPr lang="en-IN" b="0" i="1" smtClean="0">
                          <a:latin typeface="Cambria Math" panose="02040503050406030204" pitchFamily="18" charset="0"/>
                        </a:rPr>
                        <m:t>𝑚𝑚</m:t>
                      </m:r>
                    </m:oMath>
                  </m:oMathPara>
                </a14:m>
                <a:endParaRPr lang="en-IN" b="0" dirty="0"/>
              </a:p>
            </p:txBody>
          </p:sp>
        </mc:Choice>
        <mc:Fallback xmlns="">
          <p:sp>
            <p:nvSpPr>
              <p:cNvPr id="24" name="TextBox 23">
                <a:extLst>
                  <a:ext uri="{FF2B5EF4-FFF2-40B4-BE49-F238E27FC236}">
                    <a16:creationId xmlns:a16="http://schemas.microsoft.com/office/drawing/2014/main" id="{ABE9B668-381B-4587-9D41-9849DE7D1DB4}"/>
                  </a:ext>
                </a:extLst>
              </p:cNvPr>
              <p:cNvSpPr txBox="1">
                <a:spLocks noRot="1" noChangeAspect="1" noMove="1" noResize="1" noEditPoints="1" noAdjustHandles="1" noChangeArrowheads="1" noChangeShapeType="1" noTextEdit="1"/>
              </p:cNvSpPr>
              <p:nvPr/>
            </p:nvSpPr>
            <p:spPr>
              <a:xfrm>
                <a:off x="6490821" y="3484640"/>
                <a:ext cx="2024529" cy="276999"/>
              </a:xfrm>
              <a:prstGeom prst="rect">
                <a:avLst/>
              </a:prstGeom>
              <a:blipFill>
                <a:blip r:embed="rId3"/>
                <a:stretch>
                  <a:fillRect l="-2108" r="-1205" b="-11111"/>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C3655D8-7000-4968-B240-20ED0F4DAF7A}"/>
                  </a:ext>
                </a:extLst>
              </p:cNvPr>
              <p:cNvSpPr txBox="1"/>
              <p:nvPr/>
            </p:nvSpPr>
            <p:spPr>
              <a:xfrm>
                <a:off x="6490821" y="3813457"/>
                <a:ext cx="20971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𝑊</m:t>
                      </m:r>
                      <m:r>
                        <a:rPr lang="en-IN" b="0" i="1" smtClean="0">
                          <a:latin typeface="Cambria Math" panose="02040503050406030204" pitchFamily="18" charset="0"/>
                        </a:rPr>
                        <m:t>=0.8 </m:t>
                      </m:r>
                      <m:r>
                        <a:rPr lang="en-IN" b="0" i="1" smtClean="0">
                          <a:latin typeface="Cambria Math" panose="02040503050406030204" pitchFamily="18" charset="0"/>
                        </a:rPr>
                        <m:t>𝑡𝑜</m:t>
                      </m:r>
                      <m:r>
                        <a:rPr lang="en-IN" b="0" i="1" smtClean="0">
                          <a:latin typeface="Cambria Math" panose="02040503050406030204" pitchFamily="18" charset="0"/>
                        </a:rPr>
                        <m:t> 0.85 </m:t>
                      </m:r>
                      <m:r>
                        <a:rPr lang="en-IN" b="0" i="1" smtClean="0">
                          <a:latin typeface="Cambria Math" panose="02040503050406030204" pitchFamily="18" charset="0"/>
                        </a:rPr>
                        <m:t>𝑚𝑚</m:t>
                      </m:r>
                    </m:oMath>
                  </m:oMathPara>
                </a14:m>
                <a:endParaRPr lang="en-IN" b="0" dirty="0"/>
              </a:p>
            </p:txBody>
          </p:sp>
        </mc:Choice>
        <mc:Fallback xmlns="">
          <p:sp>
            <p:nvSpPr>
              <p:cNvPr id="25" name="TextBox 24">
                <a:extLst>
                  <a:ext uri="{FF2B5EF4-FFF2-40B4-BE49-F238E27FC236}">
                    <a16:creationId xmlns:a16="http://schemas.microsoft.com/office/drawing/2014/main" id="{3C3655D8-7000-4968-B240-20ED0F4DAF7A}"/>
                  </a:ext>
                </a:extLst>
              </p:cNvPr>
              <p:cNvSpPr txBox="1">
                <a:spLocks noRot="1" noChangeAspect="1" noMove="1" noResize="1" noEditPoints="1" noAdjustHandles="1" noChangeArrowheads="1" noChangeShapeType="1" noTextEdit="1"/>
              </p:cNvSpPr>
              <p:nvPr/>
            </p:nvSpPr>
            <p:spPr>
              <a:xfrm>
                <a:off x="6490821" y="3813457"/>
                <a:ext cx="2097177" cy="276999"/>
              </a:xfrm>
              <a:prstGeom prst="rect">
                <a:avLst/>
              </a:prstGeom>
              <a:blipFill>
                <a:blip r:embed="rId4"/>
                <a:stretch>
                  <a:fillRect l="-2035" r="-1163" b="-11111"/>
                </a:stretch>
              </a:blipFill>
            </p:spPr>
            <p:txBody>
              <a:bodyPr/>
              <a:lstStyle/>
              <a:p>
                <a:r>
                  <a:rPr lang="en-IN">
                    <a:noFill/>
                  </a:rPr>
                  <a:t> </a:t>
                </a:r>
              </a:p>
            </p:txBody>
          </p:sp>
        </mc:Fallback>
      </mc:AlternateContent>
      <p:sp>
        <p:nvSpPr>
          <p:cNvPr id="26" name="TextBox 25">
            <a:extLst>
              <a:ext uri="{FF2B5EF4-FFF2-40B4-BE49-F238E27FC236}">
                <a16:creationId xmlns:a16="http://schemas.microsoft.com/office/drawing/2014/main" id="{ADC1CD01-29D8-46EB-B1CB-FF60F0BD65DF}"/>
              </a:ext>
            </a:extLst>
          </p:cNvPr>
          <p:cNvSpPr txBox="1"/>
          <p:nvPr/>
        </p:nvSpPr>
        <p:spPr>
          <a:xfrm>
            <a:off x="5486215" y="4461766"/>
            <a:ext cx="3349305" cy="646331"/>
          </a:xfrm>
          <a:prstGeom prst="rect">
            <a:avLst/>
          </a:prstGeom>
          <a:noFill/>
        </p:spPr>
        <p:txBody>
          <a:bodyPr wrap="square" rtlCol="0">
            <a:spAutoFit/>
          </a:bodyPr>
          <a:lstStyle/>
          <a:p>
            <a:r>
              <a:rPr lang="en-IN" dirty="0"/>
              <a:t>All layers except M0 removed from under the Transition</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2FBDAE5-F853-4E96-B389-559AD019FBC5}"/>
                  </a:ext>
                </a:extLst>
              </p:cNvPr>
              <p:cNvSpPr txBox="1"/>
              <p:nvPr/>
            </p:nvSpPr>
            <p:spPr>
              <a:xfrm>
                <a:off x="6490821" y="4163241"/>
                <a:ext cx="13696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𝐿</m:t>
                      </m:r>
                      <m:r>
                        <a:rPr lang="en-IN" b="0" i="1" smtClean="0">
                          <a:latin typeface="Cambria Math" panose="02040503050406030204" pitchFamily="18" charset="0"/>
                        </a:rPr>
                        <m:t>=3.81 </m:t>
                      </m:r>
                      <m:r>
                        <a:rPr lang="en-IN" b="0" i="1" smtClean="0">
                          <a:latin typeface="Cambria Math" panose="02040503050406030204" pitchFamily="18" charset="0"/>
                        </a:rPr>
                        <m:t>𝑚𝑚</m:t>
                      </m:r>
                    </m:oMath>
                  </m:oMathPara>
                </a14:m>
                <a:endParaRPr lang="en-IN" b="0" dirty="0"/>
              </a:p>
            </p:txBody>
          </p:sp>
        </mc:Choice>
        <mc:Fallback xmlns="">
          <p:sp>
            <p:nvSpPr>
              <p:cNvPr id="27" name="TextBox 26">
                <a:extLst>
                  <a:ext uri="{FF2B5EF4-FFF2-40B4-BE49-F238E27FC236}">
                    <a16:creationId xmlns:a16="http://schemas.microsoft.com/office/drawing/2014/main" id="{32FBDAE5-F853-4E96-B389-559AD019FBC5}"/>
                  </a:ext>
                </a:extLst>
              </p:cNvPr>
              <p:cNvSpPr txBox="1">
                <a:spLocks noRot="1" noChangeAspect="1" noMove="1" noResize="1" noEditPoints="1" noAdjustHandles="1" noChangeArrowheads="1" noChangeShapeType="1" noTextEdit="1"/>
              </p:cNvSpPr>
              <p:nvPr/>
            </p:nvSpPr>
            <p:spPr>
              <a:xfrm>
                <a:off x="6490821" y="4163241"/>
                <a:ext cx="1369670" cy="276999"/>
              </a:xfrm>
              <a:prstGeom prst="rect">
                <a:avLst/>
              </a:prstGeom>
              <a:blipFill>
                <a:blip r:embed="rId5"/>
                <a:stretch>
                  <a:fillRect l="-3571" r="-2232" b="-8889"/>
                </a:stretch>
              </a:blipFill>
            </p:spPr>
            <p:txBody>
              <a:bodyPr/>
              <a:lstStyle/>
              <a:p>
                <a:r>
                  <a:rPr lang="en-IN">
                    <a:noFill/>
                  </a:rPr>
                  <a:t> </a:t>
                </a:r>
              </a:p>
            </p:txBody>
          </p:sp>
        </mc:Fallback>
      </mc:AlternateContent>
      <p:sp>
        <p:nvSpPr>
          <p:cNvPr id="29" name="Speech Bubble: Oval 28">
            <a:extLst>
              <a:ext uri="{FF2B5EF4-FFF2-40B4-BE49-F238E27FC236}">
                <a16:creationId xmlns:a16="http://schemas.microsoft.com/office/drawing/2014/main" id="{880648F9-54A3-4089-9047-D5787875A0D9}"/>
              </a:ext>
            </a:extLst>
          </p:cNvPr>
          <p:cNvSpPr/>
          <p:nvPr/>
        </p:nvSpPr>
        <p:spPr>
          <a:xfrm>
            <a:off x="5210923" y="5257075"/>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cxnSp>
        <p:nvCxnSpPr>
          <p:cNvPr id="31" name="Straight Connector 30">
            <a:extLst>
              <a:ext uri="{FF2B5EF4-FFF2-40B4-BE49-F238E27FC236}">
                <a16:creationId xmlns:a16="http://schemas.microsoft.com/office/drawing/2014/main" id="{0481AC83-14E1-4AB3-8B12-64A92843DCF3}"/>
              </a:ext>
            </a:extLst>
          </p:cNvPr>
          <p:cNvCxnSpPr>
            <a:cxnSpLocks/>
          </p:cNvCxnSpPr>
          <p:nvPr/>
        </p:nvCxnSpPr>
        <p:spPr>
          <a:xfrm flipV="1">
            <a:off x="4245191" y="2246284"/>
            <a:ext cx="1357676" cy="1540805"/>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3B944D-B1B6-45BB-AE68-211483F0E85C}"/>
              </a:ext>
            </a:extLst>
          </p:cNvPr>
          <p:cNvCxnSpPr>
            <a:cxnSpLocks/>
          </p:cNvCxnSpPr>
          <p:nvPr/>
        </p:nvCxnSpPr>
        <p:spPr>
          <a:xfrm>
            <a:off x="4940485" y="4264704"/>
            <a:ext cx="590621" cy="723775"/>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7E5321D-548E-4236-9D5C-3805DA7642B5}"/>
              </a:ext>
            </a:extLst>
          </p:cNvPr>
          <p:cNvSpPr/>
          <p:nvPr/>
        </p:nvSpPr>
        <p:spPr>
          <a:xfrm>
            <a:off x="4083728" y="3792213"/>
            <a:ext cx="856757" cy="454735"/>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TextBox 39">
            <a:extLst>
              <a:ext uri="{FF2B5EF4-FFF2-40B4-BE49-F238E27FC236}">
                <a16:creationId xmlns:a16="http://schemas.microsoft.com/office/drawing/2014/main" id="{D88B0B2A-4869-491D-8FFE-3BBA7BFEA642}"/>
              </a:ext>
            </a:extLst>
          </p:cNvPr>
          <p:cNvSpPr txBox="1"/>
          <p:nvPr/>
        </p:nvSpPr>
        <p:spPr>
          <a:xfrm>
            <a:off x="5047012" y="5541225"/>
            <a:ext cx="2057400" cy="369332"/>
          </a:xfrm>
          <a:prstGeom prst="rect">
            <a:avLst/>
          </a:prstGeom>
          <a:noFill/>
        </p:spPr>
        <p:txBody>
          <a:bodyPr wrap="square" rtlCol="0">
            <a:spAutoFit/>
          </a:bodyPr>
          <a:lstStyle/>
          <a:p>
            <a:r>
              <a:rPr lang="en-IN" dirty="0"/>
              <a:t>CPWG Lines are </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0AD8109-E4EC-4EC3-BC2D-8EF9ECA546FB}"/>
                  </a:ext>
                </a:extLst>
              </p:cNvPr>
              <p:cNvSpPr txBox="1"/>
              <p:nvPr/>
            </p:nvSpPr>
            <p:spPr>
              <a:xfrm>
                <a:off x="6490821" y="6085223"/>
                <a:ext cx="15983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𝑊</m:t>
                      </m:r>
                      <m:r>
                        <a:rPr lang="en-IN" b="0" i="1" smtClean="0">
                          <a:latin typeface="Cambria Math" panose="02040503050406030204" pitchFamily="18" charset="0"/>
                        </a:rPr>
                        <m:t>=0.154 </m:t>
                      </m:r>
                      <m:r>
                        <a:rPr lang="en-IN" b="0" i="1" smtClean="0">
                          <a:latin typeface="Cambria Math" panose="02040503050406030204" pitchFamily="18" charset="0"/>
                        </a:rPr>
                        <m:t>𝑚𝑚</m:t>
                      </m:r>
                    </m:oMath>
                  </m:oMathPara>
                </a14:m>
                <a:endParaRPr lang="en-IN" b="0" dirty="0"/>
              </a:p>
            </p:txBody>
          </p:sp>
        </mc:Choice>
        <mc:Fallback xmlns="">
          <p:sp>
            <p:nvSpPr>
              <p:cNvPr id="42" name="TextBox 41">
                <a:extLst>
                  <a:ext uri="{FF2B5EF4-FFF2-40B4-BE49-F238E27FC236}">
                    <a16:creationId xmlns:a16="http://schemas.microsoft.com/office/drawing/2014/main" id="{A0AD8109-E4EC-4EC3-BC2D-8EF9ECA546FB}"/>
                  </a:ext>
                </a:extLst>
              </p:cNvPr>
              <p:cNvSpPr txBox="1">
                <a:spLocks noRot="1" noChangeAspect="1" noMove="1" noResize="1" noEditPoints="1" noAdjustHandles="1" noChangeArrowheads="1" noChangeShapeType="1" noTextEdit="1"/>
              </p:cNvSpPr>
              <p:nvPr/>
            </p:nvSpPr>
            <p:spPr>
              <a:xfrm>
                <a:off x="6490821" y="6085223"/>
                <a:ext cx="1598386" cy="276999"/>
              </a:xfrm>
              <a:prstGeom prst="rect">
                <a:avLst/>
              </a:prstGeom>
              <a:blipFill>
                <a:blip r:embed="rId6"/>
                <a:stretch>
                  <a:fillRect l="-3053" r="-1527" b="-869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1E6388C-2054-4C9A-BC6C-F1F1094AE2D9}"/>
                  </a:ext>
                </a:extLst>
              </p:cNvPr>
              <p:cNvSpPr txBox="1"/>
              <p:nvPr/>
            </p:nvSpPr>
            <p:spPr>
              <a:xfrm>
                <a:off x="6490821" y="5816245"/>
                <a:ext cx="13974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𝐺</m:t>
                      </m:r>
                      <m:r>
                        <a:rPr lang="en-IN" b="0" i="1" smtClean="0">
                          <a:latin typeface="Cambria Math" panose="02040503050406030204" pitchFamily="18" charset="0"/>
                        </a:rPr>
                        <m:t>=0.18 </m:t>
                      </m:r>
                      <m:r>
                        <a:rPr lang="en-IN" b="0" i="1" smtClean="0">
                          <a:latin typeface="Cambria Math" panose="02040503050406030204" pitchFamily="18" charset="0"/>
                        </a:rPr>
                        <m:t>𝑚𝑚</m:t>
                      </m:r>
                    </m:oMath>
                  </m:oMathPara>
                </a14:m>
                <a:endParaRPr lang="en-IN" b="0" dirty="0"/>
              </a:p>
            </p:txBody>
          </p:sp>
        </mc:Choice>
        <mc:Fallback xmlns="">
          <p:sp>
            <p:nvSpPr>
              <p:cNvPr id="43" name="TextBox 42">
                <a:extLst>
                  <a:ext uri="{FF2B5EF4-FFF2-40B4-BE49-F238E27FC236}">
                    <a16:creationId xmlns:a16="http://schemas.microsoft.com/office/drawing/2014/main" id="{81E6388C-2054-4C9A-BC6C-F1F1094AE2D9}"/>
                  </a:ext>
                </a:extLst>
              </p:cNvPr>
              <p:cNvSpPr txBox="1">
                <a:spLocks noRot="1" noChangeAspect="1" noMove="1" noResize="1" noEditPoints="1" noAdjustHandles="1" noChangeArrowheads="1" noChangeShapeType="1" noTextEdit="1"/>
              </p:cNvSpPr>
              <p:nvPr/>
            </p:nvSpPr>
            <p:spPr>
              <a:xfrm>
                <a:off x="6490821" y="5816245"/>
                <a:ext cx="1397497" cy="276999"/>
              </a:xfrm>
              <a:prstGeom prst="rect">
                <a:avLst/>
              </a:prstGeom>
              <a:blipFill>
                <a:blip r:embed="rId7"/>
                <a:stretch>
                  <a:fillRect l="-3493" r="-1747" b="-8696"/>
                </a:stretch>
              </a:blipFill>
            </p:spPr>
            <p:txBody>
              <a:bodyPr/>
              <a:lstStyle/>
              <a:p>
                <a:r>
                  <a:rPr lang="en-IN">
                    <a:noFill/>
                  </a:rPr>
                  <a:t> </a:t>
                </a:r>
              </a:p>
            </p:txBody>
          </p:sp>
        </mc:Fallback>
      </mc:AlternateContent>
      <p:sp>
        <p:nvSpPr>
          <p:cNvPr id="44" name="Speech Bubble: Oval 43">
            <a:extLst>
              <a:ext uri="{FF2B5EF4-FFF2-40B4-BE49-F238E27FC236}">
                <a16:creationId xmlns:a16="http://schemas.microsoft.com/office/drawing/2014/main" id="{6C5623D2-39F4-4E58-A5D6-20CC61FB1667}"/>
              </a:ext>
            </a:extLst>
          </p:cNvPr>
          <p:cNvSpPr/>
          <p:nvPr/>
        </p:nvSpPr>
        <p:spPr>
          <a:xfrm>
            <a:off x="844346" y="5659206"/>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sp>
        <p:nvSpPr>
          <p:cNvPr id="45" name="TextBox 44">
            <a:extLst>
              <a:ext uri="{FF2B5EF4-FFF2-40B4-BE49-F238E27FC236}">
                <a16:creationId xmlns:a16="http://schemas.microsoft.com/office/drawing/2014/main" id="{904AD9DE-8B82-48E1-A9AB-B39256604BA5}"/>
              </a:ext>
            </a:extLst>
          </p:cNvPr>
          <p:cNvSpPr txBox="1"/>
          <p:nvPr/>
        </p:nvSpPr>
        <p:spPr>
          <a:xfrm>
            <a:off x="637549" y="5952489"/>
            <a:ext cx="4409463" cy="369332"/>
          </a:xfrm>
          <a:prstGeom prst="rect">
            <a:avLst/>
          </a:prstGeom>
          <a:noFill/>
        </p:spPr>
        <p:txBody>
          <a:bodyPr wrap="square" rtlCol="0">
            <a:spAutoFit/>
          </a:bodyPr>
          <a:lstStyle/>
          <a:p>
            <a:r>
              <a:rPr lang="en-IN" dirty="0"/>
              <a:t>Wire Bonding Pads are 0.5 mm x 0.5 mm</a:t>
            </a:r>
          </a:p>
        </p:txBody>
      </p:sp>
    </p:spTree>
    <p:extLst>
      <p:ext uri="{BB962C8B-B14F-4D97-AF65-F5344CB8AC3E}">
        <p14:creationId xmlns:p14="http://schemas.microsoft.com/office/powerpoint/2010/main" val="12427228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CA4BFE3-084B-435C-A1AC-2D624A26F6E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976" y="769084"/>
            <a:ext cx="4862511" cy="3430808"/>
          </a:xfrm>
          <a:prstGeom prst="rect">
            <a:avLst/>
          </a:prstGeom>
          <a:ln>
            <a:solidFill>
              <a:srgbClr val="0070C0"/>
            </a:solidFill>
          </a:ln>
        </p:spPr>
      </p:pic>
      <p:pic>
        <p:nvPicPr>
          <p:cNvPr id="24" name="Picture 23">
            <a:extLst>
              <a:ext uri="{FF2B5EF4-FFF2-40B4-BE49-F238E27FC236}">
                <a16:creationId xmlns:a16="http://schemas.microsoft.com/office/drawing/2014/main" id="{BC92CCF7-9B1A-4629-B595-4C2D1B4A3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962" y="3896717"/>
            <a:ext cx="3835995" cy="2399770"/>
          </a:xfrm>
          <a:prstGeom prst="rect">
            <a:avLst/>
          </a:prstGeom>
          <a:ln>
            <a:solidFill>
              <a:srgbClr val="0070C0"/>
            </a:solidFill>
          </a:ln>
        </p:spPr>
      </p:pic>
      <p:sp>
        <p:nvSpPr>
          <p:cNvPr id="2" name="Title 1">
            <a:extLst>
              <a:ext uri="{FF2B5EF4-FFF2-40B4-BE49-F238E27FC236}">
                <a16:creationId xmlns:a16="http://schemas.microsoft.com/office/drawing/2014/main" id="{9466A8FB-1037-440F-B1C2-050FB5BCB35C}"/>
              </a:ext>
            </a:extLst>
          </p:cNvPr>
          <p:cNvSpPr>
            <a:spLocks noGrp="1"/>
          </p:cNvSpPr>
          <p:nvPr>
            <p:ph type="title"/>
          </p:nvPr>
        </p:nvSpPr>
        <p:spPr>
          <a:xfrm>
            <a:off x="628650" y="2"/>
            <a:ext cx="8515350" cy="769082"/>
          </a:xfrm>
        </p:spPr>
        <p:txBody>
          <a:bodyPr>
            <a:noAutofit/>
          </a:bodyPr>
          <a:lstStyle/>
          <a:p>
            <a:r>
              <a:rPr lang="en-IN" sz="3600" dirty="0"/>
              <a:t>Design Simplification for EM Simulation</a:t>
            </a:r>
          </a:p>
        </p:txBody>
      </p:sp>
      <p:sp>
        <p:nvSpPr>
          <p:cNvPr id="3" name="Date Placeholder 2">
            <a:extLst>
              <a:ext uri="{FF2B5EF4-FFF2-40B4-BE49-F238E27FC236}">
                <a16:creationId xmlns:a16="http://schemas.microsoft.com/office/drawing/2014/main" id="{108DC88B-896F-405A-B308-06DDBFB79D5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AD34665-539E-498F-8BA4-4C9924040BA9}"/>
              </a:ext>
            </a:extLst>
          </p:cNvPr>
          <p:cNvSpPr>
            <a:spLocks noGrp="1"/>
          </p:cNvSpPr>
          <p:nvPr>
            <p:ph type="sldNum" sz="quarter" idx="12"/>
          </p:nvPr>
        </p:nvSpPr>
        <p:spPr/>
        <p:txBody>
          <a:bodyPr/>
          <a:lstStyle/>
          <a:p>
            <a:fld id="{2495F090-CA2D-44FF-B42B-1156B48CA943}" type="slidenum">
              <a:rPr lang="en-IN" smtClean="0"/>
              <a:t>124</a:t>
            </a:fld>
            <a:endParaRPr lang="en-IN"/>
          </a:p>
        </p:txBody>
      </p:sp>
      <p:sp>
        <p:nvSpPr>
          <p:cNvPr id="25" name="TextBox 24">
            <a:extLst>
              <a:ext uri="{FF2B5EF4-FFF2-40B4-BE49-F238E27FC236}">
                <a16:creationId xmlns:a16="http://schemas.microsoft.com/office/drawing/2014/main" id="{72AB7E52-6C82-4584-A5BE-049B875960AC}"/>
              </a:ext>
            </a:extLst>
          </p:cNvPr>
          <p:cNvSpPr txBox="1"/>
          <p:nvPr/>
        </p:nvSpPr>
        <p:spPr>
          <a:xfrm>
            <a:off x="5189713" y="3517965"/>
            <a:ext cx="3826689" cy="369332"/>
          </a:xfrm>
          <a:prstGeom prst="rect">
            <a:avLst/>
          </a:prstGeom>
          <a:noFill/>
        </p:spPr>
        <p:txBody>
          <a:bodyPr wrap="none" rtlCol="0">
            <a:spAutoFit/>
          </a:bodyPr>
          <a:lstStyle/>
          <a:p>
            <a:r>
              <a:rPr lang="en-IN" dirty="0"/>
              <a:t>Simplified Layout for EM Simulation</a:t>
            </a:r>
          </a:p>
        </p:txBody>
      </p:sp>
      <p:sp>
        <p:nvSpPr>
          <p:cNvPr id="26" name="TextBox 25">
            <a:extLst>
              <a:ext uri="{FF2B5EF4-FFF2-40B4-BE49-F238E27FC236}">
                <a16:creationId xmlns:a16="http://schemas.microsoft.com/office/drawing/2014/main" id="{3FF6CBD2-A563-4AFA-B9C7-F0DE8D569AF2}"/>
              </a:ext>
            </a:extLst>
          </p:cNvPr>
          <p:cNvSpPr txBox="1"/>
          <p:nvPr/>
        </p:nvSpPr>
        <p:spPr>
          <a:xfrm>
            <a:off x="3148253" y="750244"/>
            <a:ext cx="3476144" cy="369332"/>
          </a:xfrm>
          <a:prstGeom prst="rect">
            <a:avLst/>
          </a:prstGeom>
          <a:noFill/>
        </p:spPr>
        <p:txBody>
          <a:bodyPr wrap="none" rtlCol="0">
            <a:spAutoFit/>
          </a:bodyPr>
          <a:lstStyle/>
          <a:p>
            <a:r>
              <a:rPr lang="en-IN" dirty="0"/>
              <a:t>3D EM preview of LTCC Module</a:t>
            </a:r>
          </a:p>
        </p:txBody>
      </p:sp>
      <p:sp>
        <p:nvSpPr>
          <p:cNvPr id="28" name="Speech Bubble: Oval 27">
            <a:extLst>
              <a:ext uri="{FF2B5EF4-FFF2-40B4-BE49-F238E27FC236}">
                <a16:creationId xmlns:a16="http://schemas.microsoft.com/office/drawing/2014/main" id="{970C87FB-3678-4044-BD22-6407C8AF83EF}"/>
              </a:ext>
            </a:extLst>
          </p:cNvPr>
          <p:cNvSpPr/>
          <p:nvPr/>
        </p:nvSpPr>
        <p:spPr>
          <a:xfrm>
            <a:off x="987047" y="4306359"/>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sp>
        <p:nvSpPr>
          <p:cNvPr id="29" name="TextBox 28">
            <a:extLst>
              <a:ext uri="{FF2B5EF4-FFF2-40B4-BE49-F238E27FC236}">
                <a16:creationId xmlns:a16="http://schemas.microsoft.com/office/drawing/2014/main" id="{0F5B458B-CBB8-496E-931A-164A32309CFD}"/>
              </a:ext>
            </a:extLst>
          </p:cNvPr>
          <p:cNvSpPr txBox="1"/>
          <p:nvPr/>
        </p:nvSpPr>
        <p:spPr>
          <a:xfrm>
            <a:off x="628650" y="4599642"/>
            <a:ext cx="4409463" cy="369332"/>
          </a:xfrm>
          <a:prstGeom prst="rect">
            <a:avLst/>
          </a:prstGeom>
          <a:noFill/>
        </p:spPr>
        <p:txBody>
          <a:bodyPr wrap="square" rtlCol="0">
            <a:spAutoFit/>
          </a:bodyPr>
          <a:lstStyle/>
          <a:p>
            <a:r>
              <a:rPr lang="en-IN" dirty="0"/>
              <a:t>Combine round Vias into rectangular Vias</a:t>
            </a:r>
          </a:p>
        </p:txBody>
      </p:sp>
      <p:sp>
        <p:nvSpPr>
          <p:cNvPr id="30" name="TextBox 29">
            <a:extLst>
              <a:ext uri="{FF2B5EF4-FFF2-40B4-BE49-F238E27FC236}">
                <a16:creationId xmlns:a16="http://schemas.microsoft.com/office/drawing/2014/main" id="{B7297A53-058D-4C29-A6B5-A98981C482B9}"/>
              </a:ext>
            </a:extLst>
          </p:cNvPr>
          <p:cNvSpPr txBox="1"/>
          <p:nvPr/>
        </p:nvSpPr>
        <p:spPr>
          <a:xfrm>
            <a:off x="628649" y="4929180"/>
            <a:ext cx="4561064" cy="646331"/>
          </a:xfrm>
          <a:prstGeom prst="rect">
            <a:avLst/>
          </a:prstGeom>
          <a:noFill/>
        </p:spPr>
        <p:txBody>
          <a:bodyPr wrap="square" rtlCol="0">
            <a:spAutoFit/>
          </a:bodyPr>
          <a:lstStyle/>
          <a:p>
            <a:r>
              <a:rPr lang="en-IN" dirty="0"/>
              <a:t>Convert round Thermal Vias to rectangular Vias</a:t>
            </a:r>
          </a:p>
        </p:txBody>
      </p:sp>
    </p:spTree>
    <p:extLst>
      <p:ext uri="{BB962C8B-B14F-4D97-AF65-F5344CB8AC3E}">
        <p14:creationId xmlns:p14="http://schemas.microsoft.com/office/powerpoint/2010/main" val="21512142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DC92-8DE5-4366-BB48-3182F510D00E}"/>
              </a:ext>
            </a:extLst>
          </p:cNvPr>
          <p:cNvSpPr>
            <a:spLocks noGrp="1"/>
          </p:cNvSpPr>
          <p:nvPr>
            <p:ph type="title"/>
          </p:nvPr>
        </p:nvSpPr>
        <p:spPr/>
        <p:txBody>
          <a:bodyPr/>
          <a:lstStyle/>
          <a:p>
            <a:r>
              <a:rPr lang="en-IN" dirty="0"/>
              <a:t>Multi-Technology Demo </a:t>
            </a:r>
          </a:p>
        </p:txBody>
      </p:sp>
      <p:sp>
        <p:nvSpPr>
          <p:cNvPr id="3" name="Date Placeholder 2">
            <a:extLst>
              <a:ext uri="{FF2B5EF4-FFF2-40B4-BE49-F238E27FC236}">
                <a16:creationId xmlns:a16="http://schemas.microsoft.com/office/drawing/2014/main" id="{861616F6-C39D-4CD7-9BED-65D46B434F1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2D6B0F4-2F64-4E7A-A427-1863B6BBD94E}"/>
              </a:ext>
            </a:extLst>
          </p:cNvPr>
          <p:cNvSpPr>
            <a:spLocks noGrp="1"/>
          </p:cNvSpPr>
          <p:nvPr>
            <p:ph type="sldNum" sz="quarter" idx="12"/>
          </p:nvPr>
        </p:nvSpPr>
        <p:spPr/>
        <p:txBody>
          <a:bodyPr/>
          <a:lstStyle/>
          <a:p>
            <a:fld id="{2495F090-CA2D-44FF-B42B-1156B48CA943}" type="slidenum">
              <a:rPr lang="en-IN" smtClean="0"/>
              <a:t>125</a:t>
            </a:fld>
            <a:endParaRPr lang="en-IN"/>
          </a:p>
        </p:txBody>
      </p:sp>
      <p:sp>
        <p:nvSpPr>
          <p:cNvPr id="5" name="Speech Bubble: Oval 4">
            <a:extLst>
              <a:ext uri="{FF2B5EF4-FFF2-40B4-BE49-F238E27FC236}">
                <a16:creationId xmlns:a16="http://schemas.microsoft.com/office/drawing/2014/main" id="{98325F1C-1950-4DCE-8108-2C5A3770B74E}"/>
              </a:ext>
            </a:extLst>
          </p:cNvPr>
          <p:cNvSpPr/>
          <p:nvPr/>
        </p:nvSpPr>
        <p:spPr>
          <a:xfrm>
            <a:off x="948820" y="679373"/>
            <a:ext cx="490572" cy="289585"/>
          </a:xfrm>
          <a:prstGeom prst="wedgeEllipseCallout">
            <a:avLst/>
          </a:prstGeom>
          <a:solidFill>
            <a:srgbClr val="FF33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sp>
        <p:nvSpPr>
          <p:cNvPr id="6" name="TextBox 5">
            <a:extLst>
              <a:ext uri="{FF2B5EF4-FFF2-40B4-BE49-F238E27FC236}">
                <a16:creationId xmlns:a16="http://schemas.microsoft.com/office/drawing/2014/main" id="{6F8744B8-91A6-4E57-B233-84D402A81B0F}"/>
              </a:ext>
            </a:extLst>
          </p:cNvPr>
          <p:cNvSpPr txBox="1"/>
          <p:nvPr/>
        </p:nvSpPr>
        <p:spPr>
          <a:xfrm>
            <a:off x="612104" y="968958"/>
            <a:ext cx="7886700" cy="369332"/>
          </a:xfrm>
          <a:prstGeom prst="rect">
            <a:avLst/>
          </a:prstGeom>
          <a:noFill/>
        </p:spPr>
        <p:txBody>
          <a:bodyPr wrap="square" rtlCol="0">
            <a:spAutoFit/>
          </a:bodyPr>
          <a:lstStyle/>
          <a:p>
            <a:r>
              <a:rPr lang="en-IN" dirty="0"/>
              <a:t>Follow Multi-Technology Flow with the Instructor in ADS using FEM Solver</a:t>
            </a:r>
          </a:p>
        </p:txBody>
      </p:sp>
      <p:sp>
        <p:nvSpPr>
          <p:cNvPr id="7" name="TextBox 6">
            <a:extLst>
              <a:ext uri="{FF2B5EF4-FFF2-40B4-BE49-F238E27FC236}">
                <a16:creationId xmlns:a16="http://schemas.microsoft.com/office/drawing/2014/main" id="{ECFCFF64-2DAA-4CFC-B8F3-EE052BBD02C2}"/>
              </a:ext>
            </a:extLst>
          </p:cNvPr>
          <p:cNvSpPr txBox="1"/>
          <p:nvPr/>
        </p:nvSpPr>
        <p:spPr>
          <a:xfrm>
            <a:off x="4041085" y="1438182"/>
            <a:ext cx="530915" cy="369332"/>
          </a:xfrm>
          <a:prstGeom prst="rect">
            <a:avLst/>
          </a:prstGeom>
          <a:noFill/>
        </p:spPr>
        <p:txBody>
          <a:bodyPr wrap="none" rtlCol="0">
            <a:spAutoFit/>
          </a:bodyPr>
          <a:lstStyle/>
          <a:p>
            <a:r>
              <a:rPr lang="en-IN" dirty="0">
                <a:solidFill>
                  <a:srgbClr val="0070C0"/>
                </a:solidFill>
              </a:rPr>
              <a:t>OR</a:t>
            </a:r>
          </a:p>
        </p:txBody>
      </p:sp>
      <p:sp>
        <p:nvSpPr>
          <p:cNvPr id="8" name="Speech Bubble: Oval 7">
            <a:extLst>
              <a:ext uri="{FF2B5EF4-FFF2-40B4-BE49-F238E27FC236}">
                <a16:creationId xmlns:a16="http://schemas.microsoft.com/office/drawing/2014/main" id="{67541881-DAB2-45D1-921C-33CDC2F7568B}"/>
              </a:ext>
            </a:extLst>
          </p:cNvPr>
          <p:cNvSpPr/>
          <p:nvPr/>
        </p:nvSpPr>
        <p:spPr>
          <a:xfrm>
            <a:off x="965366" y="161421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sp>
        <p:nvSpPr>
          <p:cNvPr id="9" name="TextBox 8">
            <a:extLst>
              <a:ext uri="{FF2B5EF4-FFF2-40B4-BE49-F238E27FC236}">
                <a16:creationId xmlns:a16="http://schemas.microsoft.com/office/drawing/2014/main" id="{DE9E757E-2D4A-446D-8DCA-C56270759670}"/>
              </a:ext>
            </a:extLst>
          </p:cNvPr>
          <p:cNvSpPr txBox="1"/>
          <p:nvPr/>
        </p:nvSpPr>
        <p:spPr>
          <a:xfrm>
            <a:off x="628650" y="1903798"/>
            <a:ext cx="5692251" cy="646331"/>
          </a:xfrm>
          <a:prstGeom prst="rect">
            <a:avLst/>
          </a:prstGeom>
          <a:noFill/>
        </p:spPr>
        <p:txBody>
          <a:bodyPr wrap="square" rtlCol="0">
            <a:spAutoFit/>
          </a:bodyPr>
          <a:lstStyle/>
          <a:p>
            <a:r>
              <a:rPr lang="en-IN" dirty="0"/>
              <a:t>Export the design to EMPro with the click of a button in EM simulation settings</a:t>
            </a:r>
          </a:p>
        </p:txBody>
      </p:sp>
      <p:sp>
        <p:nvSpPr>
          <p:cNvPr id="10" name="TextBox 9">
            <a:extLst>
              <a:ext uri="{FF2B5EF4-FFF2-40B4-BE49-F238E27FC236}">
                <a16:creationId xmlns:a16="http://schemas.microsoft.com/office/drawing/2014/main" id="{BECB5738-B650-477F-AE3C-1175F48906A1}"/>
              </a:ext>
            </a:extLst>
          </p:cNvPr>
          <p:cNvSpPr txBox="1"/>
          <p:nvPr/>
        </p:nvSpPr>
        <p:spPr>
          <a:xfrm>
            <a:off x="6320901" y="1440158"/>
            <a:ext cx="2725445" cy="1754326"/>
          </a:xfrm>
          <a:prstGeom prst="rect">
            <a:avLst/>
          </a:prstGeom>
          <a:noFill/>
        </p:spPr>
        <p:txBody>
          <a:bodyPr wrap="square" rtlCol="0">
            <a:spAutoFit/>
          </a:bodyPr>
          <a:lstStyle/>
          <a:p>
            <a:r>
              <a:rPr lang="en-IN" sz="1200" dirty="0"/>
              <a:t>The difference in the flow is that the chip would be the part of the Multi-Technology Flow. There is a disconnect at this step in design. The flow is good for validation after the design has been finished. A continuous design flow simulates LTCC Package separately and MMIC separately </a:t>
            </a:r>
          </a:p>
        </p:txBody>
      </p:sp>
      <p:pic>
        <p:nvPicPr>
          <p:cNvPr id="12" name="Picture 11">
            <a:extLst>
              <a:ext uri="{FF2B5EF4-FFF2-40B4-BE49-F238E27FC236}">
                <a16:creationId xmlns:a16="http://schemas.microsoft.com/office/drawing/2014/main" id="{D9126F8E-7102-4021-8295-9E85F0648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95" y="3290768"/>
            <a:ext cx="6087325" cy="1247949"/>
          </a:xfrm>
          <a:prstGeom prst="rect">
            <a:avLst/>
          </a:prstGeom>
          <a:ln>
            <a:solidFill>
              <a:srgbClr val="0070C0"/>
            </a:solidFill>
          </a:ln>
        </p:spPr>
      </p:pic>
      <p:sp>
        <p:nvSpPr>
          <p:cNvPr id="13" name="Freeform: Shape 12">
            <a:extLst>
              <a:ext uri="{FF2B5EF4-FFF2-40B4-BE49-F238E27FC236}">
                <a16:creationId xmlns:a16="http://schemas.microsoft.com/office/drawing/2014/main" id="{B638DC6E-A030-4B40-A2DD-F9D6C7358EA1}"/>
              </a:ext>
            </a:extLst>
          </p:cNvPr>
          <p:cNvSpPr/>
          <p:nvPr/>
        </p:nvSpPr>
        <p:spPr>
          <a:xfrm>
            <a:off x="4445077" y="3666478"/>
            <a:ext cx="464275" cy="461328"/>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4" name="TextBox 13">
            <a:extLst>
              <a:ext uri="{FF2B5EF4-FFF2-40B4-BE49-F238E27FC236}">
                <a16:creationId xmlns:a16="http://schemas.microsoft.com/office/drawing/2014/main" id="{15E71472-A7E4-4A11-BB3E-66BEE2B44153}"/>
              </a:ext>
            </a:extLst>
          </p:cNvPr>
          <p:cNvSpPr txBox="1"/>
          <p:nvPr/>
        </p:nvSpPr>
        <p:spPr>
          <a:xfrm>
            <a:off x="628650" y="4635001"/>
            <a:ext cx="8341614" cy="1200329"/>
          </a:xfrm>
          <a:prstGeom prst="rect">
            <a:avLst/>
          </a:prstGeom>
          <a:noFill/>
        </p:spPr>
        <p:txBody>
          <a:bodyPr wrap="square" rtlCol="0">
            <a:spAutoFit/>
          </a:bodyPr>
          <a:lstStyle/>
          <a:p>
            <a:r>
              <a:rPr lang="en-IN" dirty="0"/>
              <a:t>This would open EMpro with the 3D LTCC. At this point it is advisable to make all the models editable and copy them to workspace tree. You can merge all connected metal structures and dielectric structures. You can name every Line as per the functionality they have.</a:t>
            </a:r>
          </a:p>
        </p:txBody>
      </p:sp>
    </p:spTree>
    <p:extLst>
      <p:ext uri="{BB962C8B-B14F-4D97-AF65-F5344CB8AC3E}">
        <p14:creationId xmlns:p14="http://schemas.microsoft.com/office/powerpoint/2010/main" val="19516463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4D539-17CB-4B1D-9008-48666AC321E8}"/>
              </a:ext>
            </a:extLst>
          </p:cNvPr>
          <p:cNvSpPr>
            <a:spLocks noGrp="1"/>
          </p:cNvSpPr>
          <p:nvPr>
            <p:ph type="title"/>
          </p:nvPr>
        </p:nvSpPr>
        <p:spPr>
          <a:xfrm>
            <a:off x="628650" y="2"/>
            <a:ext cx="8515350" cy="769082"/>
          </a:xfrm>
        </p:spPr>
        <p:txBody>
          <a:bodyPr>
            <a:normAutofit/>
          </a:bodyPr>
          <a:lstStyle/>
          <a:p>
            <a:r>
              <a:rPr lang="en-IN" dirty="0"/>
              <a:t>3D Package with Cavity in EMpro</a:t>
            </a:r>
          </a:p>
        </p:txBody>
      </p:sp>
      <p:sp>
        <p:nvSpPr>
          <p:cNvPr id="3" name="Date Placeholder 2">
            <a:extLst>
              <a:ext uri="{FF2B5EF4-FFF2-40B4-BE49-F238E27FC236}">
                <a16:creationId xmlns:a16="http://schemas.microsoft.com/office/drawing/2014/main" id="{50DB7DA0-F0AC-443F-9ADD-5B095A8C474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23D3F20-855A-4312-874F-D38FE9B89CAA}"/>
              </a:ext>
            </a:extLst>
          </p:cNvPr>
          <p:cNvSpPr>
            <a:spLocks noGrp="1"/>
          </p:cNvSpPr>
          <p:nvPr>
            <p:ph type="sldNum" sz="quarter" idx="12"/>
          </p:nvPr>
        </p:nvSpPr>
        <p:spPr/>
        <p:txBody>
          <a:bodyPr/>
          <a:lstStyle/>
          <a:p>
            <a:fld id="{2495F090-CA2D-44FF-B42B-1156B48CA943}" type="slidenum">
              <a:rPr lang="en-IN" smtClean="0"/>
              <a:t>126</a:t>
            </a:fld>
            <a:endParaRPr lang="en-IN"/>
          </a:p>
        </p:txBody>
      </p:sp>
      <p:pic>
        <p:nvPicPr>
          <p:cNvPr id="6" name="Picture 5">
            <a:extLst>
              <a:ext uri="{FF2B5EF4-FFF2-40B4-BE49-F238E27FC236}">
                <a16:creationId xmlns:a16="http://schemas.microsoft.com/office/drawing/2014/main" id="{5C7B0BE3-12E0-43E0-B622-CF834C4D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24" y="890233"/>
            <a:ext cx="8249801" cy="5077534"/>
          </a:xfrm>
          <a:prstGeom prst="rect">
            <a:avLst/>
          </a:prstGeom>
          <a:ln>
            <a:solidFill>
              <a:srgbClr val="0070C0"/>
            </a:solidFill>
          </a:ln>
        </p:spPr>
      </p:pic>
    </p:spTree>
    <p:extLst>
      <p:ext uri="{BB962C8B-B14F-4D97-AF65-F5344CB8AC3E}">
        <p14:creationId xmlns:p14="http://schemas.microsoft.com/office/powerpoint/2010/main" val="1885378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B7BFD-61EF-48EB-8CE3-B49238A72E7D}"/>
              </a:ext>
            </a:extLst>
          </p:cNvPr>
          <p:cNvSpPr>
            <a:spLocks noGrp="1"/>
          </p:cNvSpPr>
          <p:nvPr>
            <p:ph type="title"/>
          </p:nvPr>
        </p:nvSpPr>
        <p:spPr/>
        <p:txBody>
          <a:bodyPr/>
          <a:lstStyle/>
          <a:p>
            <a:r>
              <a:rPr lang="en-IN" dirty="0"/>
              <a:t>Bond Wires</a:t>
            </a:r>
          </a:p>
        </p:txBody>
      </p:sp>
      <p:sp>
        <p:nvSpPr>
          <p:cNvPr id="3" name="Date Placeholder 2">
            <a:extLst>
              <a:ext uri="{FF2B5EF4-FFF2-40B4-BE49-F238E27FC236}">
                <a16:creationId xmlns:a16="http://schemas.microsoft.com/office/drawing/2014/main" id="{78DC3A93-E579-41B0-8740-14120B792EEE}"/>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901BEA9-0FEA-48C8-8997-D085D71E8E53}"/>
              </a:ext>
            </a:extLst>
          </p:cNvPr>
          <p:cNvSpPr>
            <a:spLocks noGrp="1"/>
          </p:cNvSpPr>
          <p:nvPr>
            <p:ph type="sldNum" sz="quarter" idx="12"/>
          </p:nvPr>
        </p:nvSpPr>
        <p:spPr/>
        <p:txBody>
          <a:bodyPr/>
          <a:lstStyle/>
          <a:p>
            <a:fld id="{2495F090-CA2D-44FF-B42B-1156B48CA943}" type="slidenum">
              <a:rPr lang="en-IN" smtClean="0"/>
              <a:t>127</a:t>
            </a:fld>
            <a:endParaRPr lang="en-IN"/>
          </a:p>
        </p:txBody>
      </p:sp>
      <p:pic>
        <p:nvPicPr>
          <p:cNvPr id="6" name="Picture 5">
            <a:extLst>
              <a:ext uri="{FF2B5EF4-FFF2-40B4-BE49-F238E27FC236}">
                <a16:creationId xmlns:a16="http://schemas.microsoft.com/office/drawing/2014/main" id="{13805CEE-24CB-41A5-9A62-4CE68C616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811" y="780680"/>
            <a:ext cx="4515480" cy="5296639"/>
          </a:xfrm>
          <a:prstGeom prst="rect">
            <a:avLst/>
          </a:prstGeom>
          <a:ln>
            <a:solidFill>
              <a:srgbClr val="0070C0"/>
            </a:solidFill>
          </a:ln>
        </p:spPr>
      </p:pic>
      <p:sp>
        <p:nvSpPr>
          <p:cNvPr id="7" name="Speech Bubble: Oval 6">
            <a:extLst>
              <a:ext uri="{FF2B5EF4-FFF2-40B4-BE49-F238E27FC236}">
                <a16:creationId xmlns:a16="http://schemas.microsoft.com/office/drawing/2014/main" id="{774B0E7C-9E62-4EA9-9D6C-798141762824}"/>
              </a:ext>
            </a:extLst>
          </p:cNvPr>
          <p:cNvSpPr/>
          <p:nvPr/>
        </p:nvSpPr>
        <p:spPr>
          <a:xfrm>
            <a:off x="5675007" y="76908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8</a:t>
            </a:r>
          </a:p>
        </p:txBody>
      </p:sp>
      <p:sp>
        <p:nvSpPr>
          <p:cNvPr id="8" name="TextBox 7">
            <a:extLst>
              <a:ext uri="{FF2B5EF4-FFF2-40B4-BE49-F238E27FC236}">
                <a16:creationId xmlns:a16="http://schemas.microsoft.com/office/drawing/2014/main" id="{35CE269B-94C8-40B8-9AD2-155031135934}"/>
              </a:ext>
            </a:extLst>
          </p:cNvPr>
          <p:cNvSpPr txBox="1"/>
          <p:nvPr/>
        </p:nvSpPr>
        <p:spPr>
          <a:xfrm>
            <a:off x="5338291" y="1058669"/>
            <a:ext cx="3743565" cy="923330"/>
          </a:xfrm>
          <a:prstGeom prst="rect">
            <a:avLst/>
          </a:prstGeom>
          <a:noFill/>
        </p:spPr>
        <p:txBody>
          <a:bodyPr wrap="square" rtlCol="0">
            <a:spAutoFit/>
          </a:bodyPr>
          <a:lstStyle/>
          <a:p>
            <a:r>
              <a:rPr lang="en-IN" dirty="0"/>
              <a:t>You can add bondwire definitions under definition tab in workspace tree </a:t>
            </a:r>
          </a:p>
        </p:txBody>
      </p:sp>
      <p:sp>
        <p:nvSpPr>
          <p:cNvPr id="9" name="Speech Bubble: Oval 8">
            <a:extLst>
              <a:ext uri="{FF2B5EF4-FFF2-40B4-BE49-F238E27FC236}">
                <a16:creationId xmlns:a16="http://schemas.microsoft.com/office/drawing/2014/main" id="{A05588A6-C831-4A2C-886E-647466C452CA}"/>
              </a:ext>
            </a:extLst>
          </p:cNvPr>
          <p:cNvSpPr/>
          <p:nvPr/>
        </p:nvSpPr>
        <p:spPr>
          <a:xfrm>
            <a:off x="5675007" y="197040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9</a:t>
            </a:r>
          </a:p>
        </p:txBody>
      </p:sp>
      <p:sp>
        <p:nvSpPr>
          <p:cNvPr id="10" name="TextBox 9">
            <a:extLst>
              <a:ext uri="{FF2B5EF4-FFF2-40B4-BE49-F238E27FC236}">
                <a16:creationId xmlns:a16="http://schemas.microsoft.com/office/drawing/2014/main" id="{22A22B8E-4F38-4184-AFCB-9162BE4DC232}"/>
              </a:ext>
            </a:extLst>
          </p:cNvPr>
          <p:cNvSpPr txBox="1"/>
          <p:nvPr/>
        </p:nvSpPr>
        <p:spPr>
          <a:xfrm>
            <a:off x="5338290" y="2342799"/>
            <a:ext cx="3743565" cy="923330"/>
          </a:xfrm>
          <a:prstGeom prst="rect">
            <a:avLst/>
          </a:prstGeom>
          <a:noFill/>
        </p:spPr>
        <p:txBody>
          <a:bodyPr wrap="square" rtlCol="0">
            <a:spAutoFit/>
          </a:bodyPr>
          <a:lstStyle/>
          <a:p>
            <a:r>
              <a:rPr lang="en-IN" dirty="0"/>
              <a:t>You can add bond wires to connect Pads on the chip to the pads on the package</a:t>
            </a:r>
          </a:p>
        </p:txBody>
      </p:sp>
      <p:pic>
        <p:nvPicPr>
          <p:cNvPr id="11" name="Picture 10">
            <a:extLst>
              <a:ext uri="{FF2B5EF4-FFF2-40B4-BE49-F238E27FC236}">
                <a16:creationId xmlns:a16="http://schemas.microsoft.com/office/drawing/2014/main" id="{BE8786F7-D355-48E6-A820-201CADC99177}"/>
              </a:ext>
            </a:extLst>
          </p:cNvPr>
          <p:cNvPicPr>
            <a:picLocks noChangeAspect="1"/>
          </p:cNvPicPr>
          <p:nvPr/>
        </p:nvPicPr>
        <p:blipFill rotWithShape="1">
          <a:blip r:embed="rId3">
            <a:extLst>
              <a:ext uri="{28A0092B-C50C-407E-A947-70E740481C1C}">
                <a14:useLocalDpi xmlns:a14="http://schemas.microsoft.com/office/drawing/2010/main" val="0"/>
              </a:ext>
            </a:extLst>
          </a:blip>
          <a:srcRect l="38334" t="29500" r="36377" b="33259"/>
          <a:stretch/>
        </p:blipFill>
        <p:spPr>
          <a:xfrm>
            <a:off x="5754394" y="3574836"/>
            <a:ext cx="2760956" cy="2502483"/>
          </a:xfrm>
          <a:prstGeom prst="rect">
            <a:avLst/>
          </a:prstGeom>
          <a:ln>
            <a:solidFill>
              <a:srgbClr val="0070C0"/>
            </a:solidFill>
          </a:ln>
        </p:spPr>
      </p:pic>
    </p:spTree>
    <p:extLst>
      <p:ext uri="{BB962C8B-B14F-4D97-AF65-F5344CB8AC3E}">
        <p14:creationId xmlns:p14="http://schemas.microsoft.com/office/powerpoint/2010/main" val="2831884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D528-6A64-4C8A-8990-F4771E0B224F}"/>
              </a:ext>
            </a:extLst>
          </p:cNvPr>
          <p:cNvSpPr>
            <a:spLocks noGrp="1"/>
          </p:cNvSpPr>
          <p:nvPr>
            <p:ph type="title"/>
          </p:nvPr>
        </p:nvSpPr>
        <p:spPr/>
        <p:txBody>
          <a:bodyPr>
            <a:normAutofit fontScale="90000"/>
          </a:bodyPr>
          <a:lstStyle/>
          <a:p>
            <a:r>
              <a:rPr lang="en-IN" dirty="0"/>
              <a:t>Material Definition and Assignment</a:t>
            </a:r>
          </a:p>
        </p:txBody>
      </p:sp>
      <p:sp>
        <p:nvSpPr>
          <p:cNvPr id="3" name="Date Placeholder 2">
            <a:extLst>
              <a:ext uri="{FF2B5EF4-FFF2-40B4-BE49-F238E27FC236}">
                <a16:creationId xmlns:a16="http://schemas.microsoft.com/office/drawing/2014/main" id="{53278FA4-84F7-432A-8EEB-BA2593DDDF6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44B27283-2BEC-4C5C-A4B8-91DED2EEA870}"/>
              </a:ext>
            </a:extLst>
          </p:cNvPr>
          <p:cNvSpPr>
            <a:spLocks noGrp="1"/>
          </p:cNvSpPr>
          <p:nvPr>
            <p:ph type="sldNum" sz="quarter" idx="12"/>
          </p:nvPr>
        </p:nvSpPr>
        <p:spPr/>
        <p:txBody>
          <a:bodyPr/>
          <a:lstStyle/>
          <a:p>
            <a:fld id="{2495F090-CA2D-44FF-B42B-1156B48CA943}" type="slidenum">
              <a:rPr lang="en-IN" smtClean="0"/>
              <a:t>128</a:t>
            </a:fld>
            <a:endParaRPr lang="en-IN"/>
          </a:p>
        </p:txBody>
      </p:sp>
      <p:pic>
        <p:nvPicPr>
          <p:cNvPr id="6" name="Picture 5">
            <a:extLst>
              <a:ext uri="{FF2B5EF4-FFF2-40B4-BE49-F238E27FC236}">
                <a16:creationId xmlns:a16="http://schemas.microsoft.com/office/drawing/2014/main" id="{4B561DFC-4E7D-4237-88F4-C1B173B74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02" y="769084"/>
            <a:ext cx="1600423" cy="1133633"/>
          </a:xfrm>
          <a:prstGeom prst="rect">
            <a:avLst/>
          </a:prstGeom>
          <a:ln>
            <a:solidFill>
              <a:srgbClr val="0070C0"/>
            </a:solidFill>
          </a:ln>
        </p:spPr>
      </p:pic>
      <p:pic>
        <p:nvPicPr>
          <p:cNvPr id="8" name="Picture 7">
            <a:extLst>
              <a:ext uri="{FF2B5EF4-FFF2-40B4-BE49-F238E27FC236}">
                <a16:creationId xmlns:a16="http://schemas.microsoft.com/office/drawing/2014/main" id="{22F13CF3-41A9-4F5D-93C1-3333F42B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02" y="2038156"/>
            <a:ext cx="3419952" cy="2781688"/>
          </a:xfrm>
          <a:prstGeom prst="rect">
            <a:avLst/>
          </a:prstGeom>
          <a:ln>
            <a:solidFill>
              <a:srgbClr val="0070C0"/>
            </a:solidFill>
          </a:ln>
        </p:spPr>
      </p:pic>
      <p:sp>
        <p:nvSpPr>
          <p:cNvPr id="9" name="Speech Bubble: Oval 8">
            <a:extLst>
              <a:ext uri="{FF2B5EF4-FFF2-40B4-BE49-F238E27FC236}">
                <a16:creationId xmlns:a16="http://schemas.microsoft.com/office/drawing/2014/main" id="{675EFD52-836F-4552-9D7F-04387F4CE9B7}"/>
              </a:ext>
            </a:extLst>
          </p:cNvPr>
          <p:cNvSpPr/>
          <p:nvPr/>
        </p:nvSpPr>
        <p:spPr>
          <a:xfrm>
            <a:off x="2851908" y="769084"/>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10</a:t>
            </a:r>
          </a:p>
        </p:txBody>
      </p:sp>
      <p:sp>
        <p:nvSpPr>
          <p:cNvPr id="10" name="TextBox 9">
            <a:extLst>
              <a:ext uri="{FF2B5EF4-FFF2-40B4-BE49-F238E27FC236}">
                <a16:creationId xmlns:a16="http://schemas.microsoft.com/office/drawing/2014/main" id="{2723B05D-C3DF-47B3-9220-6E50A8073371}"/>
              </a:ext>
            </a:extLst>
          </p:cNvPr>
          <p:cNvSpPr txBox="1"/>
          <p:nvPr/>
        </p:nvSpPr>
        <p:spPr>
          <a:xfrm>
            <a:off x="2344925" y="1047107"/>
            <a:ext cx="6603766" cy="646331"/>
          </a:xfrm>
          <a:prstGeom prst="rect">
            <a:avLst/>
          </a:prstGeom>
          <a:noFill/>
        </p:spPr>
        <p:txBody>
          <a:bodyPr wrap="square" rtlCol="0">
            <a:spAutoFit/>
          </a:bodyPr>
          <a:lstStyle/>
          <a:p>
            <a:r>
              <a:rPr lang="en-IN" dirty="0"/>
              <a:t>You can add a material from database or define material properties for those not available in database.</a:t>
            </a:r>
          </a:p>
        </p:txBody>
      </p:sp>
      <p:sp>
        <p:nvSpPr>
          <p:cNvPr id="11" name="Speech Bubble: Oval 10">
            <a:extLst>
              <a:ext uri="{FF2B5EF4-FFF2-40B4-BE49-F238E27FC236}">
                <a16:creationId xmlns:a16="http://schemas.microsoft.com/office/drawing/2014/main" id="{2D3B5DBE-996C-4C2F-A5D3-F531EBA56225}"/>
              </a:ext>
            </a:extLst>
          </p:cNvPr>
          <p:cNvSpPr/>
          <p:nvPr/>
        </p:nvSpPr>
        <p:spPr>
          <a:xfrm>
            <a:off x="4797597" y="2038156"/>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11</a:t>
            </a:r>
          </a:p>
        </p:txBody>
      </p:sp>
      <p:sp>
        <p:nvSpPr>
          <p:cNvPr id="12" name="TextBox 11">
            <a:extLst>
              <a:ext uri="{FF2B5EF4-FFF2-40B4-BE49-F238E27FC236}">
                <a16:creationId xmlns:a16="http://schemas.microsoft.com/office/drawing/2014/main" id="{2FE93A8C-AA3A-4A14-A8DD-42784B3D0466}"/>
              </a:ext>
            </a:extLst>
          </p:cNvPr>
          <p:cNvSpPr txBox="1"/>
          <p:nvPr/>
        </p:nvSpPr>
        <p:spPr>
          <a:xfrm>
            <a:off x="4290614" y="2316179"/>
            <a:ext cx="4658077" cy="646331"/>
          </a:xfrm>
          <a:prstGeom prst="rect">
            <a:avLst/>
          </a:prstGeom>
          <a:noFill/>
        </p:spPr>
        <p:txBody>
          <a:bodyPr wrap="square" rtlCol="0">
            <a:spAutoFit/>
          </a:bodyPr>
          <a:lstStyle/>
          <a:p>
            <a:r>
              <a:rPr lang="en-IN" dirty="0"/>
              <a:t>You can assign a material to an object by drag and drop.</a:t>
            </a:r>
          </a:p>
        </p:txBody>
      </p:sp>
    </p:spTree>
    <p:extLst>
      <p:ext uri="{BB962C8B-B14F-4D97-AF65-F5344CB8AC3E}">
        <p14:creationId xmlns:p14="http://schemas.microsoft.com/office/powerpoint/2010/main" val="481036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0EEE-15E4-493A-A6FD-A51CEF1583B4}"/>
              </a:ext>
            </a:extLst>
          </p:cNvPr>
          <p:cNvSpPr>
            <a:spLocks noGrp="1"/>
          </p:cNvSpPr>
          <p:nvPr>
            <p:ph type="title"/>
          </p:nvPr>
        </p:nvSpPr>
        <p:spPr/>
        <p:txBody>
          <a:bodyPr/>
          <a:lstStyle/>
          <a:p>
            <a:r>
              <a:rPr lang="en-IN" dirty="0"/>
              <a:t>Ports</a:t>
            </a:r>
          </a:p>
        </p:txBody>
      </p:sp>
      <p:sp>
        <p:nvSpPr>
          <p:cNvPr id="3" name="Date Placeholder 2">
            <a:extLst>
              <a:ext uri="{FF2B5EF4-FFF2-40B4-BE49-F238E27FC236}">
                <a16:creationId xmlns:a16="http://schemas.microsoft.com/office/drawing/2014/main" id="{2F3360F7-71B0-4EA6-9F94-AAB4BACB355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23B0455-2568-4CF0-87D9-FC038C1EC27A}"/>
              </a:ext>
            </a:extLst>
          </p:cNvPr>
          <p:cNvSpPr>
            <a:spLocks noGrp="1"/>
          </p:cNvSpPr>
          <p:nvPr>
            <p:ph type="sldNum" sz="quarter" idx="12"/>
          </p:nvPr>
        </p:nvSpPr>
        <p:spPr/>
        <p:txBody>
          <a:bodyPr/>
          <a:lstStyle/>
          <a:p>
            <a:fld id="{2495F090-CA2D-44FF-B42B-1156B48CA943}" type="slidenum">
              <a:rPr lang="en-IN" smtClean="0"/>
              <a:t>129</a:t>
            </a:fld>
            <a:endParaRPr lang="en-IN"/>
          </a:p>
        </p:txBody>
      </p:sp>
      <p:pic>
        <p:nvPicPr>
          <p:cNvPr id="6" name="Picture 5">
            <a:extLst>
              <a:ext uri="{FF2B5EF4-FFF2-40B4-BE49-F238E27FC236}">
                <a16:creationId xmlns:a16="http://schemas.microsoft.com/office/drawing/2014/main" id="{ACD802CF-13AE-4591-B342-B8E1B7A97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095" y="769084"/>
            <a:ext cx="2133898" cy="1152686"/>
          </a:xfrm>
          <a:prstGeom prst="rect">
            <a:avLst/>
          </a:prstGeom>
          <a:ln>
            <a:solidFill>
              <a:srgbClr val="0070C0"/>
            </a:solidFill>
          </a:ln>
        </p:spPr>
      </p:pic>
      <p:sp>
        <p:nvSpPr>
          <p:cNvPr id="7" name="Speech Bubble: Oval 6">
            <a:extLst>
              <a:ext uri="{FF2B5EF4-FFF2-40B4-BE49-F238E27FC236}">
                <a16:creationId xmlns:a16="http://schemas.microsoft.com/office/drawing/2014/main" id="{50153366-7B11-43BE-B361-68115EA13A1E}"/>
              </a:ext>
            </a:extLst>
          </p:cNvPr>
          <p:cNvSpPr/>
          <p:nvPr/>
        </p:nvSpPr>
        <p:spPr>
          <a:xfrm>
            <a:off x="3384976" y="769084"/>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12</a:t>
            </a:r>
          </a:p>
        </p:txBody>
      </p:sp>
      <p:sp>
        <p:nvSpPr>
          <p:cNvPr id="8" name="TextBox 7">
            <a:extLst>
              <a:ext uri="{FF2B5EF4-FFF2-40B4-BE49-F238E27FC236}">
                <a16:creationId xmlns:a16="http://schemas.microsoft.com/office/drawing/2014/main" id="{3569F0FD-BCC7-433D-9B05-1F1DD0C67B84}"/>
              </a:ext>
            </a:extLst>
          </p:cNvPr>
          <p:cNvSpPr txBox="1"/>
          <p:nvPr/>
        </p:nvSpPr>
        <p:spPr>
          <a:xfrm>
            <a:off x="2877993" y="1058669"/>
            <a:ext cx="5884267" cy="646331"/>
          </a:xfrm>
          <a:prstGeom prst="rect">
            <a:avLst/>
          </a:prstGeom>
          <a:noFill/>
        </p:spPr>
        <p:txBody>
          <a:bodyPr wrap="square" rtlCol="0">
            <a:spAutoFit/>
          </a:bodyPr>
          <a:lstStyle/>
          <a:p>
            <a:r>
              <a:rPr lang="en-IN" dirty="0"/>
              <a:t>You can use Waveguide Ports for those on the edges but for internal ports you have to have port definition</a:t>
            </a:r>
          </a:p>
        </p:txBody>
      </p:sp>
      <p:pic>
        <p:nvPicPr>
          <p:cNvPr id="10" name="Picture 9">
            <a:extLst>
              <a:ext uri="{FF2B5EF4-FFF2-40B4-BE49-F238E27FC236}">
                <a16:creationId xmlns:a16="http://schemas.microsoft.com/office/drawing/2014/main" id="{FDDD9C5B-3771-460C-9730-689281A49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95" y="1993652"/>
            <a:ext cx="5763429" cy="1457528"/>
          </a:xfrm>
          <a:prstGeom prst="rect">
            <a:avLst/>
          </a:prstGeom>
          <a:ln>
            <a:solidFill>
              <a:srgbClr val="0070C0"/>
            </a:solidFill>
          </a:ln>
        </p:spPr>
      </p:pic>
      <p:sp>
        <p:nvSpPr>
          <p:cNvPr id="11" name="Speech Bubble: Oval 10">
            <a:extLst>
              <a:ext uri="{FF2B5EF4-FFF2-40B4-BE49-F238E27FC236}">
                <a16:creationId xmlns:a16="http://schemas.microsoft.com/office/drawing/2014/main" id="{5A6009B9-34FF-4E77-8FC9-2DCFFCC789A5}"/>
              </a:ext>
            </a:extLst>
          </p:cNvPr>
          <p:cNvSpPr/>
          <p:nvPr/>
        </p:nvSpPr>
        <p:spPr>
          <a:xfrm>
            <a:off x="6630951" y="2026399"/>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13</a:t>
            </a:r>
          </a:p>
        </p:txBody>
      </p:sp>
      <p:sp>
        <p:nvSpPr>
          <p:cNvPr id="12" name="TextBox 11">
            <a:extLst>
              <a:ext uri="{FF2B5EF4-FFF2-40B4-BE49-F238E27FC236}">
                <a16:creationId xmlns:a16="http://schemas.microsoft.com/office/drawing/2014/main" id="{6A97A519-9760-40B7-B4E9-B8BDC04A1B49}"/>
              </a:ext>
            </a:extLst>
          </p:cNvPr>
          <p:cNvSpPr txBox="1"/>
          <p:nvPr/>
        </p:nvSpPr>
        <p:spPr>
          <a:xfrm>
            <a:off x="6441599" y="2322733"/>
            <a:ext cx="2620105" cy="1200329"/>
          </a:xfrm>
          <a:prstGeom prst="rect">
            <a:avLst/>
          </a:prstGeom>
          <a:noFill/>
        </p:spPr>
        <p:txBody>
          <a:bodyPr wrap="square" rtlCol="0">
            <a:spAutoFit/>
          </a:bodyPr>
          <a:lstStyle/>
          <a:p>
            <a:r>
              <a:rPr lang="en-IN" dirty="0"/>
              <a:t>You can add a port with No Definition and later define its placement and characteristics</a:t>
            </a:r>
          </a:p>
        </p:txBody>
      </p:sp>
      <p:pic>
        <p:nvPicPr>
          <p:cNvPr id="16" name="Picture 15">
            <a:extLst>
              <a:ext uri="{FF2B5EF4-FFF2-40B4-BE49-F238E27FC236}">
                <a16:creationId xmlns:a16="http://schemas.microsoft.com/office/drawing/2014/main" id="{CDBC1ABE-2F64-4181-A416-A231312BD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503" y="3543917"/>
            <a:ext cx="4191585" cy="1305107"/>
          </a:xfrm>
          <a:prstGeom prst="rect">
            <a:avLst/>
          </a:prstGeom>
          <a:ln>
            <a:solidFill>
              <a:srgbClr val="0070C0"/>
            </a:solidFill>
          </a:ln>
        </p:spPr>
      </p:pic>
      <p:pic>
        <p:nvPicPr>
          <p:cNvPr id="18" name="Picture 17">
            <a:extLst>
              <a:ext uri="{FF2B5EF4-FFF2-40B4-BE49-F238E27FC236}">
                <a16:creationId xmlns:a16="http://schemas.microsoft.com/office/drawing/2014/main" id="{44639A28-A739-451F-8151-079A348C1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015" y="4894095"/>
            <a:ext cx="3057952" cy="1276528"/>
          </a:xfrm>
          <a:prstGeom prst="rect">
            <a:avLst/>
          </a:prstGeom>
          <a:ln>
            <a:solidFill>
              <a:srgbClr val="0070C0"/>
            </a:solidFill>
          </a:ln>
        </p:spPr>
      </p:pic>
      <p:pic>
        <p:nvPicPr>
          <p:cNvPr id="20" name="Picture 19">
            <a:extLst>
              <a:ext uri="{FF2B5EF4-FFF2-40B4-BE49-F238E27FC236}">
                <a16:creationId xmlns:a16="http://schemas.microsoft.com/office/drawing/2014/main" id="{2E7540A5-8E6A-4F08-B4A3-BEE3BDD211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044" y="4894095"/>
            <a:ext cx="4706007" cy="1286054"/>
          </a:xfrm>
          <a:prstGeom prst="rect">
            <a:avLst/>
          </a:prstGeom>
          <a:ln>
            <a:solidFill>
              <a:srgbClr val="0070C0"/>
            </a:solidFill>
          </a:ln>
        </p:spPr>
      </p:pic>
    </p:spTree>
    <p:extLst>
      <p:ext uri="{BB962C8B-B14F-4D97-AF65-F5344CB8AC3E}">
        <p14:creationId xmlns:p14="http://schemas.microsoft.com/office/powerpoint/2010/main" val="1862175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0BEC6-7DD6-4A40-A647-6CADEE5D682C}"/>
              </a:ext>
            </a:extLst>
          </p:cNvPr>
          <p:cNvSpPr>
            <a:spLocks noGrp="1"/>
          </p:cNvSpPr>
          <p:nvPr>
            <p:ph type="title"/>
          </p:nvPr>
        </p:nvSpPr>
        <p:spPr/>
        <p:txBody>
          <a:bodyPr>
            <a:normAutofit/>
          </a:bodyPr>
          <a:lstStyle/>
          <a:p>
            <a:r>
              <a:rPr lang="en-IN" dirty="0"/>
              <a:t>ADS Terminology</a:t>
            </a:r>
          </a:p>
        </p:txBody>
      </p:sp>
      <p:sp>
        <p:nvSpPr>
          <p:cNvPr id="3" name="Date Placeholder 2">
            <a:extLst>
              <a:ext uri="{FF2B5EF4-FFF2-40B4-BE49-F238E27FC236}">
                <a16:creationId xmlns:a16="http://schemas.microsoft.com/office/drawing/2014/main" id="{C75A22FE-E4B5-4DEF-85C1-E060E59BA95E}"/>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32259D6-5523-4D86-A7E8-F7FD39FB22ED}"/>
              </a:ext>
            </a:extLst>
          </p:cNvPr>
          <p:cNvSpPr>
            <a:spLocks noGrp="1"/>
          </p:cNvSpPr>
          <p:nvPr>
            <p:ph type="sldNum" sz="quarter" idx="12"/>
          </p:nvPr>
        </p:nvSpPr>
        <p:spPr/>
        <p:txBody>
          <a:bodyPr/>
          <a:lstStyle/>
          <a:p>
            <a:fld id="{2495F090-CA2D-44FF-B42B-1156B48CA943}" type="slidenum">
              <a:rPr lang="en-IN" smtClean="0"/>
              <a:t>13</a:t>
            </a:fld>
            <a:endParaRPr lang="en-IN"/>
          </a:p>
        </p:txBody>
      </p:sp>
      <p:grpSp>
        <p:nvGrpSpPr>
          <p:cNvPr id="8" name="Group 7">
            <a:extLst>
              <a:ext uri="{FF2B5EF4-FFF2-40B4-BE49-F238E27FC236}">
                <a16:creationId xmlns:a16="http://schemas.microsoft.com/office/drawing/2014/main" id="{BBE325D2-2C08-4E08-BFF4-A699E8BB0810}"/>
              </a:ext>
            </a:extLst>
          </p:cNvPr>
          <p:cNvGrpSpPr/>
          <p:nvPr/>
        </p:nvGrpSpPr>
        <p:grpSpPr>
          <a:xfrm>
            <a:off x="684364" y="769084"/>
            <a:ext cx="4099915" cy="2545301"/>
            <a:chOff x="684364" y="769084"/>
            <a:chExt cx="4099915" cy="2545301"/>
          </a:xfrm>
        </p:grpSpPr>
        <p:pic>
          <p:nvPicPr>
            <p:cNvPr id="6" name="Picture 5">
              <a:extLst>
                <a:ext uri="{FF2B5EF4-FFF2-40B4-BE49-F238E27FC236}">
                  <a16:creationId xmlns:a16="http://schemas.microsoft.com/office/drawing/2014/main" id="{0E478781-E1E5-4F32-A1E8-0EE90F84A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64" y="769084"/>
              <a:ext cx="4099915" cy="2545301"/>
            </a:xfrm>
            <a:prstGeom prst="rect">
              <a:avLst/>
            </a:prstGeom>
            <a:ln>
              <a:solidFill>
                <a:schemeClr val="accent1"/>
              </a:solidFill>
            </a:ln>
          </p:spPr>
        </p:pic>
        <p:sp>
          <p:nvSpPr>
            <p:cNvPr id="7" name="Freeform: Shape 6">
              <a:extLst>
                <a:ext uri="{FF2B5EF4-FFF2-40B4-BE49-F238E27FC236}">
                  <a16:creationId xmlns:a16="http://schemas.microsoft.com/office/drawing/2014/main" id="{E8AF53A6-77FC-41B1-AFEF-05922A71EA9E}"/>
                </a:ext>
              </a:extLst>
            </p:cNvPr>
            <p:cNvSpPr/>
            <p:nvPr/>
          </p:nvSpPr>
          <p:spPr>
            <a:xfrm>
              <a:off x="1447060" y="1895845"/>
              <a:ext cx="958789" cy="291778"/>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grpSp>
      <p:sp>
        <p:nvSpPr>
          <p:cNvPr id="9" name="TextBox 8">
            <a:extLst>
              <a:ext uri="{FF2B5EF4-FFF2-40B4-BE49-F238E27FC236}">
                <a16:creationId xmlns:a16="http://schemas.microsoft.com/office/drawing/2014/main" id="{6CECD64C-3B59-4557-BFE0-44DE26FFE229}"/>
              </a:ext>
            </a:extLst>
          </p:cNvPr>
          <p:cNvSpPr txBox="1"/>
          <p:nvPr/>
        </p:nvSpPr>
        <p:spPr>
          <a:xfrm>
            <a:off x="4839993" y="695516"/>
            <a:ext cx="4203423" cy="2862322"/>
          </a:xfrm>
          <a:prstGeom prst="rect">
            <a:avLst/>
          </a:prstGeom>
          <a:noFill/>
        </p:spPr>
        <p:txBody>
          <a:bodyPr wrap="square" rtlCol="0">
            <a:spAutoFit/>
          </a:bodyPr>
          <a:lstStyle/>
          <a:p>
            <a:pPr marL="285750" indent="-285750">
              <a:buFont typeface="Arial" panose="020B0604020202020204" pitchFamily="34" charset="0"/>
              <a:buChar char="•"/>
            </a:pPr>
            <a:r>
              <a:rPr lang="en-IN" dirty="0"/>
              <a:t>ADS project is called ‘Workspace’</a:t>
            </a:r>
          </a:p>
          <a:p>
            <a:pPr marL="285750" indent="-285750">
              <a:buFont typeface="Arial" panose="020B0604020202020204" pitchFamily="34" charset="0"/>
              <a:buChar char="•"/>
            </a:pPr>
            <a:r>
              <a:rPr lang="en-IN" dirty="0"/>
              <a:t>All the resources and designs are contained in workspace folder named with _wrk extension</a:t>
            </a:r>
          </a:p>
          <a:p>
            <a:pPr marL="285750" indent="-285750">
              <a:buFont typeface="Arial" panose="020B0604020202020204" pitchFamily="34" charset="0"/>
              <a:buChar char="•"/>
            </a:pPr>
            <a:r>
              <a:rPr lang="en-IN" dirty="0"/>
              <a:t>Design is known as Cell</a:t>
            </a:r>
          </a:p>
          <a:p>
            <a:pPr marL="285750" indent="-285750">
              <a:buFont typeface="Arial" panose="020B0604020202020204" pitchFamily="34" charset="0"/>
              <a:buChar char="•"/>
            </a:pPr>
            <a:r>
              <a:rPr lang="en-IN" dirty="0"/>
              <a:t>Cell has three views</a:t>
            </a:r>
          </a:p>
          <a:p>
            <a:pPr marL="742950" lvl="1" indent="-285750">
              <a:buFont typeface="Arial" panose="020B0604020202020204" pitchFamily="34" charset="0"/>
              <a:buChar char="•"/>
            </a:pPr>
            <a:r>
              <a:rPr lang="en-IN" dirty="0"/>
              <a:t>Schematic</a:t>
            </a:r>
          </a:p>
          <a:p>
            <a:pPr marL="742950" lvl="1" indent="-285750">
              <a:buFont typeface="Arial" panose="020B0604020202020204" pitchFamily="34" charset="0"/>
              <a:buChar char="•"/>
            </a:pPr>
            <a:r>
              <a:rPr lang="en-IN" dirty="0"/>
              <a:t>Layout</a:t>
            </a:r>
          </a:p>
          <a:p>
            <a:pPr marL="742950" lvl="1" indent="-285750">
              <a:buFont typeface="Arial" panose="020B0604020202020204" pitchFamily="34" charset="0"/>
              <a:buChar char="•"/>
            </a:pPr>
            <a:r>
              <a:rPr lang="en-IN" dirty="0"/>
              <a:t>Symbol</a:t>
            </a:r>
          </a:p>
          <a:p>
            <a:pPr marL="285750" indent="-285750">
              <a:buFont typeface="Arial" panose="020B0604020202020204" pitchFamily="34" charset="0"/>
              <a:buChar char="•"/>
            </a:pPr>
            <a:r>
              <a:rPr lang="en-IN" dirty="0"/>
              <a:t>Cell should have minimum one view</a:t>
            </a:r>
          </a:p>
        </p:txBody>
      </p:sp>
      <p:pic>
        <p:nvPicPr>
          <p:cNvPr id="11" name="Picture 10">
            <a:extLst>
              <a:ext uri="{FF2B5EF4-FFF2-40B4-BE49-F238E27FC236}">
                <a16:creationId xmlns:a16="http://schemas.microsoft.com/office/drawing/2014/main" id="{6DB42718-1E05-448F-BE92-0950F54D7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220" y="3557838"/>
            <a:ext cx="2164268" cy="1204064"/>
          </a:xfrm>
          <a:prstGeom prst="rect">
            <a:avLst/>
          </a:prstGeom>
          <a:ln>
            <a:solidFill>
              <a:schemeClr val="accent1"/>
            </a:solidFill>
          </a:ln>
        </p:spPr>
      </p:pic>
      <p:sp>
        <p:nvSpPr>
          <p:cNvPr id="12" name="Freeform: Shape 11">
            <a:extLst>
              <a:ext uri="{FF2B5EF4-FFF2-40B4-BE49-F238E27FC236}">
                <a16:creationId xmlns:a16="http://schemas.microsoft.com/office/drawing/2014/main" id="{BCD8F385-99ED-4161-A4B7-3322446AE241}"/>
              </a:ext>
            </a:extLst>
          </p:cNvPr>
          <p:cNvSpPr/>
          <p:nvPr/>
        </p:nvSpPr>
        <p:spPr>
          <a:xfrm>
            <a:off x="5577100" y="4114150"/>
            <a:ext cx="958789" cy="602032"/>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13" name="TextBox 12">
            <a:extLst>
              <a:ext uri="{FF2B5EF4-FFF2-40B4-BE49-F238E27FC236}">
                <a16:creationId xmlns:a16="http://schemas.microsoft.com/office/drawing/2014/main" id="{0F3EFCF2-0947-4FDF-8147-8CBDDA2C7C44}"/>
              </a:ext>
            </a:extLst>
          </p:cNvPr>
          <p:cNvSpPr txBox="1"/>
          <p:nvPr/>
        </p:nvSpPr>
        <p:spPr>
          <a:xfrm>
            <a:off x="4928617" y="4813312"/>
            <a:ext cx="4203423" cy="923330"/>
          </a:xfrm>
          <a:prstGeom prst="rect">
            <a:avLst/>
          </a:prstGeom>
          <a:noFill/>
        </p:spPr>
        <p:txBody>
          <a:bodyPr wrap="square" rtlCol="0">
            <a:spAutoFit/>
          </a:bodyPr>
          <a:lstStyle/>
          <a:p>
            <a:pPr marL="285750" indent="-285750">
              <a:buFont typeface="Arial" panose="020B0604020202020204" pitchFamily="34" charset="0"/>
              <a:buChar char="•"/>
            </a:pPr>
            <a:r>
              <a:rPr lang="en-IN" dirty="0"/>
              <a:t>Cells, Notes, Data Display, Substrates are listed in Workspace tree</a:t>
            </a:r>
          </a:p>
        </p:txBody>
      </p:sp>
      <p:pic>
        <p:nvPicPr>
          <p:cNvPr id="15" name="Picture 14">
            <a:extLst>
              <a:ext uri="{FF2B5EF4-FFF2-40B4-BE49-F238E27FC236}">
                <a16:creationId xmlns:a16="http://schemas.microsoft.com/office/drawing/2014/main" id="{42AE70A9-8D3A-4158-9244-BCE4FB46E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64" y="3683716"/>
            <a:ext cx="3985605" cy="1356478"/>
          </a:xfrm>
          <a:prstGeom prst="rect">
            <a:avLst/>
          </a:prstGeom>
          <a:ln>
            <a:solidFill>
              <a:schemeClr val="accent1"/>
            </a:solidFill>
          </a:ln>
        </p:spPr>
      </p:pic>
      <p:sp>
        <p:nvSpPr>
          <p:cNvPr id="16" name="TextBox 15">
            <a:extLst>
              <a:ext uri="{FF2B5EF4-FFF2-40B4-BE49-F238E27FC236}">
                <a16:creationId xmlns:a16="http://schemas.microsoft.com/office/drawing/2014/main" id="{8BFE2D01-4A8B-4A94-9B74-0DB5011AAA0D}"/>
              </a:ext>
            </a:extLst>
          </p:cNvPr>
          <p:cNvSpPr txBox="1"/>
          <p:nvPr/>
        </p:nvSpPr>
        <p:spPr>
          <a:xfrm>
            <a:off x="668554" y="3314384"/>
            <a:ext cx="4203423" cy="369332"/>
          </a:xfrm>
          <a:prstGeom prst="rect">
            <a:avLst/>
          </a:prstGeom>
          <a:noFill/>
        </p:spPr>
        <p:txBody>
          <a:bodyPr wrap="square" rtlCol="0">
            <a:spAutoFit/>
          </a:bodyPr>
          <a:lstStyle/>
          <a:p>
            <a:pPr marL="285750" indent="-285750">
              <a:buFont typeface="Arial" panose="020B0604020202020204" pitchFamily="34" charset="0"/>
              <a:buChar char="•"/>
            </a:pPr>
            <a:r>
              <a:rPr lang="en-IN" dirty="0"/>
              <a:t>Every workspace has a local library</a:t>
            </a:r>
          </a:p>
        </p:txBody>
      </p:sp>
      <p:pic>
        <p:nvPicPr>
          <p:cNvPr id="19" name="Picture 18">
            <a:extLst>
              <a:ext uri="{FF2B5EF4-FFF2-40B4-BE49-F238E27FC236}">
                <a16:creationId xmlns:a16="http://schemas.microsoft.com/office/drawing/2014/main" id="{FF975A88-5FA6-459F-AB77-FDDBA4026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567" y="5409525"/>
            <a:ext cx="3848433" cy="922100"/>
          </a:xfrm>
          <a:prstGeom prst="rect">
            <a:avLst/>
          </a:prstGeom>
          <a:ln>
            <a:solidFill>
              <a:schemeClr val="accent1"/>
            </a:solidFill>
          </a:ln>
        </p:spPr>
      </p:pic>
      <p:sp>
        <p:nvSpPr>
          <p:cNvPr id="20" name="TextBox 19">
            <a:extLst>
              <a:ext uri="{FF2B5EF4-FFF2-40B4-BE49-F238E27FC236}">
                <a16:creationId xmlns:a16="http://schemas.microsoft.com/office/drawing/2014/main" id="{838AF33E-37C9-481E-8904-1A14CB6176FA}"/>
              </a:ext>
            </a:extLst>
          </p:cNvPr>
          <p:cNvSpPr txBox="1"/>
          <p:nvPr/>
        </p:nvSpPr>
        <p:spPr>
          <a:xfrm>
            <a:off x="628650" y="5040193"/>
            <a:ext cx="4418838" cy="369332"/>
          </a:xfrm>
          <a:prstGeom prst="rect">
            <a:avLst/>
          </a:prstGeom>
          <a:noFill/>
        </p:spPr>
        <p:txBody>
          <a:bodyPr wrap="square" rtlCol="0">
            <a:spAutoFit/>
          </a:bodyPr>
          <a:lstStyle/>
          <a:p>
            <a:pPr marL="285750" indent="-285750">
              <a:buFont typeface="Arial" panose="020B0604020202020204" pitchFamily="34" charset="0"/>
              <a:buChar char="•"/>
            </a:pPr>
            <a:r>
              <a:rPr lang="en-IN" dirty="0"/>
              <a:t>Workspace can refer to external library</a:t>
            </a:r>
          </a:p>
        </p:txBody>
      </p:sp>
      <p:sp>
        <p:nvSpPr>
          <p:cNvPr id="21" name="Freeform: Shape 20">
            <a:extLst>
              <a:ext uri="{FF2B5EF4-FFF2-40B4-BE49-F238E27FC236}">
                <a16:creationId xmlns:a16="http://schemas.microsoft.com/office/drawing/2014/main" id="{3D8A0762-0C38-40DE-AA88-6E06CCD46D71}"/>
              </a:ext>
            </a:extLst>
          </p:cNvPr>
          <p:cNvSpPr/>
          <p:nvPr/>
        </p:nvSpPr>
        <p:spPr>
          <a:xfrm>
            <a:off x="1124712" y="4732923"/>
            <a:ext cx="1755648" cy="307269"/>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22" name="Freeform: Shape 21">
            <a:extLst>
              <a:ext uri="{FF2B5EF4-FFF2-40B4-BE49-F238E27FC236}">
                <a16:creationId xmlns:a16="http://schemas.microsoft.com/office/drawing/2014/main" id="{6C51A528-B730-45AB-8628-536D9013303C}"/>
              </a:ext>
            </a:extLst>
          </p:cNvPr>
          <p:cNvSpPr/>
          <p:nvPr/>
        </p:nvSpPr>
        <p:spPr>
          <a:xfrm>
            <a:off x="978672" y="6023156"/>
            <a:ext cx="2889239" cy="307269"/>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Tree>
    <p:extLst>
      <p:ext uri="{BB962C8B-B14F-4D97-AF65-F5344CB8AC3E}">
        <p14:creationId xmlns:p14="http://schemas.microsoft.com/office/powerpoint/2010/main" val="11614996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FC5B-396F-4F31-BDCA-7EF001608385}"/>
              </a:ext>
            </a:extLst>
          </p:cNvPr>
          <p:cNvSpPr>
            <a:spLocks noGrp="1"/>
          </p:cNvSpPr>
          <p:nvPr>
            <p:ph type="title"/>
          </p:nvPr>
        </p:nvSpPr>
        <p:spPr/>
        <p:txBody>
          <a:bodyPr/>
          <a:lstStyle/>
          <a:p>
            <a:r>
              <a:rPr lang="en-IN" dirty="0"/>
              <a:t>Port Assignment</a:t>
            </a:r>
          </a:p>
        </p:txBody>
      </p:sp>
      <p:sp>
        <p:nvSpPr>
          <p:cNvPr id="3" name="Date Placeholder 2">
            <a:extLst>
              <a:ext uri="{FF2B5EF4-FFF2-40B4-BE49-F238E27FC236}">
                <a16:creationId xmlns:a16="http://schemas.microsoft.com/office/drawing/2014/main" id="{AD555B33-2D65-4EAC-84C4-E526BC2D2F2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E6A66D0-54A1-41D4-AF67-05D62C974545}"/>
              </a:ext>
            </a:extLst>
          </p:cNvPr>
          <p:cNvSpPr>
            <a:spLocks noGrp="1"/>
          </p:cNvSpPr>
          <p:nvPr>
            <p:ph type="sldNum" sz="quarter" idx="12"/>
          </p:nvPr>
        </p:nvSpPr>
        <p:spPr/>
        <p:txBody>
          <a:bodyPr/>
          <a:lstStyle/>
          <a:p>
            <a:fld id="{2495F090-CA2D-44FF-B42B-1156B48CA943}" type="slidenum">
              <a:rPr lang="en-IN" smtClean="0"/>
              <a:t>130</a:t>
            </a:fld>
            <a:endParaRPr lang="en-IN"/>
          </a:p>
        </p:txBody>
      </p:sp>
      <p:pic>
        <p:nvPicPr>
          <p:cNvPr id="5" name="Picture 4">
            <a:extLst>
              <a:ext uri="{FF2B5EF4-FFF2-40B4-BE49-F238E27FC236}">
                <a16:creationId xmlns:a16="http://schemas.microsoft.com/office/drawing/2014/main" id="{44E75DF3-D0C7-4A6E-B4D7-55B16189C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64" y="703031"/>
            <a:ext cx="4755048" cy="2580209"/>
          </a:xfrm>
          <a:prstGeom prst="rect">
            <a:avLst/>
          </a:prstGeom>
          <a:ln>
            <a:solidFill>
              <a:srgbClr val="0070C0"/>
            </a:solidFill>
          </a:ln>
        </p:spPr>
      </p:pic>
      <p:pic>
        <p:nvPicPr>
          <p:cNvPr id="6" name="Picture 5">
            <a:extLst>
              <a:ext uri="{FF2B5EF4-FFF2-40B4-BE49-F238E27FC236}">
                <a16:creationId xmlns:a16="http://schemas.microsoft.com/office/drawing/2014/main" id="{E4FB51D3-C4FA-41E6-A5D6-13AFC025B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559" y="3142367"/>
            <a:ext cx="3826276" cy="3171614"/>
          </a:xfrm>
          <a:prstGeom prst="rect">
            <a:avLst/>
          </a:prstGeom>
          <a:ln>
            <a:solidFill>
              <a:srgbClr val="0070C0"/>
            </a:solidFill>
          </a:ln>
        </p:spPr>
      </p:pic>
      <p:sp>
        <p:nvSpPr>
          <p:cNvPr id="7" name="TextBox 6">
            <a:extLst>
              <a:ext uri="{FF2B5EF4-FFF2-40B4-BE49-F238E27FC236}">
                <a16:creationId xmlns:a16="http://schemas.microsoft.com/office/drawing/2014/main" id="{CC91CB6E-F934-4800-8283-30E2D0906AB3}"/>
              </a:ext>
            </a:extLst>
          </p:cNvPr>
          <p:cNvSpPr txBox="1"/>
          <p:nvPr/>
        </p:nvSpPr>
        <p:spPr>
          <a:xfrm>
            <a:off x="1882066" y="2663301"/>
            <a:ext cx="800219" cy="369332"/>
          </a:xfrm>
          <a:prstGeom prst="rect">
            <a:avLst/>
          </a:prstGeom>
          <a:noFill/>
        </p:spPr>
        <p:txBody>
          <a:bodyPr wrap="none" rtlCol="0">
            <a:spAutoFit/>
          </a:bodyPr>
          <a:lstStyle/>
          <a:p>
            <a:r>
              <a:rPr lang="en-IN" dirty="0"/>
              <a:t>Port 1</a:t>
            </a:r>
          </a:p>
        </p:txBody>
      </p:sp>
      <p:sp>
        <p:nvSpPr>
          <p:cNvPr id="8" name="TextBox 7">
            <a:extLst>
              <a:ext uri="{FF2B5EF4-FFF2-40B4-BE49-F238E27FC236}">
                <a16:creationId xmlns:a16="http://schemas.microsoft.com/office/drawing/2014/main" id="{FDE52743-0715-4141-A3C1-03DD479E5AAB}"/>
              </a:ext>
            </a:extLst>
          </p:cNvPr>
          <p:cNvSpPr txBox="1"/>
          <p:nvPr/>
        </p:nvSpPr>
        <p:spPr>
          <a:xfrm>
            <a:off x="7629743" y="4985626"/>
            <a:ext cx="800219" cy="369332"/>
          </a:xfrm>
          <a:prstGeom prst="rect">
            <a:avLst/>
          </a:prstGeom>
          <a:noFill/>
        </p:spPr>
        <p:txBody>
          <a:bodyPr wrap="none" rtlCol="0">
            <a:spAutoFit/>
          </a:bodyPr>
          <a:lstStyle/>
          <a:p>
            <a:r>
              <a:rPr lang="en-IN" dirty="0"/>
              <a:t>Port 2</a:t>
            </a:r>
          </a:p>
        </p:txBody>
      </p:sp>
    </p:spTree>
    <p:extLst>
      <p:ext uri="{BB962C8B-B14F-4D97-AF65-F5344CB8AC3E}">
        <p14:creationId xmlns:p14="http://schemas.microsoft.com/office/powerpoint/2010/main" val="7072566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5EE88-7CFD-4FF9-87CA-E64B32BC8D65}"/>
              </a:ext>
            </a:extLst>
          </p:cNvPr>
          <p:cNvSpPr>
            <a:spLocks noGrp="1"/>
          </p:cNvSpPr>
          <p:nvPr>
            <p:ph type="title"/>
          </p:nvPr>
        </p:nvSpPr>
        <p:spPr/>
        <p:txBody>
          <a:bodyPr/>
          <a:lstStyle/>
          <a:p>
            <a:r>
              <a:rPr lang="en-IN" dirty="0"/>
              <a:t>FEM Simulations</a:t>
            </a:r>
          </a:p>
        </p:txBody>
      </p:sp>
      <p:sp>
        <p:nvSpPr>
          <p:cNvPr id="3" name="Date Placeholder 2">
            <a:extLst>
              <a:ext uri="{FF2B5EF4-FFF2-40B4-BE49-F238E27FC236}">
                <a16:creationId xmlns:a16="http://schemas.microsoft.com/office/drawing/2014/main" id="{CD9DB900-121E-47D7-8ECC-EB6D801DC35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D51226F-28EA-4D74-96DC-696E6F17B8D6}"/>
              </a:ext>
            </a:extLst>
          </p:cNvPr>
          <p:cNvSpPr>
            <a:spLocks noGrp="1"/>
          </p:cNvSpPr>
          <p:nvPr>
            <p:ph type="sldNum" sz="quarter" idx="12"/>
          </p:nvPr>
        </p:nvSpPr>
        <p:spPr/>
        <p:txBody>
          <a:bodyPr/>
          <a:lstStyle/>
          <a:p>
            <a:fld id="{2495F090-CA2D-44FF-B42B-1156B48CA943}" type="slidenum">
              <a:rPr lang="en-IN" smtClean="0"/>
              <a:t>131</a:t>
            </a:fld>
            <a:endParaRPr lang="en-IN"/>
          </a:p>
        </p:txBody>
      </p:sp>
      <p:sp>
        <p:nvSpPr>
          <p:cNvPr id="5" name="Speech Bubble: Oval 4">
            <a:extLst>
              <a:ext uri="{FF2B5EF4-FFF2-40B4-BE49-F238E27FC236}">
                <a16:creationId xmlns:a16="http://schemas.microsoft.com/office/drawing/2014/main" id="{142C1AA7-7792-4444-8ED9-532E60DB11CF}"/>
              </a:ext>
            </a:extLst>
          </p:cNvPr>
          <p:cNvSpPr/>
          <p:nvPr/>
        </p:nvSpPr>
        <p:spPr>
          <a:xfrm>
            <a:off x="948820" y="769084"/>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14</a:t>
            </a:r>
          </a:p>
        </p:txBody>
      </p:sp>
      <p:sp>
        <p:nvSpPr>
          <p:cNvPr id="6" name="TextBox 5">
            <a:extLst>
              <a:ext uri="{FF2B5EF4-FFF2-40B4-BE49-F238E27FC236}">
                <a16:creationId xmlns:a16="http://schemas.microsoft.com/office/drawing/2014/main" id="{EA1F0F6F-9785-4485-93C9-27F3514D53DF}"/>
              </a:ext>
            </a:extLst>
          </p:cNvPr>
          <p:cNvSpPr txBox="1"/>
          <p:nvPr/>
        </p:nvSpPr>
        <p:spPr>
          <a:xfrm>
            <a:off x="759468" y="1065418"/>
            <a:ext cx="8180346" cy="646331"/>
          </a:xfrm>
          <a:prstGeom prst="rect">
            <a:avLst/>
          </a:prstGeom>
          <a:noFill/>
        </p:spPr>
        <p:txBody>
          <a:bodyPr wrap="square" rtlCol="0">
            <a:spAutoFit/>
          </a:bodyPr>
          <a:lstStyle/>
          <a:p>
            <a:r>
              <a:rPr lang="en-IN" dirty="0"/>
              <a:t>Once you are done with Ports, you are ready for specifying the Bounding Box and Absorbing Boundaries. You can check the default settings</a:t>
            </a:r>
          </a:p>
        </p:txBody>
      </p:sp>
      <p:sp>
        <p:nvSpPr>
          <p:cNvPr id="7" name="Speech Bubble: Oval 6">
            <a:extLst>
              <a:ext uri="{FF2B5EF4-FFF2-40B4-BE49-F238E27FC236}">
                <a16:creationId xmlns:a16="http://schemas.microsoft.com/office/drawing/2014/main" id="{44F51D65-5F89-44D6-AD61-BBFC13B2EB2D}"/>
              </a:ext>
            </a:extLst>
          </p:cNvPr>
          <p:cNvSpPr/>
          <p:nvPr/>
        </p:nvSpPr>
        <p:spPr>
          <a:xfrm>
            <a:off x="948820" y="1718498"/>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15</a:t>
            </a:r>
          </a:p>
        </p:txBody>
      </p:sp>
      <p:sp>
        <p:nvSpPr>
          <p:cNvPr id="8" name="TextBox 7">
            <a:extLst>
              <a:ext uri="{FF2B5EF4-FFF2-40B4-BE49-F238E27FC236}">
                <a16:creationId xmlns:a16="http://schemas.microsoft.com/office/drawing/2014/main" id="{B67C2760-C5D4-4A19-8EE6-80EF8043E01D}"/>
              </a:ext>
            </a:extLst>
          </p:cNvPr>
          <p:cNvSpPr txBox="1"/>
          <p:nvPr/>
        </p:nvSpPr>
        <p:spPr>
          <a:xfrm>
            <a:off x="759468" y="2014832"/>
            <a:ext cx="8384532" cy="646331"/>
          </a:xfrm>
          <a:prstGeom prst="rect">
            <a:avLst/>
          </a:prstGeom>
          <a:noFill/>
        </p:spPr>
        <p:txBody>
          <a:bodyPr wrap="square" rtlCol="0">
            <a:spAutoFit/>
          </a:bodyPr>
          <a:lstStyle/>
          <a:p>
            <a:r>
              <a:rPr lang="en-IN" dirty="0"/>
              <a:t>Set the frequency for simulation as single point (9.5 GHz). Launch the simulation and wait for the results</a:t>
            </a:r>
          </a:p>
        </p:txBody>
      </p:sp>
      <p:sp>
        <p:nvSpPr>
          <p:cNvPr id="9" name="Speech Bubble: Oval 8">
            <a:extLst>
              <a:ext uri="{FF2B5EF4-FFF2-40B4-BE49-F238E27FC236}">
                <a16:creationId xmlns:a16="http://schemas.microsoft.com/office/drawing/2014/main" id="{8E74E0BD-6A38-4CC3-B24B-1E906BBD79CD}"/>
              </a:ext>
            </a:extLst>
          </p:cNvPr>
          <p:cNvSpPr/>
          <p:nvPr/>
        </p:nvSpPr>
        <p:spPr>
          <a:xfrm>
            <a:off x="948820" y="2598867"/>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16</a:t>
            </a:r>
          </a:p>
        </p:txBody>
      </p:sp>
      <p:sp>
        <p:nvSpPr>
          <p:cNvPr id="10" name="TextBox 9">
            <a:extLst>
              <a:ext uri="{FF2B5EF4-FFF2-40B4-BE49-F238E27FC236}">
                <a16:creationId xmlns:a16="http://schemas.microsoft.com/office/drawing/2014/main" id="{08ED2F2E-AFA5-4B88-9714-B3D1D1E4A5DA}"/>
              </a:ext>
            </a:extLst>
          </p:cNvPr>
          <p:cNvSpPr txBox="1"/>
          <p:nvPr/>
        </p:nvSpPr>
        <p:spPr>
          <a:xfrm>
            <a:off x="759468" y="2895201"/>
            <a:ext cx="8384532" cy="369332"/>
          </a:xfrm>
          <a:prstGeom prst="rect">
            <a:avLst/>
          </a:prstGeom>
          <a:noFill/>
        </p:spPr>
        <p:txBody>
          <a:bodyPr wrap="square" rtlCol="0">
            <a:spAutoFit/>
          </a:bodyPr>
          <a:lstStyle/>
          <a:p>
            <a:r>
              <a:rPr lang="en-IN" dirty="0"/>
              <a:t>Plot the reflection and transmission coefficients for RF Lines</a:t>
            </a:r>
          </a:p>
        </p:txBody>
      </p:sp>
      <p:pic>
        <p:nvPicPr>
          <p:cNvPr id="12" name="Picture 11">
            <a:extLst>
              <a:ext uri="{FF2B5EF4-FFF2-40B4-BE49-F238E27FC236}">
                <a16:creationId xmlns:a16="http://schemas.microsoft.com/office/drawing/2014/main" id="{66D05013-56D6-4AF9-B3EF-BE7B686D9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32" y="3245198"/>
            <a:ext cx="3481137" cy="3052795"/>
          </a:xfrm>
          <a:prstGeom prst="rect">
            <a:avLst/>
          </a:prstGeom>
          <a:ln>
            <a:solidFill>
              <a:srgbClr val="0070C0"/>
            </a:solidFill>
          </a:ln>
        </p:spPr>
      </p:pic>
      <p:pic>
        <p:nvPicPr>
          <p:cNvPr id="14" name="Picture 13">
            <a:extLst>
              <a:ext uri="{FF2B5EF4-FFF2-40B4-BE49-F238E27FC236}">
                <a16:creationId xmlns:a16="http://schemas.microsoft.com/office/drawing/2014/main" id="{A72C2CCA-AD45-4FE8-9C8E-A10928C85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021" y="3245198"/>
            <a:ext cx="3889511" cy="3043664"/>
          </a:xfrm>
          <a:prstGeom prst="rect">
            <a:avLst/>
          </a:prstGeom>
          <a:ln>
            <a:solidFill>
              <a:srgbClr val="0070C0"/>
            </a:solidFill>
          </a:ln>
        </p:spPr>
      </p:pic>
      <p:sp>
        <p:nvSpPr>
          <p:cNvPr id="15" name="TextBox 14">
            <a:extLst>
              <a:ext uri="{FF2B5EF4-FFF2-40B4-BE49-F238E27FC236}">
                <a16:creationId xmlns:a16="http://schemas.microsoft.com/office/drawing/2014/main" id="{38BD6362-F374-4EBD-A960-B402F192923A}"/>
              </a:ext>
            </a:extLst>
          </p:cNvPr>
          <p:cNvSpPr txBox="1"/>
          <p:nvPr/>
        </p:nvSpPr>
        <p:spPr>
          <a:xfrm>
            <a:off x="3698037" y="5994159"/>
            <a:ext cx="1539780" cy="369332"/>
          </a:xfrm>
          <a:prstGeom prst="rect">
            <a:avLst/>
          </a:prstGeom>
          <a:noFill/>
        </p:spPr>
        <p:txBody>
          <a:bodyPr wrap="none" rtlCol="0">
            <a:spAutoFit/>
          </a:bodyPr>
          <a:lstStyle/>
          <a:p>
            <a:r>
              <a:rPr lang="en-IN" dirty="0"/>
              <a:t>PA Input Line</a:t>
            </a:r>
          </a:p>
        </p:txBody>
      </p:sp>
    </p:spTree>
    <p:extLst>
      <p:ext uri="{BB962C8B-B14F-4D97-AF65-F5344CB8AC3E}">
        <p14:creationId xmlns:p14="http://schemas.microsoft.com/office/powerpoint/2010/main" val="26529341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379D-CF8E-4D27-A990-B7C7A55F1593}"/>
              </a:ext>
            </a:extLst>
          </p:cNvPr>
          <p:cNvSpPr>
            <a:spLocks noGrp="1"/>
          </p:cNvSpPr>
          <p:nvPr>
            <p:ph type="title"/>
          </p:nvPr>
        </p:nvSpPr>
        <p:spPr/>
        <p:txBody>
          <a:bodyPr/>
          <a:lstStyle/>
          <a:p>
            <a:r>
              <a:rPr lang="en-IN" dirty="0"/>
              <a:t>Results- LNA Output Line</a:t>
            </a:r>
          </a:p>
        </p:txBody>
      </p:sp>
      <p:sp>
        <p:nvSpPr>
          <p:cNvPr id="3" name="Date Placeholder 2">
            <a:extLst>
              <a:ext uri="{FF2B5EF4-FFF2-40B4-BE49-F238E27FC236}">
                <a16:creationId xmlns:a16="http://schemas.microsoft.com/office/drawing/2014/main" id="{D25173B5-1082-4DC6-9A17-2C120B15D56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26DAC2D-A7AE-4426-9902-629A366F54CF}"/>
              </a:ext>
            </a:extLst>
          </p:cNvPr>
          <p:cNvSpPr>
            <a:spLocks noGrp="1"/>
          </p:cNvSpPr>
          <p:nvPr>
            <p:ph type="sldNum" sz="quarter" idx="12"/>
          </p:nvPr>
        </p:nvSpPr>
        <p:spPr/>
        <p:txBody>
          <a:bodyPr/>
          <a:lstStyle/>
          <a:p>
            <a:fld id="{2495F090-CA2D-44FF-B42B-1156B48CA943}" type="slidenum">
              <a:rPr lang="en-IN" smtClean="0"/>
              <a:t>132</a:t>
            </a:fld>
            <a:endParaRPr lang="en-IN"/>
          </a:p>
        </p:txBody>
      </p:sp>
      <p:pic>
        <p:nvPicPr>
          <p:cNvPr id="6" name="Picture 5">
            <a:extLst>
              <a:ext uri="{FF2B5EF4-FFF2-40B4-BE49-F238E27FC236}">
                <a16:creationId xmlns:a16="http://schemas.microsoft.com/office/drawing/2014/main" id="{179FC4BD-C792-48CE-A342-8430437A2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20" y="1328482"/>
            <a:ext cx="3128347" cy="2977670"/>
          </a:xfrm>
          <a:prstGeom prst="rect">
            <a:avLst/>
          </a:prstGeom>
          <a:ln>
            <a:solidFill>
              <a:srgbClr val="0070C0"/>
            </a:solidFill>
          </a:ln>
        </p:spPr>
      </p:pic>
      <p:pic>
        <p:nvPicPr>
          <p:cNvPr id="8" name="Picture 7">
            <a:extLst>
              <a:ext uri="{FF2B5EF4-FFF2-40B4-BE49-F238E27FC236}">
                <a16:creationId xmlns:a16="http://schemas.microsoft.com/office/drawing/2014/main" id="{7B99279B-09F3-47BE-85C1-0B8626384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984" y="1336878"/>
            <a:ext cx="3827366" cy="2969274"/>
          </a:xfrm>
          <a:prstGeom prst="rect">
            <a:avLst/>
          </a:prstGeom>
          <a:ln>
            <a:solidFill>
              <a:srgbClr val="0070C0"/>
            </a:solidFill>
          </a:ln>
        </p:spPr>
      </p:pic>
      <p:sp>
        <p:nvSpPr>
          <p:cNvPr id="9" name="TextBox 8">
            <a:extLst>
              <a:ext uri="{FF2B5EF4-FFF2-40B4-BE49-F238E27FC236}">
                <a16:creationId xmlns:a16="http://schemas.microsoft.com/office/drawing/2014/main" id="{AC46AF24-A5D8-4D01-A423-25B9E85B8C2B}"/>
              </a:ext>
            </a:extLst>
          </p:cNvPr>
          <p:cNvSpPr txBox="1"/>
          <p:nvPr/>
        </p:nvSpPr>
        <p:spPr>
          <a:xfrm>
            <a:off x="3689159" y="4413934"/>
            <a:ext cx="1877502" cy="369332"/>
          </a:xfrm>
          <a:prstGeom prst="rect">
            <a:avLst/>
          </a:prstGeom>
          <a:noFill/>
        </p:spPr>
        <p:txBody>
          <a:bodyPr wrap="none" rtlCol="0">
            <a:spAutoFit/>
          </a:bodyPr>
          <a:lstStyle/>
          <a:p>
            <a:r>
              <a:rPr lang="en-IN" dirty="0"/>
              <a:t>LNA Output Line</a:t>
            </a:r>
          </a:p>
        </p:txBody>
      </p:sp>
    </p:spTree>
    <p:extLst>
      <p:ext uri="{BB962C8B-B14F-4D97-AF65-F5344CB8AC3E}">
        <p14:creationId xmlns:p14="http://schemas.microsoft.com/office/powerpoint/2010/main" val="1044641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C27A-3359-4BFE-8371-918981B3C8FC}"/>
              </a:ext>
            </a:extLst>
          </p:cNvPr>
          <p:cNvSpPr>
            <a:spLocks noGrp="1"/>
          </p:cNvSpPr>
          <p:nvPr>
            <p:ph type="title"/>
          </p:nvPr>
        </p:nvSpPr>
        <p:spPr/>
        <p:txBody>
          <a:bodyPr/>
          <a:lstStyle/>
          <a:p>
            <a:r>
              <a:rPr lang="en-IN" dirty="0"/>
              <a:t>Results- FEM Antenna Line</a:t>
            </a:r>
          </a:p>
        </p:txBody>
      </p:sp>
      <p:sp>
        <p:nvSpPr>
          <p:cNvPr id="3" name="Date Placeholder 2">
            <a:extLst>
              <a:ext uri="{FF2B5EF4-FFF2-40B4-BE49-F238E27FC236}">
                <a16:creationId xmlns:a16="http://schemas.microsoft.com/office/drawing/2014/main" id="{08BFD03D-14E2-44D0-9682-6C276DCE434F}"/>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1162A0C-98FD-4DFF-826A-4F7A3BCAAE5E}"/>
              </a:ext>
            </a:extLst>
          </p:cNvPr>
          <p:cNvSpPr>
            <a:spLocks noGrp="1"/>
          </p:cNvSpPr>
          <p:nvPr>
            <p:ph type="sldNum" sz="quarter" idx="12"/>
          </p:nvPr>
        </p:nvSpPr>
        <p:spPr/>
        <p:txBody>
          <a:bodyPr/>
          <a:lstStyle/>
          <a:p>
            <a:fld id="{2495F090-CA2D-44FF-B42B-1156B48CA943}" type="slidenum">
              <a:rPr lang="en-IN" smtClean="0"/>
              <a:t>133</a:t>
            </a:fld>
            <a:endParaRPr lang="en-IN"/>
          </a:p>
        </p:txBody>
      </p:sp>
      <p:pic>
        <p:nvPicPr>
          <p:cNvPr id="6" name="Picture 5">
            <a:extLst>
              <a:ext uri="{FF2B5EF4-FFF2-40B4-BE49-F238E27FC236}">
                <a16:creationId xmlns:a16="http://schemas.microsoft.com/office/drawing/2014/main" id="{ADCA6980-72B5-4956-81B2-779DEE6C5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119" y="769084"/>
            <a:ext cx="2970141" cy="2816754"/>
          </a:xfrm>
          <a:prstGeom prst="rect">
            <a:avLst/>
          </a:prstGeom>
          <a:ln>
            <a:solidFill>
              <a:srgbClr val="0070C0"/>
            </a:solidFill>
          </a:ln>
        </p:spPr>
      </p:pic>
      <p:pic>
        <p:nvPicPr>
          <p:cNvPr id="8" name="Picture 7">
            <a:extLst>
              <a:ext uri="{FF2B5EF4-FFF2-40B4-BE49-F238E27FC236}">
                <a16:creationId xmlns:a16="http://schemas.microsoft.com/office/drawing/2014/main" id="{BF252BD9-8BA3-4946-A76E-7A01A5CDB9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719" y="769084"/>
            <a:ext cx="3509714" cy="2816754"/>
          </a:xfrm>
          <a:prstGeom prst="rect">
            <a:avLst/>
          </a:prstGeom>
          <a:ln>
            <a:solidFill>
              <a:srgbClr val="0070C0"/>
            </a:solidFill>
          </a:ln>
        </p:spPr>
      </p:pic>
      <p:sp>
        <p:nvSpPr>
          <p:cNvPr id="9" name="TextBox 8">
            <a:extLst>
              <a:ext uri="{FF2B5EF4-FFF2-40B4-BE49-F238E27FC236}">
                <a16:creationId xmlns:a16="http://schemas.microsoft.com/office/drawing/2014/main" id="{2BF97651-8A52-4472-AB7A-1B09B5598CCA}"/>
              </a:ext>
            </a:extLst>
          </p:cNvPr>
          <p:cNvSpPr txBox="1"/>
          <p:nvPr/>
        </p:nvSpPr>
        <p:spPr>
          <a:xfrm>
            <a:off x="3558943" y="3254077"/>
            <a:ext cx="2082686" cy="369332"/>
          </a:xfrm>
          <a:prstGeom prst="rect">
            <a:avLst/>
          </a:prstGeom>
          <a:noFill/>
        </p:spPr>
        <p:txBody>
          <a:bodyPr wrap="none" rtlCol="0">
            <a:spAutoFit/>
          </a:bodyPr>
          <a:lstStyle/>
          <a:p>
            <a:r>
              <a:rPr lang="en-IN" dirty="0"/>
              <a:t>FEM Antenna Line</a:t>
            </a:r>
          </a:p>
        </p:txBody>
      </p:sp>
      <p:sp>
        <p:nvSpPr>
          <p:cNvPr id="10" name="TextBox 9">
            <a:extLst>
              <a:ext uri="{FF2B5EF4-FFF2-40B4-BE49-F238E27FC236}">
                <a16:creationId xmlns:a16="http://schemas.microsoft.com/office/drawing/2014/main" id="{1306040E-1BAA-4755-96AD-5702BE052360}"/>
              </a:ext>
            </a:extLst>
          </p:cNvPr>
          <p:cNvSpPr txBox="1"/>
          <p:nvPr/>
        </p:nvSpPr>
        <p:spPr>
          <a:xfrm>
            <a:off x="660851" y="3585838"/>
            <a:ext cx="5162900" cy="1169551"/>
          </a:xfrm>
          <a:prstGeom prst="rect">
            <a:avLst/>
          </a:prstGeom>
          <a:noFill/>
        </p:spPr>
        <p:txBody>
          <a:bodyPr wrap="square" rtlCol="0">
            <a:spAutoFit/>
          </a:bodyPr>
          <a:lstStyle/>
          <a:p>
            <a:r>
              <a:rPr lang="en-IN" sz="1400" dirty="0"/>
              <a:t>From these simulations</a:t>
            </a:r>
          </a:p>
          <a:p>
            <a:pPr marL="285750" indent="-285750">
              <a:buFont typeface="Arial" panose="020B0604020202020204" pitchFamily="34" charset="0"/>
              <a:buChar char="•"/>
            </a:pPr>
            <a:r>
              <a:rPr lang="en-IN" sz="1400" dirty="0"/>
              <a:t>You can assume LNA Noise Figure to degrade by 0.12 dB plus 0.1 dB of connector loss plus speculated IRF loss of 1 dB </a:t>
            </a:r>
          </a:p>
          <a:p>
            <a:pPr marL="285750" indent="-285750">
              <a:buFont typeface="Arial" panose="020B0604020202020204" pitchFamily="34" charset="0"/>
              <a:buChar char="•"/>
            </a:pPr>
            <a:r>
              <a:rPr lang="en-IN" sz="1400" dirty="0"/>
              <a:t>Power at the antenna would be lower by same numbers</a:t>
            </a:r>
          </a:p>
        </p:txBody>
      </p:sp>
      <p:sp>
        <p:nvSpPr>
          <p:cNvPr id="11" name="TextBox 10">
            <a:extLst>
              <a:ext uri="{FF2B5EF4-FFF2-40B4-BE49-F238E27FC236}">
                <a16:creationId xmlns:a16="http://schemas.microsoft.com/office/drawing/2014/main" id="{E1051564-98C8-4302-8E6D-C744A7CBE9FC}"/>
              </a:ext>
            </a:extLst>
          </p:cNvPr>
          <p:cNvSpPr txBox="1"/>
          <p:nvPr/>
        </p:nvSpPr>
        <p:spPr>
          <a:xfrm>
            <a:off x="621865" y="4925318"/>
            <a:ext cx="5019764" cy="1384995"/>
          </a:xfrm>
          <a:prstGeom prst="rect">
            <a:avLst/>
          </a:prstGeom>
          <a:noFill/>
        </p:spPr>
        <p:txBody>
          <a:bodyPr wrap="square" rtlCol="0">
            <a:spAutoFit/>
          </a:bodyPr>
          <a:lstStyle/>
          <a:p>
            <a:r>
              <a:rPr lang="en-IN" sz="1400" dirty="0"/>
              <a:t>Ports capture the ground inductance effects as they are referenced to local grounds. This means that you can safely connect the EM simulated lines to the design without worrying about ground inductance. The reference of the ports can be global ground as the effects of ground inductances are captured in S Parameters</a:t>
            </a:r>
          </a:p>
        </p:txBody>
      </p:sp>
      <p:sp>
        <p:nvSpPr>
          <p:cNvPr id="12" name="TextBox 11">
            <a:extLst>
              <a:ext uri="{FF2B5EF4-FFF2-40B4-BE49-F238E27FC236}">
                <a16:creationId xmlns:a16="http://schemas.microsoft.com/office/drawing/2014/main" id="{F260FE9E-91F3-419C-BDBC-268F5494A1B9}"/>
              </a:ext>
            </a:extLst>
          </p:cNvPr>
          <p:cNvSpPr txBox="1"/>
          <p:nvPr/>
        </p:nvSpPr>
        <p:spPr>
          <a:xfrm>
            <a:off x="589664" y="4634626"/>
            <a:ext cx="3711272" cy="369332"/>
          </a:xfrm>
          <a:prstGeom prst="rect">
            <a:avLst/>
          </a:prstGeom>
          <a:noFill/>
        </p:spPr>
        <p:txBody>
          <a:bodyPr wrap="none" rtlCol="0">
            <a:spAutoFit/>
          </a:bodyPr>
          <a:lstStyle/>
          <a:p>
            <a:r>
              <a:rPr lang="en-IN" dirty="0"/>
              <a:t>Discussion on Ground Inductance</a:t>
            </a:r>
          </a:p>
        </p:txBody>
      </p:sp>
      <p:pic>
        <p:nvPicPr>
          <p:cNvPr id="13" name="Videoclip1">
            <a:hlinkClick r:id="" action="ppaction://media"/>
            <a:extLst>
              <a:ext uri="{FF2B5EF4-FFF2-40B4-BE49-F238E27FC236}">
                <a16:creationId xmlns:a16="http://schemas.microsoft.com/office/drawing/2014/main" id="{D7A20BCE-3892-4B7B-A35D-4EF61F60CAE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73830" y="4031673"/>
            <a:ext cx="3338594" cy="1960610"/>
          </a:xfrm>
          <a:prstGeom prst="rect">
            <a:avLst/>
          </a:prstGeom>
        </p:spPr>
      </p:pic>
    </p:spTree>
    <p:extLst>
      <p:ext uri="{BB962C8B-B14F-4D97-AF65-F5344CB8AC3E}">
        <p14:creationId xmlns:p14="http://schemas.microsoft.com/office/powerpoint/2010/main" val="386901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mute="1">
                <p:cTn id="12" repeatCount="indefinite" fill="hold" display="0">
                  <p:stCondLst>
                    <p:cond delay="indefinite"/>
                  </p:stCondLst>
                </p:cTn>
                <p:tgtEl>
                  <p:spTgt spid="13"/>
                </p:tgtEl>
              </p:cMediaNode>
            </p:vide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AC1E-7F43-4155-B59E-8564DA42A575}"/>
              </a:ext>
            </a:extLst>
          </p:cNvPr>
          <p:cNvSpPr>
            <a:spLocks noGrp="1"/>
          </p:cNvSpPr>
          <p:nvPr>
            <p:ph type="title"/>
          </p:nvPr>
        </p:nvSpPr>
        <p:spPr>
          <a:xfrm>
            <a:off x="628649" y="2"/>
            <a:ext cx="8379217" cy="769082"/>
          </a:xfrm>
        </p:spPr>
        <p:txBody>
          <a:bodyPr>
            <a:normAutofit fontScale="90000"/>
          </a:bodyPr>
          <a:lstStyle/>
          <a:p>
            <a:r>
              <a:rPr lang="en-IN" dirty="0"/>
              <a:t>Across Band Simulation &amp; EM Model</a:t>
            </a:r>
          </a:p>
        </p:txBody>
      </p:sp>
      <p:sp>
        <p:nvSpPr>
          <p:cNvPr id="3" name="Date Placeholder 2">
            <a:extLst>
              <a:ext uri="{FF2B5EF4-FFF2-40B4-BE49-F238E27FC236}">
                <a16:creationId xmlns:a16="http://schemas.microsoft.com/office/drawing/2014/main" id="{83AD2F60-B24F-45B4-BF08-3716F43D337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193472EE-7688-4FE3-A549-B786B3434512}"/>
              </a:ext>
            </a:extLst>
          </p:cNvPr>
          <p:cNvSpPr>
            <a:spLocks noGrp="1"/>
          </p:cNvSpPr>
          <p:nvPr>
            <p:ph type="sldNum" sz="quarter" idx="12"/>
          </p:nvPr>
        </p:nvSpPr>
        <p:spPr/>
        <p:txBody>
          <a:bodyPr/>
          <a:lstStyle/>
          <a:p>
            <a:fld id="{2495F090-CA2D-44FF-B42B-1156B48CA943}" type="slidenum">
              <a:rPr lang="en-IN" smtClean="0"/>
              <a:t>134</a:t>
            </a:fld>
            <a:endParaRPr lang="en-IN"/>
          </a:p>
        </p:txBody>
      </p:sp>
      <p:sp>
        <p:nvSpPr>
          <p:cNvPr id="5" name="TextBox 4">
            <a:extLst>
              <a:ext uri="{FF2B5EF4-FFF2-40B4-BE49-F238E27FC236}">
                <a16:creationId xmlns:a16="http://schemas.microsoft.com/office/drawing/2014/main" id="{6C4C1E8A-452D-4E8A-A01D-079681707309}"/>
              </a:ext>
            </a:extLst>
          </p:cNvPr>
          <p:cNvSpPr txBox="1"/>
          <p:nvPr/>
        </p:nvSpPr>
        <p:spPr>
          <a:xfrm>
            <a:off x="628650" y="769084"/>
            <a:ext cx="8379217" cy="369332"/>
          </a:xfrm>
          <a:prstGeom prst="rect">
            <a:avLst/>
          </a:prstGeom>
          <a:noFill/>
        </p:spPr>
        <p:txBody>
          <a:bodyPr wrap="none" rtlCol="0">
            <a:spAutoFit/>
          </a:bodyPr>
          <a:lstStyle/>
          <a:p>
            <a:r>
              <a:rPr lang="en-IN" dirty="0"/>
              <a:t>Package should be simulated up to 5</a:t>
            </a:r>
            <a:r>
              <a:rPr lang="en-IN" baseline="30000" dirty="0"/>
              <a:t>th</a:t>
            </a:r>
            <a:r>
              <a:rPr lang="en-IN" dirty="0"/>
              <a:t> Harmonic which is approximately 50 GHz.</a:t>
            </a:r>
          </a:p>
        </p:txBody>
      </p:sp>
      <p:pic>
        <p:nvPicPr>
          <p:cNvPr id="7" name="Picture 6">
            <a:extLst>
              <a:ext uri="{FF2B5EF4-FFF2-40B4-BE49-F238E27FC236}">
                <a16:creationId xmlns:a16="http://schemas.microsoft.com/office/drawing/2014/main" id="{0FC909D6-26AC-40D0-A6C3-96DFA50F9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202" y="1289297"/>
            <a:ext cx="4363059" cy="3610479"/>
          </a:xfrm>
          <a:prstGeom prst="rect">
            <a:avLst/>
          </a:prstGeom>
          <a:ln>
            <a:solidFill>
              <a:schemeClr val="accent1"/>
            </a:solidFill>
          </a:ln>
        </p:spPr>
      </p:pic>
      <p:sp>
        <p:nvSpPr>
          <p:cNvPr id="8" name="Speech Bubble: Oval 7">
            <a:extLst>
              <a:ext uri="{FF2B5EF4-FFF2-40B4-BE49-F238E27FC236}">
                <a16:creationId xmlns:a16="http://schemas.microsoft.com/office/drawing/2014/main" id="{92FF429B-8C3B-4CAE-B8C6-E53B07AC35AB}"/>
              </a:ext>
            </a:extLst>
          </p:cNvPr>
          <p:cNvSpPr/>
          <p:nvPr/>
        </p:nvSpPr>
        <p:spPr>
          <a:xfrm>
            <a:off x="948820" y="5039780"/>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17</a:t>
            </a:r>
          </a:p>
        </p:txBody>
      </p:sp>
      <p:sp>
        <p:nvSpPr>
          <p:cNvPr id="9" name="TextBox 8">
            <a:extLst>
              <a:ext uri="{FF2B5EF4-FFF2-40B4-BE49-F238E27FC236}">
                <a16:creationId xmlns:a16="http://schemas.microsoft.com/office/drawing/2014/main" id="{F4A52E4D-5226-4004-B21C-F6192662165F}"/>
              </a:ext>
            </a:extLst>
          </p:cNvPr>
          <p:cNvSpPr txBox="1"/>
          <p:nvPr/>
        </p:nvSpPr>
        <p:spPr>
          <a:xfrm>
            <a:off x="759468" y="5336114"/>
            <a:ext cx="8384532" cy="369332"/>
          </a:xfrm>
          <a:prstGeom prst="rect">
            <a:avLst/>
          </a:prstGeom>
          <a:noFill/>
        </p:spPr>
        <p:txBody>
          <a:bodyPr wrap="square" rtlCol="0">
            <a:spAutoFit/>
          </a:bodyPr>
          <a:lstStyle/>
          <a:p>
            <a:r>
              <a:rPr lang="en-IN" dirty="0"/>
              <a:t>Once simulation is complete you can export the EM Model to ADS as shown</a:t>
            </a:r>
          </a:p>
        </p:txBody>
      </p:sp>
      <p:pic>
        <p:nvPicPr>
          <p:cNvPr id="11" name="Picture 10">
            <a:extLst>
              <a:ext uri="{FF2B5EF4-FFF2-40B4-BE49-F238E27FC236}">
                <a16:creationId xmlns:a16="http://schemas.microsoft.com/office/drawing/2014/main" id="{11519DCA-FF91-4349-82B8-CB7F22644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629" y="1829594"/>
            <a:ext cx="4772691" cy="1867161"/>
          </a:xfrm>
          <a:prstGeom prst="rect">
            <a:avLst/>
          </a:prstGeom>
          <a:ln>
            <a:solidFill>
              <a:schemeClr val="accent1"/>
            </a:solidFill>
          </a:ln>
        </p:spPr>
      </p:pic>
      <p:sp>
        <p:nvSpPr>
          <p:cNvPr id="12" name="Freeform: Shape 11">
            <a:extLst>
              <a:ext uri="{FF2B5EF4-FFF2-40B4-BE49-F238E27FC236}">
                <a16:creationId xmlns:a16="http://schemas.microsoft.com/office/drawing/2014/main" id="{8A2531F1-A231-4C9E-B02D-8DB9FCEAAE9F}"/>
              </a:ext>
            </a:extLst>
          </p:cNvPr>
          <p:cNvSpPr/>
          <p:nvPr/>
        </p:nvSpPr>
        <p:spPr>
          <a:xfrm>
            <a:off x="4403323" y="2787588"/>
            <a:ext cx="809937" cy="275208"/>
          </a:xfrm>
          <a:custGeom>
            <a:avLst/>
            <a:gdLst>
              <a:gd name="connsiteX0" fmla="*/ 348655 w 795853"/>
              <a:gd name="connsiteY0" fmla="*/ 80937 h 1230439"/>
              <a:gd name="connsiteX1" fmla="*/ 588352 w 795853"/>
              <a:gd name="connsiteY1" fmla="*/ 54304 h 1230439"/>
              <a:gd name="connsiteX2" fmla="*/ 694884 w 795853"/>
              <a:gd name="connsiteY2" fmla="*/ 134203 h 1230439"/>
              <a:gd name="connsiteX3" fmla="*/ 774783 w 795853"/>
              <a:gd name="connsiteY3" fmla="*/ 365022 h 1230439"/>
              <a:gd name="connsiteX4" fmla="*/ 783661 w 795853"/>
              <a:gd name="connsiteY4" fmla="*/ 950948 h 1230439"/>
              <a:gd name="connsiteX5" fmla="*/ 623862 w 795853"/>
              <a:gd name="connsiteY5" fmla="*/ 1190645 h 1230439"/>
              <a:gd name="connsiteX6" fmla="*/ 304266 w 795853"/>
              <a:gd name="connsiteY6" fmla="*/ 1226156 h 1230439"/>
              <a:gd name="connsiteX7" fmla="*/ 82325 w 795853"/>
              <a:gd name="connsiteY7" fmla="*/ 1146257 h 1230439"/>
              <a:gd name="connsiteX8" fmla="*/ 2426 w 795853"/>
              <a:gd name="connsiteY8" fmla="*/ 755640 h 1230439"/>
              <a:gd name="connsiteX9" fmla="*/ 37936 w 795853"/>
              <a:gd name="connsiteY9" fmla="*/ 214102 h 1230439"/>
              <a:gd name="connsiteX10" fmla="*/ 206612 w 795853"/>
              <a:gd name="connsiteY10" fmla="*/ 18793 h 1230439"/>
              <a:gd name="connsiteX11" fmla="*/ 490697 w 795853"/>
              <a:gd name="connsiteY11" fmla="*/ 18793 h 123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5853" h="1230439">
                <a:moveTo>
                  <a:pt x="348655" y="80937"/>
                </a:moveTo>
                <a:cubicBezTo>
                  <a:pt x="439651" y="63181"/>
                  <a:pt x="530647" y="45426"/>
                  <a:pt x="588352" y="54304"/>
                </a:cubicBezTo>
                <a:cubicBezTo>
                  <a:pt x="646057" y="63182"/>
                  <a:pt x="663812" y="82417"/>
                  <a:pt x="694884" y="134203"/>
                </a:cubicBezTo>
                <a:cubicBezTo>
                  <a:pt x="725956" y="185989"/>
                  <a:pt x="759987" y="228898"/>
                  <a:pt x="774783" y="365022"/>
                </a:cubicBezTo>
                <a:cubicBezTo>
                  <a:pt x="789579" y="501146"/>
                  <a:pt x="808815" y="813344"/>
                  <a:pt x="783661" y="950948"/>
                </a:cubicBezTo>
                <a:cubicBezTo>
                  <a:pt x="758508" y="1088552"/>
                  <a:pt x="703761" y="1144777"/>
                  <a:pt x="623862" y="1190645"/>
                </a:cubicBezTo>
                <a:cubicBezTo>
                  <a:pt x="543963" y="1236513"/>
                  <a:pt x="394522" y="1233554"/>
                  <a:pt x="304266" y="1226156"/>
                </a:cubicBezTo>
                <a:cubicBezTo>
                  <a:pt x="214010" y="1218758"/>
                  <a:pt x="132632" y="1224676"/>
                  <a:pt x="82325" y="1146257"/>
                </a:cubicBezTo>
                <a:cubicBezTo>
                  <a:pt x="32018" y="1067838"/>
                  <a:pt x="9824" y="910999"/>
                  <a:pt x="2426" y="755640"/>
                </a:cubicBezTo>
                <a:cubicBezTo>
                  <a:pt x="-4972" y="600281"/>
                  <a:pt x="3905" y="336910"/>
                  <a:pt x="37936" y="214102"/>
                </a:cubicBezTo>
                <a:cubicBezTo>
                  <a:pt x="71967" y="91294"/>
                  <a:pt x="131152" y="51344"/>
                  <a:pt x="206612" y="18793"/>
                </a:cubicBezTo>
                <a:cubicBezTo>
                  <a:pt x="282072" y="-13759"/>
                  <a:pt x="386384" y="2517"/>
                  <a:pt x="490697" y="18793"/>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Freeform: Shape 12">
            <a:extLst>
              <a:ext uri="{FF2B5EF4-FFF2-40B4-BE49-F238E27FC236}">
                <a16:creationId xmlns:a16="http://schemas.microsoft.com/office/drawing/2014/main" id="{306F61BF-3308-4DA1-B8C7-7D2B712F93CB}"/>
              </a:ext>
            </a:extLst>
          </p:cNvPr>
          <p:cNvSpPr/>
          <p:nvPr/>
        </p:nvSpPr>
        <p:spPr>
          <a:xfrm>
            <a:off x="3031731" y="4113600"/>
            <a:ext cx="2292803" cy="369331"/>
          </a:xfrm>
          <a:custGeom>
            <a:avLst/>
            <a:gdLst>
              <a:gd name="connsiteX0" fmla="*/ 348655 w 795853"/>
              <a:gd name="connsiteY0" fmla="*/ 80937 h 1230439"/>
              <a:gd name="connsiteX1" fmla="*/ 588352 w 795853"/>
              <a:gd name="connsiteY1" fmla="*/ 54304 h 1230439"/>
              <a:gd name="connsiteX2" fmla="*/ 694884 w 795853"/>
              <a:gd name="connsiteY2" fmla="*/ 134203 h 1230439"/>
              <a:gd name="connsiteX3" fmla="*/ 774783 w 795853"/>
              <a:gd name="connsiteY3" fmla="*/ 365022 h 1230439"/>
              <a:gd name="connsiteX4" fmla="*/ 783661 w 795853"/>
              <a:gd name="connsiteY4" fmla="*/ 950948 h 1230439"/>
              <a:gd name="connsiteX5" fmla="*/ 623862 w 795853"/>
              <a:gd name="connsiteY5" fmla="*/ 1190645 h 1230439"/>
              <a:gd name="connsiteX6" fmla="*/ 304266 w 795853"/>
              <a:gd name="connsiteY6" fmla="*/ 1226156 h 1230439"/>
              <a:gd name="connsiteX7" fmla="*/ 82325 w 795853"/>
              <a:gd name="connsiteY7" fmla="*/ 1146257 h 1230439"/>
              <a:gd name="connsiteX8" fmla="*/ 2426 w 795853"/>
              <a:gd name="connsiteY8" fmla="*/ 755640 h 1230439"/>
              <a:gd name="connsiteX9" fmla="*/ 37936 w 795853"/>
              <a:gd name="connsiteY9" fmla="*/ 214102 h 1230439"/>
              <a:gd name="connsiteX10" fmla="*/ 206612 w 795853"/>
              <a:gd name="connsiteY10" fmla="*/ 18793 h 1230439"/>
              <a:gd name="connsiteX11" fmla="*/ 490697 w 795853"/>
              <a:gd name="connsiteY11" fmla="*/ 18793 h 123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5853" h="1230439">
                <a:moveTo>
                  <a:pt x="348655" y="80937"/>
                </a:moveTo>
                <a:cubicBezTo>
                  <a:pt x="439651" y="63181"/>
                  <a:pt x="530647" y="45426"/>
                  <a:pt x="588352" y="54304"/>
                </a:cubicBezTo>
                <a:cubicBezTo>
                  <a:pt x="646057" y="63182"/>
                  <a:pt x="663812" y="82417"/>
                  <a:pt x="694884" y="134203"/>
                </a:cubicBezTo>
                <a:cubicBezTo>
                  <a:pt x="725956" y="185989"/>
                  <a:pt x="759987" y="228898"/>
                  <a:pt x="774783" y="365022"/>
                </a:cubicBezTo>
                <a:cubicBezTo>
                  <a:pt x="789579" y="501146"/>
                  <a:pt x="808815" y="813344"/>
                  <a:pt x="783661" y="950948"/>
                </a:cubicBezTo>
                <a:cubicBezTo>
                  <a:pt x="758508" y="1088552"/>
                  <a:pt x="703761" y="1144777"/>
                  <a:pt x="623862" y="1190645"/>
                </a:cubicBezTo>
                <a:cubicBezTo>
                  <a:pt x="543963" y="1236513"/>
                  <a:pt x="394522" y="1233554"/>
                  <a:pt x="304266" y="1226156"/>
                </a:cubicBezTo>
                <a:cubicBezTo>
                  <a:pt x="214010" y="1218758"/>
                  <a:pt x="132632" y="1224676"/>
                  <a:pt x="82325" y="1146257"/>
                </a:cubicBezTo>
                <a:cubicBezTo>
                  <a:pt x="32018" y="1067838"/>
                  <a:pt x="9824" y="910999"/>
                  <a:pt x="2426" y="755640"/>
                </a:cubicBezTo>
                <a:cubicBezTo>
                  <a:pt x="-4972" y="600281"/>
                  <a:pt x="3905" y="336910"/>
                  <a:pt x="37936" y="214102"/>
                </a:cubicBezTo>
                <a:cubicBezTo>
                  <a:pt x="71967" y="91294"/>
                  <a:pt x="131152" y="51344"/>
                  <a:pt x="206612" y="18793"/>
                </a:cubicBezTo>
                <a:cubicBezTo>
                  <a:pt x="282072" y="-13759"/>
                  <a:pt x="386384" y="2517"/>
                  <a:pt x="490697" y="18793"/>
                </a:cubicBezTo>
              </a:path>
            </a:pathLst>
          </a:custGeom>
          <a:noFill/>
          <a:ln w="190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Tree>
    <p:extLst>
      <p:ext uri="{BB962C8B-B14F-4D97-AF65-F5344CB8AC3E}">
        <p14:creationId xmlns:p14="http://schemas.microsoft.com/office/powerpoint/2010/main" val="36780034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8D21A-BA3D-4B7C-85D4-A7AC967C11CE}"/>
              </a:ext>
            </a:extLst>
          </p:cNvPr>
          <p:cNvSpPr>
            <a:spLocks noGrp="1"/>
          </p:cNvSpPr>
          <p:nvPr>
            <p:ph type="title"/>
          </p:nvPr>
        </p:nvSpPr>
        <p:spPr/>
        <p:txBody>
          <a:bodyPr/>
          <a:lstStyle/>
          <a:p>
            <a:r>
              <a:rPr lang="en-IN" dirty="0"/>
              <a:t>Importing EM Model into ADS</a:t>
            </a:r>
          </a:p>
        </p:txBody>
      </p:sp>
      <p:sp>
        <p:nvSpPr>
          <p:cNvPr id="3" name="Date Placeholder 2">
            <a:extLst>
              <a:ext uri="{FF2B5EF4-FFF2-40B4-BE49-F238E27FC236}">
                <a16:creationId xmlns:a16="http://schemas.microsoft.com/office/drawing/2014/main" id="{64A1D1B5-DB60-402A-AD3C-4EDA5836F54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39B5191-333E-419D-8621-02B7A18DB54A}"/>
              </a:ext>
            </a:extLst>
          </p:cNvPr>
          <p:cNvSpPr>
            <a:spLocks noGrp="1"/>
          </p:cNvSpPr>
          <p:nvPr>
            <p:ph type="sldNum" sz="quarter" idx="12"/>
          </p:nvPr>
        </p:nvSpPr>
        <p:spPr/>
        <p:txBody>
          <a:bodyPr/>
          <a:lstStyle/>
          <a:p>
            <a:fld id="{2495F090-CA2D-44FF-B42B-1156B48CA943}" type="slidenum">
              <a:rPr lang="en-IN" smtClean="0"/>
              <a:t>135</a:t>
            </a:fld>
            <a:endParaRPr lang="en-IN"/>
          </a:p>
        </p:txBody>
      </p:sp>
      <p:pic>
        <p:nvPicPr>
          <p:cNvPr id="6" name="Picture 5">
            <a:extLst>
              <a:ext uri="{FF2B5EF4-FFF2-40B4-BE49-F238E27FC236}">
                <a16:creationId xmlns:a16="http://schemas.microsoft.com/office/drawing/2014/main" id="{A6806B68-2892-4936-B1CB-623746D53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868" y="1527392"/>
            <a:ext cx="2057578" cy="2972058"/>
          </a:xfrm>
          <a:prstGeom prst="rect">
            <a:avLst/>
          </a:prstGeom>
          <a:ln>
            <a:solidFill>
              <a:srgbClr val="0070C0"/>
            </a:solidFill>
          </a:ln>
        </p:spPr>
      </p:pic>
      <p:sp>
        <p:nvSpPr>
          <p:cNvPr id="7" name="Speech Bubble: Oval 6">
            <a:extLst>
              <a:ext uri="{FF2B5EF4-FFF2-40B4-BE49-F238E27FC236}">
                <a16:creationId xmlns:a16="http://schemas.microsoft.com/office/drawing/2014/main" id="{7C5A7041-C5E0-44DC-88FE-5304D85DFBF8}"/>
              </a:ext>
            </a:extLst>
          </p:cNvPr>
          <p:cNvSpPr/>
          <p:nvPr/>
        </p:nvSpPr>
        <p:spPr>
          <a:xfrm>
            <a:off x="851166" y="758310"/>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18</a:t>
            </a:r>
          </a:p>
        </p:txBody>
      </p:sp>
      <p:sp>
        <p:nvSpPr>
          <p:cNvPr id="8" name="TextBox 7">
            <a:extLst>
              <a:ext uri="{FF2B5EF4-FFF2-40B4-BE49-F238E27FC236}">
                <a16:creationId xmlns:a16="http://schemas.microsoft.com/office/drawing/2014/main" id="{EF20EE8D-22AD-4662-83C5-9F958344EABE}"/>
              </a:ext>
            </a:extLst>
          </p:cNvPr>
          <p:cNvSpPr txBox="1"/>
          <p:nvPr/>
        </p:nvSpPr>
        <p:spPr>
          <a:xfrm>
            <a:off x="628650" y="1057205"/>
            <a:ext cx="4831117" cy="369332"/>
          </a:xfrm>
          <a:prstGeom prst="rect">
            <a:avLst/>
          </a:prstGeom>
          <a:noFill/>
        </p:spPr>
        <p:txBody>
          <a:bodyPr wrap="square" rtlCol="0">
            <a:spAutoFit/>
          </a:bodyPr>
          <a:lstStyle/>
          <a:p>
            <a:r>
              <a:rPr lang="en-IN" dirty="0"/>
              <a:t>Copy the package to ADS working directory. </a:t>
            </a:r>
          </a:p>
        </p:txBody>
      </p:sp>
      <p:sp>
        <p:nvSpPr>
          <p:cNvPr id="9" name="Speech Bubble: Oval 8">
            <a:extLst>
              <a:ext uri="{FF2B5EF4-FFF2-40B4-BE49-F238E27FC236}">
                <a16:creationId xmlns:a16="http://schemas.microsoft.com/office/drawing/2014/main" id="{426DFC18-6361-4D4D-B1EA-4AA63E5A5399}"/>
              </a:ext>
            </a:extLst>
          </p:cNvPr>
          <p:cNvSpPr/>
          <p:nvPr/>
        </p:nvSpPr>
        <p:spPr>
          <a:xfrm>
            <a:off x="3228736" y="1527392"/>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19</a:t>
            </a:r>
          </a:p>
        </p:txBody>
      </p:sp>
      <p:sp>
        <p:nvSpPr>
          <p:cNvPr id="10" name="TextBox 9">
            <a:extLst>
              <a:ext uri="{FF2B5EF4-FFF2-40B4-BE49-F238E27FC236}">
                <a16:creationId xmlns:a16="http://schemas.microsoft.com/office/drawing/2014/main" id="{45894595-3652-487D-A7B9-11041E7C9FAC}"/>
              </a:ext>
            </a:extLst>
          </p:cNvPr>
          <p:cNvSpPr txBox="1"/>
          <p:nvPr/>
        </p:nvSpPr>
        <p:spPr>
          <a:xfrm>
            <a:off x="3006220" y="1826287"/>
            <a:ext cx="5829300" cy="646331"/>
          </a:xfrm>
          <a:prstGeom prst="rect">
            <a:avLst/>
          </a:prstGeom>
          <a:noFill/>
        </p:spPr>
        <p:txBody>
          <a:bodyPr wrap="square" rtlCol="0">
            <a:spAutoFit/>
          </a:bodyPr>
          <a:lstStyle/>
          <a:p>
            <a:r>
              <a:rPr lang="en-IN" dirty="0"/>
              <a:t>Use Manage Libraries from ADS Main Window to add the library with EM Model for Ceramic Package</a:t>
            </a:r>
          </a:p>
        </p:txBody>
      </p:sp>
      <p:pic>
        <p:nvPicPr>
          <p:cNvPr id="12" name="Picture 11">
            <a:extLst>
              <a:ext uri="{FF2B5EF4-FFF2-40B4-BE49-F238E27FC236}">
                <a16:creationId xmlns:a16="http://schemas.microsoft.com/office/drawing/2014/main" id="{487A6D21-4637-4312-91B3-A65678517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184" y="2725478"/>
            <a:ext cx="3353091" cy="1729890"/>
          </a:xfrm>
          <a:prstGeom prst="rect">
            <a:avLst/>
          </a:prstGeom>
          <a:ln>
            <a:solidFill>
              <a:srgbClr val="0070C0"/>
            </a:solidFill>
          </a:ln>
        </p:spPr>
      </p:pic>
      <p:pic>
        <p:nvPicPr>
          <p:cNvPr id="14" name="Picture 13">
            <a:extLst>
              <a:ext uri="{FF2B5EF4-FFF2-40B4-BE49-F238E27FC236}">
                <a16:creationId xmlns:a16="http://schemas.microsoft.com/office/drawing/2014/main" id="{DB956134-F6F8-4795-AE48-2D9FB2A16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5152" y="2650985"/>
            <a:ext cx="2263336" cy="2514818"/>
          </a:xfrm>
          <a:prstGeom prst="rect">
            <a:avLst/>
          </a:prstGeom>
          <a:ln>
            <a:solidFill>
              <a:srgbClr val="0070C0"/>
            </a:solidFill>
          </a:ln>
        </p:spPr>
      </p:pic>
      <p:sp>
        <p:nvSpPr>
          <p:cNvPr id="15" name="Freeform: Shape 14">
            <a:extLst>
              <a:ext uri="{FF2B5EF4-FFF2-40B4-BE49-F238E27FC236}">
                <a16:creationId xmlns:a16="http://schemas.microsoft.com/office/drawing/2014/main" id="{7999017E-8BC8-471D-B21D-1D436AA1A6E2}"/>
              </a:ext>
            </a:extLst>
          </p:cNvPr>
          <p:cNvSpPr/>
          <p:nvPr/>
        </p:nvSpPr>
        <p:spPr>
          <a:xfrm>
            <a:off x="7048870" y="4669653"/>
            <a:ext cx="1056443" cy="496149"/>
          </a:xfrm>
          <a:custGeom>
            <a:avLst/>
            <a:gdLst>
              <a:gd name="connsiteX0" fmla="*/ 348655 w 795853"/>
              <a:gd name="connsiteY0" fmla="*/ 80937 h 1230439"/>
              <a:gd name="connsiteX1" fmla="*/ 588352 w 795853"/>
              <a:gd name="connsiteY1" fmla="*/ 54304 h 1230439"/>
              <a:gd name="connsiteX2" fmla="*/ 694884 w 795853"/>
              <a:gd name="connsiteY2" fmla="*/ 134203 h 1230439"/>
              <a:gd name="connsiteX3" fmla="*/ 774783 w 795853"/>
              <a:gd name="connsiteY3" fmla="*/ 365022 h 1230439"/>
              <a:gd name="connsiteX4" fmla="*/ 783661 w 795853"/>
              <a:gd name="connsiteY4" fmla="*/ 950948 h 1230439"/>
              <a:gd name="connsiteX5" fmla="*/ 623862 w 795853"/>
              <a:gd name="connsiteY5" fmla="*/ 1190645 h 1230439"/>
              <a:gd name="connsiteX6" fmla="*/ 304266 w 795853"/>
              <a:gd name="connsiteY6" fmla="*/ 1226156 h 1230439"/>
              <a:gd name="connsiteX7" fmla="*/ 82325 w 795853"/>
              <a:gd name="connsiteY7" fmla="*/ 1146257 h 1230439"/>
              <a:gd name="connsiteX8" fmla="*/ 2426 w 795853"/>
              <a:gd name="connsiteY8" fmla="*/ 755640 h 1230439"/>
              <a:gd name="connsiteX9" fmla="*/ 37936 w 795853"/>
              <a:gd name="connsiteY9" fmla="*/ 214102 h 1230439"/>
              <a:gd name="connsiteX10" fmla="*/ 206612 w 795853"/>
              <a:gd name="connsiteY10" fmla="*/ 18793 h 1230439"/>
              <a:gd name="connsiteX11" fmla="*/ 490697 w 795853"/>
              <a:gd name="connsiteY11" fmla="*/ 18793 h 123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5853" h="1230439">
                <a:moveTo>
                  <a:pt x="348655" y="80937"/>
                </a:moveTo>
                <a:cubicBezTo>
                  <a:pt x="439651" y="63181"/>
                  <a:pt x="530647" y="45426"/>
                  <a:pt x="588352" y="54304"/>
                </a:cubicBezTo>
                <a:cubicBezTo>
                  <a:pt x="646057" y="63182"/>
                  <a:pt x="663812" y="82417"/>
                  <a:pt x="694884" y="134203"/>
                </a:cubicBezTo>
                <a:cubicBezTo>
                  <a:pt x="725956" y="185989"/>
                  <a:pt x="759987" y="228898"/>
                  <a:pt x="774783" y="365022"/>
                </a:cubicBezTo>
                <a:cubicBezTo>
                  <a:pt x="789579" y="501146"/>
                  <a:pt x="808815" y="813344"/>
                  <a:pt x="783661" y="950948"/>
                </a:cubicBezTo>
                <a:cubicBezTo>
                  <a:pt x="758508" y="1088552"/>
                  <a:pt x="703761" y="1144777"/>
                  <a:pt x="623862" y="1190645"/>
                </a:cubicBezTo>
                <a:cubicBezTo>
                  <a:pt x="543963" y="1236513"/>
                  <a:pt x="394522" y="1233554"/>
                  <a:pt x="304266" y="1226156"/>
                </a:cubicBezTo>
                <a:cubicBezTo>
                  <a:pt x="214010" y="1218758"/>
                  <a:pt x="132632" y="1224676"/>
                  <a:pt x="82325" y="1146257"/>
                </a:cubicBezTo>
                <a:cubicBezTo>
                  <a:pt x="32018" y="1067838"/>
                  <a:pt x="9824" y="910999"/>
                  <a:pt x="2426" y="755640"/>
                </a:cubicBezTo>
                <a:cubicBezTo>
                  <a:pt x="-4972" y="600281"/>
                  <a:pt x="3905" y="336910"/>
                  <a:pt x="37936" y="214102"/>
                </a:cubicBezTo>
                <a:cubicBezTo>
                  <a:pt x="71967" y="91294"/>
                  <a:pt x="131152" y="51344"/>
                  <a:pt x="206612" y="18793"/>
                </a:cubicBezTo>
                <a:cubicBezTo>
                  <a:pt x="282072" y="-13759"/>
                  <a:pt x="386384" y="2517"/>
                  <a:pt x="490697" y="18793"/>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Speech Bubble: Oval 15">
            <a:extLst>
              <a:ext uri="{FF2B5EF4-FFF2-40B4-BE49-F238E27FC236}">
                <a16:creationId xmlns:a16="http://schemas.microsoft.com/office/drawing/2014/main" id="{CA86D3A3-AE50-4702-83B9-87563600C337}"/>
              </a:ext>
            </a:extLst>
          </p:cNvPr>
          <p:cNvSpPr/>
          <p:nvPr/>
        </p:nvSpPr>
        <p:spPr>
          <a:xfrm>
            <a:off x="960384" y="4835440"/>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20</a:t>
            </a:r>
          </a:p>
        </p:txBody>
      </p:sp>
      <p:sp>
        <p:nvSpPr>
          <p:cNvPr id="17" name="TextBox 16">
            <a:extLst>
              <a:ext uri="{FF2B5EF4-FFF2-40B4-BE49-F238E27FC236}">
                <a16:creationId xmlns:a16="http://schemas.microsoft.com/office/drawing/2014/main" id="{9182C2D8-077D-43CF-998A-2B9F170E18D6}"/>
              </a:ext>
            </a:extLst>
          </p:cNvPr>
          <p:cNvSpPr txBox="1"/>
          <p:nvPr/>
        </p:nvSpPr>
        <p:spPr>
          <a:xfrm>
            <a:off x="737868" y="5134335"/>
            <a:ext cx="5829300" cy="646331"/>
          </a:xfrm>
          <a:prstGeom prst="rect">
            <a:avLst/>
          </a:prstGeom>
          <a:noFill/>
        </p:spPr>
        <p:txBody>
          <a:bodyPr wrap="square" rtlCol="0">
            <a:spAutoFit/>
          </a:bodyPr>
          <a:lstStyle/>
          <a:p>
            <a:r>
              <a:rPr lang="en-IN" dirty="0"/>
              <a:t>You can copy the model to project library and make a more easy to use symbol.</a:t>
            </a:r>
          </a:p>
        </p:txBody>
      </p:sp>
    </p:spTree>
    <p:extLst>
      <p:ext uri="{BB962C8B-B14F-4D97-AF65-F5344CB8AC3E}">
        <p14:creationId xmlns:p14="http://schemas.microsoft.com/office/powerpoint/2010/main" val="27183284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8C8257-D024-4F20-B421-4A43F068743B}"/>
              </a:ext>
            </a:extLst>
          </p:cNvPr>
          <p:cNvSpPr>
            <a:spLocks noGrp="1"/>
          </p:cNvSpPr>
          <p:nvPr>
            <p:ph type="ctrTitle"/>
          </p:nvPr>
        </p:nvSpPr>
        <p:spPr/>
        <p:txBody>
          <a:bodyPr/>
          <a:lstStyle/>
          <a:p>
            <a:r>
              <a:rPr lang="en-IN" dirty="0"/>
              <a:t>GaN Process</a:t>
            </a:r>
          </a:p>
        </p:txBody>
      </p:sp>
      <p:sp>
        <p:nvSpPr>
          <p:cNvPr id="6" name="Subtitle 5">
            <a:extLst>
              <a:ext uri="{FF2B5EF4-FFF2-40B4-BE49-F238E27FC236}">
                <a16:creationId xmlns:a16="http://schemas.microsoft.com/office/drawing/2014/main" id="{42DA1FE0-5A46-40D5-A9BC-FB71CB49E2E5}"/>
              </a:ext>
            </a:extLst>
          </p:cNvPr>
          <p:cNvSpPr>
            <a:spLocks noGrp="1"/>
          </p:cNvSpPr>
          <p:nvPr>
            <p:ph type="subTitle" idx="1"/>
          </p:nvPr>
        </p:nvSpPr>
        <p:spPr/>
        <p:txBody>
          <a:bodyPr/>
          <a:lstStyle/>
          <a:p>
            <a:r>
              <a:rPr lang="en-IN" dirty="0"/>
              <a:t>UMS Process</a:t>
            </a:r>
          </a:p>
        </p:txBody>
      </p:sp>
      <p:sp>
        <p:nvSpPr>
          <p:cNvPr id="3" name="Date Placeholder 2">
            <a:extLst>
              <a:ext uri="{FF2B5EF4-FFF2-40B4-BE49-F238E27FC236}">
                <a16:creationId xmlns:a16="http://schemas.microsoft.com/office/drawing/2014/main" id="{215CC1A1-CC7E-4EB5-82F8-CA481D17B64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CC424C9-E7C1-47BF-AD41-766C1A1BD397}"/>
              </a:ext>
            </a:extLst>
          </p:cNvPr>
          <p:cNvSpPr>
            <a:spLocks noGrp="1"/>
          </p:cNvSpPr>
          <p:nvPr>
            <p:ph type="sldNum" sz="quarter" idx="12"/>
          </p:nvPr>
        </p:nvSpPr>
        <p:spPr/>
        <p:txBody>
          <a:bodyPr/>
          <a:lstStyle/>
          <a:p>
            <a:fld id="{2495F090-CA2D-44FF-B42B-1156B48CA943}" type="slidenum">
              <a:rPr lang="en-IN" smtClean="0"/>
              <a:t>136</a:t>
            </a:fld>
            <a:endParaRPr lang="en-IN"/>
          </a:p>
        </p:txBody>
      </p:sp>
      <p:grpSp>
        <p:nvGrpSpPr>
          <p:cNvPr id="7" name="Group 6">
            <a:extLst>
              <a:ext uri="{FF2B5EF4-FFF2-40B4-BE49-F238E27FC236}">
                <a16:creationId xmlns:a16="http://schemas.microsoft.com/office/drawing/2014/main" id="{1A6FF560-4115-482B-8F98-9AF491EBFB04}"/>
              </a:ext>
            </a:extLst>
          </p:cNvPr>
          <p:cNvGrpSpPr/>
          <p:nvPr/>
        </p:nvGrpSpPr>
        <p:grpSpPr>
          <a:xfrm>
            <a:off x="5562010" y="4924795"/>
            <a:ext cx="2592018" cy="942553"/>
            <a:chOff x="1580086" y="4618233"/>
            <a:chExt cx="1953087" cy="710214"/>
          </a:xfrm>
        </p:grpSpPr>
        <p:sp>
          <p:nvSpPr>
            <p:cNvPr id="8" name="Rectangle: Rounded Corners 7">
              <a:extLst>
                <a:ext uri="{FF2B5EF4-FFF2-40B4-BE49-F238E27FC236}">
                  <a16:creationId xmlns:a16="http://schemas.microsoft.com/office/drawing/2014/main" id="{EE48F08E-AFA6-4D4D-BAA8-853FFFF340F5}"/>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ACBE52C1-A7F1-4160-B0B7-3831BF30E3C9}"/>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7" name="Freeform: Shape 36">
                <a:extLst>
                  <a:ext uri="{FF2B5EF4-FFF2-40B4-BE49-F238E27FC236}">
                    <a16:creationId xmlns:a16="http://schemas.microsoft.com/office/drawing/2014/main" id="{5382E1C9-3018-4EA8-A00F-19CE93F8E6E6}"/>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9A23CD32-6FBB-4861-9122-DDB2DD210960}"/>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190240B1-2EEA-4DF8-BBDF-3D706DBFD3B3}"/>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59DF916F-F900-4618-828A-EA1346D0F863}"/>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DAE27199-F396-4497-A07F-172EAC015689}"/>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D8A2D77E-27DF-4A04-B965-EBF07A4A7CF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61E11084-0F80-4B25-BCA7-1EFD526DD00A}"/>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833CC830-BAC0-434A-B220-4D6C502744CD}"/>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0" name="Freeform: Shape 29">
                <a:extLst>
                  <a:ext uri="{FF2B5EF4-FFF2-40B4-BE49-F238E27FC236}">
                    <a16:creationId xmlns:a16="http://schemas.microsoft.com/office/drawing/2014/main" id="{77D13686-33D8-4C7B-BE3C-0ED32635484C}"/>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6DD45A59-B023-49F3-B2D2-65742FCFC04D}"/>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FE6E1FC0-0771-4485-BE7E-05B9D4E3F550}"/>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7350EA8C-C956-46FF-BA56-67AAD45BAE59}"/>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8AE22D3E-E780-45B2-9E46-D90093DD2F8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5E9D79D7-5FD4-4E5F-A514-84E6A578AEE2}"/>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67A62F12-8EB8-449C-8E1A-F0FB1EF1122B}"/>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BE4F637B-F8C0-4CA7-9D8B-5745F0C0C271}"/>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3" name="Freeform: Shape 22">
                <a:extLst>
                  <a:ext uri="{FF2B5EF4-FFF2-40B4-BE49-F238E27FC236}">
                    <a16:creationId xmlns:a16="http://schemas.microsoft.com/office/drawing/2014/main" id="{6F818CED-831A-4842-B407-3C7F44DA9F5B}"/>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CD6B42BD-4935-49F5-92E6-34978B10EA04}"/>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F7F832D6-AD9E-46D9-B8B2-3793622EB12C}"/>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702270E7-1CC3-4401-B5A3-6AEFC81F75C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FEBF28AF-23EB-4643-ABFA-126EAD4CAEAA}"/>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3D9C6865-AE58-421C-B3F2-78DCE2969B04}"/>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AB0874ED-B677-4206-A74C-18959B737B70}"/>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5E352040-A2C2-42A4-BE74-8828394E4405}"/>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6" name="Freeform: Shape 15">
                <a:extLst>
                  <a:ext uri="{FF2B5EF4-FFF2-40B4-BE49-F238E27FC236}">
                    <a16:creationId xmlns:a16="http://schemas.microsoft.com/office/drawing/2014/main" id="{266C1B82-A8E2-4B64-9617-8C77A76E405B}"/>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A18FFE62-29AD-4111-A0F7-36EA13096283}"/>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D0A6F644-4178-44C1-BE47-B5817E7575B9}"/>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F8E8166C-748F-4197-AD67-47CA3A78A679}"/>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6B15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EADE47F1-FBD6-4845-901C-107E3BBE6EB8}"/>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C82CD620-6219-483B-8175-3850CA6E7F2E}"/>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664B073E-5D0D-4D9B-94EA-D5B2EDCC4CE6}"/>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F44CD259-B072-48FB-B7B8-FC10C7A327FF}"/>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4" name="Oval 13">
                <a:extLst>
                  <a:ext uri="{FF2B5EF4-FFF2-40B4-BE49-F238E27FC236}">
                    <a16:creationId xmlns:a16="http://schemas.microsoft.com/office/drawing/2014/main" id="{2CAD9435-244E-4371-A417-CF7ED1510384}"/>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7804BFF1-07EE-4D78-A6AF-72D7FDF8A9E6}"/>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5640675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DB87E5-704A-4C3A-83B3-CE9BF86F16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63634" y="3746996"/>
            <a:ext cx="4267182" cy="2319208"/>
          </a:xfrm>
          <a:prstGeom prst="rect">
            <a:avLst/>
          </a:prstGeom>
        </p:spPr>
      </p:pic>
      <p:sp>
        <p:nvSpPr>
          <p:cNvPr id="6" name="Title 5">
            <a:extLst>
              <a:ext uri="{FF2B5EF4-FFF2-40B4-BE49-F238E27FC236}">
                <a16:creationId xmlns:a16="http://schemas.microsoft.com/office/drawing/2014/main" id="{B13F8E60-AF6D-4C61-86AE-EDD7C2903E3A}"/>
              </a:ext>
            </a:extLst>
          </p:cNvPr>
          <p:cNvSpPr>
            <a:spLocks noGrp="1"/>
          </p:cNvSpPr>
          <p:nvPr>
            <p:ph type="title"/>
          </p:nvPr>
        </p:nvSpPr>
        <p:spPr/>
        <p:txBody>
          <a:bodyPr/>
          <a:lstStyle/>
          <a:p>
            <a:r>
              <a:rPr lang="en-IN" dirty="0"/>
              <a:t>UMS GaN Process</a:t>
            </a:r>
          </a:p>
        </p:txBody>
      </p:sp>
      <p:sp>
        <p:nvSpPr>
          <p:cNvPr id="4" name="Date Placeholder 3">
            <a:extLst>
              <a:ext uri="{FF2B5EF4-FFF2-40B4-BE49-F238E27FC236}">
                <a16:creationId xmlns:a16="http://schemas.microsoft.com/office/drawing/2014/main" id="{100FCE06-A996-4F02-B614-DBCA0D8113EF}"/>
              </a:ext>
            </a:extLst>
          </p:cNvPr>
          <p:cNvSpPr>
            <a:spLocks noGrp="1"/>
          </p:cNvSpPr>
          <p:nvPr>
            <p:ph type="dt" sz="half" idx="10"/>
          </p:nvPr>
        </p:nvSpPr>
        <p:spPr/>
        <p:txBody>
          <a:bodyPr/>
          <a:lstStyle/>
          <a:p>
            <a:fld id="{1F3FE0A6-3C89-4F9D-86B2-EA563F2B0EDE}" type="datetime1">
              <a:rPr lang="en-IN" smtClean="0"/>
              <a:t>09-09-2019</a:t>
            </a:fld>
            <a:endParaRPr lang="en-IN"/>
          </a:p>
        </p:txBody>
      </p:sp>
      <p:sp>
        <p:nvSpPr>
          <p:cNvPr id="5" name="Slide Number Placeholder 4">
            <a:extLst>
              <a:ext uri="{FF2B5EF4-FFF2-40B4-BE49-F238E27FC236}">
                <a16:creationId xmlns:a16="http://schemas.microsoft.com/office/drawing/2014/main" id="{DA78BC0B-C4C7-420F-97DC-D5A1FB4B09E9}"/>
              </a:ext>
            </a:extLst>
          </p:cNvPr>
          <p:cNvSpPr>
            <a:spLocks noGrp="1"/>
          </p:cNvSpPr>
          <p:nvPr>
            <p:ph type="sldNum" sz="quarter" idx="12"/>
          </p:nvPr>
        </p:nvSpPr>
        <p:spPr/>
        <p:txBody>
          <a:bodyPr/>
          <a:lstStyle/>
          <a:p>
            <a:fld id="{2495F090-CA2D-44FF-B42B-1156B48CA943}" type="slidenum">
              <a:rPr lang="en-IN" smtClean="0"/>
              <a:t>137</a:t>
            </a:fld>
            <a:endParaRPr lang="en-IN"/>
          </a:p>
        </p:txBody>
      </p:sp>
      <p:pic>
        <p:nvPicPr>
          <p:cNvPr id="7" name="Picture 6">
            <a:extLst>
              <a:ext uri="{FF2B5EF4-FFF2-40B4-BE49-F238E27FC236}">
                <a16:creationId xmlns:a16="http://schemas.microsoft.com/office/drawing/2014/main" id="{B1B187B0-D4E6-4CCC-9033-FEE2DD55498C}"/>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63634" y="1508235"/>
            <a:ext cx="4006020" cy="1871425"/>
          </a:xfrm>
          <a:prstGeom prst="rect">
            <a:avLst/>
          </a:prstGeom>
        </p:spPr>
      </p:pic>
      <p:pic>
        <p:nvPicPr>
          <p:cNvPr id="8" name="Picture 7">
            <a:extLst>
              <a:ext uri="{FF2B5EF4-FFF2-40B4-BE49-F238E27FC236}">
                <a16:creationId xmlns:a16="http://schemas.microsoft.com/office/drawing/2014/main" id="{D8449A08-10E8-42AF-9117-60F70D6EEF9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744723" y="985422"/>
            <a:ext cx="4319875" cy="3195962"/>
          </a:xfrm>
          <a:prstGeom prst="rect">
            <a:avLst/>
          </a:prstGeom>
          <a:ln>
            <a:solidFill>
              <a:srgbClr val="0070C0"/>
            </a:solidFill>
          </a:ln>
        </p:spPr>
      </p:pic>
    </p:spTree>
    <p:extLst>
      <p:ext uri="{BB962C8B-B14F-4D97-AF65-F5344CB8AC3E}">
        <p14:creationId xmlns:p14="http://schemas.microsoft.com/office/powerpoint/2010/main" val="12198053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73EA76-6273-4059-82B1-274FEE4576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049609" y="81664"/>
            <a:ext cx="2769474" cy="2495774"/>
          </a:xfrm>
          <a:prstGeom prst="rect">
            <a:avLst/>
          </a:prstGeom>
        </p:spPr>
      </p:pic>
      <p:pic>
        <p:nvPicPr>
          <p:cNvPr id="10" name="Picture 9">
            <a:extLst>
              <a:ext uri="{FF2B5EF4-FFF2-40B4-BE49-F238E27FC236}">
                <a16:creationId xmlns:a16="http://schemas.microsoft.com/office/drawing/2014/main" id="{795D767B-E37E-4C2A-9E85-E04EAD4E29DE}"/>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725790" y="4280563"/>
            <a:ext cx="3341976" cy="2233094"/>
          </a:xfrm>
          <a:prstGeom prst="rect">
            <a:avLst/>
          </a:prstGeom>
        </p:spPr>
      </p:pic>
      <p:pic>
        <p:nvPicPr>
          <p:cNvPr id="11" name="Picture 10">
            <a:extLst>
              <a:ext uri="{FF2B5EF4-FFF2-40B4-BE49-F238E27FC236}">
                <a16:creationId xmlns:a16="http://schemas.microsoft.com/office/drawing/2014/main" id="{15C7A91A-31B9-4F06-BC5F-7F48D4E44590}"/>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3212297" y="3821481"/>
            <a:ext cx="2719406" cy="2616638"/>
          </a:xfrm>
          <a:prstGeom prst="rect">
            <a:avLst/>
          </a:prstGeom>
        </p:spPr>
      </p:pic>
      <p:sp>
        <p:nvSpPr>
          <p:cNvPr id="2" name="Title 1">
            <a:extLst>
              <a:ext uri="{FF2B5EF4-FFF2-40B4-BE49-F238E27FC236}">
                <a16:creationId xmlns:a16="http://schemas.microsoft.com/office/drawing/2014/main" id="{4915B03E-7778-4C1D-B695-0A7173907C5E}"/>
              </a:ext>
            </a:extLst>
          </p:cNvPr>
          <p:cNvSpPr>
            <a:spLocks noGrp="1"/>
          </p:cNvSpPr>
          <p:nvPr>
            <p:ph type="title"/>
          </p:nvPr>
        </p:nvSpPr>
        <p:spPr/>
        <p:txBody>
          <a:bodyPr/>
          <a:lstStyle/>
          <a:p>
            <a:r>
              <a:rPr lang="en-IN" dirty="0"/>
              <a:t>Key Rules</a:t>
            </a:r>
          </a:p>
        </p:txBody>
      </p:sp>
      <p:sp>
        <p:nvSpPr>
          <p:cNvPr id="3" name="Date Placeholder 2">
            <a:extLst>
              <a:ext uri="{FF2B5EF4-FFF2-40B4-BE49-F238E27FC236}">
                <a16:creationId xmlns:a16="http://schemas.microsoft.com/office/drawing/2014/main" id="{4A2DB98A-21E4-423A-959F-9F556E73E00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FB6CD6B-D599-4D96-935D-8AE896A6F9DA}"/>
              </a:ext>
            </a:extLst>
          </p:cNvPr>
          <p:cNvSpPr>
            <a:spLocks noGrp="1"/>
          </p:cNvSpPr>
          <p:nvPr>
            <p:ph type="sldNum" sz="quarter" idx="12"/>
          </p:nvPr>
        </p:nvSpPr>
        <p:spPr/>
        <p:txBody>
          <a:bodyPr/>
          <a:lstStyle/>
          <a:p>
            <a:fld id="{2495F090-CA2D-44FF-B42B-1156B48CA943}" type="slidenum">
              <a:rPr lang="en-IN" smtClean="0"/>
              <a:t>138</a:t>
            </a:fld>
            <a:endParaRPr lang="en-IN"/>
          </a:p>
        </p:txBody>
      </p:sp>
      <p:pic>
        <p:nvPicPr>
          <p:cNvPr id="5" name="Picture 4">
            <a:extLst>
              <a:ext uri="{FF2B5EF4-FFF2-40B4-BE49-F238E27FC236}">
                <a16:creationId xmlns:a16="http://schemas.microsoft.com/office/drawing/2014/main" id="{0999BF15-E6B2-48E4-8797-B1A15AC870BB}"/>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 uri="{28A0092B-C50C-407E-A947-70E740481C1C}">
                <a14:useLocalDpi xmlns:a14="http://schemas.microsoft.com/office/drawing/2010/main" val="0"/>
              </a:ext>
            </a:extLst>
          </a:blip>
          <a:srcRect l="8599" t="20887"/>
          <a:stretch/>
        </p:blipFill>
        <p:spPr>
          <a:xfrm>
            <a:off x="628650" y="769084"/>
            <a:ext cx="4049487" cy="1088770"/>
          </a:xfrm>
          <a:prstGeom prst="rect">
            <a:avLst/>
          </a:prstGeom>
        </p:spPr>
      </p:pic>
      <p:pic>
        <p:nvPicPr>
          <p:cNvPr id="6" name="Picture 5">
            <a:extLst>
              <a:ext uri="{FF2B5EF4-FFF2-40B4-BE49-F238E27FC236}">
                <a16:creationId xmlns:a16="http://schemas.microsoft.com/office/drawing/2014/main" id="{4C06F293-ED0C-467E-AA2A-DDF5CB165B35}"/>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28650" y="1857854"/>
            <a:ext cx="5142409" cy="2027903"/>
          </a:xfrm>
          <a:prstGeom prst="rect">
            <a:avLst/>
          </a:prstGeom>
        </p:spPr>
      </p:pic>
      <p:pic>
        <p:nvPicPr>
          <p:cNvPr id="7" name="Picture 6">
            <a:extLst>
              <a:ext uri="{FF2B5EF4-FFF2-40B4-BE49-F238E27FC236}">
                <a16:creationId xmlns:a16="http://schemas.microsoft.com/office/drawing/2014/main" id="{70B30A99-71DF-4071-9860-F2E1B1460DC8}"/>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28650" y="3859918"/>
            <a:ext cx="2943496" cy="891779"/>
          </a:xfrm>
          <a:prstGeom prst="rect">
            <a:avLst/>
          </a:prstGeom>
        </p:spPr>
      </p:pic>
      <p:pic>
        <p:nvPicPr>
          <p:cNvPr id="9" name="Picture 8">
            <a:extLst>
              <a:ext uri="{FF2B5EF4-FFF2-40B4-BE49-F238E27FC236}">
                <a16:creationId xmlns:a16="http://schemas.microsoft.com/office/drawing/2014/main" id="{F3652DD3-1CB6-49D5-B41C-BDA9D8A85D28}"/>
              </a:ext>
            </a:extLst>
          </p:cNvPr>
          <p:cNvPicPr>
            <a:picLocks noChangeAspect="1"/>
          </p:cNvPicPr>
          <p:nvPr/>
        </p:nvPicPr>
        <p:blipFill>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tretch>
            <a:fillRect/>
          </a:stretch>
        </p:blipFill>
        <p:spPr>
          <a:xfrm>
            <a:off x="6349588" y="2122653"/>
            <a:ext cx="2386039" cy="2393901"/>
          </a:xfrm>
          <a:prstGeom prst="rect">
            <a:avLst/>
          </a:prstGeom>
        </p:spPr>
      </p:pic>
    </p:spTree>
    <p:extLst>
      <p:ext uri="{BB962C8B-B14F-4D97-AF65-F5344CB8AC3E}">
        <p14:creationId xmlns:p14="http://schemas.microsoft.com/office/powerpoint/2010/main" val="32808803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B1005-8C80-4485-8723-8B79BFE1E6DE}"/>
              </a:ext>
            </a:extLst>
          </p:cNvPr>
          <p:cNvSpPr>
            <a:spLocks noGrp="1"/>
          </p:cNvSpPr>
          <p:nvPr>
            <p:ph type="title"/>
          </p:nvPr>
        </p:nvSpPr>
        <p:spPr/>
        <p:txBody>
          <a:bodyPr/>
          <a:lstStyle/>
          <a:p>
            <a:r>
              <a:rPr lang="en-IN" dirty="0"/>
              <a:t>Layout Rules</a:t>
            </a:r>
          </a:p>
        </p:txBody>
      </p:sp>
      <p:sp>
        <p:nvSpPr>
          <p:cNvPr id="3" name="Date Placeholder 2">
            <a:extLst>
              <a:ext uri="{FF2B5EF4-FFF2-40B4-BE49-F238E27FC236}">
                <a16:creationId xmlns:a16="http://schemas.microsoft.com/office/drawing/2014/main" id="{399DFE84-0D50-4A67-BFAB-D392B0A9BC4F}"/>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0DF0FC6-CC77-4B9C-8E07-BDC2EDFF4BA5}"/>
              </a:ext>
            </a:extLst>
          </p:cNvPr>
          <p:cNvSpPr>
            <a:spLocks noGrp="1"/>
          </p:cNvSpPr>
          <p:nvPr>
            <p:ph type="sldNum" sz="quarter" idx="12"/>
          </p:nvPr>
        </p:nvSpPr>
        <p:spPr/>
        <p:txBody>
          <a:bodyPr/>
          <a:lstStyle/>
          <a:p>
            <a:fld id="{2495F090-CA2D-44FF-B42B-1156B48CA943}" type="slidenum">
              <a:rPr lang="en-IN" smtClean="0"/>
              <a:t>139</a:t>
            </a:fld>
            <a:endParaRPr lang="en-IN"/>
          </a:p>
        </p:txBody>
      </p:sp>
      <p:pic>
        <p:nvPicPr>
          <p:cNvPr id="5" name="Picture 4">
            <a:extLst>
              <a:ext uri="{FF2B5EF4-FFF2-40B4-BE49-F238E27FC236}">
                <a16:creationId xmlns:a16="http://schemas.microsoft.com/office/drawing/2014/main" id="{EEE1CF25-AE20-4A6D-A6E1-323599BDE2C5}"/>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48820" y="1710307"/>
            <a:ext cx="1234867" cy="1489894"/>
          </a:xfrm>
          <a:prstGeom prst="rect">
            <a:avLst/>
          </a:prstGeom>
        </p:spPr>
      </p:pic>
      <p:pic>
        <p:nvPicPr>
          <p:cNvPr id="6" name="Picture 5">
            <a:extLst>
              <a:ext uri="{FF2B5EF4-FFF2-40B4-BE49-F238E27FC236}">
                <a16:creationId xmlns:a16="http://schemas.microsoft.com/office/drawing/2014/main" id="{D938BFDB-889E-4470-8E19-9A726768C46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48820" y="738928"/>
            <a:ext cx="2410246" cy="895844"/>
          </a:xfrm>
          <a:prstGeom prst="rect">
            <a:avLst/>
          </a:prstGeom>
        </p:spPr>
      </p:pic>
      <p:pic>
        <p:nvPicPr>
          <p:cNvPr id="7" name="Picture 6">
            <a:extLst>
              <a:ext uri="{FF2B5EF4-FFF2-40B4-BE49-F238E27FC236}">
                <a16:creationId xmlns:a16="http://schemas.microsoft.com/office/drawing/2014/main" id="{562F82F8-DA21-4C7B-89AA-77A6914686CD}"/>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052686" y="1813738"/>
            <a:ext cx="1545701" cy="1386463"/>
          </a:xfrm>
          <a:prstGeom prst="rect">
            <a:avLst/>
          </a:prstGeom>
        </p:spPr>
      </p:pic>
      <p:pic>
        <p:nvPicPr>
          <p:cNvPr id="8" name="Picture 7">
            <a:extLst>
              <a:ext uri="{FF2B5EF4-FFF2-40B4-BE49-F238E27FC236}">
                <a16:creationId xmlns:a16="http://schemas.microsoft.com/office/drawing/2014/main" id="{BB915ED1-AA68-40F3-AF95-68BA77BC21F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3649406" y="668442"/>
            <a:ext cx="2269822" cy="1149910"/>
          </a:xfrm>
          <a:prstGeom prst="rect">
            <a:avLst/>
          </a:prstGeom>
        </p:spPr>
      </p:pic>
      <p:pic>
        <p:nvPicPr>
          <p:cNvPr id="9" name="Picture 8">
            <a:extLst>
              <a:ext uri="{FF2B5EF4-FFF2-40B4-BE49-F238E27FC236}">
                <a16:creationId xmlns:a16="http://schemas.microsoft.com/office/drawing/2014/main" id="{91B04942-DA6C-4405-BA38-4B1BBE5FBA3A}"/>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tretch>
            <a:fillRect/>
          </a:stretch>
        </p:blipFill>
        <p:spPr>
          <a:xfrm>
            <a:off x="948820" y="3200201"/>
            <a:ext cx="4113996" cy="3078305"/>
          </a:xfrm>
          <a:prstGeom prst="rect">
            <a:avLst/>
          </a:prstGeom>
        </p:spPr>
      </p:pic>
      <p:pic>
        <p:nvPicPr>
          <p:cNvPr id="10" name="Picture 9">
            <a:extLst>
              <a:ext uri="{FF2B5EF4-FFF2-40B4-BE49-F238E27FC236}">
                <a16:creationId xmlns:a16="http://schemas.microsoft.com/office/drawing/2014/main" id="{70BB4A1F-DD9A-409C-A055-343645E780D5}"/>
              </a:ext>
            </a:extLst>
          </p:cNvPr>
          <p:cNvPicPr>
            <a:picLocks noChangeAspect="1"/>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tretch>
            <a:fillRect/>
          </a:stretch>
        </p:blipFill>
        <p:spPr>
          <a:xfrm>
            <a:off x="6192152" y="2088307"/>
            <a:ext cx="1987396" cy="944724"/>
          </a:xfrm>
          <a:prstGeom prst="rect">
            <a:avLst/>
          </a:prstGeom>
        </p:spPr>
      </p:pic>
      <p:pic>
        <p:nvPicPr>
          <p:cNvPr id="11" name="Picture 10">
            <a:extLst>
              <a:ext uri="{FF2B5EF4-FFF2-40B4-BE49-F238E27FC236}">
                <a16:creationId xmlns:a16="http://schemas.microsoft.com/office/drawing/2014/main" id="{3DD1B935-4AB5-4834-AE26-AE846C11EBD6}"/>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tretch>
            <a:fillRect/>
          </a:stretch>
        </p:blipFill>
        <p:spPr>
          <a:xfrm>
            <a:off x="6192152" y="659733"/>
            <a:ext cx="2456974" cy="1129769"/>
          </a:xfrm>
          <a:prstGeom prst="rect">
            <a:avLst/>
          </a:prstGeom>
        </p:spPr>
      </p:pic>
      <p:pic>
        <p:nvPicPr>
          <p:cNvPr id="12" name="Picture 11">
            <a:extLst>
              <a:ext uri="{FF2B5EF4-FFF2-40B4-BE49-F238E27FC236}">
                <a16:creationId xmlns:a16="http://schemas.microsoft.com/office/drawing/2014/main" id="{304FCFD9-C79B-4CA6-945F-7F06BD49B90A}"/>
              </a:ext>
            </a:extLst>
          </p:cNvPr>
          <p:cNvPicPr>
            <a:picLocks noChangeAspect="1"/>
          </p:cNvPicPr>
          <p:nvPr/>
        </p:nvPicPr>
        <p:blipFill>
          <a:blip r:embed="rId16" cstate="print">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val="0"/>
              </a:ext>
            </a:extLst>
          </a:blip>
          <a:stretch>
            <a:fillRect/>
          </a:stretch>
        </p:blipFill>
        <p:spPr>
          <a:xfrm>
            <a:off x="5919228" y="4784037"/>
            <a:ext cx="2342554" cy="1391585"/>
          </a:xfrm>
          <a:prstGeom prst="rect">
            <a:avLst/>
          </a:prstGeom>
        </p:spPr>
      </p:pic>
      <p:pic>
        <p:nvPicPr>
          <p:cNvPr id="13" name="Picture 12">
            <a:extLst>
              <a:ext uri="{FF2B5EF4-FFF2-40B4-BE49-F238E27FC236}">
                <a16:creationId xmlns:a16="http://schemas.microsoft.com/office/drawing/2014/main" id="{32ED721D-31C7-42C3-8F1C-1D992B3EC8D7}"/>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Layer>
                </a14:imgProps>
              </a:ext>
              <a:ext uri="{28A0092B-C50C-407E-A947-70E740481C1C}">
                <a14:useLocalDpi xmlns:a14="http://schemas.microsoft.com/office/drawing/2010/main" val="0"/>
              </a:ext>
            </a:extLst>
          </a:blip>
          <a:stretch>
            <a:fillRect/>
          </a:stretch>
        </p:blipFill>
        <p:spPr>
          <a:xfrm>
            <a:off x="5323272" y="3340817"/>
            <a:ext cx="3387948" cy="1339804"/>
          </a:xfrm>
          <a:prstGeom prst="rect">
            <a:avLst/>
          </a:prstGeom>
        </p:spPr>
      </p:pic>
    </p:spTree>
    <p:extLst>
      <p:ext uri="{BB962C8B-B14F-4D97-AF65-F5344CB8AC3E}">
        <p14:creationId xmlns:p14="http://schemas.microsoft.com/office/powerpoint/2010/main" val="3902856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AB4C5-FD96-45F3-BD0C-02EF8C41990D}"/>
              </a:ext>
            </a:extLst>
          </p:cNvPr>
          <p:cNvSpPr>
            <a:spLocks noGrp="1"/>
          </p:cNvSpPr>
          <p:nvPr>
            <p:ph type="title"/>
          </p:nvPr>
        </p:nvSpPr>
        <p:spPr/>
        <p:txBody>
          <a:bodyPr/>
          <a:lstStyle/>
          <a:p>
            <a:r>
              <a:rPr lang="en-IN" dirty="0"/>
              <a:t>ADS Terminology</a:t>
            </a:r>
          </a:p>
        </p:txBody>
      </p:sp>
      <p:sp>
        <p:nvSpPr>
          <p:cNvPr id="3" name="Date Placeholder 2">
            <a:extLst>
              <a:ext uri="{FF2B5EF4-FFF2-40B4-BE49-F238E27FC236}">
                <a16:creationId xmlns:a16="http://schemas.microsoft.com/office/drawing/2014/main" id="{824D9EA7-66ED-449A-B622-341E54D85C7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ED5C7F0-FE23-4AAB-8E5E-062E20AEAC49}"/>
              </a:ext>
            </a:extLst>
          </p:cNvPr>
          <p:cNvSpPr>
            <a:spLocks noGrp="1"/>
          </p:cNvSpPr>
          <p:nvPr>
            <p:ph type="sldNum" sz="quarter" idx="12"/>
          </p:nvPr>
        </p:nvSpPr>
        <p:spPr/>
        <p:txBody>
          <a:bodyPr/>
          <a:lstStyle/>
          <a:p>
            <a:fld id="{2495F090-CA2D-44FF-B42B-1156B48CA943}" type="slidenum">
              <a:rPr lang="en-IN" smtClean="0"/>
              <a:t>14</a:t>
            </a:fld>
            <a:endParaRPr lang="en-IN"/>
          </a:p>
        </p:txBody>
      </p:sp>
      <p:sp>
        <p:nvSpPr>
          <p:cNvPr id="5" name="TextBox 4">
            <a:extLst>
              <a:ext uri="{FF2B5EF4-FFF2-40B4-BE49-F238E27FC236}">
                <a16:creationId xmlns:a16="http://schemas.microsoft.com/office/drawing/2014/main" id="{28FC9FE1-A1C4-45C1-B594-6A6344D3EF26}"/>
              </a:ext>
            </a:extLst>
          </p:cNvPr>
          <p:cNvSpPr txBox="1"/>
          <p:nvPr/>
        </p:nvSpPr>
        <p:spPr>
          <a:xfrm>
            <a:off x="796800" y="769084"/>
            <a:ext cx="8038719" cy="646331"/>
          </a:xfrm>
          <a:prstGeom prst="rect">
            <a:avLst/>
          </a:prstGeom>
          <a:noFill/>
        </p:spPr>
        <p:txBody>
          <a:bodyPr wrap="square" rtlCol="0">
            <a:spAutoFit/>
          </a:bodyPr>
          <a:lstStyle/>
          <a:p>
            <a:pPr marL="285750" indent="-285750">
              <a:buFont typeface="Arial" panose="020B0604020202020204" pitchFamily="34" charset="0"/>
              <a:buChar char="•"/>
            </a:pPr>
            <a:r>
              <a:rPr lang="en-IN" dirty="0"/>
              <a:t>Designs, Data Displays and Substrates can be moved into folders in workspace tree</a:t>
            </a:r>
          </a:p>
        </p:txBody>
      </p:sp>
      <p:pic>
        <p:nvPicPr>
          <p:cNvPr id="7" name="Picture 6">
            <a:extLst>
              <a:ext uri="{FF2B5EF4-FFF2-40B4-BE49-F238E27FC236}">
                <a16:creationId xmlns:a16="http://schemas.microsoft.com/office/drawing/2014/main" id="{DA61EF42-B54C-4F00-920A-059F15D6A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461" y="1092249"/>
            <a:ext cx="2751058" cy="2415749"/>
          </a:xfrm>
          <a:prstGeom prst="rect">
            <a:avLst/>
          </a:prstGeom>
          <a:ln>
            <a:solidFill>
              <a:schemeClr val="accent1"/>
            </a:solidFill>
          </a:ln>
        </p:spPr>
      </p:pic>
      <p:sp>
        <p:nvSpPr>
          <p:cNvPr id="8" name="Freeform: Shape 7">
            <a:extLst>
              <a:ext uri="{FF2B5EF4-FFF2-40B4-BE49-F238E27FC236}">
                <a16:creationId xmlns:a16="http://schemas.microsoft.com/office/drawing/2014/main" id="{582CCFE5-5731-4CBB-B7B3-1B6AE1421F60}"/>
              </a:ext>
            </a:extLst>
          </p:cNvPr>
          <p:cNvSpPr/>
          <p:nvPr/>
        </p:nvSpPr>
        <p:spPr>
          <a:xfrm>
            <a:off x="6300216" y="2173921"/>
            <a:ext cx="832104" cy="258384"/>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9" name="TextBox 8">
            <a:extLst>
              <a:ext uri="{FF2B5EF4-FFF2-40B4-BE49-F238E27FC236}">
                <a16:creationId xmlns:a16="http://schemas.microsoft.com/office/drawing/2014/main" id="{810F17A4-EA36-4685-9F05-6DF28B1B4CA5}"/>
              </a:ext>
            </a:extLst>
          </p:cNvPr>
          <p:cNvSpPr txBox="1"/>
          <p:nvPr/>
        </p:nvSpPr>
        <p:spPr>
          <a:xfrm>
            <a:off x="798649" y="1297766"/>
            <a:ext cx="5393689" cy="923330"/>
          </a:xfrm>
          <a:prstGeom prst="rect">
            <a:avLst/>
          </a:prstGeom>
          <a:noFill/>
        </p:spPr>
        <p:txBody>
          <a:bodyPr wrap="square" rtlCol="0">
            <a:spAutoFit/>
          </a:bodyPr>
          <a:lstStyle/>
          <a:p>
            <a:pPr marL="285750" indent="-285750">
              <a:buFont typeface="Arial" panose="020B0604020202020204" pitchFamily="34" charset="0"/>
              <a:buChar char="•"/>
            </a:pPr>
            <a:r>
              <a:rPr lang="en-IN" dirty="0"/>
              <a:t>Sub-circuits with pins as termination can have symbol view. Schematic + symbol makes a component that can be used in bigger designs</a:t>
            </a:r>
          </a:p>
        </p:txBody>
      </p:sp>
      <p:pic>
        <p:nvPicPr>
          <p:cNvPr id="11" name="Picture 10">
            <a:extLst>
              <a:ext uri="{FF2B5EF4-FFF2-40B4-BE49-F238E27FC236}">
                <a16:creationId xmlns:a16="http://schemas.microsoft.com/office/drawing/2014/main" id="{420DCB54-A0FB-40E4-9C45-815BD5EEE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8641" y="2184497"/>
            <a:ext cx="2880610" cy="4099915"/>
          </a:xfrm>
          <a:prstGeom prst="rect">
            <a:avLst/>
          </a:prstGeom>
          <a:ln>
            <a:solidFill>
              <a:schemeClr val="accent1"/>
            </a:solidFill>
          </a:ln>
        </p:spPr>
      </p:pic>
      <p:sp>
        <p:nvSpPr>
          <p:cNvPr id="12" name="Rectangle 11">
            <a:extLst>
              <a:ext uri="{FF2B5EF4-FFF2-40B4-BE49-F238E27FC236}">
                <a16:creationId xmlns:a16="http://schemas.microsoft.com/office/drawing/2014/main" id="{7E322660-13D6-4A36-948A-C6FB986DFCF7}"/>
              </a:ext>
            </a:extLst>
          </p:cNvPr>
          <p:cNvSpPr/>
          <p:nvPr/>
        </p:nvSpPr>
        <p:spPr>
          <a:xfrm>
            <a:off x="5979251" y="3620173"/>
            <a:ext cx="3319272" cy="646331"/>
          </a:xfrm>
          <a:prstGeom prst="rect">
            <a:avLst/>
          </a:prstGeom>
        </p:spPr>
        <p:txBody>
          <a:bodyPr wrap="square">
            <a:spAutoFit/>
          </a:bodyPr>
          <a:lstStyle/>
          <a:p>
            <a:pPr marL="285750" indent="-285750">
              <a:buFont typeface="Arial" panose="020B0604020202020204" pitchFamily="34" charset="0"/>
              <a:buChar char="•"/>
            </a:pPr>
            <a:r>
              <a:rPr lang="en-IN" dirty="0"/>
              <a:t>Cells can be parametrized using Design Parameters</a:t>
            </a:r>
          </a:p>
        </p:txBody>
      </p:sp>
      <p:sp>
        <p:nvSpPr>
          <p:cNvPr id="13" name="Rectangle 12">
            <a:extLst>
              <a:ext uri="{FF2B5EF4-FFF2-40B4-BE49-F238E27FC236}">
                <a16:creationId xmlns:a16="http://schemas.microsoft.com/office/drawing/2014/main" id="{0DD5EE97-2E64-448D-ABAE-5733149ADF5A}"/>
              </a:ext>
            </a:extLst>
          </p:cNvPr>
          <p:cNvSpPr/>
          <p:nvPr/>
        </p:nvSpPr>
        <p:spPr>
          <a:xfrm>
            <a:off x="796799" y="2230398"/>
            <a:ext cx="2301841" cy="1754326"/>
          </a:xfrm>
          <a:prstGeom prst="rect">
            <a:avLst/>
          </a:prstGeom>
        </p:spPr>
        <p:txBody>
          <a:bodyPr wrap="square">
            <a:spAutoFit/>
          </a:bodyPr>
          <a:lstStyle/>
          <a:p>
            <a:pPr marL="285750" indent="-285750">
              <a:buFont typeface="Arial" panose="020B0604020202020204" pitchFamily="34" charset="0"/>
              <a:buChar char="•"/>
            </a:pPr>
            <a:r>
              <a:rPr lang="en-IN" dirty="0"/>
              <a:t>EM Simulated Passives can be turned into look-alike components for Circuit-EM co-simulation</a:t>
            </a:r>
          </a:p>
        </p:txBody>
      </p:sp>
      <p:sp>
        <p:nvSpPr>
          <p:cNvPr id="14" name="Rectangle 13">
            <a:extLst>
              <a:ext uri="{FF2B5EF4-FFF2-40B4-BE49-F238E27FC236}">
                <a16:creationId xmlns:a16="http://schemas.microsoft.com/office/drawing/2014/main" id="{516BA3FE-9D45-48BE-8F5E-A329F016445A}"/>
              </a:ext>
            </a:extLst>
          </p:cNvPr>
          <p:cNvSpPr/>
          <p:nvPr/>
        </p:nvSpPr>
        <p:spPr>
          <a:xfrm>
            <a:off x="796798" y="3994026"/>
            <a:ext cx="2301841" cy="2308324"/>
          </a:xfrm>
          <a:prstGeom prst="rect">
            <a:avLst/>
          </a:prstGeom>
        </p:spPr>
        <p:txBody>
          <a:bodyPr wrap="square">
            <a:spAutoFit/>
          </a:bodyPr>
          <a:lstStyle/>
          <a:p>
            <a:pPr marL="285750" indent="-285750">
              <a:buFont typeface="Arial" panose="020B0604020202020204" pitchFamily="34" charset="0"/>
              <a:buChar char="•"/>
            </a:pPr>
            <a:r>
              <a:rPr lang="en-IN" dirty="0"/>
              <a:t>Simulation results are stored in Dataset files.</a:t>
            </a:r>
          </a:p>
          <a:p>
            <a:pPr marL="285750" indent="-285750">
              <a:buFont typeface="Arial" panose="020B0604020202020204" pitchFamily="34" charset="0"/>
              <a:buChar char="•"/>
            </a:pPr>
            <a:r>
              <a:rPr lang="en-IN" dirty="0"/>
              <a:t>Every design has dataset file with same name but can have more datasets.</a:t>
            </a:r>
          </a:p>
        </p:txBody>
      </p:sp>
      <p:pic>
        <p:nvPicPr>
          <p:cNvPr id="16" name="Picture 15">
            <a:extLst>
              <a:ext uri="{FF2B5EF4-FFF2-40B4-BE49-F238E27FC236}">
                <a16:creationId xmlns:a16="http://schemas.microsoft.com/office/drawing/2014/main" id="{18435917-E775-4949-9373-9A7254A22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743" y="4569763"/>
            <a:ext cx="1310754" cy="1714649"/>
          </a:xfrm>
          <a:prstGeom prst="rect">
            <a:avLst/>
          </a:prstGeom>
          <a:ln>
            <a:solidFill>
              <a:schemeClr val="accent1"/>
            </a:solidFill>
          </a:ln>
        </p:spPr>
      </p:pic>
      <p:sp>
        <p:nvSpPr>
          <p:cNvPr id="17" name="Freeform: Shape 16">
            <a:extLst>
              <a:ext uri="{FF2B5EF4-FFF2-40B4-BE49-F238E27FC236}">
                <a16:creationId xmlns:a16="http://schemas.microsoft.com/office/drawing/2014/main" id="{A92DD32E-8A0F-4216-A170-F6ED35D0B0CF}"/>
              </a:ext>
            </a:extLst>
          </p:cNvPr>
          <p:cNvSpPr/>
          <p:nvPr/>
        </p:nvSpPr>
        <p:spPr>
          <a:xfrm>
            <a:off x="3242131" y="5316846"/>
            <a:ext cx="1183564" cy="243388"/>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18" name="Freeform: Shape 17">
            <a:extLst>
              <a:ext uri="{FF2B5EF4-FFF2-40B4-BE49-F238E27FC236}">
                <a16:creationId xmlns:a16="http://schemas.microsoft.com/office/drawing/2014/main" id="{32C8F442-C2ED-42FB-BEC6-8BAB4894CB1D}"/>
              </a:ext>
            </a:extLst>
          </p:cNvPr>
          <p:cNvSpPr/>
          <p:nvPr/>
        </p:nvSpPr>
        <p:spPr>
          <a:xfrm>
            <a:off x="6192338" y="5686390"/>
            <a:ext cx="1040566" cy="615959"/>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Tree>
    <p:extLst>
      <p:ext uri="{BB962C8B-B14F-4D97-AF65-F5344CB8AC3E}">
        <p14:creationId xmlns:p14="http://schemas.microsoft.com/office/powerpoint/2010/main" val="5583408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6EC8D-2FF8-4484-B8C4-7C9A430C8752}"/>
              </a:ext>
            </a:extLst>
          </p:cNvPr>
          <p:cNvSpPr>
            <a:spLocks noGrp="1"/>
          </p:cNvSpPr>
          <p:nvPr>
            <p:ph type="title"/>
          </p:nvPr>
        </p:nvSpPr>
        <p:spPr/>
        <p:txBody>
          <a:bodyPr/>
          <a:lstStyle/>
          <a:p>
            <a:r>
              <a:rPr lang="en-IN" dirty="0"/>
              <a:t>Layout Rules</a:t>
            </a:r>
          </a:p>
        </p:txBody>
      </p:sp>
      <p:sp>
        <p:nvSpPr>
          <p:cNvPr id="3" name="Date Placeholder 2">
            <a:extLst>
              <a:ext uri="{FF2B5EF4-FFF2-40B4-BE49-F238E27FC236}">
                <a16:creationId xmlns:a16="http://schemas.microsoft.com/office/drawing/2014/main" id="{B8B5BA85-7976-42E3-BA68-29A37E4D5D1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EDF0743D-5138-4D49-8B3D-4B48132C16FA}"/>
              </a:ext>
            </a:extLst>
          </p:cNvPr>
          <p:cNvSpPr>
            <a:spLocks noGrp="1"/>
          </p:cNvSpPr>
          <p:nvPr>
            <p:ph type="sldNum" sz="quarter" idx="12"/>
          </p:nvPr>
        </p:nvSpPr>
        <p:spPr/>
        <p:txBody>
          <a:bodyPr/>
          <a:lstStyle/>
          <a:p>
            <a:fld id="{2495F090-CA2D-44FF-B42B-1156B48CA943}" type="slidenum">
              <a:rPr lang="en-IN" smtClean="0"/>
              <a:t>140</a:t>
            </a:fld>
            <a:endParaRPr lang="en-IN"/>
          </a:p>
        </p:txBody>
      </p:sp>
      <p:pic>
        <p:nvPicPr>
          <p:cNvPr id="5" name="Picture 4">
            <a:extLst>
              <a:ext uri="{FF2B5EF4-FFF2-40B4-BE49-F238E27FC236}">
                <a16:creationId xmlns:a16="http://schemas.microsoft.com/office/drawing/2014/main" id="{D5555AA5-737D-4812-A350-3455DF95E4E3}"/>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48820" y="4295629"/>
            <a:ext cx="2759612" cy="1566592"/>
          </a:xfrm>
          <a:prstGeom prst="rect">
            <a:avLst/>
          </a:prstGeom>
        </p:spPr>
      </p:pic>
      <p:pic>
        <p:nvPicPr>
          <p:cNvPr id="6" name="Picture 5">
            <a:extLst>
              <a:ext uri="{FF2B5EF4-FFF2-40B4-BE49-F238E27FC236}">
                <a16:creationId xmlns:a16="http://schemas.microsoft.com/office/drawing/2014/main" id="{F94E0268-1CE8-4797-AA7F-570E873A7E5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61567" y="906209"/>
            <a:ext cx="3461896" cy="2879102"/>
          </a:xfrm>
          <a:prstGeom prst="rect">
            <a:avLst/>
          </a:prstGeom>
        </p:spPr>
      </p:pic>
      <p:pic>
        <p:nvPicPr>
          <p:cNvPr id="7" name="Picture 6">
            <a:extLst>
              <a:ext uri="{FF2B5EF4-FFF2-40B4-BE49-F238E27FC236}">
                <a16:creationId xmlns:a16="http://schemas.microsoft.com/office/drawing/2014/main" id="{3F8D5F44-72CB-494F-9594-1B08E1422FE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223463" y="917869"/>
            <a:ext cx="2386297" cy="1960172"/>
          </a:xfrm>
          <a:prstGeom prst="rect">
            <a:avLst/>
          </a:prstGeom>
        </p:spPr>
      </p:pic>
      <p:pic>
        <p:nvPicPr>
          <p:cNvPr id="8" name="Picture 7">
            <a:extLst>
              <a:ext uri="{FF2B5EF4-FFF2-40B4-BE49-F238E27FC236}">
                <a16:creationId xmlns:a16="http://schemas.microsoft.com/office/drawing/2014/main" id="{BDE04A7D-A674-4EBC-A4B4-E4D8107EF53E}"/>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4238782" y="2874165"/>
            <a:ext cx="2937591" cy="1446541"/>
          </a:xfrm>
          <a:prstGeom prst="rect">
            <a:avLst/>
          </a:prstGeom>
        </p:spPr>
      </p:pic>
      <p:pic>
        <p:nvPicPr>
          <p:cNvPr id="9" name="Picture 8">
            <a:extLst>
              <a:ext uri="{FF2B5EF4-FFF2-40B4-BE49-F238E27FC236}">
                <a16:creationId xmlns:a16="http://schemas.microsoft.com/office/drawing/2014/main" id="{3E1D603B-9DA1-48DB-A686-337E559A6B3C}"/>
              </a:ext>
            </a:extLst>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tretch>
            <a:fillRect/>
          </a:stretch>
        </p:blipFill>
        <p:spPr>
          <a:xfrm>
            <a:off x="3939625" y="4961339"/>
            <a:ext cx="2115086" cy="1115935"/>
          </a:xfrm>
          <a:prstGeom prst="rect">
            <a:avLst/>
          </a:prstGeom>
        </p:spPr>
      </p:pic>
      <p:pic>
        <p:nvPicPr>
          <p:cNvPr id="10" name="Picture 9">
            <a:extLst>
              <a:ext uri="{FF2B5EF4-FFF2-40B4-BE49-F238E27FC236}">
                <a16:creationId xmlns:a16="http://schemas.microsoft.com/office/drawing/2014/main" id="{9E713E3B-5C7B-4A4E-A070-61C1ABA59C20}"/>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tretch>
            <a:fillRect/>
          </a:stretch>
        </p:blipFill>
        <p:spPr>
          <a:xfrm>
            <a:off x="6070030" y="4294910"/>
            <a:ext cx="3060673" cy="1962264"/>
          </a:xfrm>
          <a:prstGeom prst="rect">
            <a:avLst/>
          </a:prstGeom>
        </p:spPr>
      </p:pic>
      <p:pic>
        <p:nvPicPr>
          <p:cNvPr id="11" name="Picture 10">
            <a:extLst>
              <a:ext uri="{FF2B5EF4-FFF2-40B4-BE49-F238E27FC236}">
                <a16:creationId xmlns:a16="http://schemas.microsoft.com/office/drawing/2014/main" id="{B006660A-4E9F-4C78-9B12-DD06A0286C94}"/>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tretch>
            <a:fillRect/>
          </a:stretch>
        </p:blipFill>
        <p:spPr>
          <a:xfrm>
            <a:off x="6379936" y="193975"/>
            <a:ext cx="2610845" cy="1196882"/>
          </a:xfrm>
          <a:prstGeom prst="rect">
            <a:avLst/>
          </a:prstGeom>
        </p:spPr>
      </p:pic>
      <p:pic>
        <p:nvPicPr>
          <p:cNvPr id="12" name="Picture 11">
            <a:extLst>
              <a:ext uri="{FF2B5EF4-FFF2-40B4-BE49-F238E27FC236}">
                <a16:creationId xmlns:a16="http://schemas.microsoft.com/office/drawing/2014/main" id="{CAB8622A-030F-41E3-A18C-1C9633A5974D}"/>
              </a:ext>
            </a:extLst>
          </p:cNvPr>
          <p:cNvPicPr>
            <a:picLocks noChangeAspect="1"/>
          </p:cNvPicPr>
          <p:nvPr/>
        </p:nvPicPr>
        <p:blipFill>
          <a:blip r:embed="rId16" cstate="print">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val="0"/>
              </a:ext>
            </a:extLst>
          </a:blip>
          <a:stretch>
            <a:fillRect/>
          </a:stretch>
        </p:blipFill>
        <p:spPr>
          <a:xfrm>
            <a:off x="6889296" y="1636640"/>
            <a:ext cx="1943521" cy="950635"/>
          </a:xfrm>
          <a:prstGeom prst="rect">
            <a:avLst/>
          </a:prstGeom>
        </p:spPr>
      </p:pic>
    </p:spTree>
    <p:extLst>
      <p:ext uri="{BB962C8B-B14F-4D97-AF65-F5344CB8AC3E}">
        <p14:creationId xmlns:p14="http://schemas.microsoft.com/office/powerpoint/2010/main" val="28844660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89D9-E067-43E4-886C-EDE3C7ED1279}"/>
              </a:ext>
            </a:extLst>
          </p:cNvPr>
          <p:cNvSpPr>
            <a:spLocks noGrp="1"/>
          </p:cNvSpPr>
          <p:nvPr>
            <p:ph type="title"/>
          </p:nvPr>
        </p:nvSpPr>
        <p:spPr>
          <a:xfrm>
            <a:off x="628650" y="2"/>
            <a:ext cx="7886700" cy="769082"/>
          </a:xfrm>
        </p:spPr>
        <p:txBody>
          <a:bodyPr/>
          <a:lstStyle/>
          <a:p>
            <a:r>
              <a:rPr lang="en-IN" dirty="0"/>
              <a:t>Layout Rules</a:t>
            </a:r>
          </a:p>
        </p:txBody>
      </p:sp>
      <p:sp>
        <p:nvSpPr>
          <p:cNvPr id="3" name="Date Placeholder 2">
            <a:extLst>
              <a:ext uri="{FF2B5EF4-FFF2-40B4-BE49-F238E27FC236}">
                <a16:creationId xmlns:a16="http://schemas.microsoft.com/office/drawing/2014/main" id="{937F6D93-FCAA-44ED-B0A1-444AB70F4F9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D0ECEAD-98C5-4048-801F-915C03F472BF}"/>
              </a:ext>
            </a:extLst>
          </p:cNvPr>
          <p:cNvSpPr>
            <a:spLocks noGrp="1"/>
          </p:cNvSpPr>
          <p:nvPr>
            <p:ph type="sldNum" sz="quarter" idx="12"/>
          </p:nvPr>
        </p:nvSpPr>
        <p:spPr/>
        <p:txBody>
          <a:bodyPr/>
          <a:lstStyle/>
          <a:p>
            <a:fld id="{2495F090-CA2D-44FF-B42B-1156B48CA943}" type="slidenum">
              <a:rPr lang="en-IN" smtClean="0"/>
              <a:t>141</a:t>
            </a:fld>
            <a:endParaRPr lang="en-IN"/>
          </a:p>
        </p:txBody>
      </p:sp>
      <p:pic>
        <p:nvPicPr>
          <p:cNvPr id="5" name="Picture 4">
            <a:extLst>
              <a:ext uri="{FF2B5EF4-FFF2-40B4-BE49-F238E27FC236}">
                <a16:creationId xmlns:a16="http://schemas.microsoft.com/office/drawing/2014/main" id="{AC85BD5E-0CC2-4399-A215-EE6E91137C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91446" y="769084"/>
            <a:ext cx="3099212" cy="1240828"/>
          </a:xfrm>
          <a:prstGeom prst="rect">
            <a:avLst/>
          </a:prstGeom>
        </p:spPr>
      </p:pic>
      <p:pic>
        <p:nvPicPr>
          <p:cNvPr id="6" name="Picture 5">
            <a:extLst>
              <a:ext uri="{FF2B5EF4-FFF2-40B4-BE49-F238E27FC236}">
                <a16:creationId xmlns:a16="http://schemas.microsoft.com/office/drawing/2014/main" id="{FBA9F803-E971-492C-89D4-E04239E17967}"/>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856389" y="2009912"/>
            <a:ext cx="2071995" cy="1536987"/>
          </a:xfrm>
          <a:prstGeom prst="rect">
            <a:avLst/>
          </a:prstGeom>
        </p:spPr>
      </p:pic>
      <p:pic>
        <p:nvPicPr>
          <p:cNvPr id="7" name="Picture 6">
            <a:extLst>
              <a:ext uri="{FF2B5EF4-FFF2-40B4-BE49-F238E27FC236}">
                <a16:creationId xmlns:a16="http://schemas.microsoft.com/office/drawing/2014/main" id="{1DAD9A98-17A0-4406-8ACD-B221ED525DB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3874878" y="2315358"/>
            <a:ext cx="4953429" cy="2842506"/>
          </a:xfrm>
          <a:prstGeom prst="rect">
            <a:avLst/>
          </a:prstGeom>
        </p:spPr>
      </p:pic>
    </p:spTree>
    <p:extLst>
      <p:ext uri="{BB962C8B-B14F-4D97-AF65-F5344CB8AC3E}">
        <p14:creationId xmlns:p14="http://schemas.microsoft.com/office/powerpoint/2010/main" val="30766487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DCF5-8D89-40D3-80AA-5C9FF1312533}"/>
              </a:ext>
            </a:extLst>
          </p:cNvPr>
          <p:cNvSpPr>
            <a:spLocks noGrp="1"/>
          </p:cNvSpPr>
          <p:nvPr>
            <p:ph type="ctrTitle"/>
          </p:nvPr>
        </p:nvSpPr>
        <p:spPr/>
        <p:txBody>
          <a:bodyPr/>
          <a:lstStyle/>
          <a:p>
            <a:r>
              <a:rPr lang="en-IN" dirty="0"/>
              <a:t>Low Noise Amplifier</a:t>
            </a:r>
          </a:p>
        </p:txBody>
      </p:sp>
      <p:sp>
        <p:nvSpPr>
          <p:cNvPr id="3" name="Subtitle 2">
            <a:extLst>
              <a:ext uri="{FF2B5EF4-FFF2-40B4-BE49-F238E27FC236}">
                <a16:creationId xmlns:a16="http://schemas.microsoft.com/office/drawing/2014/main" id="{0F29AA16-5ACB-439B-B417-3770DCF77838}"/>
              </a:ext>
            </a:extLst>
          </p:cNvPr>
          <p:cNvSpPr>
            <a:spLocks noGrp="1"/>
          </p:cNvSpPr>
          <p:nvPr>
            <p:ph type="subTitle" idx="1"/>
          </p:nvPr>
        </p:nvSpPr>
        <p:spPr>
          <a:xfrm>
            <a:off x="685800" y="4354024"/>
            <a:ext cx="6858000" cy="477593"/>
          </a:xfrm>
        </p:spPr>
        <p:txBody>
          <a:bodyPr>
            <a:normAutofit/>
          </a:bodyPr>
          <a:lstStyle/>
          <a:p>
            <a:r>
              <a:rPr lang="en-IN" dirty="0"/>
              <a:t>Operation and Specifications</a:t>
            </a:r>
          </a:p>
        </p:txBody>
      </p:sp>
      <p:pic>
        <p:nvPicPr>
          <p:cNvPr id="7" name="Picture 6">
            <a:extLst>
              <a:ext uri="{FF2B5EF4-FFF2-40B4-BE49-F238E27FC236}">
                <a16:creationId xmlns:a16="http://schemas.microsoft.com/office/drawing/2014/main" id="{7999CF98-5547-43C8-AD86-064C4C94EA5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9667" r="90000">
                        <a14:foregroundMark x1="9667" y1="52647" x2="9667" y2="52647"/>
                        <a14:foregroundMark x1="38111" y1="39706" x2="38111" y2="39706"/>
                        <a14:foregroundMark x1="38111" y1="35588" x2="38111" y2="35588"/>
                        <a14:foregroundMark x1="38000" y1="30294" x2="38000" y2="30294"/>
                        <a14:foregroundMark x1="45778" y1="29118" x2="45778" y2="29118"/>
                        <a14:foregroundMark x1="53333" y1="32059" x2="53333" y2="32059"/>
                        <a14:foregroundMark x1="61000" y1="36471" x2="61000" y2="36471"/>
                        <a14:foregroundMark x1="66667" y1="38235" x2="66667" y2="38235"/>
                        <a14:foregroundMark x1="70111" y1="38529" x2="70111" y2="38529"/>
                        <a14:foregroundMark x1="78889" y1="36765" x2="78889" y2="36765"/>
                        <a14:foregroundMark x1="88889" y1="35588" x2="88889" y2="35588"/>
                        <a14:foregroundMark x1="38556" y1="56765" x2="38556" y2="56765"/>
                        <a14:foregroundMark x1="41889" y1="59412" x2="41889" y2="59412"/>
                        <a14:foregroundMark x1="45778" y1="60000" x2="45778" y2="60000"/>
                        <a14:foregroundMark x1="50556" y1="58529" x2="50556" y2="58529"/>
                        <a14:foregroundMark x1="55778" y1="60588" x2="55778" y2="60588"/>
                        <a14:foregroundMark x1="56000" y1="55294" x2="56000" y2="55294"/>
                        <a14:foregroundMark x1="60889" y1="60294" x2="60889" y2="60294"/>
                        <a14:foregroundMark x1="66556" y1="57059" x2="66556" y2="57059"/>
                        <a14:foregroundMark x1="61111" y1="57647" x2="61111" y2="57647"/>
                        <a14:foregroundMark x1="60889" y1="62353" x2="60889" y2="62353"/>
                        <a14:foregroundMark x1="61222" y1="64118" x2="61222" y2="64118"/>
                        <a14:foregroundMark x1="70556" y1="56765" x2="70556" y2="56765"/>
                        <a14:foregroundMark x1="70000" y1="58529" x2="70000" y2="58529"/>
                        <a14:foregroundMark x1="69778" y1="60588" x2="69778" y2="61471"/>
                        <a14:foregroundMark x1="69778" y1="63824" x2="69778" y2="63824"/>
                        <a14:foregroundMark x1="75111" y1="61471" x2="75111" y2="61471"/>
                        <a14:foregroundMark x1="75222" y1="59706" x2="75222" y2="59706"/>
                        <a14:foregroundMark x1="75333" y1="58235" x2="75333" y2="58235"/>
                        <a14:foregroundMark x1="75222" y1="63824" x2="75222" y2="63824"/>
                        <a14:foregroundMark x1="75778" y1="64706" x2="75778" y2="64706"/>
                        <a14:foregroundMark x1="80556" y1="57059" x2="80556" y2="57059"/>
                        <a14:foregroundMark x1="83222" y1="57059" x2="83222" y2="57059"/>
                        <a14:foregroundMark x1="87333" y1="56765" x2="87333" y2="56765"/>
                        <a14:foregroundMark x1="88222" y1="60294" x2="88222" y2="60294"/>
                        <a14:foregroundMark x1="89000" y1="61471" x2="89000" y2="61471"/>
                        <a14:foregroundMark x1="61889" y1="55588" x2="61889" y2="55588"/>
                        <a14:foregroundMark x1="71111" y1="55588" x2="71111" y2="55588"/>
                        <a14:foregroundMark x1="72889" y1="56765" x2="72889" y2="56765"/>
                        <a14:foregroundMark x1="58667" y1="66176" x2="58667" y2="66176"/>
                        <a14:foregroundMark x1="47222" y1="66471" x2="47222" y2="66471"/>
                        <a14:foregroundMark x1="45778" y1="58529" x2="45778" y2="58529"/>
                        <a14:foregroundMark x1="88111" y1="66471" x2="88111" y2="66471"/>
                        <a14:foregroundMark x1="63333" y1="56471" x2="63333" y2="56471"/>
                      </a14:backgroundRemoval>
                    </a14:imgEffect>
                  </a14:imgLayer>
                </a14:imgProps>
              </a:ext>
              <a:ext uri="{28A0092B-C50C-407E-A947-70E740481C1C}">
                <a14:useLocalDpi xmlns:a14="http://schemas.microsoft.com/office/drawing/2010/main" val="0"/>
              </a:ext>
            </a:extLst>
          </a:blip>
          <a:srcRect l="7467" t="18559" r="6601" b="20288"/>
          <a:stretch/>
        </p:blipFill>
        <p:spPr>
          <a:xfrm>
            <a:off x="792332" y="5231111"/>
            <a:ext cx="3779668" cy="1016137"/>
          </a:xfrm>
          <a:prstGeom prst="rect">
            <a:avLst/>
          </a:prstGeom>
        </p:spPr>
      </p:pic>
      <p:grpSp>
        <p:nvGrpSpPr>
          <p:cNvPr id="5" name="Group 4">
            <a:extLst>
              <a:ext uri="{FF2B5EF4-FFF2-40B4-BE49-F238E27FC236}">
                <a16:creationId xmlns:a16="http://schemas.microsoft.com/office/drawing/2014/main" id="{F589465E-40F8-48C0-AD3B-10D9E0641030}"/>
              </a:ext>
            </a:extLst>
          </p:cNvPr>
          <p:cNvGrpSpPr/>
          <p:nvPr/>
        </p:nvGrpSpPr>
        <p:grpSpPr>
          <a:xfrm>
            <a:off x="5562010" y="4924795"/>
            <a:ext cx="2592018" cy="942553"/>
            <a:chOff x="1580086" y="4618233"/>
            <a:chExt cx="1953087" cy="710214"/>
          </a:xfrm>
        </p:grpSpPr>
        <p:sp>
          <p:nvSpPr>
            <p:cNvPr id="6" name="Rectangle: Rounded Corners 5">
              <a:extLst>
                <a:ext uri="{FF2B5EF4-FFF2-40B4-BE49-F238E27FC236}">
                  <a16:creationId xmlns:a16="http://schemas.microsoft.com/office/drawing/2014/main" id="{DDFD80CE-E20A-4804-BD24-A74DF4394A0B}"/>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 name="Group 7">
              <a:extLst>
                <a:ext uri="{FF2B5EF4-FFF2-40B4-BE49-F238E27FC236}">
                  <a16:creationId xmlns:a16="http://schemas.microsoft.com/office/drawing/2014/main" id="{BD37F913-0757-4516-B25C-652DCEA41BF5}"/>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6" name="Freeform: Shape 35">
                <a:extLst>
                  <a:ext uri="{FF2B5EF4-FFF2-40B4-BE49-F238E27FC236}">
                    <a16:creationId xmlns:a16="http://schemas.microsoft.com/office/drawing/2014/main" id="{6345ADE4-EDAD-42AD-AF6B-B91EED202B57}"/>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C674B56E-C600-41C8-B228-DAFA5FE4FA10}"/>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6C23FCC1-747F-4FB8-916A-3B2C59B9156F}"/>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BC225112-A43B-4997-B307-5F01B14FEE4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E1BE390B-5DAF-477C-A48F-AE299A5250D1}"/>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C863502C-99E8-4758-BDBD-9BAD1BF60DEC}"/>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7A717F1E-9DEE-476E-ABCA-038CB8083D9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 name="Group 8">
              <a:extLst>
                <a:ext uri="{FF2B5EF4-FFF2-40B4-BE49-F238E27FC236}">
                  <a16:creationId xmlns:a16="http://schemas.microsoft.com/office/drawing/2014/main" id="{8A4EB668-92C1-4A23-A65F-805F80832B47}"/>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29" name="Freeform: Shape 28">
                <a:extLst>
                  <a:ext uri="{FF2B5EF4-FFF2-40B4-BE49-F238E27FC236}">
                    <a16:creationId xmlns:a16="http://schemas.microsoft.com/office/drawing/2014/main" id="{2FCA3DC0-1D61-42A8-A615-6559DE0C451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48F78BC1-5CC1-4E6D-8F04-D0BAE5DFC0CF}"/>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89E1435A-2784-4478-B94F-A7E20BB43383}"/>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AFD3D187-B10D-4FC1-9A6A-80003EF51F3E}"/>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58F8A215-76E8-4E98-9423-3AF6FABA3DD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E80EBBC1-52F9-4316-A851-3CC5D2EFE295}"/>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CE208FD3-61A9-4D7A-B66A-2BDE0DD6EFFF}"/>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31AAB20A-B710-432B-81CA-20BC86D6F973}"/>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2" name="Freeform: Shape 21">
                <a:extLst>
                  <a:ext uri="{FF2B5EF4-FFF2-40B4-BE49-F238E27FC236}">
                    <a16:creationId xmlns:a16="http://schemas.microsoft.com/office/drawing/2014/main" id="{87C9FD94-920B-4558-8B31-5DC2C1C324E9}"/>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61EE892D-4334-4461-985F-322CF307DEBA}"/>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1364F0BB-B0D8-41D9-AA91-4BC7707F1818}"/>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9080D768-409B-422C-8005-7CA598403094}"/>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3F9B6ABB-B94D-4830-8309-69733605A098}"/>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902E9FBD-6EEC-4858-BDE1-3F2BD6356261}"/>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0E324283-EC10-4B19-9E6B-3E71E45559F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6DEE67C0-9AAE-4672-A61F-AA2C5F468CC7}"/>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5" name="Freeform: Shape 14">
                <a:extLst>
                  <a:ext uri="{FF2B5EF4-FFF2-40B4-BE49-F238E27FC236}">
                    <a16:creationId xmlns:a16="http://schemas.microsoft.com/office/drawing/2014/main" id="{256C25DA-963D-42E8-B023-36F32C59E8A4}"/>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Shape 15">
                <a:extLst>
                  <a:ext uri="{FF2B5EF4-FFF2-40B4-BE49-F238E27FC236}">
                    <a16:creationId xmlns:a16="http://schemas.microsoft.com/office/drawing/2014/main" id="{DBFE0997-2EA3-4CFA-80B7-91CC602A55F0}"/>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931823DF-F0DB-425D-A136-5F9D7E71BD6C}"/>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A7F8D67C-58FE-4D3D-99B2-184295986432}"/>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6B15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D5FD7912-5765-4DB0-BFF4-1D572AF6C946}"/>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2248CD98-2A35-4B6D-BDE0-56A1BC7458F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5D4BC62A-8BF7-4BEF-8DB4-59A8945B6BB6}"/>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39BBB5B1-8FED-41BB-BCCE-E4406DF74489}"/>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3" name="Oval 12">
                <a:extLst>
                  <a:ext uri="{FF2B5EF4-FFF2-40B4-BE49-F238E27FC236}">
                    <a16:creationId xmlns:a16="http://schemas.microsoft.com/office/drawing/2014/main" id="{6525F585-4C14-4BD5-8524-9D86DFEFB2B6}"/>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80240BF5-84BD-40DA-ADDC-5AE279FED6D3}"/>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34761466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F9E7F6-DF9C-45A0-BDCB-F26182C200BE}"/>
              </a:ext>
            </a:extLst>
          </p:cNvPr>
          <p:cNvSpPr>
            <a:spLocks noGrp="1"/>
          </p:cNvSpPr>
          <p:nvPr>
            <p:ph type="title"/>
          </p:nvPr>
        </p:nvSpPr>
        <p:spPr/>
        <p:txBody>
          <a:bodyPr/>
          <a:lstStyle/>
          <a:p>
            <a:r>
              <a:rPr lang="en-US" dirty="0"/>
              <a:t>Role of Low Noise Amplifier</a:t>
            </a:r>
          </a:p>
        </p:txBody>
      </p:sp>
      <p:sp>
        <p:nvSpPr>
          <p:cNvPr id="4" name="Date Placeholder 3">
            <a:extLst>
              <a:ext uri="{FF2B5EF4-FFF2-40B4-BE49-F238E27FC236}">
                <a16:creationId xmlns:a16="http://schemas.microsoft.com/office/drawing/2014/main" id="{E22DBDAE-B009-47D9-A445-948BCE6B3B78}"/>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A3CB3668-0939-4165-BC3C-6CBFF1A166F9}"/>
              </a:ext>
            </a:extLst>
          </p:cNvPr>
          <p:cNvSpPr>
            <a:spLocks noGrp="1"/>
          </p:cNvSpPr>
          <p:nvPr>
            <p:ph type="sldNum" sz="quarter" idx="12"/>
          </p:nvPr>
        </p:nvSpPr>
        <p:spPr/>
        <p:txBody>
          <a:bodyPr/>
          <a:lstStyle/>
          <a:p>
            <a:fld id="{2495F090-CA2D-44FF-B42B-1156B48CA943}" type="slidenum">
              <a:rPr lang="en-IN" smtClean="0"/>
              <a:t>143</a:t>
            </a:fld>
            <a:endParaRPr lang="en-IN"/>
          </a:p>
        </p:txBody>
      </p:sp>
      <p:sp>
        <p:nvSpPr>
          <p:cNvPr id="7" name="TextBox 6">
            <a:extLst>
              <a:ext uri="{FF2B5EF4-FFF2-40B4-BE49-F238E27FC236}">
                <a16:creationId xmlns:a16="http://schemas.microsoft.com/office/drawing/2014/main" id="{CA8A7B41-CD67-4B00-AED7-0A462E50E350}"/>
              </a:ext>
            </a:extLst>
          </p:cNvPr>
          <p:cNvSpPr txBox="1"/>
          <p:nvPr/>
        </p:nvSpPr>
        <p:spPr>
          <a:xfrm>
            <a:off x="720052" y="769084"/>
            <a:ext cx="8314892" cy="923330"/>
          </a:xfrm>
          <a:prstGeom prst="rect">
            <a:avLst/>
          </a:prstGeom>
          <a:noFill/>
        </p:spPr>
        <p:txBody>
          <a:bodyPr wrap="square" rtlCol="0">
            <a:spAutoFit/>
          </a:bodyPr>
          <a:lstStyle/>
          <a:p>
            <a:r>
              <a:rPr lang="en-US" dirty="0"/>
              <a:t>Amplifies signal with least possible contribution to Noise. In classic receiver noise analysis, thermal noise is considered as the only source of noise. Thus for a receiver</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CC410E2-CC3A-45C3-99C0-C4362CB3097E}"/>
                  </a:ext>
                </a:extLst>
              </p:cNvPr>
              <p:cNvSpPr txBox="1"/>
              <p:nvPr/>
            </p:nvSpPr>
            <p:spPr>
              <a:xfrm>
                <a:off x="720052" y="1692414"/>
                <a:ext cx="3068597"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𝑏</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𝑆</m:t>
                                      </m:r>
                                    </m:num>
                                    <m:den>
                                      <m:r>
                                        <a:rPr lang="en-US" b="0" i="1" smtClean="0">
                                          <a:latin typeface="Cambria Math" panose="02040503050406030204" pitchFamily="18" charset="0"/>
                                        </a:rPr>
                                        <m:t>𝑁</m:t>
                                      </m:r>
                                    </m:den>
                                  </m:f>
                                </m:e>
                              </m:d>
                            </m:e>
                            <m:sub>
                              <m:r>
                                <a:rPr lang="en-US" b="0" i="1" smtClean="0">
                                  <a:latin typeface="Cambria Math" panose="02040503050406030204" pitchFamily="18" charset="0"/>
                                </a:rPr>
                                <m:t>𝑑𝑒𝑡</m:t>
                              </m:r>
                            </m:sub>
                          </m:sSub>
                          <m:r>
                            <a:rPr lang="en-US" b="0" i="1" smtClean="0">
                              <a:latin typeface="Cambria Math" panose="02040503050406030204" pitchFamily="18" charset="0"/>
                            </a:rPr>
                            <m:t>.</m:t>
                          </m:r>
                          <m:r>
                            <a:rPr lang="en-US" b="0" i="1" smtClean="0">
                              <a:latin typeface="Cambria Math" panose="02040503050406030204" pitchFamily="18" charset="0"/>
                            </a:rPr>
                            <m:t>𝑁𝐹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0</m:t>
                              </m:r>
                            </m:sub>
                          </m:sSub>
                        </m:e>
                      </m:rad>
                    </m:oMath>
                  </m:oMathPara>
                </a14:m>
                <a:endParaRPr lang="en-US" dirty="0"/>
              </a:p>
            </p:txBody>
          </p:sp>
        </mc:Choice>
        <mc:Fallback xmlns="">
          <p:sp>
            <p:nvSpPr>
              <p:cNvPr id="8" name="TextBox 7">
                <a:extLst>
                  <a:ext uri="{FF2B5EF4-FFF2-40B4-BE49-F238E27FC236}">
                    <a16:creationId xmlns:a16="http://schemas.microsoft.com/office/drawing/2014/main" id="{1CC410E2-CC3A-45C3-99C0-C4362CB3097E}"/>
                  </a:ext>
                </a:extLst>
              </p:cNvPr>
              <p:cNvSpPr txBox="1">
                <a:spLocks noRot="1" noChangeAspect="1" noMove="1" noResize="1" noEditPoints="1" noAdjustHandles="1" noChangeArrowheads="1" noChangeShapeType="1" noTextEdit="1"/>
              </p:cNvSpPr>
              <p:nvPr/>
            </p:nvSpPr>
            <p:spPr>
              <a:xfrm>
                <a:off x="720052" y="1692414"/>
                <a:ext cx="3068597" cy="818366"/>
              </a:xfrm>
              <a:prstGeom prst="rect">
                <a:avLst/>
              </a:prstGeom>
              <a:blipFill>
                <a:blip r:embed="rId2"/>
                <a:stretch>
                  <a:fillRect b="-74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9CE3F260-94D9-4AF8-AE60-0E411992B2D7}"/>
              </a:ext>
            </a:extLst>
          </p:cNvPr>
          <p:cNvSpPr txBox="1"/>
          <p:nvPr/>
        </p:nvSpPr>
        <p:spPr>
          <a:xfrm>
            <a:off x="3949039" y="1778431"/>
            <a:ext cx="5085905" cy="646331"/>
          </a:xfrm>
          <a:prstGeom prst="rect">
            <a:avLst/>
          </a:prstGeom>
          <a:noFill/>
        </p:spPr>
        <p:txBody>
          <a:bodyPr wrap="square" rtlCol="0">
            <a:spAutoFit/>
          </a:bodyPr>
          <a:lstStyle/>
          <a:p>
            <a:r>
              <a:rPr lang="en-US" dirty="0"/>
              <a:t>Where, NF is cascaded Noise Factor of the receive chain </a:t>
            </a:r>
          </a:p>
        </p:txBody>
      </p:sp>
      <p:sp>
        <p:nvSpPr>
          <p:cNvPr id="10" name="TextBox 9">
            <a:extLst>
              <a:ext uri="{FF2B5EF4-FFF2-40B4-BE49-F238E27FC236}">
                <a16:creationId xmlns:a16="http://schemas.microsoft.com/office/drawing/2014/main" id="{7462072A-E4E2-4EB8-9C67-BB111EA143F7}"/>
              </a:ext>
            </a:extLst>
          </p:cNvPr>
          <p:cNvSpPr txBox="1"/>
          <p:nvPr/>
        </p:nvSpPr>
        <p:spPr>
          <a:xfrm>
            <a:off x="650447" y="2615744"/>
            <a:ext cx="6122189" cy="369332"/>
          </a:xfrm>
          <a:prstGeom prst="rect">
            <a:avLst/>
          </a:prstGeom>
          <a:noFill/>
        </p:spPr>
        <p:txBody>
          <a:bodyPr wrap="none" rtlCol="0">
            <a:spAutoFit/>
          </a:bodyPr>
          <a:lstStyle/>
          <a:p>
            <a:r>
              <a:rPr lang="en-US" dirty="0"/>
              <a:t>Noise Factor of the receive chain is given by Friis Formula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AE0F3DE-8B23-4F69-951D-E1827DA98780}"/>
                  </a:ext>
                </a:extLst>
              </p:cNvPr>
              <p:cNvSpPr txBox="1"/>
              <p:nvPr/>
            </p:nvSpPr>
            <p:spPr>
              <a:xfrm>
                <a:off x="720052" y="3090040"/>
                <a:ext cx="4705327" cy="437236"/>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𝑁𝐹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𝐼𝑅𝐹</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𝑁𝐹</m:t>
                        </m:r>
                      </m:e>
                      <m:sub>
                        <m:r>
                          <a:rPr lang="en-US" b="0" i="1" smtClean="0">
                            <a:latin typeface="Cambria Math" panose="02040503050406030204" pitchFamily="18" charset="0"/>
                          </a:rPr>
                          <m:t>𝐿𝑁𝐴</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𝑁𝐹</m:t>
                            </m:r>
                          </m:e>
                          <m:sub>
                            <m:r>
                              <a:rPr lang="en-US" b="0" i="1" smtClean="0">
                                <a:latin typeface="Cambria Math" panose="02040503050406030204" pitchFamily="18" charset="0"/>
                              </a:rPr>
                              <m:t>1</m:t>
                            </m:r>
                          </m:sub>
                        </m:sSub>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1</m:t>
                            </m:r>
                          </m:sub>
                        </m:sSub>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𝑁𝐹</m:t>
                            </m:r>
                          </m:e>
                          <m:sub>
                            <m:r>
                              <a:rPr lang="en-US" b="0" i="1" smtClean="0">
                                <a:latin typeface="Cambria Math" panose="02040503050406030204" pitchFamily="18" charset="0"/>
                              </a:rPr>
                              <m:t>2</m:t>
                            </m:r>
                          </m:sub>
                        </m:sSub>
                        <m:r>
                          <a:rPr lang="en-US" i="1">
                            <a:latin typeface="Cambria Math" panose="02040503050406030204" pitchFamily="18" charset="0"/>
                          </a:rPr>
                          <m:t>−1</m:t>
                        </m:r>
                      </m:num>
                      <m:den>
                        <m:sSub>
                          <m:sSubPr>
                            <m:ctrlPr>
                              <a:rPr lang="en-US" i="1">
                                <a:latin typeface="Cambria Math" panose="02040503050406030204" pitchFamily="18" charset="0"/>
                              </a:rPr>
                            </m:ctrlPr>
                          </m:sSubPr>
                          <m:e>
                            <m:sSub>
                              <m:sSubPr>
                                <m:ctrlPr>
                                  <a:rPr lang="en-US"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1</m:t>
                                </m:r>
                              </m:sub>
                            </m:sSub>
                            <m:r>
                              <a:rPr lang="en-US" i="1">
                                <a:latin typeface="Cambria Math" panose="02040503050406030204" pitchFamily="18" charset="0"/>
                              </a:rPr>
                              <m:t>𝐺</m:t>
                            </m:r>
                          </m:e>
                          <m:sub>
                            <m:r>
                              <a:rPr lang="en-US" b="0" i="1" smtClean="0">
                                <a:latin typeface="Cambria Math" panose="02040503050406030204" pitchFamily="18" charset="0"/>
                              </a:rPr>
                              <m:t>2</m:t>
                            </m:r>
                          </m:sub>
                        </m:sSub>
                      </m:den>
                    </m:f>
                  </m:oMath>
                </a14:m>
                <a:r>
                  <a:rPr lang="en-US" dirty="0"/>
                  <a:t> </a:t>
                </a:r>
                <a14:m>
                  <m:oMath xmlns:m="http://schemas.openxmlformats.org/officeDocument/2006/math">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𝑁𝐹</m:t>
                            </m:r>
                          </m:e>
                          <m:sub>
                            <m:r>
                              <a:rPr lang="en-US" b="0" i="1" smtClean="0">
                                <a:latin typeface="Cambria Math" panose="02040503050406030204" pitchFamily="18" charset="0"/>
                              </a:rPr>
                              <m:t>3</m:t>
                            </m:r>
                          </m:sub>
                        </m:sSub>
                        <m:r>
                          <a:rPr lang="en-US" i="1">
                            <a:latin typeface="Cambria Math" panose="02040503050406030204" pitchFamily="18" charset="0"/>
                          </a:rPr>
                          <m:t>−1</m:t>
                        </m:r>
                      </m:num>
                      <m:den>
                        <m:sSub>
                          <m:sSubPr>
                            <m:ctrlPr>
                              <a:rPr lang="en-US" i="1" smtClean="0">
                                <a:latin typeface="Cambria Math" panose="02040503050406030204" pitchFamily="18" charset="0"/>
                              </a:rPr>
                            </m:ctrlPr>
                          </m:sSubPr>
                          <m:e>
                            <m:sSub>
                              <m:sSubPr>
                                <m:ctrlPr>
                                  <a:rPr lang="en-US"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1</m:t>
                                </m:r>
                              </m:sub>
                            </m:sSub>
                            <m:r>
                              <a:rPr lang="en-US" b="0" i="1" smtClean="0">
                                <a:latin typeface="Cambria Math" panose="02040503050406030204" pitchFamily="18" charset="0"/>
                              </a:rPr>
                              <m:t>𝐺</m:t>
                            </m:r>
                          </m:e>
                          <m:sub>
                            <m:r>
                              <a:rPr lang="en-US" b="0" i="1" smtClean="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b="0" i="1" smtClean="0">
                                <a:latin typeface="Cambria Math" panose="02040503050406030204" pitchFamily="18" charset="0"/>
                              </a:rPr>
                              <m:t>3</m:t>
                            </m:r>
                          </m:sub>
                        </m:sSub>
                      </m:den>
                    </m:f>
                  </m:oMath>
                </a14:m>
                <a:r>
                  <a:rPr lang="en-US" dirty="0"/>
                  <a:t>…</a:t>
                </a:r>
              </a:p>
            </p:txBody>
          </p:sp>
        </mc:Choice>
        <mc:Fallback xmlns="">
          <p:sp>
            <p:nvSpPr>
              <p:cNvPr id="11" name="TextBox 10">
                <a:extLst>
                  <a:ext uri="{FF2B5EF4-FFF2-40B4-BE49-F238E27FC236}">
                    <a16:creationId xmlns:a16="http://schemas.microsoft.com/office/drawing/2014/main" id="{CAE0F3DE-8B23-4F69-951D-E1827DA98780}"/>
                  </a:ext>
                </a:extLst>
              </p:cNvPr>
              <p:cNvSpPr txBox="1">
                <a:spLocks noRot="1" noChangeAspect="1" noMove="1" noResize="1" noEditPoints="1" noAdjustHandles="1" noChangeArrowheads="1" noChangeShapeType="1" noTextEdit="1"/>
              </p:cNvSpPr>
              <p:nvPr/>
            </p:nvSpPr>
            <p:spPr>
              <a:xfrm>
                <a:off x="720052" y="3090040"/>
                <a:ext cx="4705327" cy="437236"/>
              </a:xfrm>
              <a:prstGeom prst="rect">
                <a:avLst/>
              </a:prstGeom>
              <a:blipFill>
                <a:blip r:embed="rId3"/>
                <a:stretch>
                  <a:fillRect l="-1684" t="-5556" b="-6944"/>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4762B5E-966A-49FD-BB5C-CAA9CB32B399}"/>
              </a:ext>
            </a:extLst>
          </p:cNvPr>
          <p:cNvSpPr txBox="1"/>
          <p:nvPr/>
        </p:nvSpPr>
        <p:spPr>
          <a:xfrm>
            <a:off x="5273478" y="3119086"/>
            <a:ext cx="2480166" cy="369332"/>
          </a:xfrm>
          <a:prstGeom prst="rect">
            <a:avLst/>
          </a:prstGeom>
          <a:noFill/>
        </p:spPr>
        <p:txBody>
          <a:bodyPr wrap="none" rtlCol="0">
            <a:spAutoFit/>
          </a:bodyPr>
          <a:lstStyle/>
          <a:p>
            <a:r>
              <a:rPr lang="en-US" dirty="0"/>
              <a:t>Leading up to detector</a:t>
            </a:r>
          </a:p>
        </p:txBody>
      </p:sp>
      <p:sp>
        <p:nvSpPr>
          <p:cNvPr id="13" name="TextBox 12">
            <a:extLst>
              <a:ext uri="{FF2B5EF4-FFF2-40B4-BE49-F238E27FC236}">
                <a16:creationId xmlns:a16="http://schemas.microsoft.com/office/drawing/2014/main" id="{636DE73C-2D44-4299-A11E-CD9343DD48A3}"/>
              </a:ext>
            </a:extLst>
          </p:cNvPr>
          <p:cNvSpPr txBox="1"/>
          <p:nvPr/>
        </p:nvSpPr>
        <p:spPr>
          <a:xfrm>
            <a:off x="650447" y="3505072"/>
            <a:ext cx="8353697" cy="369332"/>
          </a:xfrm>
          <a:prstGeom prst="rect">
            <a:avLst/>
          </a:prstGeom>
          <a:noFill/>
        </p:spPr>
        <p:txBody>
          <a:bodyPr wrap="none" rtlCol="0">
            <a:spAutoFit/>
          </a:bodyPr>
          <a:lstStyle/>
          <a:p>
            <a:r>
              <a:rPr lang="en-US" dirty="0"/>
              <a:t>All the losses between Antenna and LNA input are directly added to Noise Factor</a:t>
            </a:r>
          </a:p>
        </p:txBody>
      </p:sp>
      <p:sp>
        <p:nvSpPr>
          <p:cNvPr id="14" name="TextBox 13">
            <a:extLst>
              <a:ext uri="{FF2B5EF4-FFF2-40B4-BE49-F238E27FC236}">
                <a16:creationId xmlns:a16="http://schemas.microsoft.com/office/drawing/2014/main" id="{E6224099-5177-4E85-9FFE-7EFB16BDA10D}"/>
              </a:ext>
            </a:extLst>
          </p:cNvPr>
          <p:cNvSpPr txBox="1"/>
          <p:nvPr/>
        </p:nvSpPr>
        <p:spPr>
          <a:xfrm>
            <a:off x="628650" y="4271422"/>
            <a:ext cx="8406294" cy="1200329"/>
          </a:xfrm>
          <a:prstGeom prst="rect">
            <a:avLst/>
          </a:prstGeom>
          <a:noFill/>
        </p:spPr>
        <p:txBody>
          <a:bodyPr wrap="square" rtlCol="0">
            <a:spAutoFit/>
          </a:bodyPr>
          <a:lstStyle/>
          <a:p>
            <a:r>
              <a:rPr lang="en-US" dirty="0"/>
              <a:t>Noise Factor of LNA contributes directly to the receiver Noise Factor. Rest of the Gain Blocks have their Noise Factor minus 1 divided by total gain prior to that Gain Block. Thus we can see that Noise Factor of LNA, and Loss of Image Reject Filter must be minimized.</a:t>
            </a:r>
          </a:p>
        </p:txBody>
      </p:sp>
    </p:spTree>
    <p:extLst>
      <p:ext uri="{BB962C8B-B14F-4D97-AF65-F5344CB8AC3E}">
        <p14:creationId xmlns:p14="http://schemas.microsoft.com/office/powerpoint/2010/main" val="275378455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AA09-DD18-4F02-B175-D566764610A5}"/>
              </a:ext>
            </a:extLst>
          </p:cNvPr>
          <p:cNvSpPr>
            <a:spLocks noGrp="1"/>
          </p:cNvSpPr>
          <p:nvPr>
            <p:ph type="title"/>
          </p:nvPr>
        </p:nvSpPr>
        <p:spPr/>
        <p:txBody>
          <a:bodyPr/>
          <a:lstStyle/>
          <a:p>
            <a:r>
              <a:rPr lang="en-US" dirty="0"/>
              <a:t>LNA Electrical Characteristics</a:t>
            </a:r>
          </a:p>
        </p:txBody>
      </p:sp>
      <p:sp>
        <p:nvSpPr>
          <p:cNvPr id="3" name="Date Placeholder 2">
            <a:extLst>
              <a:ext uri="{FF2B5EF4-FFF2-40B4-BE49-F238E27FC236}">
                <a16:creationId xmlns:a16="http://schemas.microsoft.com/office/drawing/2014/main" id="{79E94718-11D3-475E-9032-80D440CC4EB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4296814-96F6-44E6-8110-71EEA6B1FD10}"/>
              </a:ext>
            </a:extLst>
          </p:cNvPr>
          <p:cNvSpPr>
            <a:spLocks noGrp="1"/>
          </p:cNvSpPr>
          <p:nvPr>
            <p:ph type="sldNum" sz="quarter" idx="12"/>
          </p:nvPr>
        </p:nvSpPr>
        <p:spPr/>
        <p:txBody>
          <a:bodyPr/>
          <a:lstStyle/>
          <a:p>
            <a:fld id="{2495F090-CA2D-44FF-B42B-1156B48CA943}" type="slidenum">
              <a:rPr lang="en-IN" smtClean="0"/>
              <a:t>144</a:t>
            </a:fld>
            <a:endParaRPr lang="en-IN"/>
          </a:p>
        </p:txBody>
      </p:sp>
      <p:sp>
        <p:nvSpPr>
          <p:cNvPr id="5" name="TextBox 4">
            <a:extLst>
              <a:ext uri="{FF2B5EF4-FFF2-40B4-BE49-F238E27FC236}">
                <a16:creationId xmlns:a16="http://schemas.microsoft.com/office/drawing/2014/main" id="{AB26392B-8208-4ADB-8B45-9E7BB0CF0309}"/>
              </a:ext>
            </a:extLst>
          </p:cNvPr>
          <p:cNvSpPr txBox="1"/>
          <p:nvPr/>
        </p:nvSpPr>
        <p:spPr>
          <a:xfrm>
            <a:off x="687898" y="769084"/>
            <a:ext cx="8237988" cy="923330"/>
          </a:xfrm>
          <a:prstGeom prst="rect">
            <a:avLst/>
          </a:prstGeom>
          <a:noFill/>
        </p:spPr>
        <p:txBody>
          <a:bodyPr wrap="square" rtlCol="0">
            <a:spAutoFit/>
          </a:bodyPr>
          <a:lstStyle/>
          <a:p>
            <a:r>
              <a:rPr lang="en-US" dirty="0">
                <a:solidFill>
                  <a:srgbClr val="0070C0"/>
                </a:solidFill>
              </a:rPr>
              <a:t>Gain</a:t>
            </a:r>
          </a:p>
          <a:p>
            <a:r>
              <a:rPr lang="en-US" dirty="0"/>
              <a:t>Power Gain is the ratio of output power to input power and can be expressed in dB as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634CBFC-1AF0-4A58-A162-ECF52D11154E}"/>
                  </a:ext>
                </a:extLst>
              </p:cNvPr>
              <p:cNvSpPr txBox="1"/>
              <p:nvPr/>
            </p:nvSpPr>
            <p:spPr>
              <a:xfrm>
                <a:off x="813130" y="1692414"/>
                <a:ext cx="2328779"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𝑑𝐵</m:t>
                          </m:r>
                        </m:sub>
                      </m:sSub>
                      <m:r>
                        <a:rPr lang="en-US" b="0" i="1" smtClean="0">
                          <a:latin typeface="Cambria Math" panose="02040503050406030204" pitchFamily="18" charset="0"/>
                        </a:rPr>
                        <m:t>=10.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𝑙𝑜𝑔</m:t>
                          </m:r>
                        </m:e>
                        <m:sub>
                          <m:r>
                            <a:rPr lang="en-US" b="0" i="1" smtClean="0">
                              <a:latin typeface="Cambria Math" panose="02040503050406030204" pitchFamily="18" charset="0"/>
                            </a:rPr>
                            <m:t>10</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𝑜𝑢𝑡</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𝑖𝑛</m:t>
                                  </m:r>
                                </m:sub>
                              </m:sSub>
                            </m:den>
                          </m:f>
                        </m:e>
                      </m:d>
                    </m:oMath>
                  </m:oMathPara>
                </a14:m>
                <a:endParaRPr lang="en-US" dirty="0"/>
              </a:p>
            </p:txBody>
          </p:sp>
        </mc:Choice>
        <mc:Fallback xmlns="">
          <p:sp>
            <p:nvSpPr>
              <p:cNvPr id="6" name="TextBox 5">
                <a:extLst>
                  <a:ext uri="{FF2B5EF4-FFF2-40B4-BE49-F238E27FC236}">
                    <a16:creationId xmlns:a16="http://schemas.microsoft.com/office/drawing/2014/main" id="{C634CBFC-1AF0-4A58-A162-ECF52D11154E}"/>
                  </a:ext>
                </a:extLst>
              </p:cNvPr>
              <p:cNvSpPr txBox="1">
                <a:spLocks noRot="1" noChangeAspect="1" noMove="1" noResize="1" noEditPoints="1" noAdjustHandles="1" noChangeArrowheads="1" noChangeShapeType="1" noTextEdit="1"/>
              </p:cNvSpPr>
              <p:nvPr/>
            </p:nvSpPr>
            <p:spPr>
              <a:xfrm>
                <a:off x="813130" y="1692414"/>
                <a:ext cx="2328779" cy="622350"/>
              </a:xfrm>
              <a:prstGeom prst="rect">
                <a:avLst/>
              </a:prstGeom>
              <a:blipFill>
                <a:blip r:embed="rId2"/>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F6C965F9-A8CD-4751-8299-C8D1A4EECFFA}"/>
              </a:ext>
            </a:extLst>
          </p:cNvPr>
          <p:cNvSpPr txBox="1"/>
          <p:nvPr/>
        </p:nvSpPr>
        <p:spPr>
          <a:xfrm>
            <a:off x="3332117" y="1391434"/>
            <a:ext cx="5602158" cy="1169551"/>
          </a:xfrm>
          <a:prstGeom prst="rect">
            <a:avLst/>
          </a:prstGeom>
          <a:noFill/>
        </p:spPr>
        <p:txBody>
          <a:bodyPr wrap="square" rtlCol="0">
            <a:spAutoFit/>
          </a:bodyPr>
          <a:lstStyle/>
          <a:p>
            <a:r>
              <a:rPr lang="en-US" sz="1400" dirty="0"/>
              <a:t>Power gain includes mismatch losses at input as well as output. LNA is not only matched for Maximum Gain but also for Noise Figure (Factor). Hence Available and Transducer Gains can be investigated.</a:t>
            </a:r>
          </a:p>
          <a:p>
            <a:r>
              <a:rPr lang="en-US" sz="1400" dirty="0"/>
              <a:t>Higher the Gain of LNA, lower the effect of Noise of succeeding Gain Stages on over all receiver Noise Figure.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60AC1BF-5743-48E2-AE9B-56252EDD9F46}"/>
                  </a:ext>
                </a:extLst>
              </p:cNvPr>
              <p:cNvSpPr txBox="1"/>
              <p:nvPr/>
            </p:nvSpPr>
            <p:spPr>
              <a:xfrm>
                <a:off x="696287" y="2314764"/>
                <a:ext cx="8237988" cy="1200329"/>
              </a:xfrm>
              <a:prstGeom prst="rect">
                <a:avLst/>
              </a:prstGeom>
              <a:noFill/>
            </p:spPr>
            <p:txBody>
              <a:bodyPr wrap="square" rtlCol="0">
                <a:spAutoFit/>
              </a:bodyPr>
              <a:lstStyle/>
              <a:p>
                <a:r>
                  <a:rPr lang="en-US" dirty="0">
                    <a:solidFill>
                      <a:srgbClr val="0070C0"/>
                    </a:solidFill>
                  </a:rPr>
                  <a:t>Return Losses</a:t>
                </a:r>
              </a:p>
              <a:p>
                <a:r>
                  <a:rPr lang="en-US" dirty="0"/>
                  <a:t>Ratio of incident and reflected powers expressed in dB is called Return Loss. In case of simultaneous conjugate match at input and output, Reflection Coefficients are same as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b="0" i="1" smtClean="0">
                            <a:latin typeface="Cambria Math" panose="02040503050406030204" pitchFamily="18" charset="0"/>
                          </a:rPr>
                          <m:t>22</m:t>
                        </m:r>
                      </m:sub>
                    </m:sSub>
                  </m:oMath>
                </a14:m>
                <a:endParaRPr lang="en-US" dirty="0"/>
              </a:p>
            </p:txBody>
          </p:sp>
        </mc:Choice>
        <mc:Fallback xmlns="">
          <p:sp>
            <p:nvSpPr>
              <p:cNvPr id="8" name="TextBox 7">
                <a:extLst>
                  <a:ext uri="{FF2B5EF4-FFF2-40B4-BE49-F238E27FC236}">
                    <a16:creationId xmlns:a16="http://schemas.microsoft.com/office/drawing/2014/main" id="{660AC1BF-5743-48E2-AE9B-56252EDD9F46}"/>
                  </a:ext>
                </a:extLst>
              </p:cNvPr>
              <p:cNvSpPr txBox="1">
                <a:spLocks noRot="1" noChangeAspect="1" noMove="1" noResize="1" noEditPoints="1" noAdjustHandles="1" noChangeArrowheads="1" noChangeShapeType="1" noTextEdit="1"/>
              </p:cNvSpPr>
              <p:nvPr/>
            </p:nvSpPr>
            <p:spPr>
              <a:xfrm>
                <a:off x="696287" y="2314764"/>
                <a:ext cx="8237988" cy="1200329"/>
              </a:xfrm>
              <a:prstGeom prst="rect">
                <a:avLst/>
              </a:prstGeom>
              <a:blipFill>
                <a:blip r:embed="rId3"/>
                <a:stretch>
                  <a:fillRect l="-592" t="-3046" r="-1036" b="-710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EA139AE-2BAB-46ED-ABCD-C6D5F32E5998}"/>
              </a:ext>
            </a:extLst>
          </p:cNvPr>
          <p:cNvSpPr txBox="1"/>
          <p:nvPr/>
        </p:nvSpPr>
        <p:spPr>
          <a:xfrm>
            <a:off x="687898" y="3459451"/>
            <a:ext cx="8237988" cy="1200329"/>
          </a:xfrm>
          <a:prstGeom prst="rect">
            <a:avLst/>
          </a:prstGeom>
          <a:noFill/>
        </p:spPr>
        <p:txBody>
          <a:bodyPr wrap="square" rtlCol="0">
            <a:spAutoFit/>
          </a:bodyPr>
          <a:lstStyle/>
          <a:p>
            <a:r>
              <a:rPr lang="en-US" dirty="0">
                <a:solidFill>
                  <a:srgbClr val="0070C0"/>
                </a:solidFill>
              </a:rPr>
              <a:t>Noise Factor (Figure)</a:t>
            </a:r>
          </a:p>
          <a:p>
            <a:r>
              <a:rPr lang="en-US" dirty="0"/>
              <a:t>Ratio of Gain offered by a stage to Noise and that to Signal is known as Noise Factor. When expressed in dB, the quantity is known as Noise Figure. Ideally, Noise Factor should be 1 or Noise Figure should be 0dB.</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8D53694-630D-494E-AA47-02CB0E966CC0}"/>
                  </a:ext>
                </a:extLst>
              </p:cNvPr>
              <p:cNvSpPr txBox="1"/>
              <p:nvPr/>
            </p:nvSpPr>
            <p:spPr>
              <a:xfrm>
                <a:off x="783721" y="4729823"/>
                <a:ext cx="2345450" cy="5843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NF</m:t>
                      </m:r>
                      <m:r>
                        <a:rPr lang="en-US" b="0" i="1" smtClean="0">
                          <a:latin typeface="Cambria Math" panose="02040503050406030204" pitchFamily="18" charset="0"/>
                        </a:rPr>
                        <m:t>=</m:t>
                      </m:r>
                      <m:f>
                        <m:fPr>
                          <m:ctrlPr>
                            <a:rPr lang="en-US" b="0" i="1" smtClean="0">
                              <a:latin typeface="Cambria Math" panose="02040503050406030204" pitchFamily="18" charset="0"/>
                            </a:rPr>
                          </m:ctrlPr>
                        </m:fPr>
                        <m:num>
                          <m:f>
                            <m:fPr>
                              <m:type m:val="lin"/>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𝑜</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𝑖</m:t>
                                  </m:r>
                                </m:sub>
                              </m:sSub>
                            </m:den>
                          </m:f>
                        </m:num>
                        <m:den>
                          <m:f>
                            <m:fPr>
                              <m:type m:val="lin"/>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𝑜</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m:t>
                                  </m:r>
                                </m:sub>
                              </m:sSub>
                            </m:den>
                          </m:f>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𝑆</m:t>
                                      </m:r>
                                    </m:num>
                                    <m:den>
                                      <m:r>
                                        <a:rPr lang="en-US" b="0" i="1" smtClean="0">
                                          <a:latin typeface="Cambria Math" panose="02040503050406030204" pitchFamily="18" charset="0"/>
                                        </a:rPr>
                                        <m:t>𝑁</m:t>
                                      </m:r>
                                    </m:den>
                                  </m:f>
                                </m:e>
                              </m:d>
                            </m:e>
                            <m:sub>
                              <m:r>
                                <a:rPr lang="en-US" b="0" i="1" smtClean="0">
                                  <a:latin typeface="Cambria Math" panose="02040503050406030204" pitchFamily="18" charset="0"/>
                                </a:rPr>
                                <m:t>𝑖</m:t>
                              </m:r>
                            </m:sub>
                          </m:sSub>
                        </m:num>
                        <m:den>
                          <m:sSub>
                            <m:sSubPr>
                              <m:ctrlPr>
                                <a:rPr lang="en-US" i="1">
                                  <a:latin typeface="Cambria Math" panose="02040503050406030204" pitchFamily="18" charset="0"/>
                                </a:rPr>
                              </m:ctrlPr>
                            </m:sSubPr>
                            <m:e>
                              <m:d>
                                <m:dPr>
                                  <m:ctrlPr>
                                    <a:rPr lang="en-US" i="1">
                                      <a:latin typeface="Cambria Math" panose="02040503050406030204" pitchFamily="18" charset="0"/>
                                    </a:rPr>
                                  </m:ctrlPr>
                                </m:dPr>
                                <m:e>
                                  <m:f>
                                    <m:fPr>
                                      <m:type m:val="lin"/>
                                      <m:ctrlPr>
                                        <a:rPr lang="en-US" i="1">
                                          <a:latin typeface="Cambria Math" panose="02040503050406030204" pitchFamily="18" charset="0"/>
                                        </a:rPr>
                                      </m:ctrlPr>
                                    </m:fPr>
                                    <m:num>
                                      <m:r>
                                        <a:rPr lang="en-US" i="1">
                                          <a:latin typeface="Cambria Math" panose="02040503050406030204" pitchFamily="18" charset="0"/>
                                        </a:rPr>
                                        <m:t>𝑆</m:t>
                                      </m:r>
                                    </m:num>
                                    <m:den>
                                      <m:r>
                                        <a:rPr lang="en-US" i="1">
                                          <a:latin typeface="Cambria Math" panose="02040503050406030204" pitchFamily="18" charset="0"/>
                                        </a:rPr>
                                        <m:t>𝑁</m:t>
                                      </m:r>
                                    </m:den>
                                  </m:f>
                                </m:e>
                              </m:d>
                            </m:e>
                            <m:sub>
                              <m:r>
                                <a:rPr lang="en-US" b="0" i="1" smtClean="0">
                                  <a:latin typeface="Cambria Math" panose="02040503050406030204" pitchFamily="18" charset="0"/>
                                </a:rPr>
                                <m:t>𝑜</m:t>
                              </m:r>
                            </m:sub>
                          </m:sSub>
                        </m:den>
                      </m:f>
                    </m:oMath>
                  </m:oMathPara>
                </a14:m>
                <a:endParaRPr lang="en-US" dirty="0"/>
              </a:p>
            </p:txBody>
          </p:sp>
        </mc:Choice>
        <mc:Fallback xmlns="">
          <p:sp>
            <p:nvSpPr>
              <p:cNvPr id="10" name="TextBox 9">
                <a:extLst>
                  <a:ext uri="{FF2B5EF4-FFF2-40B4-BE49-F238E27FC236}">
                    <a16:creationId xmlns:a16="http://schemas.microsoft.com/office/drawing/2014/main" id="{A8D53694-630D-494E-AA47-02CB0E966CC0}"/>
                  </a:ext>
                </a:extLst>
              </p:cNvPr>
              <p:cNvSpPr txBox="1">
                <a:spLocks noRot="1" noChangeAspect="1" noMove="1" noResize="1" noEditPoints="1" noAdjustHandles="1" noChangeArrowheads="1" noChangeShapeType="1" noTextEdit="1"/>
              </p:cNvSpPr>
              <p:nvPr/>
            </p:nvSpPr>
            <p:spPr>
              <a:xfrm>
                <a:off x="783721" y="4729823"/>
                <a:ext cx="2345450" cy="5843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F7F2F8F-C8BE-42B8-B58F-8A30CEEDA7A5}"/>
                  </a:ext>
                </a:extLst>
              </p:cNvPr>
              <p:cNvSpPr txBox="1"/>
              <p:nvPr/>
            </p:nvSpPr>
            <p:spPr>
              <a:xfrm>
                <a:off x="4077012" y="4888587"/>
                <a:ext cx="22664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𝑁𝐹</m:t>
                          </m:r>
                        </m:e>
                        <m:sub>
                          <m:r>
                            <a:rPr lang="en-US" b="0" i="1" smtClean="0">
                              <a:latin typeface="Cambria Math" panose="02040503050406030204" pitchFamily="18" charset="0"/>
                            </a:rPr>
                            <m:t>𝑑𝐵</m:t>
                          </m:r>
                        </m:sub>
                      </m:sSub>
                      <m:r>
                        <a:rPr lang="en-US" b="0" i="1" smtClean="0">
                          <a:latin typeface="Cambria Math" panose="02040503050406030204" pitchFamily="18" charset="0"/>
                        </a:rPr>
                        <m:t>=10.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𝑙𝑜𝑔</m:t>
                          </m:r>
                        </m:e>
                        <m:sub>
                          <m:r>
                            <a:rPr lang="en-US" b="0" i="1" smtClean="0">
                              <a:latin typeface="Cambria Math" panose="02040503050406030204" pitchFamily="18" charset="0"/>
                            </a:rPr>
                            <m:t>10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𝑁𝐹</m:t>
                          </m:r>
                        </m:e>
                      </m:d>
                    </m:oMath>
                  </m:oMathPara>
                </a14:m>
                <a:endParaRPr lang="en-US" dirty="0"/>
              </a:p>
            </p:txBody>
          </p:sp>
        </mc:Choice>
        <mc:Fallback xmlns="">
          <p:sp>
            <p:nvSpPr>
              <p:cNvPr id="11" name="TextBox 10">
                <a:extLst>
                  <a:ext uri="{FF2B5EF4-FFF2-40B4-BE49-F238E27FC236}">
                    <a16:creationId xmlns:a16="http://schemas.microsoft.com/office/drawing/2014/main" id="{BF7F2F8F-C8BE-42B8-B58F-8A30CEEDA7A5}"/>
                  </a:ext>
                </a:extLst>
              </p:cNvPr>
              <p:cNvSpPr txBox="1">
                <a:spLocks noRot="1" noChangeAspect="1" noMove="1" noResize="1" noEditPoints="1" noAdjustHandles="1" noChangeArrowheads="1" noChangeShapeType="1" noTextEdit="1"/>
              </p:cNvSpPr>
              <p:nvPr/>
            </p:nvSpPr>
            <p:spPr>
              <a:xfrm>
                <a:off x="4077012" y="4888587"/>
                <a:ext cx="2266454" cy="276999"/>
              </a:xfrm>
              <a:prstGeom prst="rect">
                <a:avLst/>
              </a:prstGeom>
              <a:blipFill>
                <a:blip r:embed="rId5"/>
                <a:stretch>
                  <a:fillRect l="-1882" b="-3777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8D761CE-2D3F-405A-B64C-905DF53ECCDA}"/>
              </a:ext>
            </a:extLst>
          </p:cNvPr>
          <p:cNvSpPr txBox="1"/>
          <p:nvPr/>
        </p:nvSpPr>
        <p:spPr>
          <a:xfrm>
            <a:off x="750165" y="5414501"/>
            <a:ext cx="8184110" cy="830997"/>
          </a:xfrm>
          <a:prstGeom prst="rect">
            <a:avLst/>
          </a:prstGeom>
          <a:noFill/>
        </p:spPr>
        <p:txBody>
          <a:bodyPr wrap="square" rtlCol="0">
            <a:spAutoFit/>
          </a:bodyPr>
          <a:lstStyle/>
          <a:p>
            <a:r>
              <a:rPr lang="en-US" sz="1600" dirty="0"/>
              <a:t>Half IF components fall in band and cause increase of Noise Figure due to second order mixing. SOI (Second Order Intercept and Image Rejection becomes important. In low IF and direct conversion both TOI and SOI become important. </a:t>
            </a:r>
          </a:p>
        </p:txBody>
      </p:sp>
    </p:spTree>
    <p:extLst>
      <p:ext uri="{BB962C8B-B14F-4D97-AF65-F5344CB8AC3E}">
        <p14:creationId xmlns:p14="http://schemas.microsoft.com/office/powerpoint/2010/main" val="17523723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D7A8-5F14-4CB3-8E79-52CCF6CEED92}"/>
              </a:ext>
            </a:extLst>
          </p:cNvPr>
          <p:cNvSpPr>
            <a:spLocks noGrp="1"/>
          </p:cNvSpPr>
          <p:nvPr>
            <p:ph type="title"/>
          </p:nvPr>
        </p:nvSpPr>
        <p:spPr/>
        <p:txBody>
          <a:bodyPr/>
          <a:lstStyle/>
          <a:p>
            <a:r>
              <a:rPr lang="en-US" dirty="0"/>
              <a:t>LNA Electrical Characteristics</a:t>
            </a:r>
          </a:p>
        </p:txBody>
      </p:sp>
      <p:sp>
        <p:nvSpPr>
          <p:cNvPr id="3" name="Date Placeholder 2">
            <a:extLst>
              <a:ext uri="{FF2B5EF4-FFF2-40B4-BE49-F238E27FC236}">
                <a16:creationId xmlns:a16="http://schemas.microsoft.com/office/drawing/2014/main" id="{0CF02907-B9C5-4BAA-BBD0-6D86E559108A}"/>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A4188D1-1801-4114-8ABB-BEC493F6AB9B}"/>
              </a:ext>
            </a:extLst>
          </p:cNvPr>
          <p:cNvSpPr>
            <a:spLocks noGrp="1"/>
          </p:cNvSpPr>
          <p:nvPr>
            <p:ph type="sldNum" sz="quarter" idx="12"/>
          </p:nvPr>
        </p:nvSpPr>
        <p:spPr/>
        <p:txBody>
          <a:bodyPr/>
          <a:lstStyle/>
          <a:p>
            <a:fld id="{2495F090-CA2D-44FF-B42B-1156B48CA943}" type="slidenum">
              <a:rPr lang="en-IN" smtClean="0"/>
              <a:t>145</a:t>
            </a:fld>
            <a:endParaRPr lang="en-IN"/>
          </a:p>
        </p:txBody>
      </p:sp>
      <p:sp>
        <p:nvSpPr>
          <p:cNvPr id="5" name="TextBox 4">
            <a:extLst>
              <a:ext uri="{FF2B5EF4-FFF2-40B4-BE49-F238E27FC236}">
                <a16:creationId xmlns:a16="http://schemas.microsoft.com/office/drawing/2014/main" id="{C46D49DB-BB75-422C-B828-8B32F6041A5B}"/>
              </a:ext>
            </a:extLst>
          </p:cNvPr>
          <p:cNvSpPr txBox="1"/>
          <p:nvPr/>
        </p:nvSpPr>
        <p:spPr>
          <a:xfrm>
            <a:off x="628650" y="769084"/>
            <a:ext cx="8184110" cy="1200329"/>
          </a:xfrm>
          <a:prstGeom prst="rect">
            <a:avLst/>
          </a:prstGeom>
          <a:noFill/>
        </p:spPr>
        <p:txBody>
          <a:bodyPr wrap="square" rtlCol="0">
            <a:spAutoFit/>
          </a:bodyPr>
          <a:lstStyle/>
          <a:p>
            <a:r>
              <a:rPr lang="en-US" dirty="0">
                <a:solidFill>
                  <a:srgbClr val="0070C0"/>
                </a:solidFill>
              </a:rPr>
              <a:t>Input Second Order Intercept (SOI)</a:t>
            </a:r>
          </a:p>
          <a:p>
            <a:r>
              <a:rPr lang="en-US" dirty="0"/>
              <a:t>Input Power, at which the IM2 components have same magnitude as the signal magnitude provided a linear gain, is called Input SOI. In dB, IM2 Gain is twice that of Linear Gain. Thus SOI is greater than TOI.</a:t>
            </a:r>
          </a:p>
        </p:txBody>
      </p:sp>
      <p:sp>
        <p:nvSpPr>
          <p:cNvPr id="6" name="TextBox 5">
            <a:extLst>
              <a:ext uri="{FF2B5EF4-FFF2-40B4-BE49-F238E27FC236}">
                <a16:creationId xmlns:a16="http://schemas.microsoft.com/office/drawing/2014/main" id="{A6FFC1EA-111F-4792-B4D6-8D8FD8B83F01}"/>
              </a:ext>
            </a:extLst>
          </p:cNvPr>
          <p:cNvSpPr txBox="1"/>
          <p:nvPr/>
        </p:nvSpPr>
        <p:spPr>
          <a:xfrm>
            <a:off x="651410" y="1969413"/>
            <a:ext cx="8184110" cy="1200329"/>
          </a:xfrm>
          <a:prstGeom prst="rect">
            <a:avLst/>
          </a:prstGeom>
          <a:noFill/>
        </p:spPr>
        <p:txBody>
          <a:bodyPr wrap="square" rtlCol="0">
            <a:spAutoFit/>
          </a:bodyPr>
          <a:lstStyle/>
          <a:p>
            <a:r>
              <a:rPr lang="en-US" dirty="0">
                <a:solidFill>
                  <a:srgbClr val="0070C0"/>
                </a:solidFill>
              </a:rPr>
              <a:t>Input Third Order Intercept (TOI)</a:t>
            </a:r>
          </a:p>
          <a:p>
            <a:r>
              <a:rPr lang="en-US" dirty="0"/>
              <a:t>Input Power, at which the IM3 components have same magnitude as the signal magnitude provided a linear gain, is called Input TOI. In dB, IM3 Gain is times that of Linear Gain.</a:t>
            </a:r>
          </a:p>
        </p:txBody>
      </p:sp>
      <p:sp>
        <p:nvSpPr>
          <p:cNvPr id="7" name="TextBox 6">
            <a:extLst>
              <a:ext uri="{FF2B5EF4-FFF2-40B4-BE49-F238E27FC236}">
                <a16:creationId xmlns:a16="http://schemas.microsoft.com/office/drawing/2014/main" id="{830535F5-536D-4784-86DF-70105F0635E9}"/>
              </a:ext>
            </a:extLst>
          </p:cNvPr>
          <p:cNvSpPr txBox="1"/>
          <p:nvPr/>
        </p:nvSpPr>
        <p:spPr>
          <a:xfrm>
            <a:off x="651410" y="3229160"/>
            <a:ext cx="8184110" cy="1477328"/>
          </a:xfrm>
          <a:prstGeom prst="rect">
            <a:avLst/>
          </a:prstGeom>
          <a:noFill/>
        </p:spPr>
        <p:txBody>
          <a:bodyPr wrap="square" rtlCol="0">
            <a:spAutoFit/>
          </a:bodyPr>
          <a:lstStyle/>
          <a:p>
            <a:r>
              <a:rPr lang="en-US" dirty="0">
                <a:solidFill>
                  <a:srgbClr val="0070C0"/>
                </a:solidFill>
              </a:rPr>
              <a:t>Spurious Free Dynamic Range (SFDR)</a:t>
            </a:r>
          </a:p>
          <a:p>
            <a:r>
              <a:rPr lang="en-US" dirty="0"/>
              <a:t>Least detectable signal amidst noise is called Sensitivity. Sensitivity is a function of LNA Noise Figure, Gain, System Bandwidth and Temperature. The highest input for LNA is considered as Input TOI. Range between sensitivity and TOI is referred to as SFDR.</a:t>
            </a:r>
          </a:p>
        </p:txBody>
      </p:sp>
      <p:sp>
        <p:nvSpPr>
          <p:cNvPr id="8" name="TextBox 7">
            <a:extLst>
              <a:ext uri="{FF2B5EF4-FFF2-40B4-BE49-F238E27FC236}">
                <a16:creationId xmlns:a16="http://schemas.microsoft.com/office/drawing/2014/main" id="{309AA0FF-D954-453B-B206-E124943C3964}"/>
              </a:ext>
            </a:extLst>
          </p:cNvPr>
          <p:cNvSpPr txBox="1"/>
          <p:nvPr/>
        </p:nvSpPr>
        <p:spPr>
          <a:xfrm>
            <a:off x="651410" y="4706488"/>
            <a:ext cx="8184110" cy="1200329"/>
          </a:xfrm>
          <a:prstGeom prst="rect">
            <a:avLst/>
          </a:prstGeom>
          <a:noFill/>
        </p:spPr>
        <p:txBody>
          <a:bodyPr wrap="square" rtlCol="0">
            <a:spAutoFit/>
          </a:bodyPr>
          <a:lstStyle/>
          <a:p>
            <a:r>
              <a:rPr lang="en-US" dirty="0">
                <a:solidFill>
                  <a:srgbClr val="0070C0"/>
                </a:solidFill>
              </a:rPr>
              <a:t>Stability</a:t>
            </a:r>
          </a:p>
          <a:p>
            <a:r>
              <a:rPr lang="en-US" dirty="0"/>
              <a:t>Stability at small signal is established using Source and Load Stability Circles. Stability can be expressed as Spurs in dBc. Stability can also be established using K (K&gt;1 for in-band as well as out-band and for entire SFDR)</a:t>
            </a:r>
          </a:p>
        </p:txBody>
      </p:sp>
    </p:spTree>
    <p:extLst>
      <p:ext uri="{BB962C8B-B14F-4D97-AF65-F5344CB8AC3E}">
        <p14:creationId xmlns:p14="http://schemas.microsoft.com/office/powerpoint/2010/main" val="18270877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C83F-3876-47F1-92C6-FEA27197B2A7}"/>
              </a:ext>
            </a:extLst>
          </p:cNvPr>
          <p:cNvSpPr>
            <a:spLocks noGrp="1"/>
          </p:cNvSpPr>
          <p:nvPr>
            <p:ph type="title"/>
          </p:nvPr>
        </p:nvSpPr>
        <p:spPr/>
        <p:txBody>
          <a:bodyPr/>
          <a:lstStyle/>
          <a:p>
            <a:r>
              <a:rPr lang="en-IN" dirty="0"/>
              <a:t>Noise Sources in Active Devices</a:t>
            </a:r>
          </a:p>
        </p:txBody>
      </p:sp>
      <p:sp>
        <p:nvSpPr>
          <p:cNvPr id="3" name="Date Placeholder 2">
            <a:extLst>
              <a:ext uri="{FF2B5EF4-FFF2-40B4-BE49-F238E27FC236}">
                <a16:creationId xmlns:a16="http://schemas.microsoft.com/office/drawing/2014/main" id="{D48F02F1-7AA6-480C-8618-9EC17CF10F5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2526D68-D329-4C87-923C-B4DC3A8A8366}"/>
              </a:ext>
            </a:extLst>
          </p:cNvPr>
          <p:cNvSpPr>
            <a:spLocks noGrp="1"/>
          </p:cNvSpPr>
          <p:nvPr>
            <p:ph type="sldNum" sz="quarter" idx="12"/>
          </p:nvPr>
        </p:nvSpPr>
        <p:spPr/>
        <p:txBody>
          <a:bodyPr/>
          <a:lstStyle/>
          <a:p>
            <a:fld id="{2495F090-CA2D-44FF-B42B-1156B48CA943}" type="slidenum">
              <a:rPr lang="en-IN" smtClean="0"/>
              <a:t>146</a:t>
            </a:fld>
            <a:endParaRPr lang="en-IN"/>
          </a:p>
        </p:txBody>
      </p:sp>
      <p:sp>
        <p:nvSpPr>
          <p:cNvPr id="5" name="Text Box 233">
            <a:extLst>
              <a:ext uri="{FF2B5EF4-FFF2-40B4-BE49-F238E27FC236}">
                <a16:creationId xmlns:a16="http://schemas.microsoft.com/office/drawing/2014/main" id="{C2272177-4F7A-42E4-BA40-675A3BC69AB2}"/>
              </a:ext>
            </a:extLst>
          </p:cNvPr>
          <p:cNvSpPr txBox="1">
            <a:spLocks noChangeArrowheads="1"/>
          </p:cNvSpPr>
          <p:nvPr/>
        </p:nvSpPr>
        <p:spPr bwMode="auto">
          <a:xfrm>
            <a:off x="643280" y="769084"/>
            <a:ext cx="8192240" cy="2062103"/>
          </a:xfrm>
          <a:prstGeom prst="rect">
            <a:avLst/>
          </a:prstGeom>
          <a:noFill/>
          <a:ln w="9525" algn="ctr">
            <a:noFill/>
            <a:miter lim="800000"/>
            <a:headEnd/>
            <a:tailEnd/>
          </a:ln>
        </p:spPr>
        <p:txBody>
          <a:bodyPr wrap="square">
            <a:spAutoFit/>
          </a:bodyPr>
          <a:lstStyle/>
          <a:p>
            <a:pPr algn="just"/>
            <a:r>
              <a:rPr lang="en-US" sz="1600" i="1" dirty="0"/>
              <a:t>Electrical Noise</a:t>
            </a:r>
            <a:r>
              <a:rPr lang="en-US" sz="1600" dirty="0"/>
              <a:t> in active devices is of the form of random current and voltage fluctuations. The source of these noises is mainly the discrete nature of charge or random motion of carriers or scattering from defect sites and alloy impurities. Extraneous pickup of noise will be discussed later. </a:t>
            </a:r>
          </a:p>
          <a:p>
            <a:pPr algn="just"/>
            <a:endParaRPr lang="en-US" sz="1600" dirty="0"/>
          </a:p>
          <a:p>
            <a:pPr algn="just"/>
            <a:r>
              <a:rPr lang="en-US" sz="1600" dirty="0"/>
              <a:t>Most of the devices have PN junctions that are forward or reverse biased. In reverse biased diode, the leakage current is very small. Noise becomes significant in case of forward biased diode due to accompanying current.</a:t>
            </a:r>
            <a:endParaRPr lang="en-US" sz="1600" i="1" dirty="0"/>
          </a:p>
        </p:txBody>
      </p:sp>
      <p:grpSp>
        <p:nvGrpSpPr>
          <p:cNvPr id="21" name="Group 20">
            <a:extLst>
              <a:ext uri="{FF2B5EF4-FFF2-40B4-BE49-F238E27FC236}">
                <a16:creationId xmlns:a16="http://schemas.microsoft.com/office/drawing/2014/main" id="{AF1A38A4-29FD-4938-B790-4908C25ECE82}"/>
              </a:ext>
            </a:extLst>
          </p:cNvPr>
          <p:cNvGrpSpPr/>
          <p:nvPr/>
        </p:nvGrpSpPr>
        <p:grpSpPr>
          <a:xfrm>
            <a:off x="2719162" y="3557514"/>
            <a:ext cx="4058958" cy="2222172"/>
            <a:chOff x="2719162" y="3557514"/>
            <a:chExt cx="4058958" cy="2222172"/>
          </a:xfrm>
        </p:grpSpPr>
        <p:grpSp>
          <p:nvGrpSpPr>
            <p:cNvPr id="6" name="Group 5">
              <a:extLst>
                <a:ext uri="{FF2B5EF4-FFF2-40B4-BE49-F238E27FC236}">
                  <a16:creationId xmlns:a16="http://schemas.microsoft.com/office/drawing/2014/main" id="{0CD32F68-E414-4CFB-9C3F-73BC1AC84D22}"/>
                </a:ext>
              </a:extLst>
            </p:cNvPr>
            <p:cNvGrpSpPr/>
            <p:nvPr/>
          </p:nvGrpSpPr>
          <p:grpSpPr>
            <a:xfrm>
              <a:off x="2719162" y="3557514"/>
              <a:ext cx="4058958" cy="2222172"/>
              <a:chOff x="4369977" y="2517695"/>
              <a:chExt cx="4058958" cy="2222172"/>
            </a:xfrm>
          </p:grpSpPr>
          <p:sp>
            <p:nvSpPr>
              <p:cNvPr id="9" name="Text Box 235">
                <a:extLst>
                  <a:ext uri="{FF2B5EF4-FFF2-40B4-BE49-F238E27FC236}">
                    <a16:creationId xmlns:a16="http://schemas.microsoft.com/office/drawing/2014/main" id="{3EED69A4-42D7-4D50-92A7-2A81689F7591}"/>
                  </a:ext>
                </a:extLst>
              </p:cNvPr>
              <p:cNvSpPr txBox="1">
                <a:spLocks noChangeArrowheads="1"/>
              </p:cNvSpPr>
              <p:nvPr/>
            </p:nvSpPr>
            <p:spPr bwMode="auto">
              <a:xfrm>
                <a:off x="6024375" y="3440092"/>
                <a:ext cx="643125" cy="307777"/>
              </a:xfrm>
              <a:prstGeom prst="rect">
                <a:avLst/>
              </a:prstGeom>
              <a:noFill/>
              <a:ln w="9525" algn="ctr">
                <a:noFill/>
                <a:miter lim="800000"/>
                <a:headEnd/>
                <a:tailEnd/>
              </a:ln>
            </p:spPr>
            <p:txBody>
              <a:bodyPr wrap="none">
                <a:spAutoFit/>
              </a:bodyPr>
              <a:lstStyle/>
              <a:p>
                <a:r>
                  <a:rPr lang="en-US" sz="1400" dirty="0"/>
                  <a:t>Noise</a:t>
                </a:r>
              </a:p>
            </p:txBody>
          </p:sp>
          <p:sp>
            <p:nvSpPr>
              <p:cNvPr id="10" name="Text Box 237">
                <a:extLst>
                  <a:ext uri="{FF2B5EF4-FFF2-40B4-BE49-F238E27FC236}">
                    <a16:creationId xmlns:a16="http://schemas.microsoft.com/office/drawing/2014/main" id="{23EB4986-5649-4B91-B51E-F9F92914119D}"/>
                  </a:ext>
                </a:extLst>
              </p:cNvPr>
              <p:cNvSpPr txBox="1">
                <a:spLocks noChangeArrowheads="1"/>
              </p:cNvSpPr>
              <p:nvPr/>
            </p:nvSpPr>
            <p:spPr bwMode="auto">
              <a:xfrm>
                <a:off x="5834614" y="4432090"/>
                <a:ext cx="1111202" cy="307777"/>
              </a:xfrm>
              <a:prstGeom prst="rect">
                <a:avLst/>
              </a:prstGeom>
              <a:noFill/>
              <a:ln w="9525" algn="ctr">
                <a:noFill/>
                <a:miter lim="800000"/>
                <a:headEnd/>
                <a:tailEnd/>
              </a:ln>
            </p:spPr>
            <p:txBody>
              <a:bodyPr wrap="none">
                <a:spAutoFit/>
              </a:bodyPr>
              <a:lstStyle/>
              <a:p>
                <a:r>
                  <a:rPr lang="en-US" sz="1400" dirty="0"/>
                  <a:t>Shot  Noise</a:t>
                </a:r>
              </a:p>
            </p:txBody>
          </p:sp>
          <p:sp>
            <p:nvSpPr>
              <p:cNvPr id="11" name="Text Box 238">
                <a:extLst>
                  <a:ext uri="{FF2B5EF4-FFF2-40B4-BE49-F238E27FC236}">
                    <a16:creationId xmlns:a16="http://schemas.microsoft.com/office/drawing/2014/main" id="{8AA95A8A-3337-4808-BC2A-B43ED4DBDB9F}"/>
                  </a:ext>
                </a:extLst>
              </p:cNvPr>
              <p:cNvSpPr txBox="1">
                <a:spLocks noChangeArrowheads="1"/>
              </p:cNvSpPr>
              <p:nvPr/>
            </p:nvSpPr>
            <p:spPr bwMode="auto">
              <a:xfrm>
                <a:off x="5640493" y="2517695"/>
                <a:ext cx="1398140" cy="307777"/>
              </a:xfrm>
              <a:prstGeom prst="rect">
                <a:avLst/>
              </a:prstGeom>
              <a:noFill/>
              <a:ln w="9525" algn="ctr">
                <a:noFill/>
                <a:miter lim="800000"/>
                <a:headEnd/>
                <a:tailEnd/>
              </a:ln>
            </p:spPr>
            <p:txBody>
              <a:bodyPr wrap="none">
                <a:spAutoFit/>
              </a:bodyPr>
              <a:lstStyle/>
              <a:p>
                <a:r>
                  <a:rPr lang="en-US" sz="1400" dirty="0"/>
                  <a:t>Thermal  Noise</a:t>
                </a:r>
              </a:p>
            </p:txBody>
          </p:sp>
          <p:sp>
            <p:nvSpPr>
              <p:cNvPr id="12" name="Text Box 239">
                <a:extLst>
                  <a:ext uri="{FF2B5EF4-FFF2-40B4-BE49-F238E27FC236}">
                    <a16:creationId xmlns:a16="http://schemas.microsoft.com/office/drawing/2014/main" id="{E2DBB4C2-BC07-4DF7-B204-E0A2612C2819}"/>
                  </a:ext>
                </a:extLst>
              </p:cNvPr>
              <p:cNvSpPr txBox="1">
                <a:spLocks noChangeArrowheads="1"/>
              </p:cNvSpPr>
              <p:nvPr/>
            </p:nvSpPr>
            <p:spPr bwMode="auto">
              <a:xfrm>
                <a:off x="7208729" y="3447664"/>
                <a:ext cx="1220206" cy="307777"/>
              </a:xfrm>
              <a:prstGeom prst="rect">
                <a:avLst/>
              </a:prstGeom>
              <a:noFill/>
              <a:ln w="9525" algn="ctr">
                <a:noFill/>
                <a:miter lim="800000"/>
                <a:headEnd/>
                <a:tailEnd/>
              </a:ln>
            </p:spPr>
            <p:txBody>
              <a:bodyPr wrap="none">
                <a:spAutoFit/>
              </a:bodyPr>
              <a:lstStyle/>
              <a:p>
                <a:r>
                  <a:rPr lang="en-US" sz="1400" dirty="0"/>
                  <a:t>Flicker Noise</a:t>
                </a:r>
              </a:p>
            </p:txBody>
          </p:sp>
          <p:sp>
            <p:nvSpPr>
              <p:cNvPr id="13" name="Text Box 240">
                <a:extLst>
                  <a:ext uri="{FF2B5EF4-FFF2-40B4-BE49-F238E27FC236}">
                    <a16:creationId xmlns:a16="http://schemas.microsoft.com/office/drawing/2014/main" id="{6A2003AA-CE81-4DFD-A04B-2E153EC5A949}"/>
                  </a:ext>
                </a:extLst>
              </p:cNvPr>
              <p:cNvSpPr txBox="1">
                <a:spLocks noChangeArrowheads="1"/>
              </p:cNvSpPr>
              <p:nvPr/>
            </p:nvSpPr>
            <p:spPr bwMode="auto">
              <a:xfrm>
                <a:off x="4369977" y="3477258"/>
                <a:ext cx="1111202" cy="307777"/>
              </a:xfrm>
              <a:prstGeom prst="rect">
                <a:avLst/>
              </a:prstGeom>
              <a:noFill/>
              <a:ln w="9525" algn="ctr">
                <a:noFill/>
                <a:miter lim="800000"/>
                <a:headEnd/>
                <a:tailEnd/>
              </a:ln>
            </p:spPr>
            <p:txBody>
              <a:bodyPr wrap="none">
                <a:spAutoFit/>
              </a:bodyPr>
              <a:lstStyle/>
              <a:p>
                <a:r>
                  <a:rPr lang="en-US" sz="1400" dirty="0"/>
                  <a:t>Burst Noise</a:t>
                </a:r>
              </a:p>
            </p:txBody>
          </p:sp>
        </p:grpSp>
        <p:sp>
          <p:nvSpPr>
            <p:cNvPr id="14" name="Oval 13">
              <a:extLst>
                <a:ext uri="{FF2B5EF4-FFF2-40B4-BE49-F238E27FC236}">
                  <a16:creationId xmlns:a16="http://schemas.microsoft.com/office/drawing/2014/main" id="{BCBFDDFD-BB41-4568-A6EF-E46051302032}"/>
                </a:ext>
              </a:extLst>
            </p:cNvPr>
            <p:cNvSpPr/>
            <p:nvPr/>
          </p:nvSpPr>
          <p:spPr>
            <a:xfrm>
              <a:off x="4375526" y="4437530"/>
              <a:ext cx="639192" cy="38173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7" name="Group 16">
              <a:extLst>
                <a:ext uri="{FF2B5EF4-FFF2-40B4-BE49-F238E27FC236}">
                  <a16:creationId xmlns:a16="http://schemas.microsoft.com/office/drawing/2014/main" id="{12079EE0-DD09-4AC4-9F77-E4C32D664F99}"/>
                </a:ext>
              </a:extLst>
            </p:cNvPr>
            <p:cNvGrpSpPr/>
            <p:nvPr/>
          </p:nvGrpSpPr>
          <p:grpSpPr>
            <a:xfrm>
              <a:off x="4578400" y="4517931"/>
              <a:ext cx="1037352" cy="945015"/>
              <a:chOff x="4578400" y="4517931"/>
              <a:chExt cx="1037352" cy="945015"/>
            </a:xfrm>
          </p:grpSpPr>
          <p:sp>
            <p:nvSpPr>
              <p:cNvPr id="15" name="Arrow: Right 14">
                <a:extLst>
                  <a:ext uri="{FF2B5EF4-FFF2-40B4-BE49-F238E27FC236}">
                    <a16:creationId xmlns:a16="http://schemas.microsoft.com/office/drawing/2014/main" id="{94D19DD7-03D9-45FF-B06F-9CE288E2E60B}"/>
                  </a:ext>
                </a:extLst>
              </p:cNvPr>
              <p:cNvSpPr/>
              <p:nvPr/>
            </p:nvSpPr>
            <p:spPr>
              <a:xfrm>
                <a:off x="5144461" y="4517931"/>
                <a:ext cx="471291" cy="2334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Arrow: Right 15">
                <a:extLst>
                  <a:ext uri="{FF2B5EF4-FFF2-40B4-BE49-F238E27FC236}">
                    <a16:creationId xmlns:a16="http://schemas.microsoft.com/office/drawing/2014/main" id="{C014D702-0EEF-4F14-B829-AF65C5B94CF5}"/>
                  </a:ext>
                </a:extLst>
              </p:cNvPr>
              <p:cNvSpPr/>
              <p:nvPr/>
            </p:nvSpPr>
            <p:spPr>
              <a:xfrm rot="5400000">
                <a:off x="4459476" y="5110579"/>
                <a:ext cx="471291" cy="2334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8" name="Group 17">
              <a:extLst>
                <a:ext uri="{FF2B5EF4-FFF2-40B4-BE49-F238E27FC236}">
                  <a16:creationId xmlns:a16="http://schemas.microsoft.com/office/drawing/2014/main" id="{976D0423-B99C-41A5-B8EA-BB5F0EC26D29}"/>
                </a:ext>
              </a:extLst>
            </p:cNvPr>
            <p:cNvGrpSpPr/>
            <p:nvPr/>
          </p:nvGrpSpPr>
          <p:grpSpPr>
            <a:xfrm flipH="1" flipV="1">
              <a:off x="3780435" y="3842673"/>
              <a:ext cx="1037352" cy="945015"/>
              <a:chOff x="4578400" y="4517931"/>
              <a:chExt cx="1037352" cy="945015"/>
            </a:xfrm>
          </p:grpSpPr>
          <p:sp>
            <p:nvSpPr>
              <p:cNvPr id="19" name="Arrow: Right 18">
                <a:extLst>
                  <a:ext uri="{FF2B5EF4-FFF2-40B4-BE49-F238E27FC236}">
                    <a16:creationId xmlns:a16="http://schemas.microsoft.com/office/drawing/2014/main" id="{41D8DF2E-1E68-4EA3-B6C9-68FDF7757F9B}"/>
                  </a:ext>
                </a:extLst>
              </p:cNvPr>
              <p:cNvSpPr/>
              <p:nvPr/>
            </p:nvSpPr>
            <p:spPr>
              <a:xfrm>
                <a:off x="5144461" y="4517931"/>
                <a:ext cx="471291" cy="2334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Arrow: Right 19">
                <a:extLst>
                  <a:ext uri="{FF2B5EF4-FFF2-40B4-BE49-F238E27FC236}">
                    <a16:creationId xmlns:a16="http://schemas.microsoft.com/office/drawing/2014/main" id="{47900348-9AE8-4F30-AED9-6D8E295A2B1D}"/>
                  </a:ext>
                </a:extLst>
              </p:cNvPr>
              <p:cNvSpPr/>
              <p:nvPr/>
            </p:nvSpPr>
            <p:spPr>
              <a:xfrm rot="5400000">
                <a:off x="4459476" y="5110579"/>
                <a:ext cx="471291" cy="2334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25526171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3B419-F691-4635-9CC3-A9A8316F48AD}"/>
              </a:ext>
            </a:extLst>
          </p:cNvPr>
          <p:cNvSpPr>
            <a:spLocks noGrp="1"/>
          </p:cNvSpPr>
          <p:nvPr>
            <p:ph type="title"/>
          </p:nvPr>
        </p:nvSpPr>
        <p:spPr/>
        <p:txBody>
          <a:bodyPr/>
          <a:lstStyle/>
          <a:p>
            <a:r>
              <a:rPr lang="en-IN" dirty="0"/>
              <a:t>Shot Noise</a:t>
            </a:r>
          </a:p>
        </p:txBody>
      </p:sp>
      <p:sp>
        <p:nvSpPr>
          <p:cNvPr id="3" name="Date Placeholder 2">
            <a:extLst>
              <a:ext uri="{FF2B5EF4-FFF2-40B4-BE49-F238E27FC236}">
                <a16:creationId xmlns:a16="http://schemas.microsoft.com/office/drawing/2014/main" id="{B11D6671-2ECD-4A7D-A0D6-FAA9CE3ECA8E}"/>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3F99410-BAF3-4C3C-93D6-4C7FBC4A3C1A}"/>
              </a:ext>
            </a:extLst>
          </p:cNvPr>
          <p:cNvSpPr>
            <a:spLocks noGrp="1"/>
          </p:cNvSpPr>
          <p:nvPr>
            <p:ph type="sldNum" sz="quarter" idx="12"/>
          </p:nvPr>
        </p:nvSpPr>
        <p:spPr/>
        <p:txBody>
          <a:bodyPr/>
          <a:lstStyle/>
          <a:p>
            <a:fld id="{2495F090-CA2D-44FF-B42B-1156B48CA943}" type="slidenum">
              <a:rPr lang="en-IN" smtClean="0"/>
              <a:t>147</a:t>
            </a:fld>
            <a:endParaRPr lang="en-IN"/>
          </a:p>
        </p:txBody>
      </p:sp>
      <p:grpSp>
        <p:nvGrpSpPr>
          <p:cNvPr id="7" name="Group 6">
            <a:extLst>
              <a:ext uri="{FF2B5EF4-FFF2-40B4-BE49-F238E27FC236}">
                <a16:creationId xmlns:a16="http://schemas.microsoft.com/office/drawing/2014/main" id="{7A5D7DB0-7696-4BC0-9887-6D79AAEB2BD2}"/>
              </a:ext>
            </a:extLst>
          </p:cNvPr>
          <p:cNvGrpSpPr/>
          <p:nvPr/>
        </p:nvGrpSpPr>
        <p:grpSpPr>
          <a:xfrm>
            <a:off x="759451" y="1319503"/>
            <a:ext cx="4493538" cy="2846190"/>
            <a:chOff x="534075" y="1365250"/>
            <a:chExt cx="4493538" cy="2846190"/>
          </a:xfrm>
        </p:grpSpPr>
        <p:grpSp>
          <p:nvGrpSpPr>
            <p:cNvPr id="8" name="Group 10">
              <a:extLst>
                <a:ext uri="{FF2B5EF4-FFF2-40B4-BE49-F238E27FC236}">
                  <a16:creationId xmlns:a16="http://schemas.microsoft.com/office/drawing/2014/main" id="{1E20D1E1-44DA-4671-BB63-049C8BC8FBB2}"/>
                </a:ext>
              </a:extLst>
            </p:cNvPr>
            <p:cNvGrpSpPr>
              <a:grpSpLocks/>
            </p:cNvGrpSpPr>
            <p:nvPr/>
          </p:nvGrpSpPr>
          <p:grpSpPr bwMode="auto">
            <a:xfrm>
              <a:off x="1019175" y="1704975"/>
              <a:ext cx="3409950" cy="1885950"/>
              <a:chOff x="642" y="978"/>
              <a:chExt cx="2148" cy="1188"/>
            </a:xfrm>
          </p:grpSpPr>
          <p:sp>
            <p:nvSpPr>
              <p:cNvPr id="29" name="Line 6">
                <a:extLst>
                  <a:ext uri="{FF2B5EF4-FFF2-40B4-BE49-F238E27FC236}">
                    <a16:creationId xmlns:a16="http://schemas.microsoft.com/office/drawing/2014/main" id="{F6A64CEF-D712-43D1-B4C2-4D15659252D3}"/>
                  </a:ext>
                </a:extLst>
              </p:cNvPr>
              <p:cNvSpPr>
                <a:spLocks noChangeShapeType="1"/>
              </p:cNvSpPr>
              <p:nvPr/>
            </p:nvSpPr>
            <p:spPr bwMode="auto">
              <a:xfrm>
                <a:off x="642" y="2166"/>
                <a:ext cx="2148" cy="0"/>
              </a:xfrm>
              <a:prstGeom prst="line">
                <a:avLst/>
              </a:prstGeom>
              <a:noFill/>
              <a:ln w="19050">
                <a:solidFill>
                  <a:srgbClr val="800000"/>
                </a:solidFill>
                <a:round/>
                <a:headEnd/>
                <a:tailEnd type="triangle" w="med" len="med"/>
              </a:ln>
            </p:spPr>
            <p:txBody>
              <a:bodyPr/>
              <a:lstStyle/>
              <a:p>
                <a:endParaRPr lang="en-US"/>
              </a:p>
            </p:txBody>
          </p:sp>
          <p:sp>
            <p:nvSpPr>
              <p:cNvPr id="30" name="Line 7">
                <a:extLst>
                  <a:ext uri="{FF2B5EF4-FFF2-40B4-BE49-F238E27FC236}">
                    <a16:creationId xmlns:a16="http://schemas.microsoft.com/office/drawing/2014/main" id="{DA7DAFCE-E186-4953-B9D0-5A6D54485A8A}"/>
                  </a:ext>
                </a:extLst>
              </p:cNvPr>
              <p:cNvSpPr>
                <a:spLocks noChangeShapeType="1"/>
              </p:cNvSpPr>
              <p:nvPr/>
            </p:nvSpPr>
            <p:spPr bwMode="auto">
              <a:xfrm flipV="1">
                <a:off x="1698" y="978"/>
                <a:ext cx="0" cy="1182"/>
              </a:xfrm>
              <a:prstGeom prst="line">
                <a:avLst/>
              </a:prstGeom>
              <a:noFill/>
              <a:ln w="19050">
                <a:solidFill>
                  <a:srgbClr val="800000"/>
                </a:solidFill>
                <a:round/>
                <a:headEnd/>
                <a:tailEnd/>
              </a:ln>
            </p:spPr>
            <p:txBody>
              <a:bodyPr/>
              <a:lstStyle/>
              <a:p>
                <a:endParaRPr lang="en-US"/>
              </a:p>
            </p:txBody>
          </p:sp>
          <p:sp>
            <p:nvSpPr>
              <p:cNvPr id="31" name="Line 8">
                <a:extLst>
                  <a:ext uri="{FF2B5EF4-FFF2-40B4-BE49-F238E27FC236}">
                    <a16:creationId xmlns:a16="http://schemas.microsoft.com/office/drawing/2014/main" id="{9D142C4A-33BA-4D0E-B7EA-AF68F18309A4}"/>
                  </a:ext>
                </a:extLst>
              </p:cNvPr>
              <p:cNvSpPr>
                <a:spLocks noChangeShapeType="1"/>
              </p:cNvSpPr>
              <p:nvPr/>
            </p:nvSpPr>
            <p:spPr bwMode="auto">
              <a:xfrm flipV="1">
                <a:off x="1434" y="984"/>
                <a:ext cx="6" cy="1182"/>
              </a:xfrm>
              <a:prstGeom prst="line">
                <a:avLst/>
              </a:prstGeom>
              <a:noFill/>
              <a:ln w="9525">
                <a:solidFill>
                  <a:srgbClr val="800000"/>
                </a:solidFill>
                <a:prstDash val="dash"/>
                <a:round/>
                <a:headEnd/>
                <a:tailEnd/>
              </a:ln>
            </p:spPr>
            <p:txBody>
              <a:bodyPr/>
              <a:lstStyle/>
              <a:p>
                <a:endParaRPr lang="en-US"/>
              </a:p>
            </p:txBody>
          </p:sp>
          <p:sp>
            <p:nvSpPr>
              <p:cNvPr id="32" name="Line 9">
                <a:extLst>
                  <a:ext uri="{FF2B5EF4-FFF2-40B4-BE49-F238E27FC236}">
                    <a16:creationId xmlns:a16="http://schemas.microsoft.com/office/drawing/2014/main" id="{AE03625E-FE64-4267-B0D0-B286194A7084}"/>
                  </a:ext>
                </a:extLst>
              </p:cNvPr>
              <p:cNvSpPr>
                <a:spLocks noChangeShapeType="1"/>
              </p:cNvSpPr>
              <p:nvPr/>
            </p:nvSpPr>
            <p:spPr bwMode="auto">
              <a:xfrm flipV="1">
                <a:off x="1991" y="983"/>
                <a:ext cx="6" cy="1182"/>
              </a:xfrm>
              <a:prstGeom prst="line">
                <a:avLst/>
              </a:prstGeom>
              <a:noFill/>
              <a:ln w="9525">
                <a:solidFill>
                  <a:srgbClr val="800000"/>
                </a:solidFill>
                <a:prstDash val="dash"/>
                <a:round/>
                <a:headEnd/>
                <a:tailEnd/>
              </a:ln>
            </p:spPr>
            <p:txBody>
              <a:bodyPr/>
              <a:lstStyle/>
              <a:p>
                <a:endParaRPr lang="en-US"/>
              </a:p>
            </p:txBody>
          </p:sp>
        </p:grpSp>
        <p:sp>
          <p:nvSpPr>
            <p:cNvPr id="9" name="Freeform 11">
              <a:extLst>
                <a:ext uri="{FF2B5EF4-FFF2-40B4-BE49-F238E27FC236}">
                  <a16:creationId xmlns:a16="http://schemas.microsoft.com/office/drawing/2014/main" id="{9018F1B3-B269-4020-9AC9-55AFF197D0DD}"/>
                </a:ext>
              </a:extLst>
            </p:cNvPr>
            <p:cNvSpPr>
              <a:spLocks/>
            </p:cNvSpPr>
            <p:nvPr/>
          </p:nvSpPr>
          <p:spPr bwMode="auto">
            <a:xfrm>
              <a:off x="1028700" y="1865313"/>
              <a:ext cx="3324225" cy="1543050"/>
            </a:xfrm>
            <a:custGeom>
              <a:avLst/>
              <a:gdLst>
                <a:gd name="T0" fmla="*/ 0 w 2094"/>
                <a:gd name="T1" fmla="*/ 79 h 972"/>
                <a:gd name="T2" fmla="*/ 366 w 2094"/>
                <a:gd name="T3" fmla="*/ 79 h 972"/>
                <a:gd name="T4" fmla="*/ 732 w 2094"/>
                <a:gd name="T5" fmla="*/ 55 h 972"/>
                <a:gd name="T6" fmla="*/ 786 w 2094"/>
                <a:gd name="T7" fmla="*/ 31 h 972"/>
                <a:gd name="T8" fmla="*/ 846 w 2094"/>
                <a:gd name="T9" fmla="*/ 37 h 972"/>
                <a:gd name="T10" fmla="*/ 954 w 2094"/>
                <a:gd name="T11" fmla="*/ 253 h 972"/>
                <a:gd name="T12" fmla="*/ 1098 w 2094"/>
                <a:gd name="T13" fmla="*/ 709 h 972"/>
                <a:gd name="T14" fmla="*/ 1326 w 2094"/>
                <a:gd name="T15" fmla="*/ 931 h 972"/>
                <a:gd name="T16" fmla="*/ 1758 w 2094"/>
                <a:gd name="T17" fmla="*/ 955 h 972"/>
                <a:gd name="T18" fmla="*/ 2094 w 2094"/>
                <a:gd name="T19" fmla="*/ 955 h 9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94"/>
                <a:gd name="T31" fmla="*/ 0 h 972"/>
                <a:gd name="T32" fmla="*/ 2094 w 2094"/>
                <a:gd name="T33" fmla="*/ 972 h 9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94" h="972">
                  <a:moveTo>
                    <a:pt x="0" y="79"/>
                  </a:moveTo>
                  <a:cubicBezTo>
                    <a:pt x="122" y="81"/>
                    <a:pt x="244" y="83"/>
                    <a:pt x="366" y="79"/>
                  </a:cubicBezTo>
                  <a:cubicBezTo>
                    <a:pt x="488" y="75"/>
                    <a:pt x="662" y="63"/>
                    <a:pt x="732" y="55"/>
                  </a:cubicBezTo>
                  <a:cubicBezTo>
                    <a:pt x="802" y="47"/>
                    <a:pt x="767" y="34"/>
                    <a:pt x="786" y="31"/>
                  </a:cubicBezTo>
                  <a:cubicBezTo>
                    <a:pt x="805" y="28"/>
                    <a:pt x="818" y="0"/>
                    <a:pt x="846" y="37"/>
                  </a:cubicBezTo>
                  <a:cubicBezTo>
                    <a:pt x="874" y="74"/>
                    <a:pt x="912" y="141"/>
                    <a:pt x="954" y="253"/>
                  </a:cubicBezTo>
                  <a:cubicBezTo>
                    <a:pt x="996" y="365"/>
                    <a:pt x="1036" y="596"/>
                    <a:pt x="1098" y="709"/>
                  </a:cubicBezTo>
                  <a:cubicBezTo>
                    <a:pt x="1160" y="822"/>
                    <a:pt x="1216" y="890"/>
                    <a:pt x="1326" y="931"/>
                  </a:cubicBezTo>
                  <a:cubicBezTo>
                    <a:pt x="1436" y="972"/>
                    <a:pt x="1630" y="951"/>
                    <a:pt x="1758" y="955"/>
                  </a:cubicBezTo>
                  <a:cubicBezTo>
                    <a:pt x="1886" y="959"/>
                    <a:pt x="1990" y="957"/>
                    <a:pt x="2094" y="955"/>
                  </a:cubicBezTo>
                </a:path>
              </a:pathLst>
            </a:custGeom>
            <a:noFill/>
            <a:ln w="19050">
              <a:solidFill>
                <a:srgbClr val="0000CC"/>
              </a:solidFill>
              <a:round/>
              <a:headEnd/>
              <a:tailEnd/>
            </a:ln>
            <a:effectLst>
              <a:outerShdw blurRad="50800" dist="38100" dir="2700000" algn="tl" rotWithShape="0">
                <a:prstClr val="black">
                  <a:alpha val="40000"/>
                </a:prstClr>
              </a:outerShdw>
            </a:effectLst>
          </p:spPr>
          <p:txBody>
            <a:bodyPr/>
            <a:lstStyle/>
            <a:p>
              <a:endParaRPr lang="en-US"/>
            </a:p>
          </p:txBody>
        </p:sp>
        <p:sp>
          <p:nvSpPr>
            <p:cNvPr id="10" name="Freeform 15">
              <a:extLst>
                <a:ext uri="{FF2B5EF4-FFF2-40B4-BE49-F238E27FC236}">
                  <a16:creationId xmlns:a16="http://schemas.microsoft.com/office/drawing/2014/main" id="{46B0CAE0-9C7C-487A-A0EC-85CCCD15D8CA}"/>
                </a:ext>
              </a:extLst>
            </p:cNvPr>
            <p:cNvSpPr>
              <a:spLocks/>
            </p:cNvSpPr>
            <p:nvPr/>
          </p:nvSpPr>
          <p:spPr bwMode="auto">
            <a:xfrm>
              <a:off x="1028700" y="2236788"/>
              <a:ext cx="3352800" cy="1284287"/>
            </a:xfrm>
            <a:custGeom>
              <a:avLst/>
              <a:gdLst>
                <a:gd name="T0" fmla="*/ 0 w 2112"/>
                <a:gd name="T1" fmla="*/ 805 h 809"/>
                <a:gd name="T2" fmla="*/ 582 w 2112"/>
                <a:gd name="T3" fmla="*/ 805 h 809"/>
                <a:gd name="T4" fmla="*/ 762 w 2112"/>
                <a:gd name="T5" fmla="*/ 781 h 809"/>
                <a:gd name="T6" fmla="*/ 894 w 2112"/>
                <a:gd name="T7" fmla="*/ 655 h 809"/>
                <a:gd name="T8" fmla="*/ 1056 w 2112"/>
                <a:gd name="T9" fmla="*/ 349 h 809"/>
                <a:gd name="T10" fmla="*/ 1146 w 2112"/>
                <a:gd name="T11" fmla="*/ 157 h 809"/>
                <a:gd name="T12" fmla="*/ 1236 w 2112"/>
                <a:gd name="T13" fmla="*/ 31 h 809"/>
                <a:gd name="T14" fmla="*/ 1314 w 2112"/>
                <a:gd name="T15" fmla="*/ 7 h 809"/>
                <a:gd name="T16" fmla="*/ 1428 w 2112"/>
                <a:gd name="T17" fmla="*/ 73 h 809"/>
                <a:gd name="T18" fmla="*/ 1614 w 2112"/>
                <a:gd name="T19" fmla="*/ 91 h 809"/>
                <a:gd name="T20" fmla="*/ 2112 w 2112"/>
                <a:gd name="T21" fmla="*/ 91 h 8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2"/>
                <a:gd name="T34" fmla="*/ 0 h 809"/>
                <a:gd name="T35" fmla="*/ 2112 w 2112"/>
                <a:gd name="T36" fmla="*/ 809 h 8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2" h="809">
                  <a:moveTo>
                    <a:pt x="0" y="805"/>
                  </a:moveTo>
                  <a:cubicBezTo>
                    <a:pt x="227" y="807"/>
                    <a:pt x="455" y="809"/>
                    <a:pt x="582" y="805"/>
                  </a:cubicBezTo>
                  <a:cubicBezTo>
                    <a:pt x="709" y="801"/>
                    <a:pt x="710" y="806"/>
                    <a:pt x="762" y="781"/>
                  </a:cubicBezTo>
                  <a:cubicBezTo>
                    <a:pt x="814" y="756"/>
                    <a:pt x="845" y="727"/>
                    <a:pt x="894" y="655"/>
                  </a:cubicBezTo>
                  <a:cubicBezTo>
                    <a:pt x="943" y="583"/>
                    <a:pt x="1014" y="432"/>
                    <a:pt x="1056" y="349"/>
                  </a:cubicBezTo>
                  <a:cubicBezTo>
                    <a:pt x="1098" y="266"/>
                    <a:pt x="1116" y="210"/>
                    <a:pt x="1146" y="157"/>
                  </a:cubicBezTo>
                  <a:cubicBezTo>
                    <a:pt x="1176" y="104"/>
                    <a:pt x="1208" y="56"/>
                    <a:pt x="1236" y="31"/>
                  </a:cubicBezTo>
                  <a:cubicBezTo>
                    <a:pt x="1264" y="6"/>
                    <a:pt x="1282" y="0"/>
                    <a:pt x="1314" y="7"/>
                  </a:cubicBezTo>
                  <a:cubicBezTo>
                    <a:pt x="1346" y="14"/>
                    <a:pt x="1378" y="59"/>
                    <a:pt x="1428" y="73"/>
                  </a:cubicBezTo>
                  <a:cubicBezTo>
                    <a:pt x="1478" y="87"/>
                    <a:pt x="1500" y="88"/>
                    <a:pt x="1614" y="91"/>
                  </a:cubicBezTo>
                  <a:cubicBezTo>
                    <a:pt x="1728" y="94"/>
                    <a:pt x="1920" y="92"/>
                    <a:pt x="2112" y="91"/>
                  </a:cubicBezTo>
                </a:path>
              </a:pathLst>
            </a:custGeom>
            <a:noFill/>
            <a:ln w="19050">
              <a:solidFill>
                <a:srgbClr val="FF0000"/>
              </a:solidFill>
              <a:round/>
              <a:headEnd/>
              <a:tailEnd/>
            </a:ln>
            <a:effectLst>
              <a:outerShdw blurRad="50800" dist="38100" dir="2700000" algn="tl" rotWithShape="0">
                <a:prstClr val="black">
                  <a:alpha val="40000"/>
                </a:prstClr>
              </a:outerShdw>
            </a:effectLst>
          </p:spPr>
          <p:txBody>
            <a:bodyPr/>
            <a:lstStyle/>
            <a:p>
              <a:endParaRPr lang="en-US"/>
            </a:p>
          </p:txBody>
        </p:sp>
        <p:grpSp>
          <p:nvGrpSpPr>
            <p:cNvPr id="11" name="Group 21">
              <a:extLst>
                <a:ext uri="{FF2B5EF4-FFF2-40B4-BE49-F238E27FC236}">
                  <a16:creationId xmlns:a16="http://schemas.microsoft.com/office/drawing/2014/main" id="{C39A8427-0583-4D54-96E4-356E2B4C27F5}"/>
                </a:ext>
              </a:extLst>
            </p:cNvPr>
            <p:cNvGrpSpPr>
              <a:grpSpLocks/>
            </p:cNvGrpSpPr>
            <p:nvPr/>
          </p:nvGrpSpPr>
          <p:grpSpPr bwMode="auto">
            <a:xfrm>
              <a:off x="1628775" y="2009775"/>
              <a:ext cx="0" cy="1495425"/>
              <a:chOff x="1628775" y="2009775"/>
              <a:chExt cx="0" cy="1495425"/>
            </a:xfrm>
          </p:grpSpPr>
          <p:sp>
            <p:nvSpPr>
              <p:cNvPr id="27" name="Line 16">
                <a:extLst>
                  <a:ext uri="{FF2B5EF4-FFF2-40B4-BE49-F238E27FC236}">
                    <a16:creationId xmlns:a16="http://schemas.microsoft.com/office/drawing/2014/main" id="{2B6CF56B-154A-4ECF-9245-412303306B09}"/>
                  </a:ext>
                </a:extLst>
              </p:cNvPr>
              <p:cNvSpPr>
                <a:spLocks noChangeShapeType="1"/>
              </p:cNvSpPr>
              <p:nvPr/>
            </p:nvSpPr>
            <p:spPr bwMode="auto">
              <a:xfrm flipV="1">
                <a:off x="1026" y="1170"/>
                <a:ext cx="0" cy="480"/>
              </a:xfrm>
              <a:prstGeom prst="line">
                <a:avLst/>
              </a:prstGeom>
              <a:noFill/>
              <a:ln w="19050">
                <a:solidFill>
                  <a:srgbClr val="000000"/>
                </a:solidFill>
                <a:round/>
                <a:headEnd/>
                <a:tailEnd type="triangle" w="med" len="med"/>
              </a:ln>
            </p:spPr>
            <p:txBody>
              <a:bodyPr/>
              <a:lstStyle/>
              <a:p>
                <a:endParaRPr lang="en-US"/>
              </a:p>
            </p:txBody>
          </p:sp>
          <p:sp>
            <p:nvSpPr>
              <p:cNvPr id="28" name="Line 17">
                <a:extLst>
                  <a:ext uri="{FF2B5EF4-FFF2-40B4-BE49-F238E27FC236}">
                    <a16:creationId xmlns:a16="http://schemas.microsoft.com/office/drawing/2014/main" id="{39AA36BB-5F17-459D-8EE8-5E2B6B258A6C}"/>
                  </a:ext>
                </a:extLst>
              </p:cNvPr>
              <p:cNvSpPr>
                <a:spLocks noChangeShapeType="1"/>
              </p:cNvSpPr>
              <p:nvPr/>
            </p:nvSpPr>
            <p:spPr bwMode="auto">
              <a:xfrm>
                <a:off x="1026" y="1536"/>
                <a:ext cx="0" cy="576"/>
              </a:xfrm>
              <a:prstGeom prst="line">
                <a:avLst/>
              </a:prstGeom>
              <a:noFill/>
              <a:ln w="19050">
                <a:solidFill>
                  <a:srgbClr val="000000"/>
                </a:solidFill>
                <a:round/>
                <a:headEnd/>
                <a:tailEnd type="triangle" w="med" len="med"/>
              </a:ln>
            </p:spPr>
            <p:txBody>
              <a:bodyPr/>
              <a:lstStyle/>
              <a:p>
                <a:endParaRPr lang="en-US"/>
              </a:p>
            </p:txBody>
          </p:sp>
        </p:grpSp>
        <p:grpSp>
          <p:nvGrpSpPr>
            <p:cNvPr id="12" name="Group 20">
              <a:extLst>
                <a:ext uri="{FF2B5EF4-FFF2-40B4-BE49-F238E27FC236}">
                  <a16:creationId xmlns:a16="http://schemas.microsoft.com/office/drawing/2014/main" id="{B9578268-8FCC-4773-8CB1-D2F4F0BF81E2}"/>
                </a:ext>
              </a:extLst>
            </p:cNvPr>
            <p:cNvGrpSpPr>
              <a:grpSpLocks/>
            </p:cNvGrpSpPr>
            <p:nvPr/>
          </p:nvGrpSpPr>
          <p:grpSpPr bwMode="auto">
            <a:xfrm>
              <a:off x="3779838" y="2360613"/>
              <a:ext cx="0" cy="1028700"/>
              <a:chOff x="3779838" y="2360613"/>
              <a:chExt cx="0" cy="1028700"/>
            </a:xfrm>
          </p:grpSpPr>
          <p:sp>
            <p:nvSpPr>
              <p:cNvPr id="25" name="Line 18">
                <a:extLst>
                  <a:ext uri="{FF2B5EF4-FFF2-40B4-BE49-F238E27FC236}">
                    <a16:creationId xmlns:a16="http://schemas.microsoft.com/office/drawing/2014/main" id="{0A47D334-9873-451D-9416-77DB51F8718D}"/>
                  </a:ext>
                </a:extLst>
              </p:cNvPr>
              <p:cNvSpPr>
                <a:spLocks noChangeShapeType="1"/>
              </p:cNvSpPr>
              <p:nvPr/>
            </p:nvSpPr>
            <p:spPr bwMode="auto">
              <a:xfrm flipV="1">
                <a:off x="2381" y="1391"/>
                <a:ext cx="0" cy="486"/>
              </a:xfrm>
              <a:prstGeom prst="line">
                <a:avLst/>
              </a:prstGeom>
              <a:noFill/>
              <a:ln w="19050">
                <a:solidFill>
                  <a:srgbClr val="000000"/>
                </a:solidFill>
                <a:round/>
                <a:headEnd/>
                <a:tailEnd type="triangle" w="med" len="med"/>
              </a:ln>
            </p:spPr>
            <p:txBody>
              <a:bodyPr/>
              <a:lstStyle/>
              <a:p>
                <a:endParaRPr lang="en-US"/>
              </a:p>
            </p:txBody>
          </p:sp>
          <p:sp>
            <p:nvSpPr>
              <p:cNvPr id="26" name="Line 19">
                <a:extLst>
                  <a:ext uri="{FF2B5EF4-FFF2-40B4-BE49-F238E27FC236}">
                    <a16:creationId xmlns:a16="http://schemas.microsoft.com/office/drawing/2014/main" id="{5F37E31E-EC4B-4955-BE27-1DDC3B6640EC}"/>
                  </a:ext>
                </a:extLst>
              </p:cNvPr>
              <p:cNvSpPr>
                <a:spLocks noChangeShapeType="1"/>
              </p:cNvSpPr>
              <p:nvPr/>
            </p:nvSpPr>
            <p:spPr bwMode="auto">
              <a:xfrm>
                <a:off x="2381" y="1463"/>
                <a:ext cx="0" cy="576"/>
              </a:xfrm>
              <a:prstGeom prst="line">
                <a:avLst/>
              </a:prstGeom>
              <a:noFill/>
              <a:ln w="19050">
                <a:solidFill>
                  <a:srgbClr val="000000"/>
                </a:solidFill>
                <a:round/>
                <a:headEnd/>
                <a:tailEnd type="triangle" w="med" len="med"/>
              </a:ln>
            </p:spPr>
            <p:txBody>
              <a:bodyPr/>
              <a:lstStyle/>
              <a:p>
                <a:endParaRPr lang="en-US"/>
              </a:p>
            </p:txBody>
          </p:sp>
        </p:grpSp>
        <p:sp>
          <p:nvSpPr>
            <p:cNvPr id="13" name="Text Box 22">
              <a:extLst>
                <a:ext uri="{FF2B5EF4-FFF2-40B4-BE49-F238E27FC236}">
                  <a16:creationId xmlns:a16="http://schemas.microsoft.com/office/drawing/2014/main" id="{A99CCD28-96BD-458F-B62E-2AD802811DC0}"/>
                </a:ext>
              </a:extLst>
            </p:cNvPr>
            <p:cNvSpPr txBox="1">
              <a:spLocks noChangeArrowheads="1"/>
            </p:cNvSpPr>
            <p:nvPr/>
          </p:nvSpPr>
          <p:spPr bwMode="auto">
            <a:xfrm>
              <a:off x="1812352" y="2586137"/>
              <a:ext cx="413896" cy="307777"/>
            </a:xfrm>
            <a:prstGeom prst="rect">
              <a:avLst/>
            </a:prstGeom>
            <a:noFill/>
            <a:ln w="9525" algn="ctr">
              <a:noFill/>
              <a:miter lim="800000"/>
              <a:headEnd/>
              <a:tailEnd/>
            </a:ln>
          </p:spPr>
          <p:txBody>
            <a:bodyPr wrap="none">
              <a:spAutoFit/>
            </a:bodyPr>
            <a:lstStyle/>
            <a:p>
              <a:r>
                <a:rPr lang="en-US" sz="1400" dirty="0"/>
                <a:t>Na</a:t>
              </a:r>
            </a:p>
          </p:txBody>
        </p:sp>
        <p:sp>
          <p:nvSpPr>
            <p:cNvPr id="14" name="Text Box 23">
              <a:extLst>
                <a:ext uri="{FF2B5EF4-FFF2-40B4-BE49-F238E27FC236}">
                  <a16:creationId xmlns:a16="http://schemas.microsoft.com/office/drawing/2014/main" id="{A6CB3EAE-8963-40B8-908A-8E38DBDB5854}"/>
                </a:ext>
              </a:extLst>
            </p:cNvPr>
            <p:cNvSpPr txBox="1">
              <a:spLocks noChangeArrowheads="1"/>
            </p:cNvSpPr>
            <p:nvPr/>
          </p:nvSpPr>
          <p:spPr bwMode="auto">
            <a:xfrm>
              <a:off x="3260725" y="2646363"/>
              <a:ext cx="413896" cy="307777"/>
            </a:xfrm>
            <a:prstGeom prst="rect">
              <a:avLst/>
            </a:prstGeom>
            <a:noFill/>
            <a:ln w="9525" algn="ctr">
              <a:noFill/>
              <a:miter lim="800000"/>
              <a:headEnd/>
              <a:tailEnd/>
            </a:ln>
          </p:spPr>
          <p:txBody>
            <a:bodyPr wrap="none">
              <a:spAutoFit/>
            </a:bodyPr>
            <a:lstStyle/>
            <a:p>
              <a:r>
                <a:rPr lang="en-US" sz="1400" dirty="0"/>
                <a:t>Nd</a:t>
              </a:r>
            </a:p>
          </p:txBody>
        </p:sp>
        <p:graphicFrame>
          <p:nvGraphicFramePr>
            <p:cNvPr id="15" name="Object 24">
              <a:extLst>
                <a:ext uri="{FF2B5EF4-FFF2-40B4-BE49-F238E27FC236}">
                  <a16:creationId xmlns:a16="http://schemas.microsoft.com/office/drawing/2014/main" id="{D757CB70-06FA-4F69-BA2F-9C2DE771F360}"/>
                </a:ext>
              </a:extLst>
            </p:cNvPr>
            <p:cNvGraphicFramePr>
              <a:graphicFrameLocks noChangeAspect="1"/>
            </p:cNvGraphicFramePr>
            <p:nvPr/>
          </p:nvGraphicFramePr>
          <p:xfrm>
            <a:off x="785092" y="2963863"/>
            <a:ext cx="815108" cy="560387"/>
          </p:xfrm>
          <a:graphic>
            <a:graphicData uri="http://schemas.openxmlformats.org/presentationml/2006/ole">
              <mc:AlternateContent xmlns:mc="http://schemas.openxmlformats.org/markup-compatibility/2006">
                <mc:Choice xmlns:v="urn:schemas-microsoft-com:vml" Requires="v">
                  <p:oleObj spid="_x0000_s5288" name="Equation" r:id="rId3" imgW="609480" imgH="419040" progId="Equation.3">
                    <p:embed/>
                  </p:oleObj>
                </mc:Choice>
                <mc:Fallback>
                  <p:oleObj name="Equation" r:id="rId3" imgW="609480" imgH="419040" progId="Equation.3">
                    <p:embed/>
                    <p:pic>
                      <p:nvPicPr>
                        <p:cNvPr id="3074" name="Object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92" y="2963863"/>
                          <a:ext cx="815108" cy="560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25">
              <a:extLst>
                <a:ext uri="{FF2B5EF4-FFF2-40B4-BE49-F238E27FC236}">
                  <a16:creationId xmlns:a16="http://schemas.microsoft.com/office/drawing/2014/main" id="{EEC53E94-FC10-46C3-979B-C56C2311916A}"/>
                </a:ext>
              </a:extLst>
            </p:cNvPr>
            <p:cNvGraphicFramePr>
              <a:graphicFrameLocks noChangeAspect="1"/>
            </p:cNvGraphicFramePr>
            <p:nvPr/>
          </p:nvGraphicFramePr>
          <p:xfrm>
            <a:off x="3795713" y="2855913"/>
            <a:ext cx="793750" cy="523875"/>
          </p:xfrm>
          <a:graphic>
            <a:graphicData uri="http://schemas.openxmlformats.org/presentationml/2006/ole">
              <mc:AlternateContent xmlns:mc="http://schemas.openxmlformats.org/markup-compatibility/2006">
                <mc:Choice xmlns:v="urn:schemas-microsoft-com:vml" Requires="v">
                  <p:oleObj spid="_x0000_s5289" name="Equation" r:id="rId5" imgW="634680" imgH="419040" progId="Equation.3">
                    <p:embed/>
                  </p:oleObj>
                </mc:Choice>
                <mc:Fallback>
                  <p:oleObj name="Equation" r:id="rId5" imgW="634680" imgH="419040" progId="Equation.3">
                    <p:embed/>
                    <p:pic>
                      <p:nvPicPr>
                        <p:cNvPr id="3075" name="Object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713" y="2855913"/>
                          <a:ext cx="79375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 name="Group 29">
              <a:extLst>
                <a:ext uri="{FF2B5EF4-FFF2-40B4-BE49-F238E27FC236}">
                  <a16:creationId xmlns:a16="http://schemas.microsoft.com/office/drawing/2014/main" id="{1EF11806-97C0-45BB-A48B-AFB889C5414B}"/>
                </a:ext>
              </a:extLst>
            </p:cNvPr>
            <p:cNvGrpSpPr>
              <a:grpSpLocks/>
            </p:cNvGrpSpPr>
            <p:nvPr/>
          </p:nvGrpSpPr>
          <p:grpSpPr bwMode="auto">
            <a:xfrm>
              <a:off x="1733550" y="1365250"/>
              <a:ext cx="2000250" cy="295275"/>
              <a:chOff x="1116" y="2600"/>
              <a:chExt cx="1260" cy="186"/>
            </a:xfrm>
          </p:grpSpPr>
          <p:sp>
            <p:nvSpPr>
              <p:cNvPr id="22" name="Line 26">
                <a:extLst>
                  <a:ext uri="{FF2B5EF4-FFF2-40B4-BE49-F238E27FC236}">
                    <a16:creationId xmlns:a16="http://schemas.microsoft.com/office/drawing/2014/main" id="{1C75BE3B-37AE-4584-B677-8218C6E972C2}"/>
                  </a:ext>
                </a:extLst>
              </p:cNvPr>
              <p:cNvSpPr>
                <a:spLocks noChangeShapeType="1"/>
              </p:cNvSpPr>
              <p:nvPr/>
            </p:nvSpPr>
            <p:spPr bwMode="auto">
              <a:xfrm>
                <a:off x="1116" y="2694"/>
                <a:ext cx="1260" cy="0"/>
              </a:xfrm>
              <a:prstGeom prst="line">
                <a:avLst/>
              </a:prstGeom>
              <a:noFill/>
              <a:ln w="19050">
                <a:solidFill>
                  <a:srgbClr val="800000"/>
                </a:solidFill>
                <a:round/>
                <a:headEnd/>
                <a:tailEnd/>
              </a:ln>
            </p:spPr>
            <p:txBody>
              <a:bodyPr/>
              <a:lstStyle/>
              <a:p>
                <a:endParaRPr lang="en-US"/>
              </a:p>
            </p:txBody>
          </p:sp>
          <p:sp>
            <p:nvSpPr>
              <p:cNvPr id="23" name="AutoShape 27">
                <a:extLst>
                  <a:ext uri="{FF2B5EF4-FFF2-40B4-BE49-F238E27FC236}">
                    <a16:creationId xmlns:a16="http://schemas.microsoft.com/office/drawing/2014/main" id="{5C8CE982-5304-4910-A633-223F66B69040}"/>
                  </a:ext>
                </a:extLst>
              </p:cNvPr>
              <p:cNvSpPr>
                <a:spLocks noChangeArrowheads="1"/>
              </p:cNvSpPr>
              <p:nvPr/>
            </p:nvSpPr>
            <p:spPr bwMode="auto">
              <a:xfrm rot="5400000">
                <a:off x="1668" y="2606"/>
                <a:ext cx="186" cy="174"/>
              </a:xfrm>
              <a:prstGeom prst="triangle">
                <a:avLst>
                  <a:gd name="adj" fmla="val 50000"/>
                </a:avLst>
              </a:prstGeom>
              <a:solidFill>
                <a:srgbClr val="800000"/>
              </a:solidFill>
              <a:ln w="9525" algn="ctr">
                <a:solidFill>
                  <a:srgbClr val="800000"/>
                </a:solidFill>
                <a:miter lim="800000"/>
                <a:headEnd/>
                <a:tailEnd/>
              </a:ln>
              <a:effectLst>
                <a:outerShdw blurRad="50800" dist="38100" dir="2700000" algn="tl" rotWithShape="0">
                  <a:prstClr val="black">
                    <a:alpha val="40000"/>
                  </a:prstClr>
                </a:outerShdw>
              </a:effectLst>
            </p:spPr>
            <p:txBody>
              <a:bodyPr wrap="none" anchor="ctr"/>
              <a:lstStyle/>
              <a:p>
                <a:endParaRPr lang="en-US"/>
              </a:p>
            </p:txBody>
          </p:sp>
          <p:sp>
            <p:nvSpPr>
              <p:cNvPr id="24" name="Line 28">
                <a:extLst>
                  <a:ext uri="{FF2B5EF4-FFF2-40B4-BE49-F238E27FC236}">
                    <a16:creationId xmlns:a16="http://schemas.microsoft.com/office/drawing/2014/main" id="{7A1BC008-4F81-410B-90E3-1BCA155A5D80}"/>
                  </a:ext>
                </a:extLst>
              </p:cNvPr>
              <p:cNvSpPr>
                <a:spLocks noChangeShapeType="1"/>
              </p:cNvSpPr>
              <p:nvPr/>
            </p:nvSpPr>
            <p:spPr bwMode="auto">
              <a:xfrm>
                <a:off x="1850" y="2600"/>
                <a:ext cx="0" cy="183"/>
              </a:xfrm>
              <a:prstGeom prst="line">
                <a:avLst/>
              </a:prstGeom>
              <a:noFill/>
              <a:ln w="19050">
                <a:solidFill>
                  <a:srgbClr val="800000"/>
                </a:solidFill>
                <a:round/>
                <a:headEnd/>
                <a:tailEnd/>
              </a:ln>
            </p:spPr>
            <p:txBody>
              <a:bodyPr/>
              <a:lstStyle/>
              <a:p>
                <a:endParaRPr lang="en-US"/>
              </a:p>
            </p:txBody>
          </p:sp>
        </p:grpSp>
        <p:graphicFrame>
          <p:nvGraphicFramePr>
            <p:cNvPr id="18" name="Object 30">
              <a:extLst>
                <a:ext uri="{FF2B5EF4-FFF2-40B4-BE49-F238E27FC236}">
                  <a16:creationId xmlns:a16="http://schemas.microsoft.com/office/drawing/2014/main" id="{BF16FA11-458A-4A30-966B-695713313312}"/>
                </a:ext>
              </a:extLst>
            </p:cNvPr>
            <p:cNvGraphicFramePr>
              <a:graphicFrameLocks noChangeAspect="1"/>
            </p:cNvGraphicFramePr>
            <p:nvPr/>
          </p:nvGraphicFramePr>
          <p:xfrm>
            <a:off x="3059112" y="3581193"/>
            <a:ext cx="300953" cy="381207"/>
          </p:xfrm>
          <a:graphic>
            <a:graphicData uri="http://schemas.openxmlformats.org/presentationml/2006/ole">
              <mc:AlternateContent xmlns:mc="http://schemas.openxmlformats.org/markup-compatibility/2006">
                <mc:Choice xmlns:v="urn:schemas-microsoft-com:vml" Requires="v">
                  <p:oleObj spid="_x0000_s5290" name="Equation" r:id="rId7" imgW="190440" imgH="241200" progId="Equation.3">
                    <p:embed/>
                  </p:oleObj>
                </mc:Choice>
                <mc:Fallback>
                  <p:oleObj name="Equation" r:id="rId7" imgW="190440" imgH="241200" progId="Equation.3">
                    <p:embed/>
                    <p:pic>
                      <p:nvPicPr>
                        <p:cNvPr id="3076" name="Object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2" y="3581193"/>
                          <a:ext cx="300953" cy="381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31">
              <a:extLst>
                <a:ext uri="{FF2B5EF4-FFF2-40B4-BE49-F238E27FC236}">
                  <a16:creationId xmlns:a16="http://schemas.microsoft.com/office/drawing/2014/main" id="{D51116ED-4C44-4FF8-A0A9-DCB95DA7DD76}"/>
                </a:ext>
              </a:extLst>
            </p:cNvPr>
            <p:cNvGraphicFramePr>
              <a:graphicFrameLocks noChangeAspect="1"/>
            </p:cNvGraphicFramePr>
            <p:nvPr/>
          </p:nvGraphicFramePr>
          <p:xfrm>
            <a:off x="2019300" y="3546371"/>
            <a:ext cx="482909" cy="377929"/>
          </p:xfrm>
          <a:graphic>
            <a:graphicData uri="http://schemas.openxmlformats.org/presentationml/2006/ole">
              <mc:AlternateContent xmlns:mc="http://schemas.openxmlformats.org/markup-compatibility/2006">
                <mc:Choice xmlns:v="urn:schemas-microsoft-com:vml" Requires="v">
                  <p:oleObj spid="_x0000_s5291" name="Equation" r:id="rId9" imgW="291960" imgH="228600" progId="Equation.3">
                    <p:embed/>
                  </p:oleObj>
                </mc:Choice>
                <mc:Fallback>
                  <p:oleObj name="Equation" r:id="rId9" imgW="291960" imgH="228600" progId="Equation.3">
                    <p:embed/>
                    <p:pic>
                      <p:nvPicPr>
                        <p:cNvPr id="3077" name="Object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9300" y="3546371"/>
                          <a:ext cx="482909" cy="3779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 Box 32">
              <a:extLst>
                <a:ext uri="{FF2B5EF4-FFF2-40B4-BE49-F238E27FC236}">
                  <a16:creationId xmlns:a16="http://schemas.microsoft.com/office/drawing/2014/main" id="{E5054282-91AB-48D0-BB49-D0761A55AD2C}"/>
                </a:ext>
              </a:extLst>
            </p:cNvPr>
            <p:cNvSpPr txBox="1">
              <a:spLocks noChangeArrowheads="1"/>
            </p:cNvSpPr>
            <p:nvPr/>
          </p:nvSpPr>
          <p:spPr bwMode="auto">
            <a:xfrm>
              <a:off x="3924300" y="3543300"/>
              <a:ext cx="274434" cy="307777"/>
            </a:xfrm>
            <a:prstGeom prst="rect">
              <a:avLst/>
            </a:prstGeom>
            <a:noFill/>
            <a:ln w="9525" algn="ctr">
              <a:noFill/>
              <a:miter lim="800000"/>
              <a:headEnd/>
              <a:tailEnd/>
            </a:ln>
          </p:spPr>
          <p:txBody>
            <a:bodyPr wrap="none">
              <a:spAutoFit/>
            </a:bodyPr>
            <a:lstStyle/>
            <a:p>
              <a:r>
                <a:rPr lang="en-US" sz="1400" dirty="0"/>
                <a:t>x</a:t>
              </a:r>
            </a:p>
          </p:txBody>
        </p:sp>
        <p:sp>
          <p:nvSpPr>
            <p:cNvPr id="21" name="Text Box 33">
              <a:extLst>
                <a:ext uri="{FF2B5EF4-FFF2-40B4-BE49-F238E27FC236}">
                  <a16:creationId xmlns:a16="http://schemas.microsoft.com/office/drawing/2014/main" id="{0C6781DA-52C9-4EDB-999A-485D74F66CF5}"/>
                </a:ext>
              </a:extLst>
            </p:cNvPr>
            <p:cNvSpPr txBox="1">
              <a:spLocks noChangeArrowheads="1"/>
            </p:cNvSpPr>
            <p:nvPr/>
          </p:nvSpPr>
          <p:spPr bwMode="auto">
            <a:xfrm>
              <a:off x="534075" y="3903663"/>
              <a:ext cx="4493538" cy="307777"/>
            </a:xfrm>
            <a:prstGeom prst="rect">
              <a:avLst/>
            </a:prstGeom>
            <a:noFill/>
            <a:ln w="9525" algn="ctr">
              <a:noFill/>
              <a:miter lim="800000"/>
              <a:headEnd/>
              <a:tailEnd/>
            </a:ln>
          </p:spPr>
          <p:txBody>
            <a:bodyPr wrap="none">
              <a:spAutoFit/>
            </a:bodyPr>
            <a:lstStyle/>
            <a:p>
              <a:r>
                <a:rPr lang="en-US" sz="1400" dirty="0"/>
                <a:t>Carrier Distribution across forward biased PN Junction</a:t>
              </a:r>
            </a:p>
          </p:txBody>
        </p:sp>
      </p:grpSp>
      <p:sp>
        <p:nvSpPr>
          <p:cNvPr id="33" name="Text Box 35">
            <a:extLst>
              <a:ext uri="{FF2B5EF4-FFF2-40B4-BE49-F238E27FC236}">
                <a16:creationId xmlns:a16="http://schemas.microsoft.com/office/drawing/2014/main" id="{A64B4AB4-86B5-4379-B3CD-F240A75B9503}"/>
              </a:ext>
            </a:extLst>
          </p:cNvPr>
          <p:cNvSpPr txBox="1">
            <a:spLocks noChangeArrowheads="1"/>
          </p:cNvSpPr>
          <p:nvPr/>
        </p:nvSpPr>
        <p:spPr bwMode="auto">
          <a:xfrm>
            <a:off x="4959102" y="1372445"/>
            <a:ext cx="4154844" cy="954107"/>
          </a:xfrm>
          <a:prstGeom prst="rect">
            <a:avLst/>
          </a:prstGeom>
          <a:noFill/>
          <a:ln w="9525" algn="ctr">
            <a:noFill/>
            <a:miter lim="800000"/>
            <a:headEnd/>
            <a:tailEnd/>
          </a:ln>
        </p:spPr>
        <p:txBody>
          <a:bodyPr wrap="square">
            <a:spAutoFit/>
          </a:bodyPr>
          <a:lstStyle/>
          <a:p>
            <a:pPr algn="just"/>
            <a:r>
              <a:rPr lang="en-US" sz="1400" dirty="0"/>
              <a:t>Minor fluctuations in the number of carriers crossing the junction causes shot noise. The current is composed of bursts of charge crossing the junction with random time intervals. </a:t>
            </a:r>
          </a:p>
        </p:txBody>
      </p:sp>
      <p:grpSp>
        <p:nvGrpSpPr>
          <p:cNvPr id="34" name="Group 33">
            <a:extLst>
              <a:ext uri="{FF2B5EF4-FFF2-40B4-BE49-F238E27FC236}">
                <a16:creationId xmlns:a16="http://schemas.microsoft.com/office/drawing/2014/main" id="{834D006F-0C13-490C-B390-C480589D6F50}"/>
              </a:ext>
            </a:extLst>
          </p:cNvPr>
          <p:cNvGrpSpPr/>
          <p:nvPr/>
        </p:nvGrpSpPr>
        <p:grpSpPr>
          <a:xfrm>
            <a:off x="5279976" y="2429236"/>
            <a:ext cx="3122336" cy="1709542"/>
            <a:chOff x="5373964" y="4076501"/>
            <a:chExt cx="3122336" cy="1709542"/>
          </a:xfrm>
        </p:grpSpPr>
        <p:sp>
          <p:nvSpPr>
            <p:cNvPr id="36" name="Text Box 66">
              <a:extLst>
                <a:ext uri="{FF2B5EF4-FFF2-40B4-BE49-F238E27FC236}">
                  <a16:creationId xmlns:a16="http://schemas.microsoft.com/office/drawing/2014/main" id="{56B02739-C5F5-45DF-90E4-EA92CBA15EAB}"/>
                </a:ext>
              </a:extLst>
            </p:cNvPr>
            <p:cNvSpPr txBox="1">
              <a:spLocks noChangeArrowheads="1"/>
            </p:cNvSpPr>
            <p:nvPr/>
          </p:nvSpPr>
          <p:spPr bwMode="auto">
            <a:xfrm>
              <a:off x="5522409" y="5478266"/>
              <a:ext cx="2973891" cy="307777"/>
            </a:xfrm>
            <a:prstGeom prst="rect">
              <a:avLst/>
            </a:prstGeom>
            <a:noFill/>
            <a:ln w="9525" algn="ctr">
              <a:noFill/>
              <a:miter lim="800000"/>
              <a:headEnd/>
              <a:tailEnd/>
            </a:ln>
          </p:spPr>
          <p:txBody>
            <a:bodyPr wrap="none">
              <a:spAutoFit/>
            </a:bodyPr>
            <a:lstStyle/>
            <a:p>
              <a:r>
                <a:rPr lang="en-US" sz="1400" dirty="0"/>
                <a:t>Shot Noise Power Spectral Density</a:t>
              </a:r>
            </a:p>
          </p:txBody>
        </p:sp>
        <p:grpSp>
          <p:nvGrpSpPr>
            <p:cNvPr id="37" name="Group 97">
              <a:extLst>
                <a:ext uri="{FF2B5EF4-FFF2-40B4-BE49-F238E27FC236}">
                  <a16:creationId xmlns:a16="http://schemas.microsoft.com/office/drawing/2014/main" id="{EC8F2B66-465F-48AC-AD83-D8ABCBA6C15A}"/>
                </a:ext>
              </a:extLst>
            </p:cNvPr>
            <p:cNvGrpSpPr>
              <a:grpSpLocks/>
            </p:cNvGrpSpPr>
            <p:nvPr/>
          </p:nvGrpSpPr>
          <p:grpSpPr bwMode="auto">
            <a:xfrm>
              <a:off x="5373964" y="4076501"/>
              <a:ext cx="3035300" cy="1401763"/>
              <a:chOff x="3446" y="2132"/>
              <a:chExt cx="1912" cy="883"/>
            </a:xfrm>
          </p:grpSpPr>
          <p:grpSp>
            <p:nvGrpSpPr>
              <p:cNvPr id="38" name="Group 53">
                <a:extLst>
                  <a:ext uri="{FF2B5EF4-FFF2-40B4-BE49-F238E27FC236}">
                    <a16:creationId xmlns:a16="http://schemas.microsoft.com/office/drawing/2014/main" id="{52379BDB-2D90-4BAC-B237-D62FBFF20A66}"/>
                  </a:ext>
                </a:extLst>
              </p:cNvPr>
              <p:cNvGrpSpPr>
                <a:grpSpLocks/>
              </p:cNvGrpSpPr>
              <p:nvPr/>
            </p:nvGrpSpPr>
            <p:grpSpPr bwMode="auto">
              <a:xfrm>
                <a:off x="3446" y="2132"/>
                <a:ext cx="1912" cy="883"/>
                <a:chOff x="3302" y="2318"/>
                <a:chExt cx="1912" cy="883"/>
              </a:xfrm>
            </p:grpSpPr>
            <p:grpSp>
              <p:nvGrpSpPr>
                <p:cNvPr id="41" name="Group 42">
                  <a:extLst>
                    <a:ext uri="{FF2B5EF4-FFF2-40B4-BE49-F238E27FC236}">
                      <a16:creationId xmlns:a16="http://schemas.microsoft.com/office/drawing/2014/main" id="{1644F184-CA71-458D-BACA-98BA4A77A24C}"/>
                    </a:ext>
                  </a:extLst>
                </p:cNvPr>
                <p:cNvGrpSpPr>
                  <a:grpSpLocks/>
                </p:cNvGrpSpPr>
                <p:nvPr/>
              </p:nvGrpSpPr>
              <p:grpSpPr bwMode="auto">
                <a:xfrm>
                  <a:off x="3630" y="2346"/>
                  <a:ext cx="1584" cy="666"/>
                  <a:chOff x="3534" y="2346"/>
                  <a:chExt cx="1500" cy="666"/>
                </a:xfrm>
              </p:grpSpPr>
              <p:sp>
                <p:nvSpPr>
                  <p:cNvPr id="51" name="Line 40">
                    <a:extLst>
                      <a:ext uri="{FF2B5EF4-FFF2-40B4-BE49-F238E27FC236}">
                        <a16:creationId xmlns:a16="http://schemas.microsoft.com/office/drawing/2014/main" id="{4B70EA61-042C-4242-9ABE-A1E4179FC44B}"/>
                      </a:ext>
                    </a:extLst>
                  </p:cNvPr>
                  <p:cNvSpPr>
                    <a:spLocks noChangeShapeType="1"/>
                  </p:cNvSpPr>
                  <p:nvPr/>
                </p:nvSpPr>
                <p:spPr bwMode="auto">
                  <a:xfrm flipV="1">
                    <a:off x="3540" y="2346"/>
                    <a:ext cx="0" cy="666"/>
                  </a:xfrm>
                  <a:prstGeom prst="line">
                    <a:avLst/>
                  </a:prstGeom>
                  <a:noFill/>
                  <a:ln w="19050">
                    <a:solidFill>
                      <a:srgbClr val="800000"/>
                    </a:solidFill>
                    <a:round/>
                    <a:headEnd/>
                    <a:tailEnd type="triangle" w="med" len="med"/>
                  </a:ln>
                </p:spPr>
                <p:txBody>
                  <a:bodyPr/>
                  <a:lstStyle/>
                  <a:p>
                    <a:endParaRPr lang="en-US"/>
                  </a:p>
                </p:txBody>
              </p:sp>
              <p:sp>
                <p:nvSpPr>
                  <p:cNvPr id="52" name="Line 41">
                    <a:extLst>
                      <a:ext uri="{FF2B5EF4-FFF2-40B4-BE49-F238E27FC236}">
                        <a16:creationId xmlns:a16="http://schemas.microsoft.com/office/drawing/2014/main" id="{B9255A42-2D2A-4495-A776-CDAAC457C206}"/>
                      </a:ext>
                    </a:extLst>
                  </p:cNvPr>
                  <p:cNvSpPr>
                    <a:spLocks noChangeShapeType="1"/>
                  </p:cNvSpPr>
                  <p:nvPr/>
                </p:nvSpPr>
                <p:spPr bwMode="auto">
                  <a:xfrm>
                    <a:off x="3534" y="3006"/>
                    <a:ext cx="1500" cy="0"/>
                  </a:xfrm>
                  <a:prstGeom prst="line">
                    <a:avLst/>
                  </a:prstGeom>
                  <a:noFill/>
                  <a:ln w="19050">
                    <a:solidFill>
                      <a:srgbClr val="800000"/>
                    </a:solidFill>
                    <a:round/>
                    <a:headEnd/>
                    <a:tailEnd type="triangle" w="med" len="med"/>
                  </a:ln>
                </p:spPr>
                <p:txBody>
                  <a:bodyPr/>
                  <a:lstStyle/>
                  <a:p>
                    <a:endParaRPr lang="en-US"/>
                  </a:p>
                </p:txBody>
              </p:sp>
            </p:grpSp>
            <p:sp>
              <p:nvSpPr>
                <p:cNvPr id="42" name="Freeform 44">
                  <a:extLst>
                    <a:ext uri="{FF2B5EF4-FFF2-40B4-BE49-F238E27FC236}">
                      <a16:creationId xmlns:a16="http://schemas.microsoft.com/office/drawing/2014/main" id="{15D71245-34A4-4F52-A5CB-154C3C2FD6BC}"/>
                    </a:ext>
                  </a:extLst>
                </p:cNvPr>
                <p:cNvSpPr>
                  <a:spLocks/>
                </p:cNvSpPr>
                <p:nvPr/>
              </p:nvSpPr>
              <p:spPr bwMode="auto">
                <a:xfrm>
                  <a:off x="3636" y="2505"/>
                  <a:ext cx="1512" cy="503"/>
                </a:xfrm>
                <a:custGeom>
                  <a:avLst/>
                  <a:gdLst>
                    <a:gd name="T0" fmla="*/ 0 w 2082"/>
                    <a:gd name="T1" fmla="*/ 3 h 503"/>
                    <a:gd name="T2" fmla="*/ 234 w 2082"/>
                    <a:gd name="T3" fmla="*/ 3 h 503"/>
                    <a:gd name="T4" fmla="*/ 468 w 2082"/>
                    <a:gd name="T5" fmla="*/ 15 h 503"/>
                    <a:gd name="T6" fmla="*/ 690 w 2082"/>
                    <a:gd name="T7" fmla="*/ 93 h 503"/>
                    <a:gd name="T8" fmla="*/ 942 w 2082"/>
                    <a:gd name="T9" fmla="*/ 339 h 503"/>
                    <a:gd name="T10" fmla="*/ 1068 w 2082"/>
                    <a:gd name="T11" fmla="*/ 471 h 503"/>
                    <a:gd name="T12" fmla="*/ 1170 w 2082"/>
                    <a:gd name="T13" fmla="*/ 483 h 503"/>
                    <a:gd name="T14" fmla="*/ 1308 w 2082"/>
                    <a:gd name="T15" fmla="*/ 471 h 503"/>
                    <a:gd name="T16" fmla="*/ 1518 w 2082"/>
                    <a:gd name="T17" fmla="*/ 429 h 503"/>
                    <a:gd name="T18" fmla="*/ 1734 w 2082"/>
                    <a:gd name="T19" fmla="*/ 441 h 503"/>
                    <a:gd name="T20" fmla="*/ 1944 w 2082"/>
                    <a:gd name="T21" fmla="*/ 495 h 503"/>
                    <a:gd name="T22" fmla="*/ 2082 w 2082"/>
                    <a:gd name="T23" fmla="*/ 489 h 5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82"/>
                    <a:gd name="T37" fmla="*/ 0 h 503"/>
                    <a:gd name="T38" fmla="*/ 2082 w 2082"/>
                    <a:gd name="T39" fmla="*/ 503 h 5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82" h="503">
                      <a:moveTo>
                        <a:pt x="0" y="3"/>
                      </a:moveTo>
                      <a:cubicBezTo>
                        <a:pt x="78" y="2"/>
                        <a:pt x="156" y="1"/>
                        <a:pt x="234" y="3"/>
                      </a:cubicBezTo>
                      <a:cubicBezTo>
                        <a:pt x="312" y="5"/>
                        <a:pt x="392" y="0"/>
                        <a:pt x="468" y="15"/>
                      </a:cubicBezTo>
                      <a:cubicBezTo>
                        <a:pt x="544" y="30"/>
                        <a:pt x="611" y="39"/>
                        <a:pt x="690" y="93"/>
                      </a:cubicBezTo>
                      <a:cubicBezTo>
                        <a:pt x="769" y="147"/>
                        <a:pt x="879" y="276"/>
                        <a:pt x="942" y="339"/>
                      </a:cubicBezTo>
                      <a:cubicBezTo>
                        <a:pt x="1005" y="402"/>
                        <a:pt x="1030" y="447"/>
                        <a:pt x="1068" y="471"/>
                      </a:cubicBezTo>
                      <a:cubicBezTo>
                        <a:pt x="1106" y="495"/>
                        <a:pt x="1130" y="483"/>
                        <a:pt x="1170" y="483"/>
                      </a:cubicBezTo>
                      <a:cubicBezTo>
                        <a:pt x="1210" y="483"/>
                        <a:pt x="1250" y="480"/>
                        <a:pt x="1308" y="471"/>
                      </a:cubicBezTo>
                      <a:cubicBezTo>
                        <a:pt x="1366" y="462"/>
                        <a:pt x="1447" y="434"/>
                        <a:pt x="1518" y="429"/>
                      </a:cubicBezTo>
                      <a:cubicBezTo>
                        <a:pt x="1589" y="424"/>
                        <a:pt x="1663" y="430"/>
                        <a:pt x="1734" y="441"/>
                      </a:cubicBezTo>
                      <a:cubicBezTo>
                        <a:pt x="1805" y="452"/>
                        <a:pt x="1886" y="487"/>
                        <a:pt x="1944" y="495"/>
                      </a:cubicBezTo>
                      <a:cubicBezTo>
                        <a:pt x="2002" y="503"/>
                        <a:pt x="2042" y="496"/>
                        <a:pt x="2082" y="489"/>
                      </a:cubicBezTo>
                    </a:path>
                  </a:pathLst>
                </a:custGeom>
                <a:noFill/>
                <a:ln w="19050">
                  <a:solidFill>
                    <a:srgbClr val="0000FF"/>
                  </a:solidFill>
                  <a:round/>
                  <a:headEnd/>
                  <a:tailEnd/>
                </a:ln>
              </p:spPr>
              <p:txBody>
                <a:bodyPr/>
                <a:lstStyle/>
                <a:p>
                  <a:endParaRPr lang="en-US"/>
                </a:p>
              </p:txBody>
            </p:sp>
            <p:sp>
              <p:nvSpPr>
                <p:cNvPr id="43" name="Line 45">
                  <a:extLst>
                    <a:ext uri="{FF2B5EF4-FFF2-40B4-BE49-F238E27FC236}">
                      <a16:creationId xmlns:a16="http://schemas.microsoft.com/office/drawing/2014/main" id="{F48E0240-CCAA-487C-AA6E-2B59E16FD714}"/>
                    </a:ext>
                  </a:extLst>
                </p:cNvPr>
                <p:cNvSpPr>
                  <a:spLocks noChangeShapeType="1"/>
                </p:cNvSpPr>
                <p:nvPr/>
              </p:nvSpPr>
              <p:spPr bwMode="auto">
                <a:xfrm>
                  <a:off x="3642" y="2502"/>
                  <a:ext cx="1470" cy="0"/>
                </a:xfrm>
                <a:prstGeom prst="line">
                  <a:avLst/>
                </a:prstGeom>
                <a:noFill/>
                <a:ln w="9525">
                  <a:solidFill>
                    <a:schemeClr val="tx1"/>
                  </a:solidFill>
                  <a:prstDash val="dash"/>
                  <a:round/>
                  <a:headEnd/>
                  <a:tailEnd/>
                </a:ln>
              </p:spPr>
              <p:txBody>
                <a:bodyPr/>
                <a:lstStyle/>
                <a:p>
                  <a:endParaRPr lang="en-US"/>
                </a:p>
              </p:txBody>
            </p:sp>
            <p:sp>
              <p:nvSpPr>
                <p:cNvPr id="44" name="Line 46">
                  <a:extLst>
                    <a:ext uri="{FF2B5EF4-FFF2-40B4-BE49-F238E27FC236}">
                      <a16:creationId xmlns:a16="http://schemas.microsoft.com/office/drawing/2014/main" id="{A5C5B26F-35D5-41FB-81EC-4BA99E156D87}"/>
                    </a:ext>
                  </a:extLst>
                </p:cNvPr>
                <p:cNvSpPr>
                  <a:spLocks noChangeShapeType="1"/>
                </p:cNvSpPr>
                <p:nvPr/>
              </p:nvSpPr>
              <p:spPr bwMode="auto">
                <a:xfrm>
                  <a:off x="4014" y="2496"/>
                  <a:ext cx="0" cy="510"/>
                </a:xfrm>
                <a:prstGeom prst="line">
                  <a:avLst/>
                </a:prstGeom>
                <a:noFill/>
                <a:ln w="9525">
                  <a:solidFill>
                    <a:schemeClr val="tx1"/>
                  </a:solidFill>
                  <a:prstDash val="dash"/>
                  <a:round/>
                  <a:headEnd/>
                  <a:tailEnd/>
                </a:ln>
              </p:spPr>
              <p:txBody>
                <a:bodyPr/>
                <a:lstStyle/>
                <a:p>
                  <a:endParaRPr lang="en-US"/>
                </a:p>
              </p:txBody>
            </p:sp>
            <p:sp>
              <p:nvSpPr>
                <p:cNvPr id="45" name="Text Box 47">
                  <a:extLst>
                    <a:ext uri="{FF2B5EF4-FFF2-40B4-BE49-F238E27FC236}">
                      <a16:creationId xmlns:a16="http://schemas.microsoft.com/office/drawing/2014/main" id="{42F370B0-DB0F-438F-955B-FFF2F06EC3EC}"/>
                    </a:ext>
                  </a:extLst>
                </p:cNvPr>
                <p:cNvSpPr txBox="1">
                  <a:spLocks noChangeArrowheads="1"/>
                </p:cNvSpPr>
                <p:nvPr/>
              </p:nvSpPr>
              <p:spPr bwMode="auto">
                <a:xfrm>
                  <a:off x="4838" y="3007"/>
                  <a:ext cx="148" cy="194"/>
                </a:xfrm>
                <a:prstGeom prst="rect">
                  <a:avLst/>
                </a:prstGeom>
                <a:noFill/>
                <a:ln w="9525" algn="ctr">
                  <a:noFill/>
                  <a:miter lim="800000"/>
                  <a:headEnd/>
                  <a:tailEnd/>
                </a:ln>
              </p:spPr>
              <p:txBody>
                <a:bodyPr wrap="none">
                  <a:spAutoFit/>
                </a:bodyPr>
                <a:lstStyle/>
                <a:p>
                  <a:r>
                    <a:rPr lang="en-US" sz="1400" dirty="0"/>
                    <a:t>f</a:t>
                  </a:r>
                </a:p>
              </p:txBody>
            </p:sp>
            <p:sp>
              <p:nvSpPr>
                <p:cNvPr id="46" name="Line 48">
                  <a:extLst>
                    <a:ext uri="{FF2B5EF4-FFF2-40B4-BE49-F238E27FC236}">
                      <a16:creationId xmlns:a16="http://schemas.microsoft.com/office/drawing/2014/main" id="{C2B745A1-C5B0-43BA-933A-5BA0ED5FEFF5}"/>
                    </a:ext>
                  </a:extLst>
                </p:cNvPr>
                <p:cNvSpPr>
                  <a:spLocks noChangeShapeType="1"/>
                </p:cNvSpPr>
                <p:nvPr/>
              </p:nvSpPr>
              <p:spPr bwMode="auto">
                <a:xfrm>
                  <a:off x="4962" y="3084"/>
                  <a:ext cx="216" cy="0"/>
                </a:xfrm>
                <a:prstGeom prst="line">
                  <a:avLst/>
                </a:prstGeom>
                <a:noFill/>
                <a:ln w="19050">
                  <a:solidFill>
                    <a:srgbClr val="800000"/>
                  </a:solidFill>
                  <a:round/>
                  <a:headEnd/>
                  <a:tailEnd type="triangle" w="med" len="med"/>
                </a:ln>
              </p:spPr>
              <p:txBody>
                <a:bodyPr/>
                <a:lstStyle/>
                <a:p>
                  <a:endParaRPr lang="en-US"/>
                </a:p>
              </p:txBody>
            </p:sp>
            <p:graphicFrame>
              <p:nvGraphicFramePr>
                <p:cNvPr id="47" name="Object 49">
                  <a:extLst>
                    <a:ext uri="{FF2B5EF4-FFF2-40B4-BE49-F238E27FC236}">
                      <a16:creationId xmlns:a16="http://schemas.microsoft.com/office/drawing/2014/main" id="{9386C08D-6869-4667-AB95-76CB0CC31DF3}"/>
                    </a:ext>
                  </a:extLst>
                </p:cNvPr>
                <p:cNvGraphicFramePr>
                  <a:graphicFrameLocks noChangeAspect="1"/>
                </p:cNvGraphicFramePr>
                <p:nvPr/>
              </p:nvGraphicFramePr>
              <p:xfrm>
                <a:off x="3302" y="2705"/>
                <a:ext cx="334" cy="194"/>
              </p:xfrm>
              <a:graphic>
                <a:graphicData uri="http://schemas.openxmlformats.org/presentationml/2006/ole">
                  <mc:AlternateContent xmlns:mc="http://schemas.openxmlformats.org/markup-compatibility/2006">
                    <mc:Choice xmlns:v="urn:schemas-microsoft-com:vml" Requires="v">
                      <p:oleObj spid="_x0000_s5292" name="Equation" r:id="rId11" imgW="393480" imgH="228600" progId="Equation.3">
                        <p:embed/>
                      </p:oleObj>
                    </mc:Choice>
                    <mc:Fallback>
                      <p:oleObj name="Equation" r:id="rId11" imgW="393480" imgH="228600" progId="Equation.3">
                        <p:embed/>
                        <p:pic>
                          <p:nvPicPr>
                            <p:cNvPr id="3079" name="Object 4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2" y="2705"/>
                              <a:ext cx="334" cy="1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 name="Line 50">
                  <a:extLst>
                    <a:ext uri="{FF2B5EF4-FFF2-40B4-BE49-F238E27FC236}">
                      <a16:creationId xmlns:a16="http://schemas.microsoft.com/office/drawing/2014/main" id="{1D930AF6-7FA5-48A7-BB72-F6B894D67725}"/>
                    </a:ext>
                  </a:extLst>
                </p:cNvPr>
                <p:cNvSpPr>
                  <a:spLocks noChangeShapeType="1"/>
                </p:cNvSpPr>
                <p:nvPr/>
              </p:nvSpPr>
              <p:spPr bwMode="auto">
                <a:xfrm flipV="1">
                  <a:off x="3447" y="2496"/>
                  <a:ext cx="0" cy="162"/>
                </a:xfrm>
                <a:prstGeom prst="line">
                  <a:avLst/>
                </a:prstGeom>
                <a:noFill/>
                <a:ln w="19050">
                  <a:solidFill>
                    <a:srgbClr val="800000"/>
                  </a:solidFill>
                  <a:round/>
                  <a:headEnd/>
                  <a:tailEnd type="triangle" w="med" len="med"/>
                </a:ln>
              </p:spPr>
              <p:txBody>
                <a:bodyPr/>
                <a:lstStyle/>
                <a:p>
                  <a:endParaRPr lang="en-US"/>
                </a:p>
              </p:txBody>
            </p:sp>
            <p:graphicFrame>
              <p:nvGraphicFramePr>
                <p:cNvPr id="49" name="Object 51">
                  <a:extLst>
                    <a:ext uri="{FF2B5EF4-FFF2-40B4-BE49-F238E27FC236}">
                      <a16:creationId xmlns:a16="http://schemas.microsoft.com/office/drawing/2014/main" id="{78B6573C-188F-446C-9A72-E94A273C3720}"/>
                    </a:ext>
                  </a:extLst>
                </p:cNvPr>
                <p:cNvGraphicFramePr>
                  <a:graphicFrameLocks noChangeAspect="1"/>
                </p:cNvGraphicFramePr>
                <p:nvPr/>
              </p:nvGraphicFramePr>
              <p:xfrm>
                <a:off x="4351" y="2998"/>
                <a:ext cx="173" cy="163"/>
              </p:xfrm>
              <a:graphic>
                <a:graphicData uri="http://schemas.openxmlformats.org/presentationml/2006/ole">
                  <mc:AlternateContent xmlns:mc="http://schemas.openxmlformats.org/markup-compatibility/2006">
                    <mc:Choice xmlns:v="urn:schemas-microsoft-com:vml" Requires="v">
                      <p:oleObj spid="_x0000_s5293" name="Equation" r:id="rId13" imgW="228600" imgH="215640" progId="Equation.3">
                        <p:embed/>
                      </p:oleObj>
                    </mc:Choice>
                    <mc:Fallback>
                      <p:oleObj name="Equation" r:id="rId13" imgW="228600" imgH="215640" progId="Equation.3">
                        <p:embed/>
                        <p:pic>
                          <p:nvPicPr>
                            <p:cNvPr id="3080" name="Object 5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1" y="2998"/>
                              <a:ext cx="173" cy="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52">
                  <a:extLst>
                    <a:ext uri="{FF2B5EF4-FFF2-40B4-BE49-F238E27FC236}">
                      <a16:creationId xmlns:a16="http://schemas.microsoft.com/office/drawing/2014/main" id="{F8CA3711-C7AE-40FC-A11F-F68BEB1711BC}"/>
                    </a:ext>
                  </a:extLst>
                </p:cNvPr>
                <p:cNvGraphicFramePr>
                  <a:graphicFrameLocks noChangeAspect="1"/>
                </p:cNvGraphicFramePr>
                <p:nvPr/>
              </p:nvGraphicFramePr>
              <p:xfrm>
                <a:off x="4843" y="2318"/>
                <a:ext cx="269" cy="194"/>
              </p:xfrm>
              <a:graphic>
                <a:graphicData uri="http://schemas.openxmlformats.org/presentationml/2006/ole">
                  <mc:AlternateContent xmlns:mc="http://schemas.openxmlformats.org/markup-compatibility/2006">
                    <mc:Choice xmlns:v="urn:schemas-microsoft-com:vml" Requires="v">
                      <p:oleObj spid="_x0000_s5294" name="Equation" r:id="rId15" imgW="317160" imgH="228600" progId="Equation.3">
                        <p:embed/>
                      </p:oleObj>
                    </mc:Choice>
                    <mc:Fallback>
                      <p:oleObj name="Equation" r:id="rId15" imgW="317160" imgH="228600" progId="Equation.3">
                        <p:embed/>
                        <p:pic>
                          <p:nvPicPr>
                            <p:cNvPr id="3081" name="Object 5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43" y="2318"/>
                              <a:ext cx="269" cy="1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9" name="Line 95">
                <a:extLst>
                  <a:ext uri="{FF2B5EF4-FFF2-40B4-BE49-F238E27FC236}">
                    <a16:creationId xmlns:a16="http://schemas.microsoft.com/office/drawing/2014/main" id="{9303ACFE-98F1-4E6D-9443-5532F9882983}"/>
                  </a:ext>
                </a:extLst>
              </p:cNvPr>
              <p:cNvSpPr>
                <a:spLocks noChangeShapeType="1"/>
              </p:cNvSpPr>
              <p:nvPr/>
            </p:nvSpPr>
            <p:spPr bwMode="auto">
              <a:xfrm>
                <a:off x="4128" y="2316"/>
                <a:ext cx="408" cy="126"/>
              </a:xfrm>
              <a:prstGeom prst="line">
                <a:avLst/>
              </a:prstGeom>
              <a:noFill/>
              <a:ln w="9525">
                <a:solidFill>
                  <a:srgbClr val="800000"/>
                </a:solidFill>
                <a:round/>
                <a:headEnd/>
                <a:tailEnd type="triangle" w="med" len="med"/>
              </a:ln>
            </p:spPr>
            <p:txBody>
              <a:bodyPr/>
              <a:lstStyle/>
              <a:p>
                <a:endParaRPr lang="en-US"/>
              </a:p>
            </p:txBody>
          </p:sp>
          <p:sp>
            <p:nvSpPr>
              <p:cNvPr id="40" name="Text Box 96">
                <a:extLst>
                  <a:ext uri="{FF2B5EF4-FFF2-40B4-BE49-F238E27FC236}">
                    <a16:creationId xmlns:a16="http://schemas.microsoft.com/office/drawing/2014/main" id="{262473E6-FF3E-45C7-9D3E-56184180AEE1}"/>
                  </a:ext>
                </a:extLst>
              </p:cNvPr>
              <p:cNvSpPr txBox="1">
                <a:spLocks noChangeArrowheads="1"/>
              </p:cNvSpPr>
              <p:nvPr/>
            </p:nvSpPr>
            <p:spPr bwMode="auto">
              <a:xfrm>
                <a:off x="4508" y="2365"/>
                <a:ext cx="725" cy="194"/>
              </a:xfrm>
              <a:prstGeom prst="rect">
                <a:avLst/>
              </a:prstGeom>
              <a:noFill/>
              <a:ln w="9525" algn="ctr">
                <a:noFill/>
                <a:miter lim="800000"/>
                <a:headEnd/>
                <a:tailEnd/>
              </a:ln>
            </p:spPr>
            <p:txBody>
              <a:bodyPr wrap="none">
                <a:spAutoFit/>
              </a:bodyPr>
              <a:lstStyle/>
              <a:p>
                <a:r>
                  <a:rPr lang="en-US" sz="1400" i="1" dirty="0"/>
                  <a:t>White Noise</a:t>
                </a:r>
              </a:p>
            </p:txBody>
          </p:sp>
        </p:grpSp>
      </p:grpSp>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FCDB3843-F9D0-4DE7-A80E-112E89E0EB4E}"/>
                  </a:ext>
                </a:extLst>
              </p:cNvPr>
              <p:cNvSpPr/>
              <p:nvPr/>
            </p:nvSpPr>
            <p:spPr>
              <a:xfrm>
                <a:off x="759451" y="4385740"/>
                <a:ext cx="8066425" cy="523220"/>
              </a:xfrm>
              <a:prstGeom prst="rect">
                <a:avLst/>
              </a:prstGeom>
            </p:spPr>
            <p:txBody>
              <a:bodyPr wrap="square">
                <a:spAutoFit/>
              </a:bodyPr>
              <a:lstStyle/>
              <a:p>
                <a:pPr algn="just"/>
                <a:r>
                  <a:rPr lang="en-US" sz="1400" dirty="0"/>
                  <a:t>The minimum time for transition, </a:t>
                </a:r>
                <a14:m>
                  <m:oMath xmlns:m="http://schemas.openxmlformats.org/officeDocument/2006/math">
                    <m:r>
                      <a:rPr lang="en-US" sz="1400" i="1" smtClean="0">
                        <a:latin typeface="Cambria Math" panose="02040503050406030204" pitchFamily="18" charset="0"/>
                        <a:ea typeface="Cambria Math" panose="02040503050406030204" pitchFamily="18" charset="0"/>
                      </a:rPr>
                      <m:t>𝜏</m:t>
                    </m:r>
                  </m:oMath>
                </a14:m>
                <a:r>
                  <a:rPr lang="en-US" sz="1400" dirty="0"/>
                  <a:t>, through the junction sets the upper limit on the frequency, 1/</a:t>
                </a:r>
                <a14:m>
                  <m:oMath xmlns:m="http://schemas.openxmlformats.org/officeDocument/2006/math">
                    <m:r>
                      <a:rPr lang="en-US" sz="1400" i="1" smtClean="0">
                        <a:latin typeface="Cambria Math" panose="02040503050406030204" pitchFamily="18" charset="0"/>
                        <a:ea typeface="Cambria Math" panose="02040503050406030204" pitchFamily="18" charset="0"/>
                      </a:rPr>
                      <m:t>𝜏</m:t>
                    </m:r>
                  </m:oMath>
                </a14:m>
                <a:r>
                  <a:rPr lang="en-US" sz="1400" dirty="0"/>
                  <a:t>, up to which such a noise is present.</a:t>
                </a:r>
              </a:p>
            </p:txBody>
          </p:sp>
        </mc:Choice>
        <mc:Fallback xmlns="">
          <p:sp>
            <p:nvSpPr>
              <p:cNvPr id="53" name="Rectangle 52">
                <a:extLst>
                  <a:ext uri="{FF2B5EF4-FFF2-40B4-BE49-F238E27FC236}">
                    <a16:creationId xmlns:a16="http://schemas.microsoft.com/office/drawing/2014/main" id="{FCDB3843-F9D0-4DE7-A80E-112E89E0EB4E}"/>
                  </a:ext>
                </a:extLst>
              </p:cNvPr>
              <p:cNvSpPr>
                <a:spLocks noRot="1" noChangeAspect="1" noMove="1" noResize="1" noEditPoints="1" noAdjustHandles="1" noChangeArrowheads="1" noChangeShapeType="1" noTextEdit="1"/>
              </p:cNvSpPr>
              <p:nvPr/>
            </p:nvSpPr>
            <p:spPr>
              <a:xfrm>
                <a:off x="759451" y="4385740"/>
                <a:ext cx="8066425" cy="523220"/>
              </a:xfrm>
              <a:prstGeom prst="rect">
                <a:avLst/>
              </a:prstGeom>
              <a:blipFill>
                <a:blip r:embed="rId17"/>
                <a:stretch>
                  <a:fillRect l="-227" t="-1163" r="-227" b="-11628"/>
                </a:stretch>
              </a:blipFill>
            </p:spPr>
            <p:txBody>
              <a:bodyPr/>
              <a:lstStyle/>
              <a:p>
                <a:r>
                  <a:rPr lang="en-IN">
                    <a:noFill/>
                  </a:rPr>
                  <a:t> </a:t>
                </a:r>
              </a:p>
            </p:txBody>
          </p:sp>
        </mc:Fallback>
      </mc:AlternateContent>
      <p:sp>
        <p:nvSpPr>
          <p:cNvPr id="54" name="TextBox 53">
            <a:extLst>
              <a:ext uri="{FF2B5EF4-FFF2-40B4-BE49-F238E27FC236}">
                <a16:creationId xmlns:a16="http://schemas.microsoft.com/office/drawing/2014/main" id="{7F333F18-C16A-4191-862F-BC57D9FE0C12}"/>
              </a:ext>
            </a:extLst>
          </p:cNvPr>
          <p:cNvSpPr txBox="1"/>
          <p:nvPr/>
        </p:nvSpPr>
        <p:spPr>
          <a:xfrm>
            <a:off x="828324" y="5058119"/>
            <a:ext cx="8345009" cy="646331"/>
          </a:xfrm>
          <a:prstGeom prst="rect">
            <a:avLst/>
          </a:prstGeom>
          <a:noFill/>
        </p:spPr>
        <p:txBody>
          <a:bodyPr wrap="square" rtlCol="0">
            <a:spAutoFit/>
          </a:bodyPr>
          <a:lstStyle/>
          <a:p>
            <a:r>
              <a:rPr lang="en-IN" dirty="0"/>
              <a:t>Reverse Biased Junctions have very small leakage current and hence do not contribute to Shot Noise</a:t>
            </a:r>
          </a:p>
        </p:txBody>
      </p:sp>
    </p:spTree>
    <p:extLst>
      <p:ext uri="{BB962C8B-B14F-4D97-AF65-F5344CB8AC3E}">
        <p14:creationId xmlns:p14="http://schemas.microsoft.com/office/powerpoint/2010/main" val="299274338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7BACD-C1B4-4214-B917-20DE677C6EEA}"/>
              </a:ext>
            </a:extLst>
          </p:cNvPr>
          <p:cNvSpPr>
            <a:spLocks noGrp="1"/>
          </p:cNvSpPr>
          <p:nvPr>
            <p:ph type="title"/>
          </p:nvPr>
        </p:nvSpPr>
        <p:spPr/>
        <p:txBody>
          <a:bodyPr/>
          <a:lstStyle/>
          <a:p>
            <a:r>
              <a:rPr lang="en-IN" dirty="0"/>
              <a:t>Thermal Noise</a:t>
            </a:r>
          </a:p>
        </p:txBody>
      </p:sp>
      <p:sp>
        <p:nvSpPr>
          <p:cNvPr id="3" name="Date Placeholder 2">
            <a:extLst>
              <a:ext uri="{FF2B5EF4-FFF2-40B4-BE49-F238E27FC236}">
                <a16:creationId xmlns:a16="http://schemas.microsoft.com/office/drawing/2014/main" id="{819167A6-0813-45B6-A7B2-94F75522088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1A78509-2421-4F1B-8180-C82B15898C39}"/>
              </a:ext>
            </a:extLst>
          </p:cNvPr>
          <p:cNvSpPr>
            <a:spLocks noGrp="1"/>
          </p:cNvSpPr>
          <p:nvPr>
            <p:ph type="sldNum" sz="quarter" idx="12"/>
          </p:nvPr>
        </p:nvSpPr>
        <p:spPr/>
        <p:txBody>
          <a:bodyPr/>
          <a:lstStyle/>
          <a:p>
            <a:fld id="{2495F090-CA2D-44FF-B42B-1156B48CA943}" type="slidenum">
              <a:rPr lang="en-IN" smtClean="0"/>
              <a:t>148</a:t>
            </a:fld>
            <a:endParaRPr lang="en-IN"/>
          </a:p>
        </p:txBody>
      </p:sp>
      <p:sp>
        <p:nvSpPr>
          <p:cNvPr id="5" name="Text Box 5">
            <a:extLst>
              <a:ext uri="{FF2B5EF4-FFF2-40B4-BE49-F238E27FC236}">
                <a16:creationId xmlns:a16="http://schemas.microsoft.com/office/drawing/2014/main" id="{AD85D713-7ECC-4083-8BC3-CBBC96BE1B51}"/>
              </a:ext>
            </a:extLst>
          </p:cNvPr>
          <p:cNvSpPr txBox="1">
            <a:spLocks noChangeArrowheads="1"/>
          </p:cNvSpPr>
          <p:nvPr/>
        </p:nvSpPr>
        <p:spPr bwMode="auto">
          <a:xfrm>
            <a:off x="828170" y="851068"/>
            <a:ext cx="8007350" cy="1384995"/>
          </a:xfrm>
          <a:prstGeom prst="rect">
            <a:avLst/>
          </a:prstGeom>
          <a:noFill/>
          <a:ln w="9525" algn="ctr">
            <a:noFill/>
            <a:miter lim="800000"/>
            <a:headEnd/>
            <a:tailEnd/>
          </a:ln>
        </p:spPr>
        <p:txBody>
          <a:bodyPr>
            <a:spAutoFit/>
          </a:bodyPr>
          <a:lstStyle/>
          <a:p>
            <a:pPr algn="just"/>
            <a:r>
              <a:rPr lang="en-US" sz="1400" dirty="0"/>
              <a:t>Unlike the Shot Noise, Thermal Noise is present in active and passive devices due to random motion of carriers in physical resistances. This random motion of carriers is directly proportional to the temperature. Shot Noise is independent of temperature.</a:t>
            </a:r>
          </a:p>
          <a:p>
            <a:pPr algn="just"/>
            <a:endParaRPr lang="en-US" sz="1400" dirty="0"/>
          </a:p>
          <a:p>
            <a:pPr algn="just"/>
            <a:r>
              <a:rPr lang="en-US" sz="1400" dirty="0"/>
              <a:t>Like Shot Noise, Thermal Noise Spectral Power Density is independent of frequency. Current or voltage fluctuations have Gaussian Probability Density Function about their mean values.</a:t>
            </a:r>
          </a:p>
        </p:txBody>
      </p:sp>
      <p:grpSp>
        <p:nvGrpSpPr>
          <p:cNvPr id="6" name="Group 5">
            <a:extLst>
              <a:ext uri="{FF2B5EF4-FFF2-40B4-BE49-F238E27FC236}">
                <a16:creationId xmlns:a16="http://schemas.microsoft.com/office/drawing/2014/main" id="{DF8C5F06-BC6B-459D-A1B7-E4CAED2728CA}"/>
              </a:ext>
            </a:extLst>
          </p:cNvPr>
          <p:cNvGrpSpPr/>
          <p:nvPr/>
        </p:nvGrpSpPr>
        <p:grpSpPr>
          <a:xfrm>
            <a:off x="1032956" y="2664628"/>
            <a:ext cx="3813623" cy="1776413"/>
            <a:chOff x="598487" y="3209865"/>
            <a:chExt cx="3813623" cy="1776413"/>
          </a:xfrm>
        </p:grpSpPr>
        <p:grpSp>
          <p:nvGrpSpPr>
            <p:cNvPr id="8" name="Group 7">
              <a:extLst>
                <a:ext uri="{FF2B5EF4-FFF2-40B4-BE49-F238E27FC236}">
                  <a16:creationId xmlns:a16="http://schemas.microsoft.com/office/drawing/2014/main" id="{B1B040EE-8BBE-45A9-ACE0-92B473C92E17}"/>
                </a:ext>
              </a:extLst>
            </p:cNvPr>
            <p:cNvGrpSpPr>
              <a:grpSpLocks/>
            </p:cNvGrpSpPr>
            <p:nvPr/>
          </p:nvGrpSpPr>
          <p:grpSpPr bwMode="auto">
            <a:xfrm>
              <a:off x="2249488" y="3930591"/>
              <a:ext cx="896937" cy="1042987"/>
              <a:chOff x="4681" y="1267"/>
              <a:chExt cx="566" cy="657"/>
            </a:xfrm>
          </p:grpSpPr>
          <p:grpSp>
            <p:nvGrpSpPr>
              <p:cNvPr id="30" name="Group 8">
                <a:extLst>
                  <a:ext uri="{FF2B5EF4-FFF2-40B4-BE49-F238E27FC236}">
                    <a16:creationId xmlns:a16="http://schemas.microsoft.com/office/drawing/2014/main" id="{F2302169-FA5F-4CBE-ADD4-83E2D9DDE776}"/>
                  </a:ext>
                </a:extLst>
              </p:cNvPr>
              <p:cNvGrpSpPr>
                <a:grpSpLocks/>
              </p:cNvGrpSpPr>
              <p:nvPr/>
            </p:nvGrpSpPr>
            <p:grpSpPr bwMode="auto">
              <a:xfrm rot="5400000">
                <a:off x="4404" y="1554"/>
                <a:ext cx="647" cy="94"/>
                <a:chOff x="1410" y="1356"/>
                <a:chExt cx="647" cy="94"/>
              </a:xfrm>
            </p:grpSpPr>
            <p:sp>
              <p:nvSpPr>
                <p:cNvPr id="37" name="Line 9">
                  <a:extLst>
                    <a:ext uri="{FF2B5EF4-FFF2-40B4-BE49-F238E27FC236}">
                      <a16:creationId xmlns:a16="http://schemas.microsoft.com/office/drawing/2014/main" id="{0F0DC005-433E-4D85-9D50-A038A4F06F3F}"/>
                    </a:ext>
                  </a:extLst>
                </p:cNvPr>
                <p:cNvSpPr>
                  <a:spLocks noChangeShapeType="1"/>
                </p:cNvSpPr>
                <p:nvPr/>
              </p:nvSpPr>
              <p:spPr bwMode="auto">
                <a:xfrm>
                  <a:off x="1410" y="1410"/>
                  <a:ext cx="222" cy="0"/>
                </a:xfrm>
                <a:prstGeom prst="line">
                  <a:avLst/>
                </a:prstGeom>
                <a:noFill/>
                <a:ln w="19050">
                  <a:solidFill>
                    <a:srgbClr val="FF6600"/>
                  </a:solidFill>
                  <a:round/>
                  <a:headEnd/>
                  <a:tailEnd/>
                </a:ln>
              </p:spPr>
              <p:txBody>
                <a:bodyPr/>
                <a:lstStyle/>
                <a:p>
                  <a:endParaRPr lang="en-US"/>
                </a:p>
              </p:txBody>
            </p:sp>
            <p:sp>
              <p:nvSpPr>
                <p:cNvPr id="38" name="Line 10">
                  <a:extLst>
                    <a:ext uri="{FF2B5EF4-FFF2-40B4-BE49-F238E27FC236}">
                      <a16:creationId xmlns:a16="http://schemas.microsoft.com/office/drawing/2014/main" id="{745A80CE-234A-4BB7-984A-7423CC361F71}"/>
                    </a:ext>
                  </a:extLst>
                </p:cNvPr>
                <p:cNvSpPr>
                  <a:spLocks noChangeShapeType="1"/>
                </p:cNvSpPr>
                <p:nvPr/>
              </p:nvSpPr>
              <p:spPr bwMode="auto">
                <a:xfrm flipV="1">
                  <a:off x="1851" y="1411"/>
                  <a:ext cx="206" cy="0"/>
                </a:xfrm>
                <a:prstGeom prst="line">
                  <a:avLst/>
                </a:prstGeom>
                <a:noFill/>
                <a:ln w="19050">
                  <a:solidFill>
                    <a:srgbClr val="FF6600"/>
                  </a:solidFill>
                  <a:round/>
                  <a:headEnd/>
                  <a:tailEnd/>
                </a:ln>
              </p:spPr>
              <p:txBody>
                <a:bodyPr/>
                <a:lstStyle/>
                <a:p>
                  <a:endParaRPr lang="en-US"/>
                </a:p>
              </p:txBody>
            </p:sp>
            <p:sp>
              <p:nvSpPr>
                <p:cNvPr id="39" name="Line 11">
                  <a:extLst>
                    <a:ext uri="{FF2B5EF4-FFF2-40B4-BE49-F238E27FC236}">
                      <a16:creationId xmlns:a16="http://schemas.microsoft.com/office/drawing/2014/main" id="{89693B27-6CA9-40A1-A8FE-2CD7FBE30703}"/>
                    </a:ext>
                  </a:extLst>
                </p:cNvPr>
                <p:cNvSpPr>
                  <a:spLocks noChangeShapeType="1"/>
                </p:cNvSpPr>
                <p:nvPr/>
              </p:nvSpPr>
              <p:spPr bwMode="auto">
                <a:xfrm flipV="1">
                  <a:off x="1629" y="1361"/>
                  <a:ext cx="12" cy="45"/>
                </a:xfrm>
                <a:prstGeom prst="line">
                  <a:avLst/>
                </a:prstGeom>
                <a:noFill/>
                <a:ln w="19050">
                  <a:solidFill>
                    <a:srgbClr val="FF6600"/>
                  </a:solidFill>
                  <a:round/>
                  <a:headEnd/>
                  <a:tailEnd/>
                </a:ln>
              </p:spPr>
              <p:txBody>
                <a:bodyPr/>
                <a:lstStyle/>
                <a:p>
                  <a:endParaRPr lang="en-US"/>
                </a:p>
              </p:txBody>
            </p:sp>
            <p:sp>
              <p:nvSpPr>
                <p:cNvPr id="40" name="Line 12">
                  <a:extLst>
                    <a:ext uri="{FF2B5EF4-FFF2-40B4-BE49-F238E27FC236}">
                      <a16:creationId xmlns:a16="http://schemas.microsoft.com/office/drawing/2014/main" id="{B0015A02-59BC-4F2D-A351-4C4FBC56F920}"/>
                    </a:ext>
                  </a:extLst>
                </p:cNvPr>
                <p:cNvSpPr>
                  <a:spLocks noChangeShapeType="1"/>
                </p:cNvSpPr>
                <p:nvPr/>
              </p:nvSpPr>
              <p:spPr bwMode="auto">
                <a:xfrm>
                  <a:off x="1648" y="1360"/>
                  <a:ext cx="12" cy="88"/>
                </a:xfrm>
                <a:prstGeom prst="line">
                  <a:avLst/>
                </a:prstGeom>
                <a:noFill/>
                <a:ln w="19050">
                  <a:solidFill>
                    <a:srgbClr val="FF6600"/>
                  </a:solidFill>
                  <a:round/>
                  <a:headEnd/>
                  <a:tailEnd/>
                </a:ln>
              </p:spPr>
              <p:txBody>
                <a:bodyPr/>
                <a:lstStyle/>
                <a:p>
                  <a:endParaRPr lang="en-US"/>
                </a:p>
              </p:txBody>
            </p:sp>
            <p:sp>
              <p:nvSpPr>
                <p:cNvPr id="41" name="Line 13">
                  <a:extLst>
                    <a:ext uri="{FF2B5EF4-FFF2-40B4-BE49-F238E27FC236}">
                      <a16:creationId xmlns:a16="http://schemas.microsoft.com/office/drawing/2014/main" id="{2F893719-C8C5-4A59-B731-B155F8797A99}"/>
                    </a:ext>
                  </a:extLst>
                </p:cNvPr>
                <p:cNvSpPr>
                  <a:spLocks noChangeShapeType="1"/>
                </p:cNvSpPr>
                <p:nvPr/>
              </p:nvSpPr>
              <p:spPr bwMode="auto">
                <a:xfrm>
                  <a:off x="1685" y="1359"/>
                  <a:ext cx="12" cy="88"/>
                </a:xfrm>
                <a:prstGeom prst="line">
                  <a:avLst/>
                </a:prstGeom>
                <a:noFill/>
                <a:ln w="19050">
                  <a:solidFill>
                    <a:srgbClr val="FF6600"/>
                  </a:solidFill>
                  <a:round/>
                  <a:headEnd/>
                  <a:tailEnd/>
                </a:ln>
              </p:spPr>
              <p:txBody>
                <a:bodyPr/>
                <a:lstStyle/>
                <a:p>
                  <a:endParaRPr lang="en-US"/>
                </a:p>
              </p:txBody>
            </p:sp>
            <p:sp>
              <p:nvSpPr>
                <p:cNvPr id="42" name="Line 14">
                  <a:extLst>
                    <a:ext uri="{FF2B5EF4-FFF2-40B4-BE49-F238E27FC236}">
                      <a16:creationId xmlns:a16="http://schemas.microsoft.com/office/drawing/2014/main" id="{9E64AFC5-3DAE-448A-9171-75AAE0EC2C2F}"/>
                    </a:ext>
                  </a:extLst>
                </p:cNvPr>
                <p:cNvSpPr>
                  <a:spLocks noChangeShapeType="1"/>
                </p:cNvSpPr>
                <p:nvPr/>
              </p:nvSpPr>
              <p:spPr bwMode="auto">
                <a:xfrm flipH="1">
                  <a:off x="1662" y="1361"/>
                  <a:ext cx="21" cy="88"/>
                </a:xfrm>
                <a:prstGeom prst="line">
                  <a:avLst/>
                </a:prstGeom>
                <a:noFill/>
                <a:ln w="19050">
                  <a:solidFill>
                    <a:srgbClr val="FF6600"/>
                  </a:solidFill>
                  <a:round/>
                  <a:headEnd/>
                  <a:tailEnd/>
                </a:ln>
              </p:spPr>
              <p:txBody>
                <a:bodyPr/>
                <a:lstStyle/>
                <a:p>
                  <a:endParaRPr lang="en-US"/>
                </a:p>
              </p:txBody>
            </p:sp>
            <p:sp>
              <p:nvSpPr>
                <p:cNvPr id="43" name="Line 15">
                  <a:extLst>
                    <a:ext uri="{FF2B5EF4-FFF2-40B4-BE49-F238E27FC236}">
                      <a16:creationId xmlns:a16="http://schemas.microsoft.com/office/drawing/2014/main" id="{17A1F94F-070D-4955-998F-F0B3930F6267}"/>
                    </a:ext>
                  </a:extLst>
                </p:cNvPr>
                <p:cNvSpPr>
                  <a:spLocks noChangeShapeType="1"/>
                </p:cNvSpPr>
                <p:nvPr/>
              </p:nvSpPr>
              <p:spPr bwMode="auto">
                <a:xfrm>
                  <a:off x="1724" y="1358"/>
                  <a:ext cx="12" cy="88"/>
                </a:xfrm>
                <a:prstGeom prst="line">
                  <a:avLst/>
                </a:prstGeom>
                <a:noFill/>
                <a:ln w="19050">
                  <a:solidFill>
                    <a:srgbClr val="FF6600"/>
                  </a:solidFill>
                  <a:round/>
                  <a:headEnd/>
                  <a:tailEnd/>
                </a:ln>
              </p:spPr>
              <p:txBody>
                <a:bodyPr/>
                <a:lstStyle/>
                <a:p>
                  <a:endParaRPr lang="en-US"/>
                </a:p>
              </p:txBody>
            </p:sp>
            <p:sp>
              <p:nvSpPr>
                <p:cNvPr id="44" name="Line 16">
                  <a:extLst>
                    <a:ext uri="{FF2B5EF4-FFF2-40B4-BE49-F238E27FC236}">
                      <a16:creationId xmlns:a16="http://schemas.microsoft.com/office/drawing/2014/main" id="{A1FEE5E6-7DEC-41F1-9FFF-12127536A4BC}"/>
                    </a:ext>
                  </a:extLst>
                </p:cNvPr>
                <p:cNvSpPr>
                  <a:spLocks noChangeShapeType="1"/>
                </p:cNvSpPr>
                <p:nvPr/>
              </p:nvSpPr>
              <p:spPr bwMode="auto">
                <a:xfrm flipH="1">
                  <a:off x="1701" y="1360"/>
                  <a:ext cx="21" cy="88"/>
                </a:xfrm>
                <a:prstGeom prst="line">
                  <a:avLst/>
                </a:prstGeom>
                <a:noFill/>
                <a:ln w="19050">
                  <a:solidFill>
                    <a:srgbClr val="FF6600"/>
                  </a:solidFill>
                  <a:round/>
                  <a:headEnd/>
                  <a:tailEnd/>
                </a:ln>
              </p:spPr>
              <p:txBody>
                <a:bodyPr/>
                <a:lstStyle/>
                <a:p>
                  <a:endParaRPr lang="en-US"/>
                </a:p>
              </p:txBody>
            </p:sp>
            <p:sp>
              <p:nvSpPr>
                <p:cNvPr id="45" name="Line 17">
                  <a:extLst>
                    <a:ext uri="{FF2B5EF4-FFF2-40B4-BE49-F238E27FC236}">
                      <a16:creationId xmlns:a16="http://schemas.microsoft.com/office/drawing/2014/main" id="{24C97C83-B905-4E0A-A2AC-E62F1967055D}"/>
                    </a:ext>
                  </a:extLst>
                </p:cNvPr>
                <p:cNvSpPr>
                  <a:spLocks noChangeShapeType="1"/>
                </p:cNvSpPr>
                <p:nvPr/>
              </p:nvSpPr>
              <p:spPr bwMode="auto">
                <a:xfrm>
                  <a:off x="1762" y="1356"/>
                  <a:ext cx="12" cy="88"/>
                </a:xfrm>
                <a:prstGeom prst="line">
                  <a:avLst/>
                </a:prstGeom>
                <a:noFill/>
                <a:ln w="19050">
                  <a:solidFill>
                    <a:srgbClr val="FF6600"/>
                  </a:solidFill>
                  <a:round/>
                  <a:headEnd/>
                  <a:tailEnd/>
                </a:ln>
              </p:spPr>
              <p:txBody>
                <a:bodyPr/>
                <a:lstStyle/>
                <a:p>
                  <a:endParaRPr lang="en-US"/>
                </a:p>
              </p:txBody>
            </p:sp>
            <p:sp>
              <p:nvSpPr>
                <p:cNvPr id="46" name="Line 18">
                  <a:extLst>
                    <a:ext uri="{FF2B5EF4-FFF2-40B4-BE49-F238E27FC236}">
                      <a16:creationId xmlns:a16="http://schemas.microsoft.com/office/drawing/2014/main" id="{09EB336C-A0ED-4023-A463-CC0F0916DD3A}"/>
                    </a:ext>
                  </a:extLst>
                </p:cNvPr>
                <p:cNvSpPr>
                  <a:spLocks noChangeShapeType="1"/>
                </p:cNvSpPr>
                <p:nvPr/>
              </p:nvSpPr>
              <p:spPr bwMode="auto">
                <a:xfrm flipH="1">
                  <a:off x="1739" y="1356"/>
                  <a:ext cx="21" cy="88"/>
                </a:xfrm>
                <a:prstGeom prst="line">
                  <a:avLst/>
                </a:prstGeom>
                <a:noFill/>
                <a:ln w="19050">
                  <a:solidFill>
                    <a:srgbClr val="FF6600"/>
                  </a:solidFill>
                  <a:round/>
                  <a:headEnd/>
                  <a:tailEnd/>
                </a:ln>
              </p:spPr>
              <p:txBody>
                <a:bodyPr/>
                <a:lstStyle/>
                <a:p>
                  <a:endParaRPr lang="en-US"/>
                </a:p>
              </p:txBody>
            </p:sp>
            <p:sp>
              <p:nvSpPr>
                <p:cNvPr id="47" name="Line 19">
                  <a:extLst>
                    <a:ext uri="{FF2B5EF4-FFF2-40B4-BE49-F238E27FC236}">
                      <a16:creationId xmlns:a16="http://schemas.microsoft.com/office/drawing/2014/main" id="{6690024C-7911-405B-B2AA-4B1DBB07760D}"/>
                    </a:ext>
                  </a:extLst>
                </p:cNvPr>
                <p:cNvSpPr>
                  <a:spLocks noChangeShapeType="1"/>
                </p:cNvSpPr>
                <p:nvPr/>
              </p:nvSpPr>
              <p:spPr bwMode="auto">
                <a:xfrm>
                  <a:off x="1801" y="1357"/>
                  <a:ext cx="12" cy="88"/>
                </a:xfrm>
                <a:prstGeom prst="line">
                  <a:avLst/>
                </a:prstGeom>
                <a:noFill/>
                <a:ln w="19050">
                  <a:solidFill>
                    <a:srgbClr val="FF6600"/>
                  </a:solidFill>
                  <a:round/>
                  <a:headEnd/>
                  <a:tailEnd/>
                </a:ln>
              </p:spPr>
              <p:txBody>
                <a:bodyPr/>
                <a:lstStyle/>
                <a:p>
                  <a:endParaRPr lang="en-US"/>
                </a:p>
              </p:txBody>
            </p:sp>
            <p:sp>
              <p:nvSpPr>
                <p:cNvPr id="48" name="Line 20">
                  <a:extLst>
                    <a:ext uri="{FF2B5EF4-FFF2-40B4-BE49-F238E27FC236}">
                      <a16:creationId xmlns:a16="http://schemas.microsoft.com/office/drawing/2014/main" id="{1288FD3B-4AF5-4D06-B786-AE2BE51E2B0C}"/>
                    </a:ext>
                  </a:extLst>
                </p:cNvPr>
                <p:cNvSpPr>
                  <a:spLocks noChangeShapeType="1"/>
                </p:cNvSpPr>
                <p:nvPr/>
              </p:nvSpPr>
              <p:spPr bwMode="auto">
                <a:xfrm flipH="1">
                  <a:off x="1778" y="1357"/>
                  <a:ext cx="21" cy="88"/>
                </a:xfrm>
                <a:prstGeom prst="line">
                  <a:avLst/>
                </a:prstGeom>
                <a:noFill/>
                <a:ln w="19050">
                  <a:solidFill>
                    <a:srgbClr val="FF6600"/>
                  </a:solidFill>
                  <a:round/>
                  <a:headEnd/>
                  <a:tailEnd/>
                </a:ln>
              </p:spPr>
              <p:txBody>
                <a:bodyPr/>
                <a:lstStyle/>
                <a:p>
                  <a:endParaRPr lang="en-US"/>
                </a:p>
              </p:txBody>
            </p:sp>
            <p:sp>
              <p:nvSpPr>
                <p:cNvPr id="49" name="Line 21">
                  <a:extLst>
                    <a:ext uri="{FF2B5EF4-FFF2-40B4-BE49-F238E27FC236}">
                      <a16:creationId xmlns:a16="http://schemas.microsoft.com/office/drawing/2014/main" id="{A571282B-4D22-4676-B312-0CD4EB18074F}"/>
                    </a:ext>
                  </a:extLst>
                </p:cNvPr>
                <p:cNvSpPr>
                  <a:spLocks noChangeShapeType="1"/>
                </p:cNvSpPr>
                <p:nvPr/>
              </p:nvSpPr>
              <p:spPr bwMode="auto">
                <a:xfrm>
                  <a:off x="1838" y="1360"/>
                  <a:ext cx="9" cy="60"/>
                </a:xfrm>
                <a:prstGeom prst="line">
                  <a:avLst/>
                </a:prstGeom>
                <a:noFill/>
                <a:ln w="19050">
                  <a:solidFill>
                    <a:srgbClr val="FF6600"/>
                  </a:solidFill>
                  <a:round/>
                  <a:headEnd/>
                  <a:tailEnd/>
                </a:ln>
              </p:spPr>
              <p:txBody>
                <a:bodyPr/>
                <a:lstStyle/>
                <a:p>
                  <a:endParaRPr lang="en-US"/>
                </a:p>
              </p:txBody>
            </p:sp>
            <p:sp>
              <p:nvSpPr>
                <p:cNvPr id="50" name="Line 22">
                  <a:extLst>
                    <a:ext uri="{FF2B5EF4-FFF2-40B4-BE49-F238E27FC236}">
                      <a16:creationId xmlns:a16="http://schemas.microsoft.com/office/drawing/2014/main" id="{9C694016-F5A3-4FB1-8009-2DFC3C71619C}"/>
                    </a:ext>
                  </a:extLst>
                </p:cNvPr>
                <p:cNvSpPr>
                  <a:spLocks noChangeShapeType="1"/>
                </p:cNvSpPr>
                <p:nvPr/>
              </p:nvSpPr>
              <p:spPr bwMode="auto">
                <a:xfrm flipH="1">
                  <a:off x="1815" y="1362"/>
                  <a:ext cx="21" cy="88"/>
                </a:xfrm>
                <a:prstGeom prst="line">
                  <a:avLst/>
                </a:prstGeom>
                <a:noFill/>
                <a:ln w="19050">
                  <a:solidFill>
                    <a:srgbClr val="FF6600"/>
                  </a:solidFill>
                  <a:round/>
                  <a:headEnd/>
                  <a:tailEnd/>
                </a:ln>
              </p:spPr>
              <p:txBody>
                <a:bodyPr/>
                <a:lstStyle/>
                <a:p>
                  <a:endParaRPr lang="en-US"/>
                </a:p>
              </p:txBody>
            </p:sp>
          </p:grpSp>
          <p:sp>
            <p:nvSpPr>
              <p:cNvPr id="31" name="Oval 23">
                <a:extLst>
                  <a:ext uri="{FF2B5EF4-FFF2-40B4-BE49-F238E27FC236}">
                    <a16:creationId xmlns:a16="http://schemas.microsoft.com/office/drawing/2014/main" id="{9135DFF0-77BC-43D2-9D8F-D65E2C5BF721}"/>
                  </a:ext>
                </a:extLst>
              </p:cNvPr>
              <p:cNvSpPr>
                <a:spLocks noChangeArrowheads="1"/>
              </p:cNvSpPr>
              <p:nvPr/>
            </p:nvSpPr>
            <p:spPr bwMode="auto">
              <a:xfrm>
                <a:off x="5028" y="1500"/>
                <a:ext cx="219" cy="228"/>
              </a:xfrm>
              <a:prstGeom prst="ellipse">
                <a:avLst/>
              </a:prstGeom>
              <a:noFill/>
              <a:ln w="19050" algn="ctr">
                <a:solidFill>
                  <a:srgbClr val="FF6600"/>
                </a:solidFill>
                <a:round/>
                <a:headEnd/>
                <a:tailEnd/>
              </a:ln>
            </p:spPr>
            <p:txBody>
              <a:bodyPr wrap="none" anchor="ctr"/>
              <a:lstStyle/>
              <a:p>
                <a:endParaRPr lang="en-US"/>
              </a:p>
            </p:txBody>
          </p:sp>
          <p:sp>
            <p:nvSpPr>
              <p:cNvPr id="32" name="Line 24">
                <a:extLst>
                  <a:ext uri="{FF2B5EF4-FFF2-40B4-BE49-F238E27FC236}">
                    <a16:creationId xmlns:a16="http://schemas.microsoft.com/office/drawing/2014/main" id="{A1029A09-38A6-4164-A971-9DD54C8139DC}"/>
                  </a:ext>
                </a:extLst>
              </p:cNvPr>
              <p:cNvSpPr>
                <a:spLocks noChangeShapeType="1"/>
              </p:cNvSpPr>
              <p:nvPr/>
            </p:nvSpPr>
            <p:spPr bwMode="auto">
              <a:xfrm>
                <a:off x="4716" y="1272"/>
                <a:ext cx="432" cy="0"/>
              </a:xfrm>
              <a:prstGeom prst="line">
                <a:avLst/>
              </a:prstGeom>
              <a:noFill/>
              <a:ln w="19050">
                <a:solidFill>
                  <a:srgbClr val="FF6600"/>
                </a:solidFill>
                <a:round/>
                <a:headEnd/>
                <a:tailEnd/>
              </a:ln>
            </p:spPr>
            <p:txBody>
              <a:bodyPr/>
              <a:lstStyle/>
              <a:p>
                <a:endParaRPr lang="en-US"/>
              </a:p>
            </p:txBody>
          </p:sp>
          <p:sp>
            <p:nvSpPr>
              <p:cNvPr id="33" name="Line 25">
                <a:extLst>
                  <a:ext uri="{FF2B5EF4-FFF2-40B4-BE49-F238E27FC236}">
                    <a16:creationId xmlns:a16="http://schemas.microsoft.com/office/drawing/2014/main" id="{CE73F713-3A56-4315-882F-35B725F6556A}"/>
                  </a:ext>
                </a:extLst>
              </p:cNvPr>
              <p:cNvSpPr>
                <a:spLocks noChangeShapeType="1"/>
              </p:cNvSpPr>
              <p:nvPr/>
            </p:nvSpPr>
            <p:spPr bwMode="auto">
              <a:xfrm>
                <a:off x="5142" y="1267"/>
                <a:ext cx="0" cy="225"/>
              </a:xfrm>
              <a:prstGeom prst="line">
                <a:avLst/>
              </a:prstGeom>
              <a:noFill/>
              <a:ln w="19050">
                <a:solidFill>
                  <a:srgbClr val="FF6600"/>
                </a:solidFill>
                <a:round/>
                <a:headEnd/>
                <a:tailEnd/>
              </a:ln>
            </p:spPr>
            <p:txBody>
              <a:bodyPr/>
              <a:lstStyle/>
              <a:p>
                <a:endParaRPr lang="en-US"/>
              </a:p>
            </p:txBody>
          </p:sp>
          <p:sp>
            <p:nvSpPr>
              <p:cNvPr id="34" name="Line 26">
                <a:extLst>
                  <a:ext uri="{FF2B5EF4-FFF2-40B4-BE49-F238E27FC236}">
                    <a16:creationId xmlns:a16="http://schemas.microsoft.com/office/drawing/2014/main" id="{BCCCC38B-C2A9-4345-8C09-F6C7D3498E5B}"/>
                  </a:ext>
                </a:extLst>
              </p:cNvPr>
              <p:cNvSpPr>
                <a:spLocks noChangeShapeType="1"/>
              </p:cNvSpPr>
              <p:nvPr/>
            </p:nvSpPr>
            <p:spPr bwMode="auto">
              <a:xfrm flipH="1">
                <a:off x="5140" y="1727"/>
                <a:ext cx="1" cy="188"/>
              </a:xfrm>
              <a:prstGeom prst="line">
                <a:avLst/>
              </a:prstGeom>
              <a:noFill/>
              <a:ln w="19050">
                <a:solidFill>
                  <a:srgbClr val="FF6600"/>
                </a:solidFill>
                <a:round/>
                <a:headEnd/>
                <a:tailEnd/>
              </a:ln>
            </p:spPr>
            <p:txBody>
              <a:bodyPr/>
              <a:lstStyle/>
              <a:p>
                <a:endParaRPr lang="en-US"/>
              </a:p>
            </p:txBody>
          </p:sp>
          <p:sp>
            <p:nvSpPr>
              <p:cNvPr id="35" name="Line 27">
                <a:extLst>
                  <a:ext uri="{FF2B5EF4-FFF2-40B4-BE49-F238E27FC236}">
                    <a16:creationId xmlns:a16="http://schemas.microsoft.com/office/drawing/2014/main" id="{770599C9-08B8-41E0-A671-0384A3560D26}"/>
                  </a:ext>
                </a:extLst>
              </p:cNvPr>
              <p:cNvSpPr>
                <a:spLocks noChangeShapeType="1"/>
              </p:cNvSpPr>
              <p:nvPr/>
            </p:nvSpPr>
            <p:spPr bwMode="auto">
              <a:xfrm>
                <a:off x="4717" y="1919"/>
                <a:ext cx="432" cy="0"/>
              </a:xfrm>
              <a:prstGeom prst="line">
                <a:avLst/>
              </a:prstGeom>
              <a:noFill/>
              <a:ln w="19050">
                <a:solidFill>
                  <a:srgbClr val="FF6600"/>
                </a:solidFill>
                <a:round/>
                <a:headEnd/>
                <a:tailEnd/>
              </a:ln>
            </p:spPr>
            <p:txBody>
              <a:bodyPr/>
              <a:lstStyle/>
              <a:p>
                <a:endParaRPr lang="en-US"/>
              </a:p>
            </p:txBody>
          </p:sp>
          <p:sp>
            <p:nvSpPr>
              <p:cNvPr id="36" name="Line 28">
                <a:extLst>
                  <a:ext uri="{FF2B5EF4-FFF2-40B4-BE49-F238E27FC236}">
                    <a16:creationId xmlns:a16="http://schemas.microsoft.com/office/drawing/2014/main" id="{CFCCCD70-6870-47E5-B50B-E5EF0095CDF8}"/>
                  </a:ext>
                </a:extLst>
              </p:cNvPr>
              <p:cNvSpPr>
                <a:spLocks noChangeShapeType="1"/>
              </p:cNvSpPr>
              <p:nvPr/>
            </p:nvSpPr>
            <p:spPr bwMode="auto">
              <a:xfrm flipV="1">
                <a:off x="5135" y="1553"/>
                <a:ext cx="0" cy="132"/>
              </a:xfrm>
              <a:prstGeom prst="line">
                <a:avLst/>
              </a:prstGeom>
              <a:noFill/>
              <a:ln w="19050">
                <a:solidFill>
                  <a:srgbClr val="FF6600"/>
                </a:solidFill>
                <a:round/>
                <a:headEnd/>
                <a:tailEnd type="triangle" w="med" len="med"/>
              </a:ln>
            </p:spPr>
            <p:txBody>
              <a:bodyPr/>
              <a:lstStyle/>
              <a:p>
                <a:endParaRPr lang="en-US"/>
              </a:p>
            </p:txBody>
          </p:sp>
        </p:grpSp>
        <p:graphicFrame>
          <p:nvGraphicFramePr>
            <p:cNvPr id="9" name="Object 29">
              <a:extLst>
                <a:ext uri="{FF2B5EF4-FFF2-40B4-BE49-F238E27FC236}">
                  <a16:creationId xmlns:a16="http://schemas.microsoft.com/office/drawing/2014/main" id="{00D7EFF7-1B46-42F8-B6A5-7A2F0F127577}"/>
                </a:ext>
              </a:extLst>
            </p:cNvPr>
            <p:cNvGraphicFramePr>
              <a:graphicFrameLocks noChangeAspect="1"/>
            </p:cNvGraphicFramePr>
            <p:nvPr/>
          </p:nvGraphicFramePr>
          <p:xfrm>
            <a:off x="2057400" y="4437003"/>
            <a:ext cx="152400" cy="165100"/>
          </p:xfrm>
          <a:graphic>
            <a:graphicData uri="http://schemas.openxmlformats.org/presentationml/2006/ole">
              <mc:AlternateContent xmlns:mc="http://schemas.openxmlformats.org/markup-compatibility/2006">
                <mc:Choice xmlns:v="urn:schemas-microsoft-com:vml" Requires="v">
                  <p:oleObj spid="_x0000_s2726" name="Equation" r:id="rId3" imgW="152280" imgH="164880" progId="Equation.3">
                    <p:embed/>
                  </p:oleObj>
                </mc:Choice>
                <mc:Fallback>
                  <p:oleObj name="Equation" r:id="rId3" imgW="152280" imgH="164880" progId="Equation.3">
                    <p:embed/>
                    <p:pic>
                      <p:nvPicPr>
                        <p:cNvPr id="4098"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437003"/>
                          <a:ext cx="1524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30">
              <a:extLst>
                <a:ext uri="{FF2B5EF4-FFF2-40B4-BE49-F238E27FC236}">
                  <a16:creationId xmlns:a16="http://schemas.microsoft.com/office/drawing/2014/main" id="{303A2648-9A60-400A-9DA9-09DB178309D1}"/>
                </a:ext>
              </a:extLst>
            </p:cNvPr>
            <p:cNvGraphicFramePr>
              <a:graphicFrameLocks noChangeAspect="1"/>
            </p:cNvGraphicFramePr>
            <p:nvPr/>
          </p:nvGraphicFramePr>
          <p:xfrm>
            <a:off x="3176587" y="4321116"/>
            <a:ext cx="1235523" cy="517584"/>
          </p:xfrm>
          <a:graphic>
            <a:graphicData uri="http://schemas.openxmlformats.org/presentationml/2006/ole">
              <mc:AlternateContent xmlns:mc="http://schemas.openxmlformats.org/markup-compatibility/2006">
                <mc:Choice xmlns:v="urn:schemas-microsoft-com:vml" Requires="v">
                  <p:oleObj spid="_x0000_s2727" name="Equation" r:id="rId5" imgW="939600" imgH="393480" progId="Equation.3">
                    <p:embed/>
                  </p:oleObj>
                </mc:Choice>
                <mc:Fallback>
                  <p:oleObj name="Equation" r:id="rId5" imgW="939600" imgH="393480" progId="Equation.3">
                    <p:embed/>
                    <p:pic>
                      <p:nvPicPr>
                        <p:cNvPr id="4099" name="Object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6587" y="4321116"/>
                          <a:ext cx="1235523" cy="5175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33">
              <a:extLst>
                <a:ext uri="{FF2B5EF4-FFF2-40B4-BE49-F238E27FC236}">
                  <a16:creationId xmlns:a16="http://schemas.microsoft.com/office/drawing/2014/main" id="{EF8573C3-D568-46FA-8086-C9DB9E9E7977}"/>
                </a:ext>
              </a:extLst>
            </p:cNvPr>
            <p:cNvGrpSpPr>
              <a:grpSpLocks/>
            </p:cNvGrpSpPr>
            <p:nvPr/>
          </p:nvGrpSpPr>
          <p:grpSpPr bwMode="auto">
            <a:xfrm rot="5400000">
              <a:off x="350043" y="4398109"/>
              <a:ext cx="1027113" cy="149225"/>
              <a:chOff x="1410" y="1356"/>
              <a:chExt cx="647" cy="94"/>
            </a:xfrm>
          </p:grpSpPr>
          <p:sp>
            <p:nvSpPr>
              <p:cNvPr id="16" name="Line 34">
                <a:extLst>
                  <a:ext uri="{FF2B5EF4-FFF2-40B4-BE49-F238E27FC236}">
                    <a16:creationId xmlns:a16="http://schemas.microsoft.com/office/drawing/2014/main" id="{2366CCD6-4422-4814-AF7B-BCB2D4EBC02B}"/>
                  </a:ext>
                </a:extLst>
              </p:cNvPr>
              <p:cNvSpPr>
                <a:spLocks noChangeShapeType="1"/>
              </p:cNvSpPr>
              <p:nvPr/>
            </p:nvSpPr>
            <p:spPr bwMode="auto">
              <a:xfrm>
                <a:off x="1410" y="1410"/>
                <a:ext cx="222" cy="0"/>
              </a:xfrm>
              <a:prstGeom prst="line">
                <a:avLst/>
              </a:prstGeom>
              <a:noFill/>
              <a:ln w="19050">
                <a:solidFill>
                  <a:srgbClr val="FF6600"/>
                </a:solidFill>
                <a:round/>
                <a:headEnd/>
                <a:tailEnd/>
              </a:ln>
            </p:spPr>
            <p:txBody>
              <a:bodyPr/>
              <a:lstStyle/>
              <a:p>
                <a:endParaRPr lang="en-US"/>
              </a:p>
            </p:txBody>
          </p:sp>
          <p:sp>
            <p:nvSpPr>
              <p:cNvPr id="17" name="Line 35">
                <a:extLst>
                  <a:ext uri="{FF2B5EF4-FFF2-40B4-BE49-F238E27FC236}">
                    <a16:creationId xmlns:a16="http://schemas.microsoft.com/office/drawing/2014/main" id="{5D2C8B7E-98DC-453B-8489-F4AA630F72D0}"/>
                  </a:ext>
                </a:extLst>
              </p:cNvPr>
              <p:cNvSpPr>
                <a:spLocks noChangeShapeType="1"/>
              </p:cNvSpPr>
              <p:nvPr/>
            </p:nvSpPr>
            <p:spPr bwMode="auto">
              <a:xfrm flipV="1">
                <a:off x="1851" y="1411"/>
                <a:ext cx="206" cy="0"/>
              </a:xfrm>
              <a:prstGeom prst="line">
                <a:avLst/>
              </a:prstGeom>
              <a:noFill/>
              <a:ln w="19050">
                <a:solidFill>
                  <a:srgbClr val="FF6600"/>
                </a:solidFill>
                <a:round/>
                <a:headEnd/>
                <a:tailEnd/>
              </a:ln>
            </p:spPr>
            <p:txBody>
              <a:bodyPr/>
              <a:lstStyle/>
              <a:p>
                <a:endParaRPr lang="en-US"/>
              </a:p>
            </p:txBody>
          </p:sp>
          <p:sp>
            <p:nvSpPr>
              <p:cNvPr id="18" name="Line 36">
                <a:extLst>
                  <a:ext uri="{FF2B5EF4-FFF2-40B4-BE49-F238E27FC236}">
                    <a16:creationId xmlns:a16="http://schemas.microsoft.com/office/drawing/2014/main" id="{E716532A-5CF1-4072-8C0B-485C852F03B9}"/>
                  </a:ext>
                </a:extLst>
              </p:cNvPr>
              <p:cNvSpPr>
                <a:spLocks noChangeShapeType="1"/>
              </p:cNvSpPr>
              <p:nvPr/>
            </p:nvSpPr>
            <p:spPr bwMode="auto">
              <a:xfrm flipV="1">
                <a:off x="1629" y="1361"/>
                <a:ext cx="12" cy="45"/>
              </a:xfrm>
              <a:prstGeom prst="line">
                <a:avLst/>
              </a:prstGeom>
              <a:noFill/>
              <a:ln w="19050">
                <a:solidFill>
                  <a:srgbClr val="FF6600"/>
                </a:solidFill>
                <a:round/>
                <a:headEnd/>
                <a:tailEnd/>
              </a:ln>
            </p:spPr>
            <p:txBody>
              <a:bodyPr/>
              <a:lstStyle/>
              <a:p>
                <a:endParaRPr lang="en-US"/>
              </a:p>
            </p:txBody>
          </p:sp>
          <p:sp>
            <p:nvSpPr>
              <p:cNvPr id="19" name="Line 37">
                <a:extLst>
                  <a:ext uri="{FF2B5EF4-FFF2-40B4-BE49-F238E27FC236}">
                    <a16:creationId xmlns:a16="http://schemas.microsoft.com/office/drawing/2014/main" id="{09092EA0-486F-4FAF-B8EA-55BF63D6A30E}"/>
                  </a:ext>
                </a:extLst>
              </p:cNvPr>
              <p:cNvSpPr>
                <a:spLocks noChangeShapeType="1"/>
              </p:cNvSpPr>
              <p:nvPr/>
            </p:nvSpPr>
            <p:spPr bwMode="auto">
              <a:xfrm>
                <a:off x="1648" y="1360"/>
                <a:ext cx="12" cy="88"/>
              </a:xfrm>
              <a:prstGeom prst="line">
                <a:avLst/>
              </a:prstGeom>
              <a:noFill/>
              <a:ln w="19050">
                <a:solidFill>
                  <a:srgbClr val="FF6600"/>
                </a:solidFill>
                <a:round/>
                <a:headEnd/>
                <a:tailEnd/>
              </a:ln>
            </p:spPr>
            <p:txBody>
              <a:bodyPr/>
              <a:lstStyle/>
              <a:p>
                <a:endParaRPr lang="en-US"/>
              </a:p>
            </p:txBody>
          </p:sp>
          <p:sp>
            <p:nvSpPr>
              <p:cNvPr id="20" name="Line 38">
                <a:extLst>
                  <a:ext uri="{FF2B5EF4-FFF2-40B4-BE49-F238E27FC236}">
                    <a16:creationId xmlns:a16="http://schemas.microsoft.com/office/drawing/2014/main" id="{A9A09FAD-B6DE-4029-AAFA-C9A6BBDB894B}"/>
                  </a:ext>
                </a:extLst>
              </p:cNvPr>
              <p:cNvSpPr>
                <a:spLocks noChangeShapeType="1"/>
              </p:cNvSpPr>
              <p:nvPr/>
            </p:nvSpPr>
            <p:spPr bwMode="auto">
              <a:xfrm>
                <a:off x="1685" y="1359"/>
                <a:ext cx="12" cy="88"/>
              </a:xfrm>
              <a:prstGeom prst="line">
                <a:avLst/>
              </a:prstGeom>
              <a:noFill/>
              <a:ln w="19050">
                <a:solidFill>
                  <a:srgbClr val="FF6600"/>
                </a:solidFill>
                <a:round/>
                <a:headEnd/>
                <a:tailEnd/>
              </a:ln>
            </p:spPr>
            <p:txBody>
              <a:bodyPr/>
              <a:lstStyle/>
              <a:p>
                <a:endParaRPr lang="en-US"/>
              </a:p>
            </p:txBody>
          </p:sp>
          <p:sp>
            <p:nvSpPr>
              <p:cNvPr id="21" name="Line 39">
                <a:extLst>
                  <a:ext uri="{FF2B5EF4-FFF2-40B4-BE49-F238E27FC236}">
                    <a16:creationId xmlns:a16="http://schemas.microsoft.com/office/drawing/2014/main" id="{ECD910A1-5A4C-4670-B475-32B9666B7908}"/>
                  </a:ext>
                </a:extLst>
              </p:cNvPr>
              <p:cNvSpPr>
                <a:spLocks noChangeShapeType="1"/>
              </p:cNvSpPr>
              <p:nvPr/>
            </p:nvSpPr>
            <p:spPr bwMode="auto">
              <a:xfrm flipH="1">
                <a:off x="1662" y="1361"/>
                <a:ext cx="21" cy="88"/>
              </a:xfrm>
              <a:prstGeom prst="line">
                <a:avLst/>
              </a:prstGeom>
              <a:noFill/>
              <a:ln w="19050">
                <a:solidFill>
                  <a:srgbClr val="FF6600"/>
                </a:solidFill>
                <a:round/>
                <a:headEnd/>
                <a:tailEnd/>
              </a:ln>
            </p:spPr>
            <p:txBody>
              <a:bodyPr/>
              <a:lstStyle/>
              <a:p>
                <a:endParaRPr lang="en-US"/>
              </a:p>
            </p:txBody>
          </p:sp>
          <p:sp>
            <p:nvSpPr>
              <p:cNvPr id="22" name="Line 40">
                <a:extLst>
                  <a:ext uri="{FF2B5EF4-FFF2-40B4-BE49-F238E27FC236}">
                    <a16:creationId xmlns:a16="http://schemas.microsoft.com/office/drawing/2014/main" id="{3003C4B4-1522-42A1-8396-98E0FD91BE5B}"/>
                  </a:ext>
                </a:extLst>
              </p:cNvPr>
              <p:cNvSpPr>
                <a:spLocks noChangeShapeType="1"/>
              </p:cNvSpPr>
              <p:nvPr/>
            </p:nvSpPr>
            <p:spPr bwMode="auto">
              <a:xfrm>
                <a:off x="1724" y="1358"/>
                <a:ext cx="12" cy="88"/>
              </a:xfrm>
              <a:prstGeom prst="line">
                <a:avLst/>
              </a:prstGeom>
              <a:noFill/>
              <a:ln w="19050">
                <a:solidFill>
                  <a:srgbClr val="FF6600"/>
                </a:solidFill>
                <a:round/>
                <a:headEnd/>
                <a:tailEnd/>
              </a:ln>
            </p:spPr>
            <p:txBody>
              <a:bodyPr/>
              <a:lstStyle/>
              <a:p>
                <a:endParaRPr lang="en-US"/>
              </a:p>
            </p:txBody>
          </p:sp>
          <p:sp>
            <p:nvSpPr>
              <p:cNvPr id="23" name="Line 41">
                <a:extLst>
                  <a:ext uri="{FF2B5EF4-FFF2-40B4-BE49-F238E27FC236}">
                    <a16:creationId xmlns:a16="http://schemas.microsoft.com/office/drawing/2014/main" id="{7E052774-BB6F-43DB-A913-0CA1FCB490B7}"/>
                  </a:ext>
                </a:extLst>
              </p:cNvPr>
              <p:cNvSpPr>
                <a:spLocks noChangeShapeType="1"/>
              </p:cNvSpPr>
              <p:nvPr/>
            </p:nvSpPr>
            <p:spPr bwMode="auto">
              <a:xfrm flipH="1">
                <a:off x="1701" y="1360"/>
                <a:ext cx="21" cy="88"/>
              </a:xfrm>
              <a:prstGeom prst="line">
                <a:avLst/>
              </a:prstGeom>
              <a:noFill/>
              <a:ln w="19050">
                <a:solidFill>
                  <a:srgbClr val="FF6600"/>
                </a:solidFill>
                <a:round/>
                <a:headEnd/>
                <a:tailEnd/>
              </a:ln>
            </p:spPr>
            <p:txBody>
              <a:bodyPr/>
              <a:lstStyle/>
              <a:p>
                <a:endParaRPr lang="en-US"/>
              </a:p>
            </p:txBody>
          </p:sp>
          <p:sp>
            <p:nvSpPr>
              <p:cNvPr id="24" name="Line 42">
                <a:extLst>
                  <a:ext uri="{FF2B5EF4-FFF2-40B4-BE49-F238E27FC236}">
                    <a16:creationId xmlns:a16="http://schemas.microsoft.com/office/drawing/2014/main" id="{9C4EEBD2-EDCA-4F58-9E6F-901EE418ADF6}"/>
                  </a:ext>
                </a:extLst>
              </p:cNvPr>
              <p:cNvSpPr>
                <a:spLocks noChangeShapeType="1"/>
              </p:cNvSpPr>
              <p:nvPr/>
            </p:nvSpPr>
            <p:spPr bwMode="auto">
              <a:xfrm>
                <a:off x="1762" y="1356"/>
                <a:ext cx="12" cy="88"/>
              </a:xfrm>
              <a:prstGeom prst="line">
                <a:avLst/>
              </a:prstGeom>
              <a:noFill/>
              <a:ln w="19050">
                <a:solidFill>
                  <a:srgbClr val="FF6600"/>
                </a:solidFill>
                <a:round/>
                <a:headEnd/>
                <a:tailEnd/>
              </a:ln>
            </p:spPr>
            <p:txBody>
              <a:bodyPr/>
              <a:lstStyle/>
              <a:p>
                <a:endParaRPr lang="en-US"/>
              </a:p>
            </p:txBody>
          </p:sp>
          <p:sp>
            <p:nvSpPr>
              <p:cNvPr id="25" name="Line 43">
                <a:extLst>
                  <a:ext uri="{FF2B5EF4-FFF2-40B4-BE49-F238E27FC236}">
                    <a16:creationId xmlns:a16="http://schemas.microsoft.com/office/drawing/2014/main" id="{4AD06ED1-BC18-4C22-879E-40F1292DA079}"/>
                  </a:ext>
                </a:extLst>
              </p:cNvPr>
              <p:cNvSpPr>
                <a:spLocks noChangeShapeType="1"/>
              </p:cNvSpPr>
              <p:nvPr/>
            </p:nvSpPr>
            <p:spPr bwMode="auto">
              <a:xfrm flipH="1">
                <a:off x="1739" y="1356"/>
                <a:ext cx="21" cy="88"/>
              </a:xfrm>
              <a:prstGeom prst="line">
                <a:avLst/>
              </a:prstGeom>
              <a:noFill/>
              <a:ln w="19050">
                <a:solidFill>
                  <a:srgbClr val="FF6600"/>
                </a:solidFill>
                <a:round/>
                <a:headEnd/>
                <a:tailEnd/>
              </a:ln>
            </p:spPr>
            <p:txBody>
              <a:bodyPr/>
              <a:lstStyle/>
              <a:p>
                <a:endParaRPr lang="en-US"/>
              </a:p>
            </p:txBody>
          </p:sp>
          <p:sp>
            <p:nvSpPr>
              <p:cNvPr id="26" name="Line 44">
                <a:extLst>
                  <a:ext uri="{FF2B5EF4-FFF2-40B4-BE49-F238E27FC236}">
                    <a16:creationId xmlns:a16="http://schemas.microsoft.com/office/drawing/2014/main" id="{2786FA67-16C9-4D51-924A-520DF78CBC73}"/>
                  </a:ext>
                </a:extLst>
              </p:cNvPr>
              <p:cNvSpPr>
                <a:spLocks noChangeShapeType="1"/>
              </p:cNvSpPr>
              <p:nvPr/>
            </p:nvSpPr>
            <p:spPr bwMode="auto">
              <a:xfrm>
                <a:off x="1801" y="1357"/>
                <a:ext cx="12" cy="88"/>
              </a:xfrm>
              <a:prstGeom prst="line">
                <a:avLst/>
              </a:prstGeom>
              <a:noFill/>
              <a:ln w="19050">
                <a:solidFill>
                  <a:srgbClr val="FF6600"/>
                </a:solidFill>
                <a:round/>
                <a:headEnd/>
                <a:tailEnd/>
              </a:ln>
            </p:spPr>
            <p:txBody>
              <a:bodyPr/>
              <a:lstStyle/>
              <a:p>
                <a:endParaRPr lang="en-US"/>
              </a:p>
            </p:txBody>
          </p:sp>
          <p:sp>
            <p:nvSpPr>
              <p:cNvPr id="27" name="Line 45">
                <a:extLst>
                  <a:ext uri="{FF2B5EF4-FFF2-40B4-BE49-F238E27FC236}">
                    <a16:creationId xmlns:a16="http://schemas.microsoft.com/office/drawing/2014/main" id="{927BAC27-19FB-4338-B99A-AAAB8AD6C6B3}"/>
                  </a:ext>
                </a:extLst>
              </p:cNvPr>
              <p:cNvSpPr>
                <a:spLocks noChangeShapeType="1"/>
              </p:cNvSpPr>
              <p:nvPr/>
            </p:nvSpPr>
            <p:spPr bwMode="auto">
              <a:xfrm flipH="1">
                <a:off x="1778" y="1357"/>
                <a:ext cx="21" cy="88"/>
              </a:xfrm>
              <a:prstGeom prst="line">
                <a:avLst/>
              </a:prstGeom>
              <a:noFill/>
              <a:ln w="19050">
                <a:solidFill>
                  <a:srgbClr val="FF6600"/>
                </a:solidFill>
                <a:round/>
                <a:headEnd/>
                <a:tailEnd/>
              </a:ln>
            </p:spPr>
            <p:txBody>
              <a:bodyPr/>
              <a:lstStyle/>
              <a:p>
                <a:endParaRPr lang="en-US"/>
              </a:p>
            </p:txBody>
          </p:sp>
          <p:sp>
            <p:nvSpPr>
              <p:cNvPr id="28" name="Line 46">
                <a:extLst>
                  <a:ext uri="{FF2B5EF4-FFF2-40B4-BE49-F238E27FC236}">
                    <a16:creationId xmlns:a16="http://schemas.microsoft.com/office/drawing/2014/main" id="{3C288838-C74B-4589-8445-C5AEB71E87B7}"/>
                  </a:ext>
                </a:extLst>
              </p:cNvPr>
              <p:cNvSpPr>
                <a:spLocks noChangeShapeType="1"/>
              </p:cNvSpPr>
              <p:nvPr/>
            </p:nvSpPr>
            <p:spPr bwMode="auto">
              <a:xfrm>
                <a:off x="1838" y="1360"/>
                <a:ext cx="9" cy="60"/>
              </a:xfrm>
              <a:prstGeom prst="line">
                <a:avLst/>
              </a:prstGeom>
              <a:noFill/>
              <a:ln w="19050">
                <a:solidFill>
                  <a:srgbClr val="FF6600"/>
                </a:solidFill>
                <a:round/>
                <a:headEnd/>
                <a:tailEnd/>
              </a:ln>
            </p:spPr>
            <p:txBody>
              <a:bodyPr/>
              <a:lstStyle/>
              <a:p>
                <a:endParaRPr lang="en-US"/>
              </a:p>
            </p:txBody>
          </p:sp>
          <p:sp>
            <p:nvSpPr>
              <p:cNvPr id="29" name="Line 47">
                <a:extLst>
                  <a:ext uri="{FF2B5EF4-FFF2-40B4-BE49-F238E27FC236}">
                    <a16:creationId xmlns:a16="http://schemas.microsoft.com/office/drawing/2014/main" id="{9F3D8A31-C02B-4374-B5C4-42FE8228D593}"/>
                  </a:ext>
                </a:extLst>
              </p:cNvPr>
              <p:cNvSpPr>
                <a:spLocks noChangeShapeType="1"/>
              </p:cNvSpPr>
              <p:nvPr/>
            </p:nvSpPr>
            <p:spPr bwMode="auto">
              <a:xfrm flipH="1">
                <a:off x="1815" y="1362"/>
                <a:ext cx="21" cy="88"/>
              </a:xfrm>
              <a:prstGeom prst="line">
                <a:avLst/>
              </a:prstGeom>
              <a:noFill/>
              <a:ln w="19050">
                <a:solidFill>
                  <a:srgbClr val="FF6600"/>
                </a:solidFill>
                <a:round/>
                <a:headEnd/>
                <a:tailEnd/>
              </a:ln>
            </p:spPr>
            <p:txBody>
              <a:bodyPr/>
              <a:lstStyle/>
              <a:p>
                <a:endParaRPr lang="en-US"/>
              </a:p>
            </p:txBody>
          </p:sp>
        </p:grpSp>
        <p:sp>
          <p:nvSpPr>
            <p:cNvPr id="12" name="Oval 48">
              <a:extLst>
                <a:ext uri="{FF2B5EF4-FFF2-40B4-BE49-F238E27FC236}">
                  <a16:creationId xmlns:a16="http://schemas.microsoft.com/office/drawing/2014/main" id="{08DCC63C-9ED6-4D33-8D85-C99A0AC89226}"/>
                </a:ext>
              </a:extLst>
            </p:cNvPr>
            <p:cNvSpPr>
              <a:spLocks noChangeArrowheads="1"/>
            </p:cNvSpPr>
            <p:nvPr/>
          </p:nvSpPr>
          <p:spPr bwMode="auto">
            <a:xfrm>
              <a:off x="682625" y="3579753"/>
              <a:ext cx="349250" cy="361950"/>
            </a:xfrm>
            <a:prstGeom prst="ellipse">
              <a:avLst/>
            </a:prstGeom>
            <a:noFill/>
            <a:ln w="19050" algn="ctr">
              <a:solidFill>
                <a:srgbClr val="FF6600"/>
              </a:solidFill>
              <a:round/>
              <a:headEnd/>
              <a:tailEnd/>
            </a:ln>
          </p:spPr>
          <p:txBody>
            <a:bodyPr wrap="none" anchor="ctr"/>
            <a:lstStyle/>
            <a:p>
              <a:endParaRPr lang="en-US"/>
            </a:p>
          </p:txBody>
        </p:sp>
        <p:sp>
          <p:nvSpPr>
            <p:cNvPr id="13" name="Line 50">
              <a:extLst>
                <a:ext uri="{FF2B5EF4-FFF2-40B4-BE49-F238E27FC236}">
                  <a16:creationId xmlns:a16="http://schemas.microsoft.com/office/drawing/2014/main" id="{63C07953-4871-4651-B3B8-92642C8D5BC1}"/>
                </a:ext>
              </a:extLst>
            </p:cNvPr>
            <p:cNvSpPr>
              <a:spLocks noChangeShapeType="1"/>
            </p:cNvSpPr>
            <p:nvPr/>
          </p:nvSpPr>
          <p:spPr bwMode="auto">
            <a:xfrm>
              <a:off x="863600" y="3209865"/>
              <a:ext cx="0" cy="357188"/>
            </a:xfrm>
            <a:prstGeom prst="line">
              <a:avLst/>
            </a:prstGeom>
            <a:noFill/>
            <a:ln w="19050">
              <a:solidFill>
                <a:srgbClr val="FF6600"/>
              </a:solidFill>
              <a:round/>
              <a:headEnd/>
              <a:tailEnd/>
            </a:ln>
          </p:spPr>
          <p:txBody>
            <a:bodyPr/>
            <a:lstStyle/>
            <a:p>
              <a:endParaRPr lang="en-US"/>
            </a:p>
          </p:txBody>
        </p:sp>
        <p:graphicFrame>
          <p:nvGraphicFramePr>
            <p:cNvPr id="14" name="Object 54">
              <a:extLst>
                <a:ext uri="{FF2B5EF4-FFF2-40B4-BE49-F238E27FC236}">
                  <a16:creationId xmlns:a16="http://schemas.microsoft.com/office/drawing/2014/main" id="{063DB95B-C355-4699-8EA5-EB8828824163}"/>
                </a:ext>
              </a:extLst>
            </p:cNvPr>
            <p:cNvGraphicFramePr>
              <a:graphicFrameLocks noChangeAspect="1"/>
            </p:cNvGraphicFramePr>
            <p:nvPr/>
          </p:nvGraphicFramePr>
          <p:xfrm>
            <a:off x="598487" y="4449703"/>
            <a:ext cx="152400" cy="165100"/>
          </p:xfrm>
          <a:graphic>
            <a:graphicData uri="http://schemas.openxmlformats.org/presentationml/2006/ole">
              <mc:AlternateContent xmlns:mc="http://schemas.openxmlformats.org/markup-compatibility/2006">
                <mc:Choice xmlns:v="urn:schemas-microsoft-com:vml" Requires="v">
                  <p:oleObj spid="_x0000_s2728" name="Equation" r:id="rId7" imgW="152280" imgH="164880" progId="Equation.3">
                    <p:embed/>
                  </p:oleObj>
                </mc:Choice>
                <mc:Fallback>
                  <p:oleObj name="Equation" r:id="rId7" imgW="152280" imgH="164880" progId="Equation.3">
                    <p:embed/>
                    <p:pic>
                      <p:nvPicPr>
                        <p:cNvPr id="4100" name="Object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487" y="4449703"/>
                          <a:ext cx="1524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55">
              <a:extLst>
                <a:ext uri="{FF2B5EF4-FFF2-40B4-BE49-F238E27FC236}">
                  <a16:creationId xmlns:a16="http://schemas.microsoft.com/office/drawing/2014/main" id="{674718D9-6D04-45A2-AEE9-7C7C97000959}"/>
                </a:ext>
              </a:extLst>
            </p:cNvPr>
            <p:cNvGraphicFramePr>
              <a:graphicFrameLocks noChangeAspect="1"/>
            </p:cNvGraphicFramePr>
            <p:nvPr/>
          </p:nvGraphicFramePr>
          <p:xfrm>
            <a:off x="1176337" y="3670240"/>
            <a:ext cx="1005006" cy="291306"/>
          </p:xfrm>
          <a:graphic>
            <a:graphicData uri="http://schemas.openxmlformats.org/presentationml/2006/ole">
              <mc:AlternateContent xmlns:mc="http://schemas.openxmlformats.org/markup-compatibility/2006">
                <mc:Choice xmlns:v="urn:schemas-microsoft-com:vml" Requires="v">
                  <p:oleObj spid="_x0000_s2729" name="Equation" r:id="rId9" imgW="876240" imgH="253800" progId="Equation.3">
                    <p:embed/>
                  </p:oleObj>
                </mc:Choice>
                <mc:Fallback>
                  <p:oleObj name="Equation" r:id="rId9" imgW="876240" imgH="253800" progId="Equation.3">
                    <p:embed/>
                    <p:pic>
                      <p:nvPicPr>
                        <p:cNvPr id="4101" name="Object 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6337" y="3670240"/>
                          <a:ext cx="1005006" cy="2913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 name="Text Box 56">
            <a:extLst>
              <a:ext uri="{FF2B5EF4-FFF2-40B4-BE49-F238E27FC236}">
                <a16:creationId xmlns:a16="http://schemas.microsoft.com/office/drawing/2014/main" id="{4720EEC8-5570-4C27-AE7B-9F598D67D3A6}"/>
              </a:ext>
            </a:extLst>
          </p:cNvPr>
          <p:cNvSpPr txBox="1">
            <a:spLocks noChangeArrowheads="1"/>
          </p:cNvSpPr>
          <p:nvPr/>
        </p:nvSpPr>
        <p:spPr bwMode="auto">
          <a:xfrm>
            <a:off x="828170" y="4917450"/>
            <a:ext cx="3927475" cy="307777"/>
          </a:xfrm>
          <a:prstGeom prst="rect">
            <a:avLst/>
          </a:prstGeom>
          <a:noFill/>
          <a:ln w="9525" algn="ctr">
            <a:noFill/>
            <a:miter lim="800000"/>
            <a:headEnd/>
            <a:tailEnd/>
          </a:ln>
        </p:spPr>
        <p:txBody>
          <a:bodyPr wrap="square">
            <a:spAutoFit/>
          </a:bodyPr>
          <a:lstStyle/>
          <a:p>
            <a:r>
              <a:rPr lang="en-US" sz="1400" dirty="0"/>
              <a:t>Small Signal Thermal Noise Model of a resistor</a:t>
            </a:r>
          </a:p>
        </p:txBody>
      </p:sp>
      <p:sp>
        <p:nvSpPr>
          <p:cNvPr id="52" name="Text Box 57">
            <a:extLst>
              <a:ext uri="{FF2B5EF4-FFF2-40B4-BE49-F238E27FC236}">
                <a16:creationId xmlns:a16="http://schemas.microsoft.com/office/drawing/2014/main" id="{0A8C17F3-FF55-4914-9368-96BBD1A72CBE}"/>
              </a:ext>
            </a:extLst>
          </p:cNvPr>
          <p:cNvSpPr txBox="1">
            <a:spLocks noChangeArrowheads="1"/>
          </p:cNvSpPr>
          <p:nvPr/>
        </p:nvSpPr>
        <p:spPr bwMode="auto">
          <a:xfrm>
            <a:off x="4966782" y="2464663"/>
            <a:ext cx="3929063" cy="2462213"/>
          </a:xfrm>
          <a:prstGeom prst="rect">
            <a:avLst/>
          </a:prstGeom>
          <a:noFill/>
          <a:ln w="9525" algn="ctr">
            <a:noFill/>
            <a:miter lim="800000"/>
            <a:headEnd/>
            <a:tailEnd/>
          </a:ln>
        </p:spPr>
        <p:txBody>
          <a:bodyPr>
            <a:spAutoFit/>
          </a:bodyPr>
          <a:lstStyle/>
          <a:p>
            <a:pPr algn="just"/>
            <a:r>
              <a:rPr lang="en-US" sz="1400" dirty="0"/>
              <a:t>Thermal Noise Spectral Density can be specified as mean square current or voltage per unit bandwidth or root mean square current or voltage per unit bandwidth root. It can also be specified as equivalent thermal resistance.</a:t>
            </a:r>
          </a:p>
          <a:p>
            <a:pPr algn="just"/>
            <a:endParaRPr lang="en-US" sz="1400" dirty="0"/>
          </a:p>
          <a:p>
            <a:pPr algn="just"/>
            <a:r>
              <a:rPr lang="en-US" sz="1400" dirty="0"/>
              <a:t>Thermal Noise extends to much higher frequencies than Shot Noise which is limited by smallest transition time through the junction. Thus at high frequencies one can expect only thermal noise as </a:t>
            </a:r>
            <a:r>
              <a:rPr lang="en-US" sz="1400" i="1" dirty="0"/>
              <a:t>white noise.</a:t>
            </a:r>
            <a:endParaRPr lang="en-US" sz="1400" dirty="0"/>
          </a:p>
        </p:txBody>
      </p:sp>
    </p:spTree>
    <p:extLst>
      <p:ext uri="{BB962C8B-B14F-4D97-AF65-F5344CB8AC3E}">
        <p14:creationId xmlns:p14="http://schemas.microsoft.com/office/powerpoint/2010/main" val="33356272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9EB0-D237-406E-9473-45FA67F8D7EE}"/>
              </a:ext>
            </a:extLst>
          </p:cNvPr>
          <p:cNvSpPr>
            <a:spLocks noGrp="1"/>
          </p:cNvSpPr>
          <p:nvPr>
            <p:ph type="title"/>
          </p:nvPr>
        </p:nvSpPr>
        <p:spPr/>
        <p:txBody>
          <a:bodyPr/>
          <a:lstStyle/>
          <a:p>
            <a:r>
              <a:rPr lang="en-IN" dirty="0"/>
              <a:t>Flicker Noise</a:t>
            </a:r>
          </a:p>
        </p:txBody>
      </p:sp>
      <p:sp>
        <p:nvSpPr>
          <p:cNvPr id="3" name="Date Placeholder 2">
            <a:extLst>
              <a:ext uri="{FF2B5EF4-FFF2-40B4-BE49-F238E27FC236}">
                <a16:creationId xmlns:a16="http://schemas.microsoft.com/office/drawing/2014/main" id="{DAE4828F-573B-4DFB-A6F9-20A1E51CD07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F1BEA81-88BC-4B8F-A87C-B7F3C6FFDFF2}"/>
              </a:ext>
            </a:extLst>
          </p:cNvPr>
          <p:cNvSpPr>
            <a:spLocks noGrp="1"/>
          </p:cNvSpPr>
          <p:nvPr>
            <p:ph type="sldNum" sz="quarter" idx="12"/>
          </p:nvPr>
        </p:nvSpPr>
        <p:spPr/>
        <p:txBody>
          <a:bodyPr/>
          <a:lstStyle/>
          <a:p>
            <a:fld id="{2495F090-CA2D-44FF-B42B-1156B48CA943}" type="slidenum">
              <a:rPr lang="en-IN" smtClean="0"/>
              <a:t>149</a:t>
            </a:fld>
            <a:endParaRPr lang="en-IN"/>
          </a:p>
        </p:txBody>
      </p:sp>
      <p:sp>
        <p:nvSpPr>
          <p:cNvPr id="5" name="Text Box 134">
            <a:extLst>
              <a:ext uri="{FF2B5EF4-FFF2-40B4-BE49-F238E27FC236}">
                <a16:creationId xmlns:a16="http://schemas.microsoft.com/office/drawing/2014/main" id="{D51E79AD-01B1-4A1A-91F6-657A13C5C5E5}"/>
              </a:ext>
            </a:extLst>
          </p:cNvPr>
          <p:cNvSpPr txBox="1">
            <a:spLocks noChangeArrowheads="1"/>
          </p:cNvSpPr>
          <p:nvPr/>
        </p:nvSpPr>
        <p:spPr bwMode="auto">
          <a:xfrm>
            <a:off x="713605" y="769084"/>
            <a:ext cx="7997825" cy="1384995"/>
          </a:xfrm>
          <a:prstGeom prst="rect">
            <a:avLst/>
          </a:prstGeom>
          <a:noFill/>
          <a:ln w="9525" algn="ctr">
            <a:noFill/>
            <a:miter lim="800000"/>
            <a:headEnd/>
            <a:tailEnd/>
          </a:ln>
        </p:spPr>
        <p:txBody>
          <a:bodyPr>
            <a:spAutoFit/>
          </a:bodyPr>
          <a:lstStyle/>
          <a:p>
            <a:pPr algn="just"/>
            <a:r>
              <a:rPr lang="en-US" sz="1400" dirty="0"/>
              <a:t>Source of Flicker Noise is carrier traps due to crystal defects in bulk or at polycrystalline interface with the semiconductor. These traps capture &amp; release carriers with randomly varying time intervals. Most of the time intervals are large causing most of the energy to be concentrated around low frequencies. Flicker noise is process dependent and can vary from wafer lot to wafer lot as well as device to device on same wafer. PCM (Process Control Monitor) can provide insight into on wafer variations.</a:t>
            </a:r>
          </a:p>
        </p:txBody>
      </p:sp>
      <p:grpSp>
        <p:nvGrpSpPr>
          <p:cNvPr id="6" name="Group 5">
            <a:extLst>
              <a:ext uri="{FF2B5EF4-FFF2-40B4-BE49-F238E27FC236}">
                <a16:creationId xmlns:a16="http://schemas.microsoft.com/office/drawing/2014/main" id="{76A7D11D-A698-4F0C-8C99-73FAC2D9F1F9}"/>
              </a:ext>
            </a:extLst>
          </p:cNvPr>
          <p:cNvGrpSpPr/>
          <p:nvPr/>
        </p:nvGrpSpPr>
        <p:grpSpPr>
          <a:xfrm>
            <a:off x="713605" y="2267107"/>
            <a:ext cx="3534942" cy="738664"/>
            <a:chOff x="3205200" y="2738438"/>
            <a:chExt cx="3534942" cy="738664"/>
          </a:xfrm>
        </p:grpSpPr>
        <p:sp>
          <p:nvSpPr>
            <p:cNvPr id="7" name="Text Box 136">
              <a:extLst>
                <a:ext uri="{FF2B5EF4-FFF2-40B4-BE49-F238E27FC236}">
                  <a16:creationId xmlns:a16="http://schemas.microsoft.com/office/drawing/2014/main" id="{EEAEECCE-32C5-4818-9A2F-99A714BE7F92}"/>
                </a:ext>
              </a:extLst>
            </p:cNvPr>
            <p:cNvSpPr txBox="1">
              <a:spLocks noChangeArrowheads="1"/>
            </p:cNvSpPr>
            <p:nvPr/>
          </p:nvSpPr>
          <p:spPr bwMode="auto">
            <a:xfrm>
              <a:off x="3205200" y="2738438"/>
              <a:ext cx="3534942" cy="738664"/>
            </a:xfrm>
            <a:prstGeom prst="rect">
              <a:avLst/>
            </a:prstGeom>
            <a:noFill/>
            <a:ln w="9525" algn="ctr">
              <a:noFill/>
              <a:miter lim="800000"/>
              <a:headEnd/>
              <a:tailEnd/>
            </a:ln>
          </p:spPr>
          <p:txBody>
            <a:bodyPr wrap="none">
              <a:spAutoFit/>
            </a:bodyPr>
            <a:lstStyle/>
            <a:p>
              <a:r>
                <a:rPr lang="en-US" sz="1400" dirty="0"/>
                <a:t>where      is process dependent parameter</a:t>
              </a:r>
            </a:p>
            <a:p>
              <a:r>
                <a:rPr lang="en-US" sz="1400" dirty="0"/>
                <a:t>a can vary between 0.5 to 2</a:t>
              </a:r>
            </a:p>
            <a:p>
              <a:r>
                <a:rPr lang="en-US" sz="1400" dirty="0"/>
                <a:t>b can be 1 or higher </a:t>
              </a:r>
            </a:p>
          </p:txBody>
        </p:sp>
        <p:graphicFrame>
          <p:nvGraphicFramePr>
            <p:cNvPr id="8" name="Object 137">
              <a:extLst>
                <a:ext uri="{FF2B5EF4-FFF2-40B4-BE49-F238E27FC236}">
                  <a16:creationId xmlns:a16="http://schemas.microsoft.com/office/drawing/2014/main" id="{F6DB7AF6-2620-4310-8C21-4DFD4EC9A806}"/>
                </a:ext>
              </a:extLst>
            </p:cNvPr>
            <p:cNvGraphicFramePr>
              <a:graphicFrameLocks noChangeAspect="1"/>
            </p:cNvGraphicFramePr>
            <p:nvPr/>
          </p:nvGraphicFramePr>
          <p:xfrm>
            <a:off x="3808067" y="2775902"/>
            <a:ext cx="228601" cy="280672"/>
          </p:xfrm>
          <a:graphic>
            <a:graphicData uri="http://schemas.openxmlformats.org/presentationml/2006/ole">
              <mc:AlternateContent xmlns:mc="http://schemas.openxmlformats.org/markup-compatibility/2006">
                <mc:Choice xmlns:v="urn:schemas-microsoft-com:vml" Requires="v">
                  <p:oleObj spid="_x0000_s3578" name="Equation" r:id="rId3" imgW="190440" imgH="215640" progId="Equation.3">
                    <p:embed/>
                  </p:oleObj>
                </mc:Choice>
                <mc:Fallback>
                  <p:oleObj name="Equation" r:id="rId3" imgW="190440" imgH="215640" progId="Equation.3">
                    <p:embed/>
                    <p:pic>
                      <p:nvPicPr>
                        <p:cNvPr id="5125" name="Object 1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8067" y="2775902"/>
                          <a:ext cx="228601" cy="2806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1" name="Group 149">
            <a:extLst>
              <a:ext uri="{FF2B5EF4-FFF2-40B4-BE49-F238E27FC236}">
                <a16:creationId xmlns:a16="http://schemas.microsoft.com/office/drawing/2014/main" id="{BB6D6278-DB81-4353-9A5A-99829E536E93}"/>
              </a:ext>
            </a:extLst>
          </p:cNvPr>
          <p:cNvGrpSpPr>
            <a:grpSpLocks/>
          </p:cNvGrpSpPr>
          <p:nvPr/>
        </p:nvGrpSpPr>
        <p:grpSpPr bwMode="auto">
          <a:xfrm>
            <a:off x="837381" y="3241991"/>
            <a:ext cx="2497649" cy="1871663"/>
            <a:chOff x="702" y="2112"/>
            <a:chExt cx="1704" cy="1179"/>
          </a:xfrm>
        </p:grpSpPr>
        <p:grpSp>
          <p:nvGrpSpPr>
            <p:cNvPr id="12" name="Group 141">
              <a:extLst>
                <a:ext uri="{FF2B5EF4-FFF2-40B4-BE49-F238E27FC236}">
                  <a16:creationId xmlns:a16="http://schemas.microsoft.com/office/drawing/2014/main" id="{4492925B-1465-498E-A8DE-1648A0F7BC43}"/>
                </a:ext>
              </a:extLst>
            </p:cNvPr>
            <p:cNvGrpSpPr>
              <a:grpSpLocks/>
            </p:cNvGrpSpPr>
            <p:nvPr/>
          </p:nvGrpSpPr>
          <p:grpSpPr bwMode="auto">
            <a:xfrm>
              <a:off x="936" y="2112"/>
              <a:ext cx="1470" cy="948"/>
              <a:chOff x="768" y="2112"/>
              <a:chExt cx="1470" cy="948"/>
            </a:xfrm>
          </p:grpSpPr>
          <p:sp>
            <p:nvSpPr>
              <p:cNvPr id="20" name="Line 139">
                <a:extLst>
                  <a:ext uri="{FF2B5EF4-FFF2-40B4-BE49-F238E27FC236}">
                    <a16:creationId xmlns:a16="http://schemas.microsoft.com/office/drawing/2014/main" id="{DA5B3A65-007C-4F2E-841C-44CC2C882549}"/>
                  </a:ext>
                </a:extLst>
              </p:cNvPr>
              <p:cNvSpPr>
                <a:spLocks noChangeShapeType="1"/>
              </p:cNvSpPr>
              <p:nvPr/>
            </p:nvSpPr>
            <p:spPr bwMode="auto">
              <a:xfrm flipV="1">
                <a:off x="774" y="2112"/>
                <a:ext cx="0" cy="948"/>
              </a:xfrm>
              <a:prstGeom prst="line">
                <a:avLst/>
              </a:prstGeom>
              <a:noFill/>
              <a:ln w="19050">
                <a:solidFill>
                  <a:srgbClr val="800000"/>
                </a:solidFill>
                <a:round/>
                <a:headEnd/>
                <a:tailEnd type="triangle" w="med" len="med"/>
              </a:ln>
            </p:spPr>
            <p:txBody>
              <a:bodyPr/>
              <a:lstStyle/>
              <a:p>
                <a:endParaRPr lang="en-US"/>
              </a:p>
            </p:txBody>
          </p:sp>
          <p:sp>
            <p:nvSpPr>
              <p:cNvPr id="21" name="Line 140">
                <a:extLst>
                  <a:ext uri="{FF2B5EF4-FFF2-40B4-BE49-F238E27FC236}">
                    <a16:creationId xmlns:a16="http://schemas.microsoft.com/office/drawing/2014/main" id="{58A3CF1C-282F-4450-8B34-D82B05438CFD}"/>
                  </a:ext>
                </a:extLst>
              </p:cNvPr>
              <p:cNvSpPr>
                <a:spLocks noChangeShapeType="1"/>
              </p:cNvSpPr>
              <p:nvPr/>
            </p:nvSpPr>
            <p:spPr bwMode="auto">
              <a:xfrm>
                <a:off x="768" y="3060"/>
                <a:ext cx="1470" cy="0"/>
              </a:xfrm>
              <a:prstGeom prst="line">
                <a:avLst/>
              </a:prstGeom>
              <a:noFill/>
              <a:ln w="19050">
                <a:solidFill>
                  <a:srgbClr val="800000"/>
                </a:solidFill>
                <a:round/>
                <a:headEnd/>
                <a:tailEnd type="triangle" w="med" len="med"/>
              </a:ln>
            </p:spPr>
            <p:txBody>
              <a:bodyPr/>
              <a:lstStyle/>
              <a:p>
                <a:endParaRPr lang="en-US"/>
              </a:p>
            </p:txBody>
          </p:sp>
        </p:grpSp>
        <p:sp>
          <p:nvSpPr>
            <p:cNvPr id="13" name="Line 142">
              <a:extLst>
                <a:ext uri="{FF2B5EF4-FFF2-40B4-BE49-F238E27FC236}">
                  <a16:creationId xmlns:a16="http://schemas.microsoft.com/office/drawing/2014/main" id="{C1232105-B0E8-4B9B-920D-4BB878707F93}"/>
                </a:ext>
              </a:extLst>
            </p:cNvPr>
            <p:cNvSpPr>
              <a:spLocks noChangeShapeType="1"/>
            </p:cNvSpPr>
            <p:nvPr/>
          </p:nvSpPr>
          <p:spPr bwMode="auto">
            <a:xfrm>
              <a:off x="906" y="2490"/>
              <a:ext cx="1224" cy="600"/>
            </a:xfrm>
            <a:prstGeom prst="line">
              <a:avLst/>
            </a:prstGeom>
            <a:noFill/>
            <a:ln w="19050">
              <a:solidFill>
                <a:srgbClr val="0000CC"/>
              </a:solidFill>
              <a:round/>
              <a:headEnd/>
              <a:tailEnd/>
            </a:ln>
          </p:spPr>
          <p:txBody>
            <a:bodyPr/>
            <a:lstStyle/>
            <a:p>
              <a:endParaRPr lang="en-US"/>
            </a:p>
          </p:txBody>
        </p:sp>
        <p:sp>
          <p:nvSpPr>
            <p:cNvPr id="14" name="Text Box 143">
              <a:extLst>
                <a:ext uri="{FF2B5EF4-FFF2-40B4-BE49-F238E27FC236}">
                  <a16:creationId xmlns:a16="http://schemas.microsoft.com/office/drawing/2014/main" id="{1B753CE9-C637-4464-B4BF-02F418E014E5}"/>
                </a:ext>
              </a:extLst>
            </p:cNvPr>
            <p:cNvSpPr txBox="1">
              <a:spLocks noChangeArrowheads="1"/>
            </p:cNvSpPr>
            <p:nvPr/>
          </p:nvSpPr>
          <p:spPr bwMode="auto">
            <a:xfrm>
              <a:off x="2162" y="3097"/>
              <a:ext cx="160" cy="194"/>
            </a:xfrm>
            <a:prstGeom prst="rect">
              <a:avLst/>
            </a:prstGeom>
            <a:noFill/>
            <a:ln w="9525" algn="ctr">
              <a:noFill/>
              <a:miter lim="800000"/>
              <a:headEnd/>
              <a:tailEnd/>
            </a:ln>
          </p:spPr>
          <p:txBody>
            <a:bodyPr wrap="none">
              <a:spAutoFit/>
            </a:bodyPr>
            <a:lstStyle/>
            <a:p>
              <a:r>
                <a:rPr lang="en-US" sz="1400" dirty="0"/>
                <a:t>f</a:t>
              </a:r>
            </a:p>
          </p:txBody>
        </p:sp>
        <p:sp>
          <p:nvSpPr>
            <p:cNvPr id="15" name="Line 144">
              <a:extLst>
                <a:ext uri="{FF2B5EF4-FFF2-40B4-BE49-F238E27FC236}">
                  <a16:creationId xmlns:a16="http://schemas.microsoft.com/office/drawing/2014/main" id="{82814D53-B21F-4BAD-979F-221991210321}"/>
                </a:ext>
              </a:extLst>
            </p:cNvPr>
            <p:cNvSpPr>
              <a:spLocks noChangeShapeType="1"/>
            </p:cNvSpPr>
            <p:nvPr/>
          </p:nvSpPr>
          <p:spPr bwMode="auto">
            <a:xfrm>
              <a:off x="2274" y="3192"/>
              <a:ext cx="114" cy="0"/>
            </a:xfrm>
            <a:prstGeom prst="line">
              <a:avLst/>
            </a:prstGeom>
            <a:noFill/>
            <a:ln w="19050">
              <a:solidFill>
                <a:srgbClr val="800000"/>
              </a:solidFill>
              <a:round/>
              <a:headEnd/>
              <a:tailEnd type="triangle" w="med" len="med"/>
            </a:ln>
          </p:spPr>
          <p:txBody>
            <a:bodyPr/>
            <a:lstStyle/>
            <a:p>
              <a:endParaRPr lang="en-US"/>
            </a:p>
          </p:txBody>
        </p:sp>
        <p:sp>
          <p:nvSpPr>
            <p:cNvPr id="16" name="Text Box 145">
              <a:extLst>
                <a:ext uri="{FF2B5EF4-FFF2-40B4-BE49-F238E27FC236}">
                  <a16:creationId xmlns:a16="http://schemas.microsoft.com/office/drawing/2014/main" id="{4397F225-DCFC-414D-846F-7D3AC5627C09}"/>
                </a:ext>
              </a:extLst>
            </p:cNvPr>
            <p:cNvSpPr txBox="1">
              <a:spLocks noChangeArrowheads="1"/>
            </p:cNvSpPr>
            <p:nvPr/>
          </p:nvSpPr>
          <p:spPr bwMode="auto">
            <a:xfrm>
              <a:off x="1394" y="3067"/>
              <a:ext cx="538" cy="174"/>
            </a:xfrm>
            <a:prstGeom prst="rect">
              <a:avLst/>
            </a:prstGeom>
            <a:noFill/>
            <a:ln w="9525" algn="ctr">
              <a:noFill/>
              <a:miter lim="800000"/>
              <a:headEnd/>
              <a:tailEnd/>
            </a:ln>
          </p:spPr>
          <p:txBody>
            <a:bodyPr wrap="none">
              <a:spAutoFit/>
            </a:bodyPr>
            <a:lstStyle/>
            <a:p>
              <a:r>
                <a:rPr lang="en-US" sz="1200" dirty="0"/>
                <a:t>log scale</a:t>
              </a:r>
            </a:p>
          </p:txBody>
        </p:sp>
        <p:sp>
          <p:nvSpPr>
            <p:cNvPr id="17" name="Text Box 146">
              <a:extLst>
                <a:ext uri="{FF2B5EF4-FFF2-40B4-BE49-F238E27FC236}">
                  <a16:creationId xmlns:a16="http://schemas.microsoft.com/office/drawing/2014/main" id="{A5520D54-ADE8-4223-BF63-F7B939E7B425}"/>
                </a:ext>
              </a:extLst>
            </p:cNvPr>
            <p:cNvSpPr txBox="1">
              <a:spLocks noChangeArrowheads="1"/>
            </p:cNvSpPr>
            <p:nvPr/>
          </p:nvSpPr>
          <p:spPr bwMode="auto">
            <a:xfrm rot="16200000">
              <a:off x="598" y="2329"/>
              <a:ext cx="497" cy="189"/>
            </a:xfrm>
            <a:prstGeom prst="rect">
              <a:avLst/>
            </a:prstGeom>
            <a:noFill/>
            <a:ln w="9525" algn="ctr">
              <a:noFill/>
              <a:miter lim="800000"/>
              <a:headEnd/>
              <a:tailEnd/>
            </a:ln>
          </p:spPr>
          <p:txBody>
            <a:bodyPr wrap="none">
              <a:spAutoFit/>
            </a:bodyPr>
            <a:lstStyle/>
            <a:p>
              <a:r>
                <a:rPr lang="en-US" sz="1200" dirty="0"/>
                <a:t>log scale</a:t>
              </a:r>
            </a:p>
          </p:txBody>
        </p:sp>
        <p:graphicFrame>
          <p:nvGraphicFramePr>
            <p:cNvPr id="18" name="Object 147">
              <a:extLst>
                <a:ext uri="{FF2B5EF4-FFF2-40B4-BE49-F238E27FC236}">
                  <a16:creationId xmlns:a16="http://schemas.microsoft.com/office/drawing/2014/main" id="{0DF79252-F68D-4100-9E14-F96F31E02798}"/>
                </a:ext>
              </a:extLst>
            </p:cNvPr>
            <p:cNvGraphicFramePr>
              <a:graphicFrameLocks noChangeAspect="1"/>
            </p:cNvGraphicFramePr>
            <p:nvPr/>
          </p:nvGraphicFramePr>
          <p:xfrm>
            <a:off x="702" y="2653"/>
            <a:ext cx="226" cy="407"/>
          </p:xfrm>
          <a:graphic>
            <a:graphicData uri="http://schemas.openxmlformats.org/presentationml/2006/ole">
              <mc:AlternateContent xmlns:mc="http://schemas.openxmlformats.org/markup-compatibility/2006">
                <mc:Choice xmlns:v="urn:schemas-microsoft-com:vml" Requires="v">
                  <p:oleObj spid="_x0000_s3579" name="Equation" r:id="rId5" imgW="241200" imgH="469800" progId="Equation.3">
                    <p:embed/>
                  </p:oleObj>
                </mc:Choice>
                <mc:Fallback>
                  <p:oleObj name="Equation" r:id="rId5" imgW="241200" imgH="469800" progId="Equation.3">
                    <p:embed/>
                    <p:pic>
                      <p:nvPicPr>
                        <p:cNvPr id="5123" name="Object 1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 y="2653"/>
                          <a:ext cx="226" cy="4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48">
              <a:extLst>
                <a:ext uri="{FF2B5EF4-FFF2-40B4-BE49-F238E27FC236}">
                  <a16:creationId xmlns:a16="http://schemas.microsoft.com/office/drawing/2014/main" id="{6B44A13C-95BC-44E5-8BF6-8150774998B2}"/>
                </a:ext>
              </a:extLst>
            </p:cNvPr>
            <p:cNvGraphicFramePr>
              <a:graphicFrameLocks noChangeAspect="1"/>
            </p:cNvGraphicFramePr>
            <p:nvPr/>
          </p:nvGraphicFramePr>
          <p:xfrm>
            <a:off x="1456" y="2562"/>
            <a:ext cx="256" cy="217"/>
          </p:xfrm>
          <a:graphic>
            <a:graphicData uri="http://schemas.openxmlformats.org/presentationml/2006/ole">
              <mc:AlternateContent xmlns:mc="http://schemas.openxmlformats.org/markup-compatibility/2006">
                <mc:Choice xmlns:v="urn:schemas-microsoft-com:vml" Requires="v">
                  <p:oleObj spid="_x0000_s3580" name="Equation" r:id="rId7" imgW="253800" imgH="215640" progId="Equation.3">
                    <p:embed/>
                  </p:oleObj>
                </mc:Choice>
                <mc:Fallback>
                  <p:oleObj name="Equation" r:id="rId7" imgW="253800" imgH="215640" progId="Equation.3">
                    <p:embed/>
                    <p:pic>
                      <p:nvPicPr>
                        <p:cNvPr id="5124" name="Object 1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6" y="2562"/>
                          <a:ext cx="256" cy="2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2" name="Text Box 150">
            <a:extLst>
              <a:ext uri="{FF2B5EF4-FFF2-40B4-BE49-F238E27FC236}">
                <a16:creationId xmlns:a16="http://schemas.microsoft.com/office/drawing/2014/main" id="{265F2CDF-FDBA-420B-BFB7-7EBEE20A6428}"/>
              </a:ext>
            </a:extLst>
          </p:cNvPr>
          <p:cNvSpPr txBox="1">
            <a:spLocks noChangeArrowheads="1"/>
          </p:cNvSpPr>
          <p:nvPr/>
        </p:nvSpPr>
        <p:spPr bwMode="auto">
          <a:xfrm>
            <a:off x="4307445" y="2290720"/>
            <a:ext cx="4339405" cy="2031325"/>
          </a:xfrm>
          <a:prstGeom prst="rect">
            <a:avLst/>
          </a:prstGeom>
          <a:noFill/>
          <a:ln w="9525" algn="ctr">
            <a:noFill/>
            <a:miter lim="800000"/>
            <a:headEnd/>
            <a:tailEnd/>
          </a:ln>
        </p:spPr>
        <p:txBody>
          <a:bodyPr wrap="square">
            <a:spAutoFit/>
          </a:bodyPr>
          <a:lstStyle/>
          <a:p>
            <a:pPr algn="just"/>
            <a:r>
              <a:rPr lang="en-US" sz="1400" dirty="0"/>
              <a:t>For low noise avoid bulk resistors and use metal film resistors.</a:t>
            </a:r>
          </a:p>
          <a:p>
            <a:pPr algn="just"/>
            <a:endParaRPr lang="en-US" sz="1400" dirty="0"/>
          </a:p>
          <a:p>
            <a:pPr algn="just"/>
            <a:r>
              <a:rPr lang="en-US" sz="1400" dirty="0"/>
              <a:t>Larger the defect area more are the trap sites and nice averaging leads to lower Flicker Noise.</a:t>
            </a:r>
          </a:p>
          <a:p>
            <a:pPr algn="just"/>
            <a:endParaRPr lang="en-US" sz="1400" dirty="0"/>
          </a:p>
          <a:p>
            <a:pPr algn="just"/>
            <a:r>
              <a:rPr lang="en-US" sz="1400" dirty="0"/>
              <a:t>In Pseudomorphic materials it is a function of critical thickness. In quantum well devices like pHEMT it is dependent on material lattice constants.</a:t>
            </a:r>
          </a:p>
        </p:txBody>
      </p:sp>
      <p:sp>
        <p:nvSpPr>
          <p:cNvPr id="23" name="Text Box 151">
            <a:extLst>
              <a:ext uri="{FF2B5EF4-FFF2-40B4-BE49-F238E27FC236}">
                <a16:creationId xmlns:a16="http://schemas.microsoft.com/office/drawing/2014/main" id="{2822CDC7-0F60-4133-B375-D051A319FB15}"/>
              </a:ext>
            </a:extLst>
          </p:cNvPr>
          <p:cNvSpPr txBox="1">
            <a:spLocks noChangeArrowheads="1"/>
          </p:cNvSpPr>
          <p:nvPr/>
        </p:nvSpPr>
        <p:spPr bwMode="auto">
          <a:xfrm>
            <a:off x="872907" y="5166041"/>
            <a:ext cx="2574744" cy="307777"/>
          </a:xfrm>
          <a:prstGeom prst="rect">
            <a:avLst/>
          </a:prstGeom>
          <a:noFill/>
          <a:ln w="9525" algn="ctr">
            <a:noFill/>
            <a:miter lim="800000"/>
            <a:headEnd/>
            <a:tailEnd/>
          </a:ln>
        </p:spPr>
        <p:txBody>
          <a:bodyPr wrap="none">
            <a:spAutoFit/>
          </a:bodyPr>
          <a:lstStyle/>
          <a:p>
            <a:r>
              <a:rPr lang="en-US" sz="1400" dirty="0"/>
              <a:t>Flicker Noise Spectral Density</a:t>
            </a:r>
          </a:p>
        </p:txBody>
      </p:sp>
    </p:spTree>
    <p:extLst>
      <p:ext uri="{BB962C8B-B14F-4D97-AF65-F5344CB8AC3E}">
        <p14:creationId xmlns:p14="http://schemas.microsoft.com/office/powerpoint/2010/main" val="3093124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21D6-B80E-4EAD-BF30-80F33838605C}"/>
              </a:ext>
            </a:extLst>
          </p:cNvPr>
          <p:cNvSpPr>
            <a:spLocks noGrp="1"/>
          </p:cNvSpPr>
          <p:nvPr>
            <p:ph type="title"/>
          </p:nvPr>
        </p:nvSpPr>
        <p:spPr/>
        <p:txBody>
          <a:bodyPr/>
          <a:lstStyle/>
          <a:p>
            <a:r>
              <a:rPr lang="en-IN" dirty="0"/>
              <a:t>Typical Design/ Simulation Flow</a:t>
            </a:r>
          </a:p>
        </p:txBody>
      </p:sp>
      <p:sp>
        <p:nvSpPr>
          <p:cNvPr id="3" name="Date Placeholder 2">
            <a:extLst>
              <a:ext uri="{FF2B5EF4-FFF2-40B4-BE49-F238E27FC236}">
                <a16:creationId xmlns:a16="http://schemas.microsoft.com/office/drawing/2014/main" id="{9808DCAE-BEB5-4DA1-A589-E023E7CE13C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58E8FE19-0645-40AA-A9B1-1E13EC6C0382}"/>
              </a:ext>
            </a:extLst>
          </p:cNvPr>
          <p:cNvSpPr>
            <a:spLocks noGrp="1"/>
          </p:cNvSpPr>
          <p:nvPr>
            <p:ph type="sldNum" sz="quarter" idx="12"/>
          </p:nvPr>
        </p:nvSpPr>
        <p:spPr/>
        <p:txBody>
          <a:bodyPr/>
          <a:lstStyle/>
          <a:p>
            <a:fld id="{2495F090-CA2D-44FF-B42B-1156B48CA943}" type="slidenum">
              <a:rPr lang="en-IN" smtClean="0"/>
              <a:t>15</a:t>
            </a:fld>
            <a:endParaRPr lang="en-IN"/>
          </a:p>
        </p:txBody>
      </p:sp>
      <p:grpSp>
        <p:nvGrpSpPr>
          <p:cNvPr id="44" name="Group 43">
            <a:extLst>
              <a:ext uri="{FF2B5EF4-FFF2-40B4-BE49-F238E27FC236}">
                <a16:creationId xmlns:a16="http://schemas.microsoft.com/office/drawing/2014/main" id="{FC43D393-26C5-4976-AB02-3AD5E0AB94D2}"/>
              </a:ext>
            </a:extLst>
          </p:cNvPr>
          <p:cNvGrpSpPr/>
          <p:nvPr/>
        </p:nvGrpSpPr>
        <p:grpSpPr>
          <a:xfrm>
            <a:off x="1463584" y="1216977"/>
            <a:ext cx="6730502" cy="4469955"/>
            <a:chOff x="2298085" y="1287998"/>
            <a:chExt cx="6730502" cy="4469955"/>
          </a:xfrm>
        </p:grpSpPr>
        <p:cxnSp>
          <p:nvCxnSpPr>
            <p:cNvPr id="8" name="Straight Arrow Connector 7">
              <a:extLst>
                <a:ext uri="{FF2B5EF4-FFF2-40B4-BE49-F238E27FC236}">
                  <a16:creationId xmlns:a16="http://schemas.microsoft.com/office/drawing/2014/main" id="{F08F2EA5-AF98-4BCB-B874-1FB41E15B214}"/>
                </a:ext>
              </a:extLst>
            </p:cNvPr>
            <p:cNvCxnSpPr/>
            <p:nvPr/>
          </p:nvCxnSpPr>
          <p:spPr>
            <a:xfrm>
              <a:off x="3577417" y="2235704"/>
              <a:ext cx="0" cy="2768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2">
              <a:extLst>
                <a:ext uri="{FF2B5EF4-FFF2-40B4-BE49-F238E27FC236}">
                  <a16:creationId xmlns:a16="http://schemas.microsoft.com/office/drawing/2014/main" id="{843507A9-19B8-4EA1-91FE-9AC83E9ACE3C}"/>
                </a:ext>
              </a:extLst>
            </p:cNvPr>
            <p:cNvSpPr txBox="1">
              <a:spLocks noChangeArrowheads="1"/>
            </p:cNvSpPr>
            <p:nvPr/>
          </p:nvSpPr>
          <p:spPr bwMode="auto">
            <a:xfrm>
              <a:off x="4340055" y="1287998"/>
              <a:ext cx="4688532" cy="1128450"/>
            </a:xfrm>
            <a:prstGeom prst="rect">
              <a:avLst/>
            </a:prstGeom>
            <a:noFill/>
            <a:ln w="9525">
              <a:noFill/>
              <a:miter lim="800000"/>
              <a:headEnd/>
              <a:tailEnd/>
            </a:ln>
          </p:spPr>
          <p:txBody>
            <a:bodyPr rot="0" vert="horz" wrap="square" lIns="91440" tIns="45720" rIns="91440" bIns="45720" anchor="t" anchorCtr="0">
              <a:spAutoFit/>
            </a:bodyPr>
            <a:lstStyle/>
            <a:p>
              <a:pPr marL="226695" indent="-226695" algn="just">
                <a:lnSpc>
                  <a:spcPct val="107000"/>
                </a:lnSpc>
                <a:spcBef>
                  <a:spcPts val="400"/>
                </a:spcBef>
                <a:spcAft>
                  <a:spcPts val="0"/>
                </a:spcAft>
                <a:buFont typeface="Arial" panose="020B0604020202020204" pitchFamily="34" charset="0"/>
                <a:buChar char="•"/>
              </a:pPr>
              <a:r>
                <a:rPr lang="en-IN" sz="1600" dirty="0">
                  <a:effectLst/>
                  <a:latin typeface="Times New Roman" panose="02020603050405020304" pitchFamily="18" charset="0"/>
                  <a:ea typeface="Arial" panose="020B0604020202020204" pitchFamily="34" charset="0"/>
                  <a:cs typeface="Times New Roman" panose="02020603050405020304" pitchFamily="18" charset="0"/>
                </a:rPr>
                <a:t>Name should start with an alphabet. Only alphabet, numbers and underscore are valid characters.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p>
              <a:pPr marL="226695" indent="-226695" algn="just">
                <a:lnSpc>
                  <a:spcPct val="107000"/>
                </a:lnSpc>
                <a:spcAft>
                  <a:spcPts val="0"/>
                </a:spcAft>
                <a:buFont typeface="Arial" panose="020B0604020202020204" pitchFamily="34" charset="0"/>
                <a:buChar char="•"/>
              </a:pPr>
              <a:r>
                <a:rPr lang="en-IN" sz="1600" dirty="0">
                  <a:effectLst/>
                  <a:latin typeface="Times New Roman" panose="02020603050405020304" pitchFamily="18" charset="0"/>
                  <a:ea typeface="Arial" panose="020B0604020202020204" pitchFamily="34" charset="0"/>
                  <a:cs typeface="Times New Roman" panose="02020603050405020304" pitchFamily="18" charset="0"/>
                </a:rPr>
                <a:t>Attach a PDK library</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p>
              <a:pPr marL="226695" indent="-226695" algn="just">
                <a:lnSpc>
                  <a:spcPct val="107000"/>
                </a:lnSpc>
                <a:spcAft>
                  <a:spcPts val="400"/>
                </a:spcAft>
                <a:buFont typeface="Arial" panose="020B0604020202020204" pitchFamily="34" charset="0"/>
                <a:buChar char="•"/>
              </a:pPr>
              <a:r>
                <a:rPr lang="en-IN" sz="1600" dirty="0">
                  <a:effectLst/>
                  <a:latin typeface="Times New Roman" panose="02020603050405020304" pitchFamily="18" charset="0"/>
                  <a:ea typeface="Arial" panose="020B0604020202020204" pitchFamily="34" charset="0"/>
                  <a:cs typeface="Times New Roman" panose="02020603050405020304" pitchFamily="18" charset="0"/>
                </a:rPr>
                <a:t>Set layout resolution</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F47C6557-07D9-48ED-AB61-71A838BFC94F}"/>
                </a:ext>
              </a:extLst>
            </p:cNvPr>
            <p:cNvSpPr txBox="1">
              <a:spLocks noChangeArrowheads="1"/>
            </p:cNvSpPr>
            <p:nvPr/>
          </p:nvSpPr>
          <p:spPr bwMode="auto">
            <a:xfrm>
              <a:off x="4300934" y="2342569"/>
              <a:ext cx="4727649" cy="1424814"/>
            </a:xfrm>
            <a:prstGeom prst="rect">
              <a:avLst/>
            </a:prstGeom>
            <a:noFill/>
            <a:ln w="9525">
              <a:noFill/>
              <a:miter lim="800000"/>
              <a:headEnd/>
              <a:tailEnd/>
            </a:ln>
          </p:spPr>
          <p:txBody>
            <a:bodyPr rot="0" vert="horz" wrap="square" lIns="91440" tIns="45720" rIns="91440" bIns="45720" anchor="t" anchorCtr="0">
              <a:spAutoFit/>
            </a:bodyPr>
            <a:lstStyle/>
            <a:p>
              <a:pPr marL="226695" indent="-226695" algn="just">
                <a:lnSpc>
                  <a:spcPct val="107000"/>
                </a:lnSpc>
                <a:spcBef>
                  <a:spcPts val="400"/>
                </a:spcBef>
                <a:spcAft>
                  <a:spcPts val="0"/>
                </a:spcAft>
                <a:buFont typeface="Arial" panose="020B0604020202020204" pitchFamily="34" charset="0"/>
                <a:buChar char="•"/>
              </a:pPr>
              <a:r>
                <a:rPr lang="en-IN" sz="1600" dirty="0">
                  <a:effectLst/>
                  <a:latin typeface="Times New Roman" panose="02020603050405020304" pitchFamily="18" charset="0"/>
                  <a:ea typeface="Arial" panose="020B0604020202020204" pitchFamily="34" charset="0"/>
                  <a:cs typeface="Times New Roman" panose="02020603050405020304" pitchFamily="18" charset="0"/>
                </a:rPr>
                <a:t>Default view can be schematic or layout</a:t>
              </a:r>
            </a:p>
            <a:p>
              <a:pPr marL="226695" indent="-226695" algn="just">
                <a:lnSpc>
                  <a:spcPct val="107000"/>
                </a:lnSpc>
                <a:spcAft>
                  <a:spcPts val="400"/>
                </a:spcAft>
                <a:buFont typeface="Arial" panose="020B0604020202020204" pitchFamily="34" charset="0"/>
                <a:buChar char="•"/>
              </a:pPr>
              <a:r>
                <a:rPr lang="en-IN" sz="1600" dirty="0">
                  <a:effectLst/>
                  <a:latin typeface="Times New Roman" panose="02020603050405020304" pitchFamily="18" charset="0"/>
                  <a:ea typeface="Arial" panose="020B0604020202020204" pitchFamily="34" charset="0"/>
                  <a:cs typeface="Times New Roman" panose="02020603050405020304" pitchFamily="18" charset="0"/>
                </a:rPr>
                <a:t>Use components from the palettes, wire, ground, excitation sources, DC supply and controller to make a design. Additionally, you may use pin terminations and make a component with a symbol.</a:t>
              </a:r>
            </a:p>
          </p:txBody>
        </p:sp>
        <p:grpSp>
          <p:nvGrpSpPr>
            <p:cNvPr id="12" name="Group 11">
              <a:extLst>
                <a:ext uri="{FF2B5EF4-FFF2-40B4-BE49-F238E27FC236}">
                  <a16:creationId xmlns:a16="http://schemas.microsoft.com/office/drawing/2014/main" id="{18A92B29-E0B8-42C8-BCB3-D94F1CD6D424}"/>
                </a:ext>
              </a:extLst>
            </p:cNvPr>
            <p:cNvGrpSpPr/>
            <p:nvPr/>
          </p:nvGrpSpPr>
          <p:grpSpPr>
            <a:xfrm>
              <a:off x="2298085" y="1447791"/>
              <a:ext cx="4248208" cy="4310162"/>
              <a:chOff x="-90798" y="194942"/>
              <a:chExt cx="4248825" cy="4310843"/>
            </a:xfrm>
          </p:grpSpPr>
          <p:grpSp>
            <p:nvGrpSpPr>
              <p:cNvPr id="13" name="Group 12">
                <a:extLst>
                  <a:ext uri="{FF2B5EF4-FFF2-40B4-BE49-F238E27FC236}">
                    <a16:creationId xmlns:a16="http://schemas.microsoft.com/office/drawing/2014/main" id="{15A2130C-0477-42B3-8C50-5FD8761735E7}"/>
                  </a:ext>
                </a:extLst>
              </p:cNvPr>
              <p:cNvGrpSpPr/>
              <p:nvPr/>
            </p:nvGrpSpPr>
            <p:grpSpPr>
              <a:xfrm>
                <a:off x="-90798" y="194942"/>
                <a:ext cx="4248825" cy="4310843"/>
                <a:chOff x="-90798" y="194942"/>
                <a:chExt cx="4248825" cy="4310843"/>
              </a:xfrm>
            </p:grpSpPr>
            <p:grpSp>
              <p:nvGrpSpPr>
                <p:cNvPr id="15" name="Group 14">
                  <a:extLst>
                    <a:ext uri="{FF2B5EF4-FFF2-40B4-BE49-F238E27FC236}">
                      <a16:creationId xmlns:a16="http://schemas.microsoft.com/office/drawing/2014/main" id="{48FA14B6-8931-4806-B431-A195BD82FED9}"/>
                    </a:ext>
                  </a:extLst>
                </p:cNvPr>
                <p:cNvGrpSpPr/>
                <p:nvPr/>
              </p:nvGrpSpPr>
              <p:grpSpPr>
                <a:xfrm>
                  <a:off x="-90798" y="194942"/>
                  <a:ext cx="4248825" cy="4310843"/>
                  <a:chOff x="-90798" y="194942"/>
                  <a:chExt cx="4248825" cy="4310843"/>
                </a:xfrm>
              </p:grpSpPr>
              <p:grpSp>
                <p:nvGrpSpPr>
                  <p:cNvPr id="17" name="Group 16">
                    <a:extLst>
                      <a:ext uri="{FF2B5EF4-FFF2-40B4-BE49-F238E27FC236}">
                        <a16:creationId xmlns:a16="http://schemas.microsoft.com/office/drawing/2014/main" id="{74E80DDF-83F6-4950-A9BE-70E3D2267081}"/>
                      </a:ext>
                    </a:extLst>
                  </p:cNvPr>
                  <p:cNvGrpSpPr/>
                  <p:nvPr/>
                </p:nvGrpSpPr>
                <p:grpSpPr>
                  <a:xfrm>
                    <a:off x="808439" y="194942"/>
                    <a:ext cx="868617" cy="295288"/>
                    <a:chOff x="-234" y="194942"/>
                    <a:chExt cx="868617" cy="295288"/>
                  </a:xfrm>
                </p:grpSpPr>
                <p:sp>
                  <p:nvSpPr>
                    <p:cNvPr id="42" name="Flowchart: Alternate Process 41">
                      <a:extLst>
                        <a:ext uri="{FF2B5EF4-FFF2-40B4-BE49-F238E27FC236}">
                          <a16:creationId xmlns:a16="http://schemas.microsoft.com/office/drawing/2014/main" id="{EE1D7C46-B648-44D3-81EA-62795EDADA5B}"/>
                        </a:ext>
                      </a:extLst>
                    </p:cNvPr>
                    <p:cNvSpPr/>
                    <p:nvPr/>
                  </p:nvSpPr>
                  <p:spPr>
                    <a:xfrm>
                      <a:off x="-234" y="213360"/>
                      <a:ext cx="815340" cy="259080"/>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43" name="Text Box 2">
                      <a:extLst>
                        <a:ext uri="{FF2B5EF4-FFF2-40B4-BE49-F238E27FC236}">
                          <a16:creationId xmlns:a16="http://schemas.microsoft.com/office/drawing/2014/main" id="{E7D3DA5E-32D0-4DD4-89DE-55F062033150}"/>
                        </a:ext>
                      </a:extLst>
                    </p:cNvPr>
                    <p:cNvSpPr txBox="1">
                      <a:spLocks noChangeArrowheads="1"/>
                    </p:cNvSpPr>
                    <p:nvPr/>
                  </p:nvSpPr>
                  <p:spPr bwMode="auto">
                    <a:xfrm>
                      <a:off x="53043" y="194942"/>
                      <a:ext cx="815340" cy="295288"/>
                    </a:xfrm>
                    <a:prstGeom prst="rect">
                      <a:avLst/>
                    </a:prstGeom>
                    <a:noFill/>
                    <a:ln w="9525">
                      <a:noFill/>
                      <a:miter lim="800000"/>
                      <a:headEnd/>
                      <a:tailEnd/>
                    </a:ln>
                  </p:spPr>
                  <p:txBody>
                    <a:bodyPr rot="0" vert="horz" wrap="square" lIns="91440" tIns="45720" rIns="91440" bIns="45720" anchor="t" anchorCtr="0">
                      <a:noAutofit/>
                    </a:bodyPr>
                    <a:lstStyle/>
                    <a:p>
                      <a:pPr algn="just">
                        <a:lnSpc>
                          <a:spcPct val="107000"/>
                        </a:lnSpc>
                        <a:spcBef>
                          <a:spcPts val="400"/>
                        </a:spcBef>
                        <a:spcAft>
                          <a:spcPts val="400"/>
                        </a:spcAft>
                      </a:pPr>
                      <a:r>
                        <a:rPr lang="en-US" sz="1400" dirty="0">
                          <a:effectLst/>
                          <a:latin typeface="Times New Roman" panose="02020603050405020304" pitchFamily="18" charset="0"/>
                          <a:ea typeface="Arial" panose="020B0604020202020204" pitchFamily="34" charset="0"/>
                          <a:cs typeface="Times New Roman" panose="02020603050405020304" pitchFamily="18" charset="0"/>
                        </a:rPr>
                        <a:t>START</a:t>
                      </a:r>
                      <a:endParaRPr lang="en-IN" sz="14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cxnSp>
                <p:nvCxnSpPr>
                  <p:cNvPr id="18" name="Straight Arrow Connector 17">
                    <a:extLst>
                      <a:ext uri="{FF2B5EF4-FFF2-40B4-BE49-F238E27FC236}">
                        <a16:creationId xmlns:a16="http://schemas.microsoft.com/office/drawing/2014/main" id="{4B8CCFF8-EB94-4963-9E45-79821D78FCDB}"/>
                      </a:ext>
                    </a:extLst>
                  </p:cNvPr>
                  <p:cNvCxnSpPr/>
                  <p:nvPr/>
                </p:nvCxnSpPr>
                <p:spPr>
                  <a:xfrm>
                    <a:off x="1197293" y="454012"/>
                    <a:ext cx="0" cy="1892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Flowchart: Process 18">
                    <a:extLst>
                      <a:ext uri="{FF2B5EF4-FFF2-40B4-BE49-F238E27FC236}">
                        <a16:creationId xmlns:a16="http://schemas.microsoft.com/office/drawing/2014/main" id="{8F8095F5-7E2E-46DD-8BC5-E07714A97BF7}"/>
                      </a:ext>
                    </a:extLst>
                  </p:cNvPr>
                  <p:cNvSpPr/>
                  <p:nvPr/>
                </p:nvSpPr>
                <p:spPr>
                  <a:xfrm>
                    <a:off x="442913" y="624840"/>
                    <a:ext cx="1470660" cy="375285"/>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0" name="Text Box 2">
                    <a:extLst>
                      <a:ext uri="{FF2B5EF4-FFF2-40B4-BE49-F238E27FC236}">
                        <a16:creationId xmlns:a16="http://schemas.microsoft.com/office/drawing/2014/main" id="{C6C1AA20-5417-443C-B305-6ECD84748851}"/>
                      </a:ext>
                    </a:extLst>
                  </p:cNvPr>
                  <p:cNvSpPr txBox="1">
                    <a:spLocks noChangeArrowheads="1"/>
                  </p:cNvSpPr>
                  <p:nvPr/>
                </p:nvSpPr>
                <p:spPr bwMode="auto">
                  <a:xfrm>
                    <a:off x="385827" y="660358"/>
                    <a:ext cx="1593398" cy="307441"/>
                  </a:xfrm>
                  <a:prstGeom prst="rect">
                    <a:avLst/>
                  </a:prstGeom>
                  <a:noFill/>
                  <a:ln w="9525">
                    <a:noFill/>
                    <a:miter lim="800000"/>
                    <a:headEnd/>
                    <a:tailEnd/>
                  </a:ln>
                </p:spPr>
                <p:txBody>
                  <a:bodyPr rot="0" vert="horz" wrap="square" lIns="91440" tIns="45720" rIns="91440" bIns="45720" anchor="t" anchorCtr="0">
                    <a:spAutoFit/>
                  </a:bodyPr>
                  <a:lstStyle/>
                  <a:p>
                    <a:pPr algn="just">
                      <a:lnSpc>
                        <a:spcPct val="107000"/>
                      </a:lnSpc>
                      <a:spcBef>
                        <a:spcPts val="400"/>
                      </a:spcBef>
                      <a:spcAft>
                        <a:spcPts val="400"/>
                      </a:spcAft>
                    </a:pPr>
                    <a:r>
                      <a:rPr lang="en-IN" sz="1400" dirty="0">
                        <a:effectLst/>
                        <a:latin typeface="Times New Roman" panose="02020603050405020304" pitchFamily="18" charset="0"/>
                        <a:ea typeface="Arial" panose="020B0604020202020204" pitchFamily="34" charset="0"/>
                        <a:cs typeface="Times New Roman" panose="02020603050405020304" pitchFamily="18" charset="0"/>
                      </a:rPr>
                      <a:t>Create a workspace</a:t>
                    </a:r>
                  </a:p>
                </p:txBody>
              </p:sp>
              <p:sp>
                <p:nvSpPr>
                  <p:cNvPr id="21" name="Flowchart: Process 20">
                    <a:extLst>
                      <a:ext uri="{FF2B5EF4-FFF2-40B4-BE49-F238E27FC236}">
                        <a16:creationId xmlns:a16="http://schemas.microsoft.com/office/drawing/2014/main" id="{93CCAAB0-3602-4E0F-B364-683DB1226FD1}"/>
                      </a:ext>
                    </a:extLst>
                  </p:cNvPr>
                  <p:cNvSpPr/>
                  <p:nvPr/>
                </p:nvSpPr>
                <p:spPr>
                  <a:xfrm>
                    <a:off x="641033" y="1264920"/>
                    <a:ext cx="1059180" cy="375285"/>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2" name="Text Box 2">
                    <a:extLst>
                      <a:ext uri="{FF2B5EF4-FFF2-40B4-BE49-F238E27FC236}">
                        <a16:creationId xmlns:a16="http://schemas.microsoft.com/office/drawing/2014/main" id="{8C4113AC-11A6-47F0-A34F-A4B84C48653C}"/>
                      </a:ext>
                    </a:extLst>
                  </p:cNvPr>
                  <p:cNvSpPr txBox="1">
                    <a:spLocks noChangeArrowheads="1"/>
                  </p:cNvSpPr>
                  <p:nvPr/>
                </p:nvSpPr>
                <p:spPr bwMode="auto">
                  <a:xfrm>
                    <a:off x="611486" y="1317892"/>
                    <a:ext cx="1095335" cy="307441"/>
                  </a:xfrm>
                  <a:prstGeom prst="rect">
                    <a:avLst/>
                  </a:prstGeom>
                  <a:noFill/>
                  <a:ln w="9525">
                    <a:noFill/>
                    <a:miter lim="800000"/>
                    <a:headEnd/>
                    <a:tailEnd/>
                  </a:ln>
                </p:spPr>
                <p:txBody>
                  <a:bodyPr rot="0" vert="horz" wrap="square" lIns="91440" tIns="45720" rIns="91440" bIns="45720" anchor="t" anchorCtr="0">
                    <a:spAutoFit/>
                  </a:bodyPr>
                  <a:lstStyle/>
                  <a:p>
                    <a:pPr algn="just">
                      <a:lnSpc>
                        <a:spcPct val="107000"/>
                      </a:lnSpc>
                      <a:spcBef>
                        <a:spcPts val="400"/>
                      </a:spcBef>
                      <a:spcAft>
                        <a:spcPts val="400"/>
                      </a:spcAft>
                    </a:pPr>
                    <a:r>
                      <a:rPr lang="en-IN" sz="1400" dirty="0">
                        <a:effectLst/>
                        <a:latin typeface="Times New Roman" panose="02020603050405020304" pitchFamily="18" charset="0"/>
                        <a:ea typeface="Arial" panose="020B0604020202020204" pitchFamily="34" charset="0"/>
                        <a:cs typeface="Times New Roman" panose="02020603050405020304" pitchFamily="18" charset="0"/>
                      </a:rPr>
                      <a:t>Create a cell</a:t>
                    </a:r>
                  </a:p>
                </p:txBody>
              </p:sp>
              <p:cxnSp>
                <p:nvCxnSpPr>
                  <p:cNvPr id="23" name="Straight Arrow Connector 22">
                    <a:extLst>
                      <a:ext uri="{FF2B5EF4-FFF2-40B4-BE49-F238E27FC236}">
                        <a16:creationId xmlns:a16="http://schemas.microsoft.com/office/drawing/2014/main" id="{E5F97E3B-4391-47AC-B119-AD2950AC5DEE}"/>
                      </a:ext>
                    </a:extLst>
                  </p:cNvPr>
                  <p:cNvCxnSpPr/>
                  <p:nvPr/>
                </p:nvCxnSpPr>
                <p:spPr>
                  <a:xfrm>
                    <a:off x="1197293" y="1638300"/>
                    <a:ext cx="0" cy="3352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Flowchart: Process 23">
                    <a:extLst>
                      <a:ext uri="{FF2B5EF4-FFF2-40B4-BE49-F238E27FC236}">
                        <a16:creationId xmlns:a16="http://schemas.microsoft.com/office/drawing/2014/main" id="{D5134EF8-30F9-4CCF-98E7-10C5B1ABCBB9}"/>
                      </a:ext>
                    </a:extLst>
                  </p:cNvPr>
                  <p:cNvSpPr/>
                  <p:nvPr/>
                </p:nvSpPr>
                <p:spPr>
                  <a:xfrm>
                    <a:off x="442912" y="1973580"/>
                    <a:ext cx="1740534" cy="51054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5" name="Text Box 2">
                    <a:extLst>
                      <a:ext uri="{FF2B5EF4-FFF2-40B4-BE49-F238E27FC236}">
                        <a16:creationId xmlns:a16="http://schemas.microsoft.com/office/drawing/2014/main" id="{FE87B1EF-C679-4B19-8F7E-3B9B49E1B96A}"/>
                      </a:ext>
                    </a:extLst>
                  </p:cNvPr>
                  <p:cNvSpPr txBox="1">
                    <a:spLocks noChangeArrowheads="1"/>
                  </p:cNvSpPr>
                  <p:nvPr/>
                </p:nvSpPr>
                <p:spPr bwMode="auto">
                  <a:xfrm>
                    <a:off x="393706" y="1957973"/>
                    <a:ext cx="1838945" cy="537989"/>
                  </a:xfrm>
                  <a:prstGeom prst="rect">
                    <a:avLst/>
                  </a:prstGeom>
                  <a:noFill/>
                  <a:ln w="9525">
                    <a:noFill/>
                    <a:miter lim="800000"/>
                    <a:headEnd/>
                    <a:tailEnd/>
                  </a:ln>
                </p:spPr>
                <p:txBody>
                  <a:bodyPr rot="0" vert="horz" wrap="square" lIns="91440" tIns="45720" rIns="91440" bIns="45720" anchor="t" anchorCtr="0">
                    <a:spAutoFit/>
                  </a:bodyPr>
                  <a:lstStyle/>
                  <a:p>
                    <a:pPr algn="just">
                      <a:lnSpc>
                        <a:spcPct val="107000"/>
                      </a:lnSpc>
                      <a:spcBef>
                        <a:spcPts val="400"/>
                      </a:spcBef>
                      <a:spcAft>
                        <a:spcPts val="400"/>
                      </a:spcAft>
                    </a:pPr>
                    <a:r>
                      <a:rPr lang="en-IN" sz="1400" dirty="0">
                        <a:effectLst/>
                        <a:latin typeface="Times New Roman" panose="02020603050405020304" pitchFamily="18" charset="0"/>
                        <a:ea typeface="Arial" panose="020B0604020202020204" pitchFamily="34" charset="0"/>
                        <a:cs typeface="Times New Roman" panose="02020603050405020304" pitchFamily="18" charset="0"/>
                      </a:rPr>
                      <a:t>Perform Simulation/ Tuning/ Optimization</a:t>
                    </a:r>
                  </a:p>
                </p:txBody>
              </p:sp>
              <p:cxnSp>
                <p:nvCxnSpPr>
                  <p:cNvPr id="26" name="Straight Arrow Connector 25">
                    <a:extLst>
                      <a:ext uri="{FF2B5EF4-FFF2-40B4-BE49-F238E27FC236}">
                        <a16:creationId xmlns:a16="http://schemas.microsoft.com/office/drawing/2014/main" id="{74097E7C-79B4-4D0F-A899-407B8951FE6E}"/>
                      </a:ext>
                    </a:extLst>
                  </p:cNvPr>
                  <p:cNvCxnSpPr/>
                  <p:nvPr/>
                </p:nvCxnSpPr>
                <p:spPr>
                  <a:xfrm>
                    <a:off x="1197293" y="2491540"/>
                    <a:ext cx="0" cy="2290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Flowchart: Decision 26">
                    <a:extLst>
                      <a:ext uri="{FF2B5EF4-FFF2-40B4-BE49-F238E27FC236}">
                        <a16:creationId xmlns:a16="http://schemas.microsoft.com/office/drawing/2014/main" id="{01FE4546-E62E-4D64-9E97-FC99A0A2F9A2}"/>
                      </a:ext>
                    </a:extLst>
                  </p:cNvPr>
                  <p:cNvSpPr/>
                  <p:nvPr/>
                </p:nvSpPr>
                <p:spPr>
                  <a:xfrm>
                    <a:off x="367579" y="2724150"/>
                    <a:ext cx="1659427" cy="1781635"/>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8" name="Text Box 2">
                    <a:extLst>
                      <a:ext uri="{FF2B5EF4-FFF2-40B4-BE49-F238E27FC236}">
                        <a16:creationId xmlns:a16="http://schemas.microsoft.com/office/drawing/2014/main" id="{0C38FC8A-81AC-49AA-9B43-92FE50DFABCE}"/>
                      </a:ext>
                    </a:extLst>
                  </p:cNvPr>
                  <p:cNvSpPr txBox="1">
                    <a:spLocks noChangeArrowheads="1"/>
                  </p:cNvSpPr>
                  <p:nvPr/>
                </p:nvSpPr>
                <p:spPr bwMode="auto">
                  <a:xfrm>
                    <a:off x="593530" y="3026139"/>
                    <a:ext cx="1203959" cy="122963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r>
                      <a:rPr lang="en-IN" sz="1400" dirty="0">
                        <a:effectLst/>
                        <a:latin typeface="Times New Roman" panose="02020603050405020304" pitchFamily="18" charset="0"/>
                        <a:ea typeface="Arial" panose="020B0604020202020204" pitchFamily="34" charset="0"/>
                        <a:cs typeface="Times New Roman" panose="02020603050405020304" pitchFamily="18" charset="0"/>
                      </a:rPr>
                      <a:t>Are there errors, warnings, conversion issues</a:t>
                    </a:r>
                  </a:p>
                </p:txBody>
              </p:sp>
              <p:grpSp>
                <p:nvGrpSpPr>
                  <p:cNvPr id="29" name="Group 28">
                    <a:extLst>
                      <a:ext uri="{FF2B5EF4-FFF2-40B4-BE49-F238E27FC236}">
                        <a16:creationId xmlns:a16="http://schemas.microsoft.com/office/drawing/2014/main" id="{E8648F74-856C-44CC-95A6-0D97893226BE}"/>
                      </a:ext>
                    </a:extLst>
                  </p:cNvPr>
                  <p:cNvGrpSpPr/>
                  <p:nvPr/>
                </p:nvGrpSpPr>
                <p:grpSpPr>
                  <a:xfrm rot="16200000">
                    <a:off x="-593241" y="2397118"/>
                    <a:ext cx="1380171" cy="375285"/>
                    <a:chOff x="-50632" y="-90797"/>
                    <a:chExt cx="1380171" cy="375285"/>
                  </a:xfrm>
                </p:grpSpPr>
                <p:sp>
                  <p:nvSpPr>
                    <p:cNvPr id="40" name="Text Box 2">
                      <a:extLst>
                        <a:ext uri="{FF2B5EF4-FFF2-40B4-BE49-F238E27FC236}">
                          <a16:creationId xmlns:a16="http://schemas.microsoft.com/office/drawing/2014/main" id="{26211E0D-8F31-415F-B2DA-C53D7EA8244C}"/>
                        </a:ext>
                      </a:extLst>
                    </p:cNvPr>
                    <p:cNvSpPr txBox="1">
                      <a:spLocks noChangeArrowheads="1"/>
                    </p:cNvSpPr>
                    <p:nvPr/>
                  </p:nvSpPr>
                  <p:spPr bwMode="auto">
                    <a:xfrm>
                      <a:off x="-50632" y="-27080"/>
                      <a:ext cx="1380171" cy="307436"/>
                    </a:xfrm>
                    <a:prstGeom prst="rect">
                      <a:avLst/>
                    </a:prstGeom>
                    <a:noFill/>
                    <a:ln w="9525">
                      <a:noFill/>
                      <a:miter lim="800000"/>
                      <a:headEnd/>
                      <a:tailEnd/>
                    </a:ln>
                  </p:spPr>
                  <p:txBody>
                    <a:bodyPr rot="0" vert="horz" wrap="square" lIns="91440" tIns="45720" rIns="91440" bIns="45720" anchor="t" anchorCtr="0">
                      <a:spAutoFit/>
                    </a:bodyPr>
                    <a:lstStyle/>
                    <a:p>
                      <a:pPr algn="just">
                        <a:lnSpc>
                          <a:spcPct val="107000"/>
                        </a:lnSpc>
                        <a:spcBef>
                          <a:spcPts val="400"/>
                        </a:spcBef>
                        <a:spcAft>
                          <a:spcPts val="400"/>
                        </a:spcAft>
                      </a:pPr>
                      <a:r>
                        <a:rPr lang="en-IN" sz="1400" dirty="0">
                          <a:effectLst/>
                          <a:latin typeface="Times New Roman" panose="02020603050405020304" pitchFamily="18" charset="0"/>
                          <a:ea typeface="Arial" panose="020B0604020202020204" pitchFamily="34" charset="0"/>
                          <a:cs typeface="Times New Roman" panose="02020603050405020304" pitchFamily="18" charset="0"/>
                        </a:rPr>
                        <a:t>Solve the issues</a:t>
                      </a:r>
                    </a:p>
                  </p:txBody>
                </p:sp>
                <p:sp>
                  <p:nvSpPr>
                    <p:cNvPr id="41" name="Flowchart: Process 40">
                      <a:extLst>
                        <a:ext uri="{FF2B5EF4-FFF2-40B4-BE49-F238E27FC236}">
                          <a16:creationId xmlns:a16="http://schemas.microsoft.com/office/drawing/2014/main" id="{CB64D0F0-CA2D-40D9-A8E6-139F7D9248B0}"/>
                        </a:ext>
                      </a:extLst>
                    </p:cNvPr>
                    <p:cNvSpPr/>
                    <p:nvPr/>
                  </p:nvSpPr>
                  <p:spPr>
                    <a:xfrm>
                      <a:off x="-45715" y="-90797"/>
                      <a:ext cx="1311588" cy="375285"/>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sp>
                <p:nvSpPr>
                  <p:cNvPr id="30" name="Freeform: Shape 29">
                    <a:extLst>
                      <a:ext uri="{FF2B5EF4-FFF2-40B4-BE49-F238E27FC236}">
                        <a16:creationId xmlns:a16="http://schemas.microsoft.com/office/drawing/2014/main" id="{C628CD57-43DE-46AD-9595-73C98920999B}"/>
                      </a:ext>
                    </a:extLst>
                  </p:cNvPr>
                  <p:cNvSpPr/>
                  <p:nvPr/>
                </p:nvSpPr>
                <p:spPr>
                  <a:xfrm>
                    <a:off x="104980" y="3278456"/>
                    <a:ext cx="259034" cy="322363"/>
                  </a:xfrm>
                  <a:custGeom>
                    <a:avLst/>
                    <a:gdLst>
                      <a:gd name="connsiteX0" fmla="*/ 289560 w 289560"/>
                      <a:gd name="connsiteY0" fmla="*/ 198120 h 198120"/>
                      <a:gd name="connsiteX1" fmla="*/ 0 w 289560"/>
                      <a:gd name="connsiteY1" fmla="*/ 198120 h 198120"/>
                      <a:gd name="connsiteX2" fmla="*/ 0 w 289560"/>
                      <a:gd name="connsiteY2" fmla="*/ 0 h 198120"/>
                    </a:gdLst>
                    <a:ahLst/>
                    <a:cxnLst>
                      <a:cxn ang="0">
                        <a:pos x="connsiteX0" y="connsiteY0"/>
                      </a:cxn>
                      <a:cxn ang="0">
                        <a:pos x="connsiteX1" y="connsiteY1"/>
                      </a:cxn>
                      <a:cxn ang="0">
                        <a:pos x="connsiteX2" y="connsiteY2"/>
                      </a:cxn>
                    </a:cxnLst>
                    <a:rect l="l" t="t" r="r" b="b"/>
                    <a:pathLst>
                      <a:path w="289560" h="198120">
                        <a:moveTo>
                          <a:pt x="289560" y="198120"/>
                        </a:moveTo>
                        <a:lnTo>
                          <a:pt x="0" y="198120"/>
                        </a:lnTo>
                        <a:lnTo>
                          <a:pt x="0" y="0"/>
                        </a:ln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1" name="Freeform: Shape 30">
                    <a:extLst>
                      <a:ext uri="{FF2B5EF4-FFF2-40B4-BE49-F238E27FC236}">
                        <a16:creationId xmlns:a16="http://schemas.microsoft.com/office/drawing/2014/main" id="{48C2FD2F-D217-4029-9B42-0708C0644E60}"/>
                      </a:ext>
                    </a:extLst>
                  </p:cNvPr>
                  <p:cNvSpPr/>
                  <p:nvPr/>
                </p:nvSpPr>
                <p:spPr>
                  <a:xfrm>
                    <a:off x="104980" y="1798320"/>
                    <a:ext cx="1099899" cy="169812"/>
                  </a:xfrm>
                  <a:custGeom>
                    <a:avLst/>
                    <a:gdLst>
                      <a:gd name="connsiteX0" fmla="*/ 0 w 975360"/>
                      <a:gd name="connsiteY0" fmla="*/ 175260 h 175260"/>
                      <a:gd name="connsiteX1" fmla="*/ 0 w 975360"/>
                      <a:gd name="connsiteY1" fmla="*/ 0 h 175260"/>
                      <a:gd name="connsiteX2" fmla="*/ 975360 w 975360"/>
                      <a:gd name="connsiteY2" fmla="*/ 0 h 175260"/>
                    </a:gdLst>
                    <a:ahLst/>
                    <a:cxnLst>
                      <a:cxn ang="0">
                        <a:pos x="connsiteX0" y="connsiteY0"/>
                      </a:cxn>
                      <a:cxn ang="0">
                        <a:pos x="connsiteX1" y="connsiteY1"/>
                      </a:cxn>
                      <a:cxn ang="0">
                        <a:pos x="connsiteX2" y="connsiteY2"/>
                      </a:cxn>
                    </a:cxnLst>
                    <a:rect l="l" t="t" r="r" b="b"/>
                    <a:pathLst>
                      <a:path w="975360" h="175260">
                        <a:moveTo>
                          <a:pt x="0" y="175260"/>
                        </a:moveTo>
                        <a:lnTo>
                          <a:pt x="0" y="0"/>
                        </a:lnTo>
                        <a:lnTo>
                          <a:pt x="975360" y="0"/>
                        </a:ln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2" name="Text Box 2">
                    <a:extLst>
                      <a:ext uri="{FF2B5EF4-FFF2-40B4-BE49-F238E27FC236}">
                        <a16:creationId xmlns:a16="http://schemas.microsoft.com/office/drawing/2014/main" id="{85B5E10C-53DB-4B59-B0B0-AC7737A1E125}"/>
                      </a:ext>
                    </a:extLst>
                  </p:cNvPr>
                  <p:cNvSpPr txBox="1">
                    <a:spLocks noChangeArrowheads="1"/>
                  </p:cNvSpPr>
                  <p:nvPr/>
                </p:nvSpPr>
                <p:spPr bwMode="auto">
                  <a:xfrm>
                    <a:off x="-6210" y="3556178"/>
                    <a:ext cx="495300" cy="338094"/>
                  </a:xfrm>
                  <a:prstGeom prst="rect">
                    <a:avLst/>
                  </a:prstGeom>
                  <a:noFill/>
                  <a:ln w="9525">
                    <a:noFill/>
                    <a:miter lim="800000"/>
                    <a:headEnd/>
                    <a:tailEnd/>
                  </a:ln>
                </p:spPr>
                <p:txBody>
                  <a:bodyPr rot="0" vert="horz" wrap="square" lIns="91440" tIns="45720" rIns="91440" bIns="45720" anchor="t" anchorCtr="0">
                    <a:spAutoFit/>
                  </a:bodyPr>
                  <a:lstStyle/>
                  <a:p>
                    <a:pPr algn="just">
                      <a:lnSpc>
                        <a:spcPct val="107000"/>
                      </a:lnSpc>
                      <a:spcBef>
                        <a:spcPts val="400"/>
                      </a:spcBef>
                      <a:spcAft>
                        <a:spcPts val="400"/>
                      </a:spcAft>
                    </a:pPr>
                    <a:r>
                      <a:rPr lang="en-IN" sz="1600" dirty="0">
                        <a:effectLst/>
                        <a:latin typeface="Times New Roman" panose="02020603050405020304" pitchFamily="18" charset="0"/>
                        <a:ea typeface="Arial" panose="020B0604020202020204" pitchFamily="34" charset="0"/>
                        <a:cs typeface="Times New Roman" panose="02020603050405020304" pitchFamily="18" charset="0"/>
                      </a:rPr>
                      <a:t>yes</a:t>
                    </a:r>
                  </a:p>
                </p:txBody>
              </p:sp>
              <p:sp>
                <p:nvSpPr>
                  <p:cNvPr id="33" name="Freeform: Shape 32">
                    <a:extLst>
                      <a:ext uri="{FF2B5EF4-FFF2-40B4-BE49-F238E27FC236}">
                        <a16:creationId xmlns:a16="http://schemas.microsoft.com/office/drawing/2014/main" id="{F03E4FF6-5791-45F7-9BEB-8AB080E82961}"/>
                      </a:ext>
                    </a:extLst>
                  </p:cNvPr>
                  <p:cNvSpPr/>
                  <p:nvPr/>
                </p:nvSpPr>
                <p:spPr>
                  <a:xfrm>
                    <a:off x="2002430" y="2599743"/>
                    <a:ext cx="952500" cy="1001076"/>
                  </a:xfrm>
                  <a:custGeom>
                    <a:avLst/>
                    <a:gdLst>
                      <a:gd name="connsiteX0" fmla="*/ 0 w 952500"/>
                      <a:gd name="connsiteY0" fmla="*/ 678180 h 678180"/>
                      <a:gd name="connsiteX1" fmla="*/ 205740 w 952500"/>
                      <a:gd name="connsiteY1" fmla="*/ 678180 h 678180"/>
                      <a:gd name="connsiteX2" fmla="*/ 205740 w 952500"/>
                      <a:gd name="connsiteY2" fmla="*/ 0 h 678180"/>
                      <a:gd name="connsiteX3" fmla="*/ 952500 w 952500"/>
                      <a:gd name="connsiteY3" fmla="*/ 0 h 678180"/>
                      <a:gd name="connsiteX4" fmla="*/ 952500 w 952500"/>
                      <a:gd name="connsiteY4" fmla="*/ 213360 h 67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678180">
                        <a:moveTo>
                          <a:pt x="0" y="678180"/>
                        </a:moveTo>
                        <a:lnTo>
                          <a:pt x="205740" y="678180"/>
                        </a:lnTo>
                        <a:lnTo>
                          <a:pt x="205740" y="0"/>
                        </a:lnTo>
                        <a:lnTo>
                          <a:pt x="952500" y="0"/>
                        </a:lnTo>
                        <a:lnTo>
                          <a:pt x="952500" y="213360"/>
                        </a:ln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34" name="Group 33">
                    <a:extLst>
                      <a:ext uri="{FF2B5EF4-FFF2-40B4-BE49-F238E27FC236}">
                        <a16:creationId xmlns:a16="http://schemas.microsoft.com/office/drawing/2014/main" id="{7CBD49DB-125D-4206-AD84-F9CE532D327A}"/>
                      </a:ext>
                    </a:extLst>
                  </p:cNvPr>
                  <p:cNvGrpSpPr/>
                  <p:nvPr/>
                </p:nvGrpSpPr>
                <p:grpSpPr>
                  <a:xfrm>
                    <a:off x="2400794" y="2903715"/>
                    <a:ext cx="1757233" cy="556260"/>
                    <a:chOff x="68121" y="-106185"/>
                    <a:chExt cx="1757233" cy="556260"/>
                  </a:xfrm>
                </p:grpSpPr>
                <p:sp>
                  <p:nvSpPr>
                    <p:cNvPr id="38" name="Text Box 2">
                      <a:extLst>
                        <a:ext uri="{FF2B5EF4-FFF2-40B4-BE49-F238E27FC236}">
                          <a16:creationId xmlns:a16="http://schemas.microsoft.com/office/drawing/2014/main" id="{E05D44A5-8667-4642-995B-5F4FE42A036D}"/>
                        </a:ext>
                      </a:extLst>
                    </p:cNvPr>
                    <p:cNvSpPr txBox="1">
                      <a:spLocks noChangeArrowheads="1"/>
                    </p:cNvSpPr>
                    <p:nvPr/>
                  </p:nvSpPr>
                  <p:spPr bwMode="auto">
                    <a:xfrm>
                      <a:off x="80594" y="-106185"/>
                      <a:ext cx="1695375" cy="556260"/>
                    </a:xfrm>
                    <a:prstGeom prst="rect">
                      <a:avLst/>
                    </a:prstGeom>
                    <a:noFill/>
                    <a:ln w="9525">
                      <a:noFill/>
                      <a:miter lim="800000"/>
                      <a:headEnd/>
                      <a:tailEnd/>
                    </a:ln>
                  </p:spPr>
                  <p:txBody>
                    <a:bodyPr rot="0" vert="horz" wrap="square" lIns="91440" tIns="45720" rIns="91440" bIns="45720" anchor="t" anchorCtr="0">
                      <a:noAutofit/>
                    </a:bodyPr>
                    <a:lstStyle/>
                    <a:p>
                      <a:pPr algn="just">
                        <a:lnSpc>
                          <a:spcPct val="107000"/>
                        </a:lnSpc>
                        <a:spcBef>
                          <a:spcPts val="400"/>
                        </a:spcBef>
                        <a:spcAft>
                          <a:spcPts val="400"/>
                        </a:spcAft>
                      </a:pPr>
                      <a:r>
                        <a:rPr lang="en-IN" sz="1400" dirty="0">
                          <a:effectLst/>
                          <a:latin typeface="Times New Roman" panose="02020603050405020304" pitchFamily="18" charset="0"/>
                          <a:ea typeface="Arial" panose="020B0604020202020204" pitchFamily="34" charset="0"/>
                          <a:cs typeface="Times New Roman" panose="02020603050405020304" pitchFamily="18" charset="0"/>
                        </a:rPr>
                        <a:t>Visualize results in Data Display</a:t>
                      </a:r>
                    </a:p>
                  </p:txBody>
                </p:sp>
                <p:sp>
                  <p:nvSpPr>
                    <p:cNvPr id="39" name="Flowchart: Process 38">
                      <a:extLst>
                        <a:ext uri="{FF2B5EF4-FFF2-40B4-BE49-F238E27FC236}">
                          <a16:creationId xmlns:a16="http://schemas.microsoft.com/office/drawing/2014/main" id="{F325D004-C08C-4333-A942-6C598D076AB4}"/>
                        </a:ext>
                      </a:extLst>
                    </p:cNvPr>
                    <p:cNvSpPr/>
                    <p:nvPr/>
                  </p:nvSpPr>
                  <p:spPr>
                    <a:xfrm>
                      <a:off x="68121" y="-82538"/>
                      <a:ext cx="1757233" cy="479294"/>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35" name="Group 34">
                    <a:extLst>
                      <a:ext uri="{FF2B5EF4-FFF2-40B4-BE49-F238E27FC236}">
                        <a16:creationId xmlns:a16="http://schemas.microsoft.com/office/drawing/2014/main" id="{C22AB1B8-9258-4050-B849-366CDA454A28}"/>
                      </a:ext>
                    </a:extLst>
                  </p:cNvPr>
                  <p:cNvGrpSpPr/>
                  <p:nvPr/>
                </p:nvGrpSpPr>
                <p:grpSpPr>
                  <a:xfrm>
                    <a:off x="2562890" y="3605047"/>
                    <a:ext cx="815340" cy="361122"/>
                    <a:chOff x="62577" y="-55389"/>
                    <a:chExt cx="815340" cy="388619"/>
                  </a:xfrm>
                </p:grpSpPr>
                <p:sp>
                  <p:nvSpPr>
                    <p:cNvPr id="36" name="Flowchart: Alternate Process 35">
                      <a:extLst>
                        <a:ext uri="{FF2B5EF4-FFF2-40B4-BE49-F238E27FC236}">
                          <a16:creationId xmlns:a16="http://schemas.microsoft.com/office/drawing/2014/main" id="{A9356ECC-2D8A-4220-B7E0-BA2A1EDCC5CB}"/>
                        </a:ext>
                      </a:extLst>
                    </p:cNvPr>
                    <p:cNvSpPr/>
                    <p:nvPr/>
                  </p:nvSpPr>
                  <p:spPr>
                    <a:xfrm>
                      <a:off x="62577" y="-55389"/>
                      <a:ext cx="815340" cy="388619"/>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7" name="Text Box 2">
                      <a:extLst>
                        <a:ext uri="{FF2B5EF4-FFF2-40B4-BE49-F238E27FC236}">
                          <a16:creationId xmlns:a16="http://schemas.microsoft.com/office/drawing/2014/main" id="{4E801290-10CA-4B3D-BEA6-21FC5B5C4860}"/>
                        </a:ext>
                      </a:extLst>
                    </p:cNvPr>
                    <p:cNvSpPr txBox="1">
                      <a:spLocks noChangeArrowheads="1"/>
                    </p:cNvSpPr>
                    <p:nvPr/>
                  </p:nvSpPr>
                  <p:spPr bwMode="auto">
                    <a:xfrm>
                      <a:off x="143197" y="-42286"/>
                      <a:ext cx="621475" cy="320969"/>
                    </a:xfrm>
                    <a:prstGeom prst="rect">
                      <a:avLst/>
                    </a:prstGeom>
                    <a:noFill/>
                    <a:ln w="9525">
                      <a:noFill/>
                      <a:miter lim="800000"/>
                      <a:headEnd/>
                      <a:tailEnd/>
                    </a:ln>
                  </p:spPr>
                  <p:txBody>
                    <a:bodyPr rot="0" vert="horz" wrap="square" lIns="91440" tIns="45720" rIns="91440" bIns="45720" anchor="t" anchorCtr="0">
                      <a:noAutofit/>
                    </a:bodyPr>
                    <a:lstStyle/>
                    <a:p>
                      <a:pPr algn="just">
                        <a:lnSpc>
                          <a:spcPct val="107000"/>
                        </a:lnSpc>
                        <a:spcBef>
                          <a:spcPts val="400"/>
                        </a:spcBef>
                        <a:spcAft>
                          <a:spcPts val="400"/>
                        </a:spcAft>
                      </a:pPr>
                      <a:r>
                        <a:rPr lang="en-US" sz="1400" dirty="0">
                          <a:effectLst/>
                          <a:latin typeface="Times New Roman" panose="02020603050405020304" pitchFamily="18" charset="0"/>
                          <a:ea typeface="Arial" panose="020B0604020202020204" pitchFamily="34" charset="0"/>
                          <a:cs typeface="Times New Roman" panose="02020603050405020304" pitchFamily="18" charset="0"/>
                        </a:rPr>
                        <a:t>STOP</a:t>
                      </a:r>
                      <a:endParaRPr lang="en-IN" sz="14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cxnSp>
              <p:nvCxnSpPr>
                <p:cNvPr id="16" name="Straight Arrow Connector 15">
                  <a:extLst>
                    <a:ext uri="{FF2B5EF4-FFF2-40B4-BE49-F238E27FC236}">
                      <a16:creationId xmlns:a16="http://schemas.microsoft.com/office/drawing/2014/main" id="{FEA720AA-B320-4704-BBE2-FDA76092FDEE}"/>
                    </a:ext>
                  </a:extLst>
                </p:cNvPr>
                <p:cNvCxnSpPr/>
                <p:nvPr/>
              </p:nvCxnSpPr>
              <p:spPr>
                <a:xfrm>
                  <a:off x="2954248" y="3418580"/>
                  <a:ext cx="0" cy="1892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 Box 2">
                <a:extLst>
                  <a:ext uri="{FF2B5EF4-FFF2-40B4-BE49-F238E27FC236}">
                    <a16:creationId xmlns:a16="http://schemas.microsoft.com/office/drawing/2014/main" id="{71688FF5-24DE-4437-910D-8F36BA9311B7}"/>
                  </a:ext>
                </a:extLst>
              </p:cNvPr>
              <p:cNvSpPr txBox="1">
                <a:spLocks noChangeArrowheads="1"/>
              </p:cNvSpPr>
              <p:nvPr/>
            </p:nvSpPr>
            <p:spPr bwMode="auto">
              <a:xfrm>
                <a:off x="1944900" y="3556178"/>
                <a:ext cx="411444" cy="307441"/>
              </a:xfrm>
              <a:prstGeom prst="rect">
                <a:avLst/>
              </a:prstGeom>
              <a:noFill/>
              <a:ln w="9525">
                <a:noFill/>
                <a:miter lim="800000"/>
                <a:headEnd/>
                <a:tailEnd/>
              </a:ln>
            </p:spPr>
            <p:txBody>
              <a:bodyPr rot="0" vert="horz" wrap="square" lIns="91440" tIns="45720" rIns="91440" bIns="45720" anchor="t" anchorCtr="0">
                <a:spAutoFit/>
              </a:bodyPr>
              <a:lstStyle/>
              <a:p>
                <a:pPr algn="just">
                  <a:lnSpc>
                    <a:spcPct val="107000"/>
                  </a:lnSpc>
                  <a:spcBef>
                    <a:spcPts val="400"/>
                  </a:spcBef>
                  <a:spcAft>
                    <a:spcPts val="400"/>
                  </a:spcAft>
                </a:pPr>
                <a:r>
                  <a:rPr lang="en-IN" sz="1400" dirty="0">
                    <a:effectLst/>
                    <a:latin typeface="Times New Roman" panose="02020603050405020304" pitchFamily="18" charset="0"/>
                    <a:ea typeface="Arial" panose="020B0604020202020204" pitchFamily="34" charset="0"/>
                    <a:cs typeface="Times New Roman" panose="02020603050405020304" pitchFamily="18" charset="0"/>
                  </a:rPr>
                  <a:t>no</a:t>
                </a:r>
              </a:p>
            </p:txBody>
          </p:sp>
        </p:grpSp>
      </p:grpSp>
    </p:spTree>
    <p:extLst>
      <p:ext uri="{BB962C8B-B14F-4D97-AF65-F5344CB8AC3E}">
        <p14:creationId xmlns:p14="http://schemas.microsoft.com/office/powerpoint/2010/main" val="39880802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FD6F9-33DD-4FDC-A0F2-2A8407D87F19}"/>
              </a:ext>
            </a:extLst>
          </p:cNvPr>
          <p:cNvSpPr>
            <a:spLocks noGrp="1"/>
          </p:cNvSpPr>
          <p:nvPr>
            <p:ph type="title"/>
          </p:nvPr>
        </p:nvSpPr>
        <p:spPr/>
        <p:txBody>
          <a:bodyPr/>
          <a:lstStyle/>
          <a:p>
            <a:r>
              <a:rPr lang="en-IN" dirty="0"/>
              <a:t>Burst Noise</a:t>
            </a:r>
          </a:p>
        </p:txBody>
      </p:sp>
      <p:sp>
        <p:nvSpPr>
          <p:cNvPr id="3" name="Date Placeholder 2">
            <a:extLst>
              <a:ext uri="{FF2B5EF4-FFF2-40B4-BE49-F238E27FC236}">
                <a16:creationId xmlns:a16="http://schemas.microsoft.com/office/drawing/2014/main" id="{F01B59E3-9671-4D9E-B53B-A937CA4D26DA}"/>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2DA34D0-E1B7-4744-A325-F85C6EB7AD92}"/>
              </a:ext>
            </a:extLst>
          </p:cNvPr>
          <p:cNvSpPr>
            <a:spLocks noGrp="1"/>
          </p:cNvSpPr>
          <p:nvPr>
            <p:ph type="sldNum" sz="quarter" idx="12"/>
          </p:nvPr>
        </p:nvSpPr>
        <p:spPr/>
        <p:txBody>
          <a:bodyPr/>
          <a:lstStyle/>
          <a:p>
            <a:fld id="{2495F090-CA2D-44FF-B42B-1156B48CA943}" type="slidenum">
              <a:rPr lang="en-IN" smtClean="0"/>
              <a:t>150</a:t>
            </a:fld>
            <a:endParaRPr lang="en-IN"/>
          </a:p>
        </p:txBody>
      </p:sp>
      <p:sp>
        <p:nvSpPr>
          <p:cNvPr id="5" name="Text Box 5">
            <a:extLst>
              <a:ext uri="{FF2B5EF4-FFF2-40B4-BE49-F238E27FC236}">
                <a16:creationId xmlns:a16="http://schemas.microsoft.com/office/drawing/2014/main" id="{CE8008B4-7AC1-476B-8E5C-7AE83276904C}"/>
              </a:ext>
            </a:extLst>
          </p:cNvPr>
          <p:cNvSpPr txBox="1">
            <a:spLocks noChangeArrowheads="1"/>
          </p:cNvSpPr>
          <p:nvPr/>
        </p:nvSpPr>
        <p:spPr bwMode="auto">
          <a:xfrm>
            <a:off x="686882" y="748057"/>
            <a:ext cx="8148638" cy="954107"/>
          </a:xfrm>
          <a:prstGeom prst="rect">
            <a:avLst/>
          </a:prstGeom>
          <a:noFill/>
          <a:ln w="9525" algn="ctr">
            <a:noFill/>
            <a:miter lim="800000"/>
            <a:headEnd/>
            <a:tailEnd/>
          </a:ln>
        </p:spPr>
        <p:txBody>
          <a:bodyPr>
            <a:spAutoFit/>
          </a:bodyPr>
          <a:lstStyle/>
          <a:p>
            <a:pPr algn="just"/>
            <a:r>
              <a:rPr lang="en-US" sz="1400" dirty="0"/>
              <a:t>Source of Burst Noise is the alloy (heavy metal) contamination. Usually gold doped devices show high level of burst noise. Heavy metal ions are capture sites and time constants are large. This causes pulses of current at much lower frequencies in audio range (few KHz). The period and width of pulses is random resulting in following spectral content-</a:t>
            </a:r>
          </a:p>
        </p:txBody>
      </p:sp>
      <p:grpSp>
        <p:nvGrpSpPr>
          <p:cNvPr id="6" name="Group 7">
            <a:extLst>
              <a:ext uri="{FF2B5EF4-FFF2-40B4-BE49-F238E27FC236}">
                <a16:creationId xmlns:a16="http://schemas.microsoft.com/office/drawing/2014/main" id="{544314D6-1F22-457A-9FAF-50AFCB69A02C}"/>
              </a:ext>
            </a:extLst>
          </p:cNvPr>
          <p:cNvGrpSpPr>
            <a:grpSpLocks/>
          </p:cNvGrpSpPr>
          <p:nvPr/>
        </p:nvGrpSpPr>
        <p:grpSpPr bwMode="auto">
          <a:xfrm>
            <a:off x="4110175" y="1987062"/>
            <a:ext cx="3534508" cy="523875"/>
            <a:chOff x="1064" y="1675"/>
            <a:chExt cx="2412" cy="330"/>
          </a:xfrm>
        </p:grpSpPr>
        <p:sp>
          <p:nvSpPr>
            <p:cNvPr id="7" name="Text Box 8">
              <a:extLst>
                <a:ext uri="{FF2B5EF4-FFF2-40B4-BE49-F238E27FC236}">
                  <a16:creationId xmlns:a16="http://schemas.microsoft.com/office/drawing/2014/main" id="{CF73D406-5418-4D15-A669-717C156E1E7B}"/>
                </a:ext>
              </a:extLst>
            </p:cNvPr>
            <p:cNvSpPr txBox="1">
              <a:spLocks noChangeArrowheads="1"/>
            </p:cNvSpPr>
            <p:nvPr/>
          </p:nvSpPr>
          <p:spPr bwMode="auto">
            <a:xfrm>
              <a:off x="1064" y="1675"/>
              <a:ext cx="2412" cy="330"/>
            </a:xfrm>
            <a:prstGeom prst="rect">
              <a:avLst/>
            </a:prstGeom>
            <a:noFill/>
            <a:ln w="9525" algn="ctr">
              <a:noFill/>
              <a:miter lim="800000"/>
              <a:headEnd/>
              <a:tailEnd/>
            </a:ln>
          </p:spPr>
          <p:txBody>
            <a:bodyPr wrap="none">
              <a:spAutoFit/>
            </a:bodyPr>
            <a:lstStyle/>
            <a:p>
              <a:r>
                <a:rPr lang="en-US" sz="1400" dirty="0"/>
                <a:t>where      is process dependent parameter</a:t>
              </a:r>
            </a:p>
            <a:p>
              <a:r>
                <a:rPr lang="en-US" sz="1400" dirty="0"/>
                <a:t>c can vary between 0.5 to 2</a:t>
              </a:r>
            </a:p>
          </p:txBody>
        </p:sp>
        <p:graphicFrame>
          <p:nvGraphicFramePr>
            <p:cNvPr id="8" name="Object 9">
              <a:extLst>
                <a:ext uri="{FF2B5EF4-FFF2-40B4-BE49-F238E27FC236}">
                  <a16:creationId xmlns:a16="http://schemas.microsoft.com/office/drawing/2014/main" id="{811823CE-730C-4081-860F-DF1C20388E8B}"/>
                </a:ext>
              </a:extLst>
            </p:cNvPr>
            <p:cNvGraphicFramePr>
              <a:graphicFrameLocks noChangeAspect="1"/>
            </p:cNvGraphicFramePr>
            <p:nvPr/>
          </p:nvGraphicFramePr>
          <p:xfrm>
            <a:off x="1489" y="1689"/>
            <a:ext cx="160" cy="160"/>
          </p:xfrm>
          <a:graphic>
            <a:graphicData uri="http://schemas.openxmlformats.org/presentationml/2006/ole">
              <mc:AlternateContent xmlns:mc="http://schemas.openxmlformats.org/markup-compatibility/2006">
                <mc:Choice xmlns:v="urn:schemas-microsoft-com:vml" Requires="v">
                  <p:oleObj spid="_x0000_s4766" name="Equation" r:id="rId3" imgW="215640" imgH="215640" progId="Equation.3">
                    <p:embed/>
                  </p:oleObj>
                </mc:Choice>
                <mc:Fallback>
                  <p:oleObj name="Equation" r:id="rId3" imgW="215640" imgH="215640" progId="Equation.3">
                    <p:embed/>
                    <p:pic>
                      <p:nvPicPr>
                        <p:cNvPr id="6149"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 y="1689"/>
                          <a:ext cx="160" cy="1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1" name="Group 10">
            <a:extLst>
              <a:ext uri="{FF2B5EF4-FFF2-40B4-BE49-F238E27FC236}">
                <a16:creationId xmlns:a16="http://schemas.microsoft.com/office/drawing/2014/main" id="{4BAAA83F-983B-4DA8-96F8-CE7D26A11786}"/>
              </a:ext>
            </a:extLst>
          </p:cNvPr>
          <p:cNvGrpSpPr/>
          <p:nvPr/>
        </p:nvGrpSpPr>
        <p:grpSpPr>
          <a:xfrm>
            <a:off x="856082" y="1829573"/>
            <a:ext cx="2927350" cy="2157214"/>
            <a:chOff x="615950" y="2668588"/>
            <a:chExt cx="2927350" cy="2157214"/>
          </a:xfrm>
        </p:grpSpPr>
        <p:grpSp>
          <p:nvGrpSpPr>
            <p:cNvPr id="12" name="Group 40">
              <a:extLst>
                <a:ext uri="{FF2B5EF4-FFF2-40B4-BE49-F238E27FC236}">
                  <a16:creationId xmlns:a16="http://schemas.microsoft.com/office/drawing/2014/main" id="{6746E4DE-AA15-49F6-818D-8D8F38134A39}"/>
                </a:ext>
              </a:extLst>
            </p:cNvPr>
            <p:cNvGrpSpPr>
              <a:grpSpLocks/>
            </p:cNvGrpSpPr>
            <p:nvPr/>
          </p:nvGrpSpPr>
          <p:grpSpPr bwMode="auto">
            <a:xfrm>
              <a:off x="615950" y="2668588"/>
              <a:ext cx="2927350" cy="2125663"/>
              <a:chOff x="420" y="1681"/>
              <a:chExt cx="1998" cy="1339"/>
            </a:xfrm>
          </p:grpSpPr>
          <p:grpSp>
            <p:nvGrpSpPr>
              <p:cNvPr id="14" name="Group 31">
                <a:extLst>
                  <a:ext uri="{FF2B5EF4-FFF2-40B4-BE49-F238E27FC236}">
                    <a16:creationId xmlns:a16="http://schemas.microsoft.com/office/drawing/2014/main" id="{97AB478B-7C41-4241-A2EC-7ED56726D812}"/>
                  </a:ext>
                </a:extLst>
              </p:cNvPr>
              <p:cNvGrpSpPr>
                <a:grpSpLocks/>
              </p:cNvGrpSpPr>
              <p:nvPr/>
            </p:nvGrpSpPr>
            <p:grpSpPr bwMode="auto">
              <a:xfrm>
                <a:off x="420" y="1681"/>
                <a:ext cx="1998" cy="1339"/>
                <a:chOff x="420" y="1681"/>
                <a:chExt cx="1998" cy="1339"/>
              </a:xfrm>
            </p:grpSpPr>
            <p:sp>
              <p:nvSpPr>
                <p:cNvPr id="22" name="Line 11">
                  <a:extLst>
                    <a:ext uri="{FF2B5EF4-FFF2-40B4-BE49-F238E27FC236}">
                      <a16:creationId xmlns:a16="http://schemas.microsoft.com/office/drawing/2014/main" id="{90EAE6A4-69A3-4274-B371-91AFFCBD0C31}"/>
                    </a:ext>
                  </a:extLst>
                </p:cNvPr>
                <p:cNvSpPr>
                  <a:spLocks noChangeShapeType="1"/>
                </p:cNvSpPr>
                <p:nvPr/>
              </p:nvSpPr>
              <p:spPr bwMode="auto">
                <a:xfrm flipV="1">
                  <a:off x="624" y="1782"/>
                  <a:ext cx="0" cy="1008"/>
                </a:xfrm>
                <a:prstGeom prst="line">
                  <a:avLst/>
                </a:prstGeom>
                <a:noFill/>
                <a:ln w="19050">
                  <a:solidFill>
                    <a:srgbClr val="800000"/>
                  </a:solidFill>
                  <a:round/>
                  <a:headEnd/>
                  <a:tailEnd type="triangle" w="med" len="med"/>
                </a:ln>
              </p:spPr>
              <p:txBody>
                <a:bodyPr/>
                <a:lstStyle/>
                <a:p>
                  <a:endParaRPr lang="en-US"/>
                </a:p>
              </p:txBody>
            </p:sp>
            <p:sp>
              <p:nvSpPr>
                <p:cNvPr id="23" name="Line 12">
                  <a:extLst>
                    <a:ext uri="{FF2B5EF4-FFF2-40B4-BE49-F238E27FC236}">
                      <a16:creationId xmlns:a16="http://schemas.microsoft.com/office/drawing/2014/main" id="{797E53BA-CA7D-46EF-B6A9-F45E130E3710}"/>
                    </a:ext>
                  </a:extLst>
                </p:cNvPr>
                <p:cNvSpPr>
                  <a:spLocks noChangeShapeType="1"/>
                </p:cNvSpPr>
                <p:nvPr/>
              </p:nvSpPr>
              <p:spPr bwMode="auto">
                <a:xfrm>
                  <a:off x="420" y="2292"/>
                  <a:ext cx="1998" cy="0"/>
                </a:xfrm>
                <a:prstGeom prst="line">
                  <a:avLst/>
                </a:prstGeom>
                <a:noFill/>
                <a:ln w="19050">
                  <a:solidFill>
                    <a:srgbClr val="800000"/>
                  </a:solidFill>
                  <a:round/>
                  <a:headEnd/>
                  <a:tailEnd type="triangle" w="med" len="med"/>
                </a:ln>
              </p:spPr>
              <p:txBody>
                <a:bodyPr/>
                <a:lstStyle/>
                <a:p>
                  <a:endParaRPr lang="en-US"/>
                </a:p>
              </p:txBody>
            </p:sp>
            <p:sp>
              <p:nvSpPr>
                <p:cNvPr id="24" name="Text Box 13">
                  <a:extLst>
                    <a:ext uri="{FF2B5EF4-FFF2-40B4-BE49-F238E27FC236}">
                      <a16:creationId xmlns:a16="http://schemas.microsoft.com/office/drawing/2014/main" id="{05538A34-C0A9-4CD3-8868-0D7C554BD323}"/>
                    </a:ext>
                  </a:extLst>
                </p:cNvPr>
                <p:cNvSpPr txBox="1">
                  <a:spLocks noChangeArrowheads="1"/>
                </p:cNvSpPr>
                <p:nvPr/>
              </p:nvSpPr>
              <p:spPr bwMode="auto">
                <a:xfrm>
                  <a:off x="2060" y="2341"/>
                  <a:ext cx="160" cy="194"/>
                </a:xfrm>
                <a:prstGeom prst="rect">
                  <a:avLst/>
                </a:prstGeom>
                <a:noFill/>
                <a:ln w="9525" algn="ctr">
                  <a:noFill/>
                  <a:miter lim="800000"/>
                  <a:headEnd/>
                  <a:tailEnd/>
                </a:ln>
              </p:spPr>
              <p:txBody>
                <a:bodyPr wrap="none">
                  <a:spAutoFit/>
                </a:bodyPr>
                <a:lstStyle/>
                <a:p>
                  <a:r>
                    <a:rPr lang="en-US" sz="1400" dirty="0"/>
                    <a:t>t</a:t>
                  </a:r>
                </a:p>
              </p:txBody>
            </p:sp>
            <p:sp>
              <p:nvSpPr>
                <p:cNvPr id="25" name="Line 14">
                  <a:extLst>
                    <a:ext uri="{FF2B5EF4-FFF2-40B4-BE49-F238E27FC236}">
                      <a16:creationId xmlns:a16="http://schemas.microsoft.com/office/drawing/2014/main" id="{217A2688-F83C-4401-B2E8-7B98E2EE2E31}"/>
                    </a:ext>
                  </a:extLst>
                </p:cNvPr>
                <p:cNvSpPr>
                  <a:spLocks noChangeShapeType="1"/>
                </p:cNvSpPr>
                <p:nvPr/>
              </p:nvSpPr>
              <p:spPr bwMode="auto">
                <a:xfrm>
                  <a:off x="2172" y="2424"/>
                  <a:ext cx="216" cy="0"/>
                </a:xfrm>
                <a:prstGeom prst="line">
                  <a:avLst/>
                </a:prstGeom>
                <a:noFill/>
                <a:ln w="19050">
                  <a:solidFill>
                    <a:srgbClr val="800000"/>
                  </a:solidFill>
                  <a:round/>
                  <a:headEnd/>
                  <a:tailEnd type="triangle" w="med" len="med"/>
                </a:ln>
              </p:spPr>
              <p:txBody>
                <a:bodyPr/>
                <a:lstStyle/>
                <a:p>
                  <a:endParaRPr lang="en-US"/>
                </a:p>
              </p:txBody>
            </p:sp>
            <p:sp>
              <p:nvSpPr>
                <p:cNvPr id="26" name="Text Box 15">
                  <a:extLst>
                    <a:ext uri="{FF2B5EF4-FFF2-40B4-BE49-F238E27FC236}">
                      <a16:creationId xmlns:a16="http://schemas.microsoft.com/office/drawing/2014/main" id="{C628836D-439F-43FC-A860-E99D9B8BE9BA}"/>
                    </a:ext>
                  </a:extLst>
                </p:cNvPr>
                <p:cNvSpPr txBox="1">
                  <a:spLocks noChangeArrowheads="1"/>
                </p:cNvSpPr>
                <p:nvPr/>
              </p:nvSpPr>
              <p:spPr bwMode="auto">
                <a:xfrm rot="16200000">
                  <a:off x="-138" y="2246"/>
                  <a:ext cx="1339" cy="210"/>
                </a:xfrm>
                <a:prstGeom prst="rect">
                  <a:avLst/>
                </a:prstGeom>
                <a:noFill/>
                <a:ln w="9525" algn="ctr">
                  <a:noFill/>
                  <a:miter lim="800000"/>
                  <a:headEnd/>
                  <a:tailEnd/>
                </a:ln>
              </p:spPr>
              <p:txBody>
                <a:bodyPr wrap="none">
                  <a:spAutoFit/>
                </a:bodyPr>
                <a:lstStyle/>
                <a:p>
                  <a:r>
                    <a:rPr lang="en-US" sz="1400" dirty="0"/>
                    <a:t>Noise Current Amplitude</a:t>
                  </a:r>
                </a:p>
              </p:txBody>
            </p:sp>
            <p:sp>
              <p:nvSpPr>
                <p:cNvPr id="27" name="Line 16">
                  <a:extLst>
                    <a:ext uri="{FF2B5EF4-FFF2-40B4-BE49-F238E27FC236}">
                      <a16:creationId xmlns:a16="http://schemas.microsoft.com/office/drawing/2014/main" id="{08DCAB73-F010-460C-9AF7-147101B91B3D}"/>
                    </a:ext>
                  </a:extLst>
                </p:cNvPr>
                <p:cNvSpPr>
                  <a:spLocks noChangeShapeType="1"/>
                </p:cNvSpPr>
                <p:nvPr/>
              </p:nvSpPr>
              <p:spPr bwMode="auto">
                <a:xfrm flipV="1">
                  <a:off x="630" y="1944"/>
                  <a:ext cx="0" cy="348"/>
                </a:xfrm>
                <a:prstGeom prst="line">
                  <a:avLst/>
                </a:prstGeom>
                <a:noFill/>
                <a:ln w="19050">
                  <a:solidFill>
                    <a:srgbClr val="0000FF"/>
                  </a:solidFill>
                  <a:round/>
                  <a:headEnd/>
                  <a:tailEnd/>
                </a:ln>
              </p:spPr>
              <p:txBody>
                <a:bodyPr/>
                <a:lstStyle/>
                <a:p>
                  <a:endParaRPr lang="en-US"/>
                </a:p>
              </p:txBody>
            </p:sp>
            <p:sp>
              <p:nvSpPr>
                <p:cNvPr id="28" name="Line 17">
                  <a:extLst>
                    <a:ext uri="{FF2B5EF4-FFF2-40B4-BE49-F238E27FC236}">
                      <a16:creationId xmlns:a16="http://schemas.microsoft.com/office/drawing/2014/main" id="{549E960B-ADB5-4B5A-B039-CDDE5B89AD93}"/>
                    </a:ext>
                  </a:extLst>
                </p:cNvPr>
                <p:cNvSpPr>
                  <a:spLocks noChangeShapeType="1"/>
                </p:cNvSpPr>
                <p:nvPr/>
              </p:nvSpPr>
              <p:spPr bwMode="auto">
                <a:xfrm flipV="1">
                  <a:off x="839" y="1943"/>
                  <a:ext cx="0" cy="792"/>
                </a:xfrm>
                <a:prstGeom prst="line">
                  <a:avLst/>
                </a:prstGeom>
                <a:noFill/>
                <a:ln w="19050">
                  <a:solidFill>
                    <a:srgbClr val="0000FF"/>
                  </a:solidFill>
                  <a:round/>
                  <a:headEnd/>
                  <a:tailEnd/>
                </a:ln>
              </p:spPr>
              <p:txBody>
                <a:bodyPr/>
                <a:lstStyle/>
                <a:p>
                  <a:endParaRPr lang="en-US"/>
                </a:p>
              </p:txBody>
            </p:sp>
            <p:sp>
              <p:nvSpPr>
                <p:cNvPr id="29" name="Line 18">
                  <a:extLst>
                    <a:ext uri="{FF2B5EF4-FFF2-40B4-BE49-F238E27FC236}">
                      <a16:creationId xmlns:a16="http://schemas.microsoft.com/office/drawing/2014/main" id="{8A3561A2-29DF-41D4-95DB-30796C7B116A}"/>
                    </a:ext>
                  </a:extLst>
                </p:cNvPr>
                <p:cNvSpPr>
                  <a:spLocks noChangeShapeType="1"/>
                </p:cNvSpPr>
                <p:nvPr/>
              </p:nvSpPr>
              <p:spPr bwMode="auto">
                <a:xfrm flipV="1">
                  <a:off x="1096" y="1858"/>
                  <a:ext cx="6" cy="876"/>
                </a:xfrm>
                <a:prstGeom prst="line">
                  <a:avLst/>
                </a:prstGeom>
                <a:noFill/>
                <a:ln w="19050">
                  <a:solidFill>
                    <a:srgbClr val="0000FF"/>
                  </a:solidFill>
                  <a:round/>
                  <a:headEnd/>
                  <a:tailEnd/>
                </a:ln>
              </p:spPr>
              <p:txBody>
                <a:bodyPr/>
                <a:lstStyle/>
                <a:p>
                  <a:endParaRPr lang="en-US"/>
                </a:p>
              </p:txBody>
            </p:sp>
            <p:sp>
              <p:nvSpPr>
                <p:cNvPr id="30" name="Line 19">
                  <a:extLst>
                    <a:ext uri="{FF2B5EF4-FFF2-40B4-BE49-F238E27FC236}">
                      <a16:creationId xmlns:a16="http://schemas.microsoft.com/office/drawing/2014/main" id="{76B0FCDD-5D26-43DD-93BF-DD15DF6A8373}"/>
                    </a:ext>
                  </a:extLst>
                </p:cNvPr>
                <p:cNvSpPr>
                  <a:spLocks noChangeShapeType="1"/>
                </p:cNvSpPr>
                <p:nvPr/>
              </p:nvSpPr>
              <p:spPr bwMode="auto">
                <a:xfrm flipV="1">
                  <a:off x="1245" y="1869"/>
                  <a:ext cx="6" cy="846"/>
                </a:xfrm>
                <a:prstGeom prst="line">
                  <a:avLst/>
                </a:prstGeom>
                <a:noFill/>
                <a:ln w="19050">
                  <a:solidFill>
                    <a:srgbClr val="0000FF"/>
                  </a:solidFill>
                  <a:round/>
                  <a:headEnd/>
                  <a:tailEnd/>
                </a:ln>
              </p:spPr>
              <p:txBody>
                <a:bodyPr/>
                <a:lstStyle/>
                <a:p>
                  <a:endParaRPr lang="en-US"/>
                </a:p>
              </p:txBody>
            </p:sp>
            <p:sp>
              <p:nvSpPr>
                <p:cNvPr id="31" name="Line 20">
                  <a:extLst>
                    <a:ext uri="{FF2B5EF4-FFF2-40B4-BE49-F238E27FC236}">
                      <a16:creationId xmlns:a16="http://schemas.microsoft.com/office/drawing/2014/main" id="{77263D1C-8B20-40FC-971A-98A73D7A6AD0}"/>
                    </a:ext>
                  </a:extLst>
                </p:cNvPr>
                <p:cNvSpPr>
                  <a:spLocks noChangeShapeType="1"/>
                </p:cNvSpPr>
                <p:nvPr/>
              </p:nvSpPr>
              <p:spPr bwMode="auto">
                <a:xfrm>
                  <a:off x="630" y="1950"/>
                  <a:ext cx="204" cy="0"/>
                </a:xfrm>
                <a:prstGeom prst="line">
                  <a:avLst/>
                </a:prstGeom>
                <a:noFill/>
                <a:ln w="19050">
                  <a:solidFill>
                    <a:srgbClr val="0000FF"/>
                  </a:solidFill>
                  <a:round/>
                  <a:headEnd/>
                  <a:tailEnd/>
                </a:ln>
              </p:spPr>
              <p:txBody>
                <a:bodyPr/>
                <a:lstStyle/>
                <a:p>
                  <a:endParaRPr lang="en-US"/>
                </a:p>
              </p:txBody>
            </p:sp>
            <p:sp>
              <p:nvSpPr>
                <p:cNvPr id="32" name="Line 21">
                  <a:extLst>
                    <a:ext uri="{FF2B5EF4-FFF2-40B4-BE49-F238E27FC236}">
                      <a16:creationId xmlns:a16="http://schemas.microsoft.com/office/drawing/2014/main" id="{614DA012-9EA9-473C-A7C1-73750955814D}"/>
                    </a:ext>
                  </a:extLst>
                </p:cNvPr>
                <p:cNvSpPr>
                  <a:spLocks noChangeShapeType="1"/>
                </p:cNvSpPr>
                <p:nvPr/>
              </p:nvSpPr>
              <p:spPr bwMode="auto">
                <a:xfrm>
                  <a:off x="1104" y="1866"/>
                  <a:ext cx="156" cy="0"/>
                </a:xfrm>
                <a:prstGeom prst="line">
                  <a:avLst/>
                </a:prstGeom>
                <a:noFill/>
                <a:ln w="19050">
                  <a:solidFill>
                    <a:srgbClr val="0000FF"/>
                  </a:solidFill>
                  <a:round/>
                  <a:headEnd/>
                  <a:tailEnd/>
                </a:ln>
              </p:spPr>
              <p:txBody>
                <a:bodyPr/>
                <a:lstStyle/>
                <a:p>
                  <a:endParaRPr lang="en-US"/>
                </a:p>
              </p:txBody>
            </p:sp>
            <p:sp>
              <p:nvSpPr>
                <p:cNvPr id="33" name="Line 22">
                  <a:extLst>
                    <a:ext uri="{FF2B5EF4-FFF2-40B4-BE49-F238E27FC236}">
                      <a16:creationId xmlns:a16="http://schemas.microsoft.com/office/drawing/2014/main" id="{7B6A89BC-FE42-4238-9E0A-DF2EB5E66E86}"/>
                    </a:ext>
                  </a:extLst>
                </p:cNvPr>
                <p:cNvSpPr>
                  <a:spLocks noChangeShapeType="1"/>
                </p:cNvSpPr>
                <p:nvPr/>
              </p:nvSpPr>
              <p:spPr bwMode="auto">
                <a:xfrm flipH="1">
                  <a:off x="840" y="2730"/>
                  <a:ext cx="246" cy="0"/>
                </a:xfrm>
                <a:prstGeom prst="line">
                  <a:avLst/>
                </a:prstGeom>
                <a:noFill/>
                <a:ln w="19050">
                  <a:solidFill>
                    <a:srgbClr val="0000FF"/>
                  </a:solidFill>
                  <a:round/>
                  <a:headEnd/>
                  <a:tailEnd/>
                </a:ln>
              </p:spPr>
              <p:txBody>
                <a:bodyPr/>
                <a:lstStyle/>
                <a:p>
                  <a:endParaRPr lang="en-US"/>
                </a:p>
              </p:txBody>
            </p:sp>
            <p:sp>
              <p:nvSpPr>
                <p:cNvPr id="34" name="Line 23">
                  <a:extLst>
                    <a:ext uri="{FF2B5EF4-FFF2-40B4-BE49-F238E27FC236}">
                      <a16:creationId xmlns:a16="http://schemas.microsoft.com/office/drawing/2014/main" id="{18D89391-E2C4-4340-AB1F-6806D10B97AC}"/>
                    </a:ext>
                  </a:extLst>
                </p:cNvPr>
                <p:cNvSpPr>
                  <a:spLocks noChangeShapeType="1"/>
                </p:cNvSpPr>
                <p:nvPr/>
              </p:nvSpPr>
              <p:spPr bwMode="auto">
                <a:xfrm>
                  <a:off x="1242" y="2718"/>
                  <a:ext cx="186" cy="0"/>
                </a:xfrm>
                <a:prstGeom prst="line">
                  <a:avLst/>
                </a:prstGeom>
                <a:noFill/>
                <a:ln w="19050">
                  <a:solidFill>
                    <a:srgbClr val="0000FF"/>
                  </a:solidFill>
                  <a:round/>
                  <a:headEnd/>
                  <a:tailEnd/>
                </a:ln>
              </p:spPr>
              <p:txBody>
                <a:bodyPr/>
                <a:lstStyle/>
                <a:p>
                  <a:endParaRPr lang="en-US"/>
                </a:p>
              </p:txBody>
            </p:sp>
            <p:sp>
              <p:nvSpPr>
                <p:cNvPr id="35" name="Line 24">
                  <a:extLst>
                    <a:ext uri="{FF2B5EF4-FFF2-40B4-BE49-F238E27FC236}">
                      <a16:creationId xmlns:a16="http://schemas.microsoft.com/office/drawing/2014/main" id="{6B00F33C-1ADC-45E7-B60C-FDFB294749F2}"/>
                    </a:ext>
                  </a:extLst>
                </p:cNvPr>
                <p:cNvSpPr>
                  <a:spLocks noChangeShapeType="1"/>
                </p:cNvSpPr>
                <p:nvPr/>
              </p:nvSpPr>
              <p:spPr bwMode="auto">
                <a:xfrm flipV="1">
                  <a:off x="1422" y="1962"/>
                  <a:ext cx="0" cy="756"/>
                </a:xfrm>
                <a:prstGeom prst="line">
                  <a:avLst/>
                </a:prstGeom>
                <a:noFill/>
                <a:ln w="19050">
                  <a:solidFill>
                    <a:srgbClr val="0000FF"/>
                  </a:solidFill>
                  <a:round/>
                  <a:headEnd/>
                  <a:tailEnd/>
                </a:ln>
              </p:spPr>
              <p:txBody>
                <a:bodyPr/>
                <a:lstStyle/>
                <a:p>
                  <a:endParaRPr lang="en-US"/>
                </a:p>
              </p:txBody>
            </p:sp>
            <p:sp>
              <p:nvSpPr>
                <p:cNvPr id="36" name="Line 25">
                  <a:extLst>
                    <a:ext uri="{FF2B5EF4-FFF2-40B4-BE49-F238E27FC236}">
                      <a16:creationId xmlns:a16="http://schemas.microsoft.com/office/drawing/2014/main" id="{595FC25E-1210-4160-8E24-CB9427E30841}"/>
                    </a:ext>
                  </a:extLst>
                </p:cNvPr>
                <p:cNvSpPr>
                  <a:spLocks noChangeShapeType="1"/>
                </p:cNvSpPr>
                <p:nvPr/>
              </p:nvSpPr>
              <p:spPr bwMode="auto">
                <a:xfrm>
                  <a:off x="1422" y="1962"/>
                  <a:ext cx="324" cy="0"/>
                </a:xfrm>
                <a:prstGeom prst="line">
                  <a:avLst/>
                </a:prstGeom>
                <a:noFill/>
                <a:ln w="19050">
                  <a:solidFill>
                    <a:srgbClr val="0000FF"/>
                  </a:solidFill>
                  <a:round/>
                  <a:headEnd/>
                  <a:tailEnd/>
                </a:ln>
              </p:spPr>
              <p:txBody>
                <a:bodyPr/>
                <a:lstStyle/>
                <a:p>
                  <a:endParaRPr lang="en-US"/>
                </a:p>
              </p:txBody>
            </p:sp>
            <p:sp>
              <p:nvSpPr>
                <p:cNvPr id="37" name="Line 26">
                  <a:extLst>
                    <a:ext uri="{FF2B5EF4-FFF2-40B4-BE49-F238E27FC236}">
                      <a16:creationId xmlns:a16="http://schemas.microsoft.com/office/drawing/2014/main" id="{5E0BEFE3-ECE3-41A9-8E57-F7020AB8E773}"/>
                    </a:ext>
                  </a:extLst>
                </p:cNvPr>
                <p:cNvSpPr>
                  <a:spLocks noChangeShapeType="1"/>
                </p:cNvSpPr>
                <p:nvPr/>
              </p:nvSpPr>
              <p:spPr bwMode="auto">
                <a:xfrm>
                  <a:off x="1740" y="1962"/>
                  <a:ext cx="0" cy="780"/>
                </a:xfrm>
                <a:prstGeom prst="line">
                  <a:avLst/>
                </a:prstGeom>
                <a:noFill/>
                <a:ln w="19050">
                  <a:solidFill>
                    <a:srgbClr val="0000CC"/>
                  </a:solidFill>
                  <a:round/>
                  <a:headEnd/>
                  <a:tailEnd/>
                </a:ln>
              </p:spPr>
              <p:txBody>
                <a:bodyPr/>
                <a:lstStyle/>
                <a:p>
                  <a:endParaRPr lang="en-US"/>
                </a:p>
              </p:txBody>
            </p:sp>
            <p:sp>
              <p:nvSpPr>
                <p:cNvPr id="38" name="Line 28">
                  <a:extLst>
                    <a:ext uri="{FF2B5EF4-FFF2-40B4-BE49-F238E27FC236}">
                      <a16:creationId xmlns:a16="http://schemas.microsoft.com/office/drawing/2014/main" id="{342245B0-C2F5-4E44-9A04-EA9B76672991}"/>
                    </a:ext>
                  </a:extLst>
                </p:cNvPr>
                <p:cNvSpPr>
                  <a:spLocks noChangeShapeType="1"/>
                </p:cNvSpPr>
                <p:nvPr/>
              </p:nvSpPr>
              <p:spPr bwMode="auto">
                <a:xfrm>
                  <a:off x="1734" y="2736"/>
                  <a:ext cx="180" cy="0"/>
                </a:xfrm>
                <a:prstGeom prst="line">
                  <a:avLst/>
                </a:prstGeom>
                <a:noFill/>
                <a:ln w="19050">
                  <a:solidFill>
                    <a:srgbClr val="0000FF"/>
                  </a:solidFill>
                  <a:round/>
                  <a:headEnd/>
                  <a:tailEnd/>
                </a:ln>
              </p:spPr>
              <p:txBody>
                <a:bodyPr/>
                <a:lstStyle/>
                <a:p>
                  <a:endParaRPr lang="en-US"/>
                </a:p>
              </p:txBody>
            </p:sp>
            <p:sp>
              <p:nvSpPr>
                <p:cNvPr id="39" name="Line 29">
                  <a:extLst>
                    <a:ext uri="{FF2B5EF4-FFF2-40B4-BE49-F238E27FC236}">
                      <a16:creationId xmlns:a16="http://schemas.microsoft.com/office/drawing/2014/main" id="{59BA448B-2C5B-4A2A-981B-B55B9FFB69FE}"/>
                    </a:ext>
                  </a:extLst>
                </p:cNvPr>
                <p:cNvSpPr>
                  <a:spLocks noChangeShapeType="1"/>
                </p:cNvSpPr>
                <p:nvPr/>
              </p:nvSpPr>
              <p:spPr bwMode="auto">
                <a:xfrm flipV="1">
                  <a:off x="1908" y="1920"/>
                  <a:ext cx="0" cy="816"/>
                </a:xfrm>
                <a:prstGeom prst="line">
                  <a:avLst/>
                </a:prstGeom>
                <a:noFill/>
                <a:ln w="19050">
                  <a:solidFill>
                    <a:srgbClr val="0000FF"/>
                  </a:solidFill>
                  <a:round/>
                  <a:headEnd/>
                  <a:tailEnd/>
                </a:ln>
              </p:spPr>
              <p:txBody>
                <a:bodyPr/>
                <a:lstStyle/>
                <a:p>
                  <a:endParaRPr lang="en-US"/>
                </a:p>
              </p:txBody>
            </p:sp>
            <p:sp>
              <p:nvSpPr>
                <p:cNvPr id="40" name="Line 30">
                  <a:extLst>
                    <a:ext uri="{FF2B5EF4-FFF2-40B4-BE49-F238E27FC236}">
                      <a16:creationId xmlns:a16="http://schemas.microsoft.com/office/drawing/2014/main" id="{012CA6B0-EE19-4EA5-8813-2C33E5D7C554}"/>
                    </a:ext>
                  </a:extLst>
                </p:cNvPr>
                <p:cNvSpPr>
                  <a:spLocks noChangeShapeType="1"/>
                </p:cNvSpPr>
                <p:nvPr/>
              </p:nvSpPr>
              <p:spPr bwMode="auto">
                <a:xfrm>
                  <a:off x="1908" y="1926"/>
                  <a:ext cx="198" cy="0"/>
                </a:xfrm>
                <a:prstGeom prst="line">
                  <a:avLst/>
                </a:prstGeom>
                <a:noFill/>
                <a:ln w="19050">
                  <a:solidFill>
                    <a:srgbClr val="0000FF"/>
                  </a:solidFill>
                  <a:round/>
                  <a:headEnd/>
                  <a:tailEnd/>
                </a:ln>
              </p:spPr>
              <p:txBody>
                <a:bodyPr/>
                <a:lstStyle/>
                <a:p>
                  <a:endParaRPr lang="en-US"/>
                </a:p>
              </p:txBody>
            </p:sp>
          </p:grpSp>
          <p:sp>
            <p:nvSpPr>
              <p:cNvPr id="15" name="Freeform 33">
                <a:extLst>
                  <a:ext uri="{FF2B5EF4-FFF2-40B4-BE49-F238E27FC236}">
                    <a16:creationId xmlns:a16="http://schemas.microsoft.com/office/drawing/2014/main" id="{1C60303C-1B54-43A0-B4CC-3498F537691C}"/>
                  </a:ext>
                </a:extLst>
              </p:cNvPr>
              <p:cNvSpPr>
                <a:spLocks/>
              </p:cNvSpPr>
              <p:nvPr/>
            </p:nvSpPr>
            <p:spPr bwMode="auto">
              <a:xfrm>
                <a:off x="638" y="1898"/>
                <a:ext cx="195" cy="91"/>
              </a:xfrm>
              <a:custGeom>
                <a:avLst/>
                <a:gdLst>
                  <a:gd name="T0" fmla="*/ 0 w 249"/>
                  <a:gd name="T1" fmla="*/ 51 h 91"/>
                  <a:gd name="T2" fmla="*/ 10 w 249"/>
                  <a:gd name="T3" fmla="*/ 37 h 91"/>
                  <a:gd name="T4" fmla="*/ 21 w 249"/>
                  <a:gd name="T5" fmla="*/ 13 h 91"/>
                  <a:gd name="T6" fmla="*/ 16 w 249"/>
                  <a:gd name="T7" fmla="*/ 10 h 91"/>
                  <a:gd name="T8" fmla="*/ 16 w 249"/>
                  <a:gd name="T9" fmla="*/ 7 h 91"/>
                  <a:gd name="T10" fmla="*/ 25 w 249"/>
                  <a:gd name="T11" fmla="*/ 60 h 91"/>
                  <a:gd name="T12" fmla="*/ 43 w 249"/>
                  <a:gd name="T13" fmla="*/ 13 h 91"/>
                  <a:gd name="T14" fmla="*/ 48 w 249"/>
                  <a:gd name="T15" fmla="*/ 79 h 91"/>
                  <a:gd name="T16" fmla="*/ 63 w 249"/>
                  <a:gd name="T17" fmla="*/ 42 h 91"/>
                  <a:gd name="T18" fmla="*/ 67 w 249"/>
                  <a:gd name="T19" fmla="*/ 12 h 91"/>
                  <a:gd name="T20" fmla="*/ 82 w 249"/>
                  <a:gd name="T21" fmla="*/ 78 h 91"/>
                  <a:gd name="T22" fmla="*/ 93 w 249"/>
                  <a:gd name="T23" fmla="*/ 9 h 91"/>
                  <a:gd name="T24" fmla="*/ 106 w 249"/>
                  <a:gd name="T25" fmla="*/ 82 h 91"/>
                  <a:gd name="T26" fmla="*/ 114 w 249"/>
                  <a:gd name="T27" fmla="*/ 46 h 91"/>
                  <a:gd name="T28" fmla="*/ 124 w 249"/>
                  <a:gd name="T29" fmla="*/ 25 h 91"/>
                  <a:gd name="T30" fmla="*/ 138 w 249"/>
                  <a:gd name="T31" fmla="*/ 78 h 91"/>
                  <a:gd name="T32" fmla="*/ 154 w 249"/>
                  <a:gd name="T33" fmla="*/ 13 h 91"/>
                  <a:gd name="T34" fmla="*/ 156 w 249"/>
                  <a:gd name="T35" fmla="*/ 91 h 91"/>
                  <a:gd name="T36" fmla="*/ 169 w 249"/>
                  <a:gd name="T37" fmla="*/ 45 h 91"/>
                  <a:gd name="T38" fmla="*/ 178 w 249"/>
                  <a:gd name="T39" fmla="*/ 73 h 91"/>
                  <a:gd name="T40" fmla="*/ 192 w 249"/>
                  <a:gd name="T41" fmla="*/ 0 h 91"/>
                  <a:gd name="T42" fmla="*/ 217 w 249"/>
                  <a:gd name="T43" fmla="*/ 69 h 91"/>
                  <a:gd name="T44" fmla="*/ 226 w 249"/>
                  <a:gd name="T45" fmla="*/ 25 h 91"/>
                  <a:gd name="T46" fmla="*/ 228 w 249"/>
                  <a:gd name="T47" fmla="*/ 88 h 91"/>
                  <a:gd name="T48" fmla="*/ 249 w 249"/>
                  <a:gd name="T49" fmla="*/ 52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91"/>
                  <a:gd name="T77" fmla="*/ 249 w 249"/>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91">
                    <a:moveTo>
                      <a:pt x="0" y="51"/>
                    </a:moveTo>
                    <a:cubicBezTo>
                      <a:pt x="3" y="46"/>
                      <a:pt x="10" y="37"/>
                      <a:pt x="10" y="37"/>
                    </a:cubicBezTo>
                    <a:cubicBezTo>
                      <a:pt x="13" y="27"/>
                      <a:pt x="14" y="21"/>
                      <a:pt x="21" y="13"/>
                    </a:cubicBezTo>
                    <a:cubicBezTo>
                      <a:pt x="19" y="12"/>
                      <a:pt x="18" y="11"/>
                      <a:pt x="16" y="10"/>
                    </a:cubicBezTo>
                    <a:cubicBezTo>
                      <a:pt x="10" y="8"/>
                      <a:pt x="7" y="7"/>
                      <a:pt x="16" y="7"/>
                    </a:cubicBezTo>
                    <a:lnTo>
                      <a:pt x="25" y="60"/>
                    </a:lnTo>
                    <a:lnTo>
                      <a:pt x="43" y="13"/>
                    </a:lnTo>
                    <a:lnTo>
                      <a:pt x="48" y="79"/>
                    </a:lnTo>
                    <a:lnTo>
                      <a:pt x="63" y="42"/>
                    </a:lnTo>
                    <a:lnTo>
                      <a:pt x="67" y="12"/>
                    </a:lnTo>
                    <a:lnTo>
                      <a:pt x="82" y="78"/>
                    </a:lnTo>
                    <a:lnTo>
                      <a:pt x="93" y="9"/>
                    </a:lnTo>
                    <a:lnTo>
                      <a:pt x="106" y="82"/>
                    </a:lnTo>
                    <a:lnTo>
                      <a:pt x="114" y="46"/>
                    </a:lnTo>
                    <a:lnTo>
                      <a:pt x="124" y="25"/>
                    </a:lnTo>
                    <a:lnTo>
                      <a:pt x="138" y="78"/>
                    </a:lnTo>
                    <a:lnTo>
                      <a:pt x="154" y="13"/>
                    </a:lnTo>
                    <a:lnTo>
                      <a:pt x="156" y="91"/>
                    </a:lnTo>
                    <a:lnTo>
                      <a:pt x="169" y="45"/>
                    </a:lnTo>
                    <a:lnTo>
                      <a:pt x="178" y="73"/>
                    </a:lnTo>
                    <a:lnTo>
                      <a:pt x="192" y="0"/>
                    </a:lnTo>
                    <a:lnTo>
                      <a:pt x="217" y="69"/>
                    </a:lnTo>
                    <a:lnTo>
                      <a:pt x="226" y="25"/>
                    </a:lnTo>
                    <a:lnTo>
                      <a:pt x="228" y="88"/>
                    </a:lnTo>
                    <a:lnTo>
                      <a:pt x="249" y="52"/>
                    </a:lnTo>
                  </a:path>
                </a:pathLst>
              </a:custGeom>
              <a:solidFill>
                <a:srgbClr val="0000FF"/>
              </a:solidFill>
              <a:ln w="9525">
                <a:noFill/>
                <a:round/>
                <a:headEnd/>
                <a:tailEnd/>
              </a:ln>
            </p:spPr>
            <p:txBody>
              <a:bodyPr/>
              <a:lstStyle/>
              <a:p>
                <a:endParaRPr lang="en-US"/>
              </a:p>
            </p:txBody>
          </p:sp>
          <p:sp>
            <p:nvSpPr>
              <p:cNvPr id="16" name="Freeform 34">
                <a:extLst>
                  <a:ext uri="{FF2B5EF4-FFF2-40B4-BE49-F238E27FC236}">
                    <a16:creationId xmlns:a16="http://schemas.microsoft.com/office/drawing/2014/main" id="{B137EAD8-F338-4461-980E-FCB80D2FA1A1}"/>
                  </a:ext>
                </a:extLst>
              </p:cNvPr>
              <p:cNvSpPr>
                <a:spLocks/>
              </p:cNvSpPr>
              <p:nvPr/>
            </p:nvSpPr>
            <p:spPr bwMode="auto">
              <a:xfrm>
                <a:off x="841" y="2671"/>
                <a:ext cx="249" cy="97"/>
              </a:xfrm>
              <a:custGeom>
                <a:avLst/>
                <a:gdLst>
                  <a:gd name="T0" fmla="*/ 0 w 249"/>
                  <a:gd name="T1" fmla="*/ 51 h 91"/>
                  <a:gd name="T2" fmla="*/ 10 w 249"/>
                  <a:gd name="T3" fmla="*/ 37 h 91"/>
                  <a:gd name="T4" fmla="*/ 21 w 249"/>
                  <a:gd name="T5" fmla="*/ 13 h 91"/>
                  <a:gd name="T6" fmla="*/ 16 w 249"/>
                  <a:gd name="T7" fmla="*/ 10 h 91"/>
                  <a:gd name="T8" fmla="*/ 16 w 249"/>
                  <a:gd name="T9" fmla="*/ 7 h 91"/>
                  <a:gd name="T10" fmla="*/ 25 w 249"/>
                  <a:gd name="T11" fmla="*/ 60 h 91"/>
                  <a:gd name="T12" fmla="*/ 43 w 249"/>
                  <a:gd name="T13" fmla="*/ 13 h 91"/>
                  <a:gd name="T14" fmla="*/ 48 w 249"/>
                  <a:gd name="T15" fmla="*/ 79 h 91"/>
                  <a:gd name="T16" fmla="*/ 63 w 249"/>
                  <a:gd name="T17" fmla="*/ 42 h 91"/>
                  <a:gd name="T18" fmla="*/ 67 w 249"/>
                  <a:gd name="T19" fmla="*/ 12 h 91"/>
                  <a:gd name="T20" fmla="*/ 82 w 249"/>
                  <a:gd name="T21" fmla="*/ 78 h 91"/>
                  <a:gd name="T22" fmla="*/ 93 w 249"/>
                  <a:gd name="T23" fmla="*/ 9 h 91"/>
                  <a:gd name="T24" fmla="*/ 106 w 249"/>
                  <a:gd name="T25" fmla="*/ 82 h 91"/>
                  <a:gd name="T26" fmla="*/ 114 w 249"/>
                  <a:gd name="T27" fmla="*/ 46 h 91"/>
                  <a:gd name="T28" fmla="*/ 124 w 249"/>
                  <a:gd name="T29" fmla="*/ 25 h 91"/>
                  <a:gd name="T30" fmla="*/ 138 w 249"/>
                  <a:gd name="T31" fmla="*/ 78 h 91"/>
                  <a:gd name="T32" fmla="*/ 154 w 249"/>
                  <a:gd name="T33" fmla="*/ 13 h 91"/>
                  <a:gd name="T34" fmla="*/ 156 w 249"/>
                  <a:gd name="T35" fmla="*/ 91 h 91"/>
                  <a:gd name="T36" fmla="*/ 169 w 249"/>
                  <a:gd name="T37" fmla="*/ 45 h 91"/>
                  <a:gd name="T38" fmla="*/ 178 w 249"/>
                  <a:gd name="T39" fmla="*/ 73 h 91"/>
                  <a:gd name="T40" fmla="*/ 192 w 249"/>
                  <a:gd name="T41" fmla="*/ 0 h 91"/>
                  <a:gd name="T42" fmla="*/ 217 w 249"/>
                  <a:gd name="T43" fmla="*/ 69 h 91"/>
                  <a:gd name="T44" fmla="*/ 226 w 249"/>
                  <a:gd name="T45" fmla="*/ 25 h 91"/>
                  <a:gd name="T46" fmla="*/ 228 w 249"/>
                  <a:gd name="T47" fmla="*/ 88 h 91"/>
                  <a:gd name="T48" fmla="*/ 249 w 249"/>
                  <a:gd name="T49" fmla="*/ 52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91"/>
                  <a:gd name="T77" fmla="*/ 249 w 249"/>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91">
                    <a:moveTo>
                      <a:pt x="0" y="51"/>
                    </a:moveTo>
                    <a:cubicBezTo>
                      <a:pt x="3" y="46"/>
                      <a:pt x="10" y="37"/>
                      <a:pt x="10" y="37"/>
                    </a:cubicBezTo>
                    <a:cubicBezTo>
                      <a:pt x="13" y="27"/>
                      <a:pt x="14" y="21"/>
                      <a:pt x="21" y="13"/>
                    </a:cubicBezTo>
                    <a:cubicBezTo>
                      <a:pt x="19" y="12"/>
                      <a:pt x="18" y="11"/>
                      <a:pt x="16" y="10"/>
                    </a:cubicBezTo>
                    <a:cubicBezTo>
                      <a:pt x="10" y="8"/>
                      <a:pt x="7" y="7"/>
                      <a:pt x="16" y="7"/>
                    </a:cubicBezTo>
                    <a:lnTo>
                      <a:pt x="25" y="60"/>
                    </a:lnTo>
                    <a:lnTo>
                      <a:pt x="43" y="13"/>
                    </a:lnTo>
                    <a:lnTo>
                      <a:pt x="48" y="79"/>
                    </a:lnTo>
                    <a:lnTo>
                      <a:pt x="63" y="42"/>
                    </a:lnTo>
                    <a:lnTo>
                      <a:pt x="67" y="12"/>
                    </a:lnTo>
                    <a:lnTo>
                      <a:pt x="82" y="78"/>
                    </a:lnTo>
                    <a:lnTo>
                      <a:pt x="93" y="9"/>
                    </a:lnTo>
                    <a:lnTo>
                      <a:pt x="106" y="82"/>
                    </a:lnTo>
                    <a:lnTo>
                      <a:pt x="114" y="46"/>
                    </a:lnTo>
                    <a:lnTo>
                      <a:pt x="124" y="25"/>
                    </a:lnTo>
                    <a:lnTo>
                      <a:pt x="138" y="78"/>
                    </a:lnTo>
                    <a:lnTo>
                      <a:pt x="154" y="13"/>
                    </a:lnTo>
                    <a:lnTo>
                      <a:pt x="156" y="91"/>
                    </a:lnTo>
                    <a:lnTo>
                      <a:pt x="169" y="45"/>
                    </a:lnTo>
                    <a:lnTo>
                      <a:pt x="178" y="73"/>
                    </a:lnTo>
                    <a:lnTo>
                      <a:pt x="192" y="0"/>
                    </a:lnTo>
                    <a:lnTo>
                      <a:pt x="217" y="69"/>
                    </a:lnTo>
                    <a:lnTo>
                      <a:pt x="226" y="25"/>
                    </a:lnTo>
                    <a:lnTo>
                      <a:pt x="228" y="88"/>
                    </a:lnTo>
                    <a:lnTo>
                      <a:pt x="249" y="52"/>
                    </a:lnTo>
                  </a:path>
                </a:pathLst>
              </a:custGeom>
              <a:solidFill>
                <a:srgbClr val="0000FF"/>
              </a:solidFill>
              <a:ln w="9525">
                <a:noFill/>
                <a:round/>
                <a:headEnd/>
                <a:tailEnd/>
              </a:ln>
            </p:spPr>
            <p:txBody>
              <a:bodyPr/>
              <a:lstStyle/>
              <a:p>
                <a:endParaRPr lang="en-US"/>
              </a:p>
            </p:txBody>
          </p:sp>
          <p:sp>
            <p:nvSpPr>
              <p:cNvPr id="17" name="Freeform 35">
                <a:extLst>
                  <a:ext uri="{FF2B5EF4-FFF2-40B4-BE49-F238E27FC236}">
                    <a16:creationId xmlns:a16="http://schemas.microsoft.com/office/drawing/2014/main" id="{F46F931F-F58F-49BA-A6FB-24A148AC5364}"/>
                  </a:ext>
                </a:extLst>
              </p:cNvPr>
              <p:cNvSpPr>
                <a:spLocks/>
              </p:cNvSpPr>
              <p:nvPr/>
            </p:nvSpPr>
            <p:spPr bwMode="auto">
              <a:xfrm rot="10655568">
                <a:off x="1103" y="1807"/>
                <a:ext cx="159" cy="118"/>
              </a:xfrm>
              <a:custGeom>
                <a:avLst/>
                <a:gdLst>
                  <a:gd name="T0" fmla="*/ 0 w 249"/>
                  <a:gd name="T1" fmla="*/ 51 h 91"/>
                  <a:gd name="T2" fmla="*/ 10 w 249"/>
                  <a:gd name="T3" fmla="*/ 37 h 91"/>
                  <a:gd name="T4" fmla="*/ 21 w 249"/>
                  <a:gd name="T5" fmla="*/ 13 h 91"/>
                  <a:gd name="T6" fmla="*/ 16 w 249"/>
                  <a:gd name="T7" fmla="*/ 10 h 91"/>
                  <a:gd name="T8" fmla="*/ 16 w 249"/>
                  <a:gd name="T9" fmla="*/ 7 h 91"/>
                  <a:gd name="T10" fmla="*/ 25 w 249"/>
                  <a:gd name="T11" fmla="*/ 60 h 91"/>
                  <a:gd name="T12" fmla="*/ 43 w 249"/>
                  <a:gd name="T13" fmla="*/ 13 h 91"/>
                  <a:gd name="T14" fmla="*/ 48 w 249"/>
                  <a:gd name="T15" fmla="*/ 79 h 91"/>
                  <a:gd name="T16" fmla="*/ 63 w 249"/>
                  <a:gd name="T17" fmla="*/ 42 h 91"/>
                  <a:gd name="T18" fmla="*/ 67 w 249"/>
                  <a:gd name="T19" fmla="*/ 12 h 91"/>
                  <a:gd name="T20" fmla="*/ 82 w 249"/>
                  <a:gd name="T21" fmla="*/ 78 h 91"/>
                  <a:gd name="T22" fmla="*/ 93 w 249"/>
                  <a:gd name="T23" fmla="*/ 9 h 91"/>
                  <a:gd name="T24" fmla="*/ 106 w 249"/>
                  <a:gd name="T25" fmla="*/ 82 h 91"/>
                  <a:gd name="T26" fmla="*/ 114 w 249"/>
                  <a:gd name="T27" fmla="*/ 46 h 91"/>
                  <a:gd name="T28" fmla="*/ 124 w 249"/>
                  <a:gd name="T29" fmla="*/ 25 h 91"/>
                  <a:gd name="T30" fmla="*/ 138 w 249"/>
                  <a:gd name="T31" fmla="*/ 78 h 91"/>
                  <a:gd name="T32" fmla="*/ 154 w 249"/>
                  <a:gd name="T33" fmla="*/ 13 h 91"/>
                  <a:gd name="T34" fmla="*/ 156 w 249"/>
                  <a:gd name="T35" fmla="*/ 91 h 91"/>
                  <a:gd name="T36" fmla="*/ 169 w 249"/>
                  <a:gd name="T37" fmla="*/ 45 h 91"/>
                  <a:gd name="T38" fmla="*/ 178 w 249"/>
                  <a:gd name="T39" fmla="*/ 73 h 91"/>
                  <a:gd name="T40" fmla="*/ 192 w 249"/>
                  <a:gd name="T41" fmla="*/ 0 h 91"/>
                  <a:gd name="T42" fmla="*/ 217 w 249"/>
                  <a:gd name="T43" fmla="*/ 69 h 91"/>
                  <a:gd name="T44" fmla="*/ 226 w 249"/>
                  <a:gd name="T45" fmla="*/ 25 h 91"/>
                  <a:gd name="T46" fmla="*/ 228 w 249"/>
                  <a:gd name="T47" fmla="*/ 88 h 91"/>
                  <a:gd name="T48" fmla="*/ 249 w 249"/>
                  <a:gd name="T49" fmla="*/ 52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91"/>
                  <a:gd name="T77" fmla="*/ 249 w 249"/>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91">
                    <a:moveTo>
                      <a:pt x="0" y="51"/>
                    </a:moveTo>
                    <a:cubicBezTo>
                      <a:pt x="3" y="46"/>
                      <a:pt x="10" y="37"/>
                      <a:pt x="10" y="37"/>
                    </a:cubicBezTo>
                    <a:cubicBezTo>
                      <a:pt x="13" y="27"/>
                      <a:pt x="14" y="21"/>
                      <a:pt x="21" y="13"/>
                    </a:cubicBezTo>
                    <a:cubicBezTo>
                      <a:pt x="19" y="12"/>
                      <a:pt x="18" y="11"/>
                      <a:pt x="16" y="10"/>
                    </a:cubicBezTo>
                    <a:cubicBezTo>
                      <a:pt x="10" y="8"/>
                      <a:pt x="7" y="7"/>
                      <a:pt x="16" y="7"/>
                    </a:cubicBezTo>
                    <a:lnTo>
                      <a:pt x="25" y="60"/>
                    </a:lnTo>
                    <a:lnTo>
                      <a:pt x="43" y="13"/>
                    </a:lnTo>
                    <a:lnTo>
                      <a:pt x="48" y="79"/>
                    </a:lnTo>
                    <a:lnTo>
                      <a:pt x="63" y="42"/>
                    </a:lnTo>
                    <a:lnTo>
                      <a:pt x="67" y="12"/>
                    </a:lnTo>
                    <a:lnTo>
                      <a:pt x="82" y="78"/>
                    </a:lnTo>
                    <a:lnTo>
                      <a:pt x="93" y="9"/>
                    </a:lnTo>
                    <a:lnTo>
                      <a:pt x="106" y="82"/>
                    </a:lnTo>
                    <a:lnTo>
                      <a:pt x="114" y="46"/>
                    </a:lnTo>
                    <a:lnTo>
                      <a:pt x="124" y="25"/>
                    </a:lnTo>
                    <a:lnTo>
                      <a:pt x="138" y="78"/>
                    </a:lnTo>
                    <a:lnTo>
                      <a:pt x="154" y="13"/>
                    </a:lnTo>
                    <a:lnTo>
                      <a:pt x="156" y="91"/>
                    </a:lnTo>
                    <a:lnTo>
                      <a:pt x="169" y="45"/>
                    </a:lnTo>
                    <a:lnTo>
                      <a:pt x="178" y="73"/>
                    </a:lnTo>
                    <a:lnTo>
                      <a:pt x="192" y="0"/>
                    </a:lnTo>
                    <a:lnTo>
                      <a:pt x="217" y="69"/>
                    </a:lnTo>
                    <a:lnTo>
                      <a:pt x="226" y="25"/>
                    </a:lnTo>
                    <a:lnTo>
                      <a:pt x="228" y="88"/>
                    </a:lnTo>
                    <a:lnTo>
                      <a:pt x="249" y="52"/>
                    </a:lnTo>
                  </a:path>
                </a:pathLst>
              </a:custGeom>
              <a:solidFill>
                <a:srgbClr val="0000FF"/>
              </a:solidFill>
              <a:ln w="9525">
                <a:noFill/>
                <a:round/>
                <a:headEnd/>
                <a:tailEnd/>
              </a:ln>
            </p:spPr>
            <p:txBody>
              <a:bodyPr/>
              <a:lstStyle/>
              <a:p>
                <a:endParaRPr lang="en-US"/>
              </a:p>
            </p:txBody>
          </p:sp>
          <p:sp>
            <p:nvSpPr>
              <p:cNvPr id="18" name="Freeform 36">
                <a:extLst>
                  <a:ext uri="{FF2B5EF4-FFF2-40B4-BE49-F238E27FC236}">
                    <a16:creationId xmlns:a16="http://schemas.microsoft.com/office/drawing/2014/main" id="{6AF4FCEF-8F3F-4842-B34E-0214FB3C61B6}"/>
                  </a:ext>
                </a:extLst>
              </p:cNvPr>
              <p:cNvSpPr>
                <a:spLocks/>
              </p:cNvSpPr>
              <p:nvPr/>
            </p:nvSpPr>
            <p:spPr bwMode="auto">
              <a:xfrm rot="10655568">
                <a:off x="1401" y="1916"/>
                <a:ext cx="334" cy="95"/>
              </a:xfrm>
              <a:custGeom>
                <a:avLst/>
                <a:gdLst>
                  <a:gd name="T0" fmla="*/ 0 w 249"/>
                  <a:gd name="T1" fmla="*/ 51 h 91"/>
                  <a:gd name="T2" fmla="*/ 10 w 249"/>
                  <a:gd name="T3" fmla="*/ 37 h 91"/>
                  <a:gd name="T4" fmla="*/ 21 w 249"/>
                  <a:gd name="T5" fmla="*/ 13 h 91"/>
                  <a:gd name="T6" fmla="*/ 16 w 249"/>
                  <a:gd name="T7" fmla="*/ 10 h 91"/>
                  <a:gd name="T8" fmla="*/ 16 w 249"/>
                  <a:gd name="T9" fmla="*/ 7 h 91"/>
                  <a:gd name="T10" fmla="*/ 25 w 249"/>
                  <a:gd name="T11" fmla="*/ 60 h 91"/>
                  <a:gd name="T12" fmla="*/ 43 w 249"/>
                  <a:gd name="T13" fmla="*/ 13 h 91"/>
                  <a:gd name="T14" fmla="*/ 48 w 249"/>
                  <a:gd name="T15" fmla="*/ 79 h 91"/>
                  <a:gd name="T16" fmla="*/ 63 w 249"/>
                  <a:gd name="T17" fmla="*/ 42 h 91"/>
                  <a:gd name="T18" fmla="*/ 67 w 249"/>
                  <a:gd name="T19" fmla="*/ 12 h 91"/>
                  <a:gd name="T20" fmla="*/ 82 w 249"/>
                  <a:gd name="T21" fmla="*/ 78 h 91"/>
                  <a:gd name="T22" fmla="*/ 93 w 249"/>
                  <a:gd name="T23" fmla="*/ 9 h 91"/>
                  <a:gd name="T24" fmla="*/ 106 w 249"/>
                  <a:gd name="T25" fmla="*/ 82 h 91"/>
                  <a:gd name="T26" fmla="*/ 114 w 249"/>
                  <a:gd name="T27" fmla="*/ 46 h 91"/>
                  <a:gd name="T28" fmla="*/ 124 w 249"/>
                  <a:gd name="T29" fmla="*/ 25 h 91"/>
                  <a:gd name="T30" fmla="*/ 138 w 249"/>
                  <a:gd name="T31" fmla="*/ 78 h 91"/>
                  <a:gd name="T32" fmla="*/ 154 w 249"/>
                  <a:gd name="T33" fmla="*/ 13 h 91"/>
                  <a:gd name="T34" fmla="*/ 156 w 249"/>
                  <a:gd name="T35" fmla="*/ 91 h 91"/>
                  <a:gd name="T36" fmla="*/ 169 w 249"/>
                  <a:gd name="T37" fmla="*/ 45 h 91"/>
                  <a:gd name="T38" fmla="*/ 178 w 249"/>
                  <a:gd name="T39" fmla="*/ 73 h 91"/>
                  <a:gd name="T40" fmla="*/ 192 w 249"/>
                  <a:gd name="T41" fmla="*/ 0 h 91"/>
                  <a:gd name="T42" fmla="*/ 217 w 249"/>
                  <a:gd name="T43" fmla="*/ 69 h 91"/>
                  <a:gd name="T44" fmla="*/ 226 w 249"/>
                  <a:gd name="T45" fmla="*/ 25 h 91"/>
                  <a:gd name="T46" fmla="*/ 228 w 249"/>
                  <a:gd name="T47" fmla="*/ 88 h 91"/>
                  <a:gd name="T48" fmla="*/ 249 w 249"/>
                  <a:gd name="T49" fmla="*/ 52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91"/>
                  <a:gd name="T77" fmla="*/ 249 w 249"/>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91">
                    <a:moveTo>
                      <a:pt x="0" y="51"/>
                    </a:moveTo>
                    <a:cubicBezTo>
                      <a:pt x="3" y="46"/>
                      <a:pt x="10" y="37"/>
                      <a:pt x="10" y="37"/>
                    </a:cubicBezTo>
                    <a:cubicBezTo>
                      <a:pt x="13" y="27"/>
                      <a:pt x="14" y="21"/>
                      <a:pt x="21" y="13"/>
                    </a:cubicBezTo>
                    <a:cubicBezTo>
                      <a:pt x="19" y="12"/>
                      <a:pt x="18" y="11"/>
                      <a:pt x="16" y="10"/>
                    </a:cubicBezTo>
                    <a:cubicBezTo>
                      <a:pt x="10" y="8"/>
                      <a:pt x="7" y="7"/>
                      <a:pt x="16" y="7"/>
                    </a:cubicBezTo>
                    <a:lnTo>
                      <a:pt x="25" y="60"/>
                    </a:lnTo>
                    <a:lnTo>
                      <a:pt x="43" y="13"/>
                    </a:lnTo>
                    <a:lnTo>
                      <a:pt x="48" y="79"/>
                    </a:lnTo>
                    <a:lnTo>
                      <a:pt x="63" y="42"/>
                    </a:lnTo>
                    <a:lnTo>
                      <a:pt x="67" y="12"/>
                    </a:lnTo>
                    <a:lnTo>
                      <a:pt x="82" y="78"/>
                    </a:lnTo>
                    <a:lnTo>
                      <a:pt x="93" y="9"/>
                    </a:lnTo>
                    <a:lnTo>
                      <a:pt x="106" y="82"/>
                    </a:lnTo>
                    <a:lnTo>
                      <a:pt x="114" y="46"/>
                    </a:lnTo>
                    <a:lnTo>
                      <a:pt x="124" y="25"/>
                    </a:lnTo>
                    <a:lnTo>
                      <a:pt x="138" y="78"/>
                    </a:lnTo>
                    <a:lnTo>
                      <a:pt x="154" y="13"/>
                    </a:lnTo>
                    <a:lnTo>
                      <a:pt x="156" y="91"/>
                    </a:lnTo>
                    <a:lnTo>
                      <a:pt x="169" y="45"/>
                    </a:lnTo>
                    <a:lnTo>
                      <a:pt x="178" y="73"/>
                    </a:lnTo>
                    <a:lnTo>
                      <a:pt x="192" y="0"/>
                    </a:lnTo>
                    <a:lnTo>
                      <a:pt x="217" y="69"/>
                    </a:lnTo>
                    <a:lnTo>
                      <a:pt x="226" y="25"/>
                    </a:lnTo>
                    <a:lnTo>
                      <a:pt x="228" y="88"/>
                    </a:lnTo>
                    <a:lnTo>
                      <a:pt x="249" y="52"/>
                    </a:lnTo>
                  </a:path>
                </a:pathLst>
              </a:custGeom>
              <a:solidFill>
                <a:srgbClr val="0000FF"/>
              </a:solidFill>
              <a:ln w="9525">
                <a:noFill/>
                <a:round/>
                <a:headEnd/>
                <a:tailEnd/>
              </a:ln>
            </p:spPr>
            <p:txBody>
              <a:bodyPr/>
              <a:lstStyle/>
              <a:p>
                <a:endParaRPr lang="en-US"/>
              </a:p>
            </p:txBody>
          </p:sp>
          <p:sp>
            <p:nvSpPr>
              <p:cNvPr id="19" name="Freeform 37">
                <a:extLst>
                  <a:ext uri="{FF2B5EF4-FFF2-40B4-BE49-F238E27FC236}">
                    <a16:creationId xmlns:a16="http://schemas.microsoft.com/office/drawing/2014/main" id="{2865811D-EAA2-48C3-AFE8-F7CF437EF8BE}"/>
                  </a:ext>
                </a:extLst>
              </p:cNvPr>
              <p:cNvSpPr>
                <a:spLocks/>
              </p:cNvSpPr>
              <p:nvPr/>
            </p:nvSpPr>
            <p:spPr bwMode="auto">
              <a:xfrm rot="10655568">
                <a:off x="1227" y="2660"/>
                <a:ext cx="206" cy="111"/>
              </a:xfrm>
              <a:custGeom>
                <a:avLst/>
                <a:gdLst>
                  <a:gd name="T0" fmla="*/ 0 w 249"/>
                  <a:gd name="T1" fmla="*/ 51 h 91"/>
                  <a:gd name="T2" fmla="*/ 10 w 249"/>
                  <a:gd name="T3" fmla="*/ 37 h 91"/>
                  <a:gd name="T4" fmla="*/ 21 w 249"/>
                  <a:gd name="T5" fmla="*/ 13 h 91"/>
                  <a:gd name="T6" fmla="*/ 16 w 249"/>
                  <a:gd name="T7" fmla="*/ 10 h 91"/>
                  <a:gd name="T8" fmla="*/ 16 w 249"/>
                  <a:gd name="T9" fmla="*/ 7 h 91"/>
                  <a:gd name="T10" fmla="*/ 25 w 249"/>
                  <a:gd name="T11" fmla="*/ 60 h 91"/>
                  <a:gd name="T12" fmla="*/ 43 w 249"/>
                  <a:gd name="T13" fmla="*/ 13 h 91"/>
                  <a:gd name="T14" fmla="*/ 48 w 249"/>
                  <a:gd name="T15" fmla="*/ 79 h 91"/>
                  <a:gd name="T16" fmla="*/ 63 w 249"/>
                  <a:gd name="T17" fmla="*/ 42 h 91"/>
                  <a:gd name="T18" fmla="*/ 67 w 249"/>
                  <a:gd name="T19" fmla="*/ 12 h 91"/>
                  <a:gd name="T20" fmla="*/ 82 w 249"/>
                  <a:gd name="T21" fmla="*/ 78 h 91"/>
                  <a:gd name="T22" fmla="*/ 93 w 249"/>
                  <a:gd name="T23" fmla="*/ 9 h 91"/>
                  <a:gd name="T24" fmla="*/ 106 w 249"/>
                  <a:gd name="T25" fmla="*/ 82 h 91"/>
                  <a:gd name="T26" fmla="*/ 114 w 249"/>
                  <a:gd name="T27" fmla="*/ 46 h 91"/>
                  <a:gd name="T28" fmla="*/ 124 w 249"/>
                  <a:gd name="T29" fmla="*/ 25 h 91"/>
                  <a:gd name="T30" fmla="*/ 138 w 249"/>
                  <a:gd name="T31" fmla="*/ 78 h 91"/>
                  <a:gd name="T32" fmla="*/ 154 w 249"/>
                  <a:gd name="T33" fmla="*/ 13 h 91"/>
                  <a:gd name="T34" fmla="*/ 156 w 249"/>
                  <a:gd name="T35" fmla="*/ 91 h 91"/>
                  <a:gd name="T36" fmla="*/ 169 w 249"/>
                  <a:gd name="T37" fmla="*/ 45 h 91"/>
                  <a:gd name="T38" fmla="*/ 178 w 249"/>
                  <a:gd name="T39" fmla="*/ 73 h 91"/>
                  <a:gd name="T40" fmla="*/ 192 w 249"/>
                  <a:gd name="T41" fmla="*/ 0 h 91"/>
                  <a:gd name="T42" fmla="*/ 217 w 249"/>
                  <a:gd name="T43" fmla="*/ 69 h 91"/>
                  <a:gd name="T44" fmla="*/ 226 w 249"/>
                  <a:gd name="T45" fmla="*/ 25 h 91"/>
                  <a:gd name="T46" fmla="*/ 228 w 249"/>
                  <a:gd name="T47" fmla="*/ 88 h 91"/>
                  <a:gd name="T48" fmla="*/ 249 w 249"/>
                  <a:gd name="T49" fmla="*/ 52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91"/>
                  <a:gd name="T77" fmla="*/ 249 w 249"/>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91">
                    <a:moveTo>
                      <a:pt x="0" y="51"/>
                    </a:moveTo>
                    <a:cubicBezTo>
                      <a:pt x="3" y="46"/>
                      <a:pt x="10" y="37"/>
                      <a:pt x="10" y="37"/>
                    </a:cubicBezTo>
                    <a:cubicBezTo>
                      <a:pt x="13" y="27"/>
                      <a:pt x="14" y="21"/>
                      <a:pt x="21" y="13"/>
                    </a:cubicBezTo>
                    <a:cubicBezTo>
                      <a:pt x="19" y="12"/>
                      <a:pt x="18" y="11"/>
                      <a:pt x="16" y="10"/>
                    </a:cubicBezTo>
                    <a:cubicBezTo>
                      <a:pt x="10" y="8"/>
                      <a:pt x="7" y="7"/>
                      <a:pt x="16" y="7"/>
                    </a:cubicBezTo>
                    <a:lnTo>
                      <a:pt x="25" y="60"/>
                    </a:lnTo>
                    <a:lnTo>
                      <a:pt x="43" y="13"/>
                    </a:lnTo>
                    <a:lnTo>
                      <a:pt x="48" y="79"/>
                    </a:lnTo>
                    <a:lnTo>
                      <a:pt x="63" y="42"/>
                    </a:lnTo>
                    <a:lnTo>
                      <a:pt x="67" y="12"/>
                    </a:lnTo>
                    <a:lnTo>
                      <a:pt x="82" y="78"/>
                    </a:lnTo>
                    <a:lnTo>
                      <a:pt x="93" y="9"/>
                    </a:lnTo>
                    <a:lnTo>
                      <a:pt x="106" y="82"/>
                    </a:lnTo>
                    <a:lnTo>
                      <a:pt x="114" y="46"/>
                    </a:lnTo>
                    <a:lnTo>
                      <a:pt x="124" y="25"/>
                    </a:lnTo>
                    <a:lnTo>
                      <a:pt x="138" y="78"/>
                    </a:lnTo>
                    <a:lnTo>
                      <a:pt x="154" y="13"/>
                    </a:lnTo>
                    <a:lnTo>
                      <a:pt x="156" y="91"/>
                    </a:lnTo>
                    <a:lnTo>
                      <a:pt x="169" y="45"/>
                    </a:lnTo>
                    <a:lnTo>
                      <a:pt x="178" y="73"/>
                    </a:lnTo>
                    <a:lnTo>
                      <a:pt x="192" y="0"/>
                    </a:lnTo>
                    <a:lnTo>
                      <a:pt x="217" y="69"/>
                    </a:lnTo>
                    <a:lnTo>
                      <a:pt x="226" y="25"/>
                    </a:lnTo>
                    <a:lnTo>
                      <a:pt x="228" y="88"/>
                    </a:lnTo>
                    <a:lnTo>
                      <a:pt x="249" y="52"/>
                    </a:lnTo>
                  </a:path>
                </a:pathLst>
              </a:custGeom>
              <a:solidFill>
                <a:srgbClr val="0000FF"/>
              </a:solidFill>
              <a:ln w="9525">
                <a:noFill/>
                <a:round/>
                <a:headEnd/>
                <a:tailEnd/>
              </a:ln>
            </p:spPr>
            <p:txBody>
              <a:bodyPr/>
              <a:lstStyle/>
              <a:p>
                <a:endParaRPr lang="en-US"/>
              </a:p>
            </p:txBody>
          </p:sp>
          <p:sp>
            <p:nvSpPr>
              <p:cNvPr id="20" name="Freeform 38">
                <a:extLst>
                  <a:ext uri="{FF2B5EF4-FFF2-40B4-BE49-F238E27FC236}">
                    <a16:creationId xmlns:a16="http://schemas.microsoft.com/office/drawing/2014/main" id="{67DEC638-5141-4E7A-98C3-8DAE4CD6FCD0}"/>
                  </a:ext>
                </a:extLst>
              </p:cNvPr>
              <p:cNvSpPr>
                <a:spLocks/>
              </p:cNvSpPr>
              <p:nvPr/>
            </p:nvSpPr>
            <p:spPr bwMode="auto">
              <a:xfrm rot="10655568">
                <a:off x="1735" y="2689"/>
                <a:ext cx="182" cy="103"/>
              </a:xfrm>
              <a:custGeom>
                <a:avLst/>
                <a:gdLst>
                  <a:gd name="T0" fmla="*/ 0 w 249"/>
                  <a:gd name="T1" fmla="*/ 51 h 91"/>
                  <a:gd name="T2" fmla="*/ 10 w 249"/>
                  <a:gd name="T3" fmla="*/ 37 h 91"/>
                  <a:gd name="T4" fmla="*/ 21 w 249"/>
                  <a:gd name="T5" fmla="*/ 13 h 91"/>
                  <a:gd name="T6" fmla="*/ 16 w 249"/>
                  <a:gd name="T7" fmla="*/ 10 h 91"/>
                  <a:gd name="T8" fmla="*/ 16 w 249"/>
                  <a:gd name="T9" fmla="*/ 7 h 91"/>
                  <a:gd name="T10" fmla="*/ 25 w 249"/>
                  <a:gd name="T11" fmla="*/ 60 h 91"/>
                  <a:gd name="T12" fmla="*/ 43 w 249"/>
                  <a:gd name="T13" fmla="*/ 13 h 91"/>
                  <a:gd name="T14" fmla="*/ 48 w 249"/>
                  <a:gd name="T15" fmla="*/ 79 h 91"/>
                  <a:gd name="T16" fmla="*/ 63 w 249"/>
                  <a:gd name="T17" fmla="*/ 42 h 91"/>
                  <a:gd name="T18" fmla="*/ 67 w 249"/>
                  <a:gd name="T19" fmla="*/ 12 h 91"/>
                  <a:gd name="T20" fmla="*/ 82 w 249"/>
                  <a:gd name="T21" fmla="*/ 78 h 91"/>
                  <a:gd name="T22" fmla="*/ 93 w 249"/>
                  <a:gd name="T23" fmla="*/ 9 h 91"/>
                  <a:gd name="T24" fmla="*/ 106 w 249"/>
                  <a:gd name="T25" fmla="*/ 82 h 91"/>
                  <a:gd name="T26" fmla="*/ 114 w 249"/>
                  <a:gd name="T27" fmla="*/ 46 h 91"/>
                  <a:gd name="T28" fmla="*/ 124 w 249"/>
                  <a:gd name="T29" fmla="*/ 25 h 91"/>
                  <a:gd name="T30" fmla="*/ 138 w 249"/>
                  <a:gd name="T31" fmla="*/ 78 h 91"/>
                  <a:gd name="T32" fmla="*/ 154 w 249"/>
                  <a:gd name="T33" fmla="*/ 13 h 91"/>
                  <a:gd name="T34" fmla="*/ 156 w 249"/>
                  <a:gd name="T35" fmla="*/ 91 h 91"/>
                  <a:gd name="T36" fmla="*/ 169 w 249"/>
                  <a:gd name="T37" fmla="*/ 45 h 91"/>
                  <a:gd name="T38" fmla="*/ 178 w 249"/>
                  <a:gd name="T39" fmla="*/ 73 h 91"/>
                  <a:gd name="T40" fmla="*/ 192 w 249"/>
                  <a:gd name="T41" fmla="*/ 0 h 91"/>
                  <a:gd name="T42" fmla="*/ 217 w 249"/>
                  <a:gd name="T43" fmla="*/ 69 h 91"/>
                  <a:gd name="T44" fmla="*/ 226 w 249"/>
                  <a:gd name="T45" fmla="*/ 25 h 91"/>
                  <a:gd name="T46" fmla="*/ 228 w 249"/>
                  <a:gd name="T47" fmla="*/ 88 h 91"/>
                  <a:gd name="T48" fmla="*/ 249 w 249"/>
                  <a:gd name="T49" fmla="*/ 52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91"/>
                  <a:gd name="T77" fmla="*/ 249 w 249"/>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91">
                    <a:moveTo>
                      <a:pt x="0" y="51"/>
                    </a:moveTo>
                    <a:cubicBezTo>
                      <a:pt x="3" y="46"/>
                      <a:pt x="10" y="37"/>
                      <a:pt x="10" y="37"/>
                    </a:cubicBezTo>
                    <a:cubicBezTo>
                      <a:pt x="13" y="27"/>
                      <a:pt x="14" y="21"/>
                      <a:pt x="21" y="13"/>
                    </a:cubicBezTo>
                    <a:cubicBezTo>
                      <a:pt x="19" y="12"/>
                      <a:pt x="18" y="11"/>
                      <a:pt x="16" y="10"/>
                    </a:cubicBezTo>
                    <a:cubicBezTo>
                      <a:pt x="10" y="8"/>
                      <a:pt x="7" y="7"/>
                      <a:pt x="16" y="7"/>
                    </a:cubicBezTo>
                    <a:lnTo>
                      <a:pt x="25" y="60"/>
                    </a:lnTo>
                    <a:lnTo>
                      <a:pt x="43" y="13"/>
                    </a:lnTo>
                    <a:lnTo>
                      <a:pt x="48" y="79"/>
                    </a:lnTo>
                    <a:lnTo>
                      <a:pt x="63" y="42"/>
                    </a:lnTo>
                    <a:lnTo>
                      <a:pt x="67" y="12"/>
                    </a:lnTo>
                    <a:lnTo>
                      <a:pt x="82" y="78"/>
                    </a:lnTo>
                    <a:lnTo>
                      <a:pt x="93" y="9"/>
                    </a:lnTo>
                    <a:lnTo>
                      <a:pt x="106" y="82"/>
                    </a:lnTo>
                    <a:lnTo>
                      <a:pt x="114" y="46"/>
                    </a:lnTo>
                    <a:lnTo>
                      <a:pt x="124" y="25"/>
                    </a:lnTo>
                    <a:lnTo>
                      <a:pt x="138" y="78"/>
                    </a:lnTo>
                    <a:lnTo>
                      <a:pt x="154" y="13"/>
                    </a:lnTo>
                    <a:lnTo>
                      <a:pt x="156" y="91"/>
                    </a:lnTo>
                    <a:lnTo>
                      <a:pt x="169" y="45"/>
                    </a:lnTo>
                    <a:lnTo>
                      <a:pt x="178" y="73"/>
                    </a:lnTo>
                    <a:lnTo>
                      <a:pt x="192" y="0"/>
                    </a:lnTo>
                    <a:lnTo>
                      <a:pt x="217" y="69"/>
                    </a:lnTo>
                    <a:lnTo>
                      <a:pt x="226" y="25"/>
                    </a:lnTo>
                    <a:lnTo>
                      <a:pt x="228" y="88"/>
                    </a:lnTo>
                    <a:lnTo>
                      <a:pt x="249" y="52"/>
                    </a:lnTo>
                  </a:path>
                </a:pathLst>
              </a:custGeom>
              <a:solidFill>
                <a:srgbClr val="0000FF"/>
              </a:solidFill>
              <a:ln w="9525">
                <a:noFill/>
                <a:round/>
                <a:headEnd/>
                <a:tailEnd/>
              </a:ln>
            </p:spPr>
            <p:txBody>
              <a:bodyPr/>
              <a:lstStyle/>
              <a:p>
                <a:endParaRPr lang="en-US"/>
              </a:p>
            </p:txBody>
          </p:sp>
          <p:sp>
            <p:nvSpPr>
              <p:cNvPr id="21" name="Freeform 39">
                <a:extLst>
                  <a:ext uri="{FF2B5EF4-FFF2-40B4-BE49-F238E27FC236}">
                    <a16:creationId xmlns:a16="http://schemas.microsoft.com/office/drawing/2014/main" id="{EA23F135-CC5E-44E2-A81E-E6D803F83B6C}"/>
                  </a:ext>
                </a:extLst>
              </p:cNvPr>
              <p:cNvSpPr>
                <a:spLocks/>
              </p:cNvSpPr>
              <p:nvPr/>
            </p:nvSpPr>
            <p:spPr bwMode="auto">
              <a:xfrm>
                <a:off x="1903" y="1879"/>
                <a:ext cx="195" cy="91"/>
              </a:xfrm>
              <a:custGeom>
                <a:avLst/>
                <a:gdLst>
                  <a:gd name="T0" fmla="*/ 0 w 249"/>
                  <a:gd name="T1" fmla="*/ 51 h 91"/>
                  <a:gd name="T2" fmla="*/ 10 w 249"/>
                  <a:gd name="T3" fmla="*/ 37 h 91"/>
                  <a:gd name="T4" fmla="*/ 21 w 249"/>
                  <a:gd name="T5" fmla="*/ 13 h 91"/>
                  <a:gd name="T6" fmla="*/ 16 w 249"/>
                  <a:gd name="T7" fmla="*/ 10 h 91"/>
                  <a:gd name="T8" fmla="*/ 16 w 249"/>
                  <a:gd name="T9" fmla="*/ 7 h 91"/>
                  <a:gd name="T10" fmla="*/ 25 w 249"/>
                  <a:gd name="T11" fmla="*/ 60 h 91"/>
                  <a:gd name="T12" fmla="*/ 43 w 249"/>
                  <a:gd name="T13" fmla="*/ 13 h 91"/>
                  <a:gd name="T14" fmla="*/ 48 w 249"/>
                  <a:gd name="T15" fmla="*/ 79 h 91"/>
                  <a:gd name="T16" fmla="*/ 63 w 249"/>
                  <a:gd name="T17" fmla="*/ 42 h 91"/>
                  <a:gd name="T18" fmla="*/ 67 w 249"/>
                  <a:gd name="T19" fmla="*/ 12 h 91"/>
                  <a:gd name="T20" fmla="*/ 82 w 249"/>
                  <a:gd name="T21" fmla="*/ 78 h 91"/>
                  <a:gd name="T22" fmla="*/ 93 w 249"/>
                  <a:gd name="T23" fmla="*/ 9 h 91"/>
                  <a:gd name="T24" fmla="*/ 106 w 249"/>
                  <a:gd name="T25" fmla="*/ 82 h 91"/>
                  <a:gd name="T26" fmla="*/ 114 w 249"/>
                  <a:gd name="T27" fmla="*/ 46 h 91"/>
                  <a:gd name="T28" fmla="*/ 124 w 249"/>
                  <a:gd name="T29" fmla="*/ 25 h 91"/>
                  <a:gd name="T30" fmla="*/ 138 w 249"/>
                  <a:gd name="T31" fmla="*/ 78 h 91"/>
                  <a:gd name="T32" fmla="*/ 154 w 249"/>
                  <a:gd name="T33" fmla="*/ 13 h 91"/>
                  <a:gd name="T34" fmla="*/ 156 w 249"/>
                  <a:gd name="T35" fmla="*/ 91 h 91"/>
                  <a:gd name="T36" fmla="*/ 169 w 249"/>
                  <a:gd name="T37" fmla="*/ 45 h 91"/>
                  <a:gd name="T38" fmla="*/ 178 w 249"/>
                  <a:gd name="T39" fmla="*/ 73 h 91"/>
                  <a:gd name="T40" fmla="*/ 192 w 249"/>
                  <a:gd name="T41" fmla="*/ 0 h 91"/>
                  <a:gd name="T42" fmla="*/ 217 w 249"/>
                  <a:gd name="T43" fmla="*/ 69 h 91"/>
                  <a:gd name="T44" fmla="*/ 226 w 249"/>
                  <a:gd name="T45" fmla="*/ 25 h 91"/>
                  <a:gd name="T46" fmla="*/ 228 w 249"/>
                  <a:gd name="T47" fmla="*/ 88 h 91"/>
                  <a:gd name="T48" fmla="*/ 249 w 249"/>
                  <a:gd name="T49" fmla="*/ 52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91"/>
                  <a:gd name="T77" fmla="*/ 249 w 249"/>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91">
                    <a:moveTo>
                      <a:pt x="0" y="51"/>
                    </a:moveTo>
                    <a:cubicBezTo>
                      <a:pt x="3" y="46"/>
                      <a:pt x="10" y="37"/>
                      <a:pt x="10" y="37"/>
                    </a:cubicBezTo>
                    <a:cubicBezTo>
                      <a:pt x="13" y="27"/>
                      <a:pt x="14" y="21"/>
                      <a:pt x="21" y="13"/>
                    </a:cubicBezTo>
                    <a:cubicBezTo>
                      <a:pt x="19" y="12"/>
                      <a:pt x="18" y="11"/>
                      <a:pt x="16" y="10"/>
                    </a:cubicBezTo>
                    <a:cubicBezTo>
                      <a:pt x="10" y="8"/>
                      <a:pt x="7" y="7"/>
                      <a:pt x="16" y="7"/>
                    </a:cubicBezTo>
                    <a:lnTo>
                      <a:pt x="25" y="60"/>
                    </a:lnTo>
                    <a:lnTo>
                      <a:pt x="43" y="13"/>
                    </a:lnTo>
                    <a:lnTo>
                      <a:pt x="48" y="79"/>
                    </a:lnTo>
                    <a:lnTo>
                      <a:pt x="63" y="42"/>
                    </a:lnTo>
                    <a:lnTo>
                      <a:pt x="67" y="12"/>
                    </a:lnTo>
                    <a:lnTo>
                      <a:pt x="82" y="78"/>
                    </a:lnTo>
                    <a:lnTo>
                      <a:pt x="93" y="9"/>
                    </a:lnTo>
                    <a:lnTo>
                      <a:pt x="106" y="82"/>
                    </a:lnTo>
                    <a:lnTo>
                      <a:pt x="114" y="46"/>
                    </a:lnTo>
                    <a:lnTo>
                      <a:pt x="124" y="25"/>
                    </a:lnTo>
                    <a:lnTo>
                      <a:pt x="138" y="78"/>
                    </a:lnTo>
                    <a:lnTo>
                      <a:pt x="154" y="13"/>
                    </a:lnTo>
                    <a:lnTo>
                      <a:pt x="156" y="91"/>
                    </a:lnTo>
                    <a:lnTo>
                      <a:pt x="169" y="45"/>
                    </a:lnTo>
                    <a:lnTo>
                      <a:pt x="178" y="73"/>
                    </a:lnTo>
                    <a:lnTo>
                      <a:pt x="192" y="0"/>
                    </a:lnTo>
                    <a:lnTo>
                      <a:pt x="217" y="69"/>
                    </a:lnTo>
                    <a:lnTo>
                      <a:pt x="226" y="25"/>
                    </a:lnTo>
                    <a:lnTo>
                      <a:pt x="228" y="88"/>
                    </a:lnTo>
                    <a:lnTo>
                      <a:pt x="249" y="52"/>
                    </a:lnTo>
                  </a:path>
                </a:pathLst>
              </a:custGeom>
              <a:solidFill>
                <a:srgbClr val="0000FF"/>
              </a:solidFill>
              <a:ln w="9525">
                <a:noFill/>
                <a:round/>
                <a:headEnd/>
                <a:tailEnd/>
              </a:ln>
            </p:spPr>
            <p:txBody>
              <a:bodyPr/>
              <a:lstStyle/>
              <a:p>
                <a:endParaRPr lang="en-US"/>
              </a:p>
            </p:txBody>
          </p:sp>
        </p:grpSp>
        <p:sp>
          <p:nvSpPr>
            <p:cNvPr id="13" name="Text Box 41">
              <a:extLst>
                <a:ext uri="{FF2B5EF4-FFF2-40B4-BE49-F238E27FC236}">
                  <a16:creationId xmlns:a16="http://schemas.microsoft.com/office/drawing/2014/main" id="{9D718A6C-C8A4-4FFF-9805-CCAFF33A8350}"/>
                </a:ext>
              </a:extLst>
            </p:cNvPr>
            <p:cNvSpPr txBox="1">
              <a:spLocks noChangeArrowheads="1"/>
            </p:cNvSpPr>
            <p:nvPr/>
          </p:nvSpPr>
          <p:spPr bwMode="auto">
            <a:xfrm>
              <a:off x="1007285" y="4518025"/>
              <a:ext cx="2536015" cy="307777"/>
            </a:xfrm>
            <a:prstGeom prst="rect">
              <a:avLst/>
            </a:prstGeom>
            <a:noFill/>
            <a:ln w="9525" algn="ctr">
              <a:noFill/>
              <a:miter lim="800000"/>
              <a:headEnd/>
              <a:tailEnd/>
            </a:ln>
          </p:spPr>
          <p:txBody>
            <a:bodyPr wrap="none">
              <a:spAutoFit/>
            </a:bodyPr>
            <a:lstStyle/>
            <a:p>
              <a:r>
                <a:rPr lang="en-US" sz="1400" dirty="0"/>
                <a:t>Burst Noise Amplitude Pulses</a:t>
              </a:r>
            </a:p>
          </p:txBody>
        </p:sp>
      </p:grpSp>
      <p:grpSp>
        <p:nvGrpSpPr>
          <p:cNvPr id="43" name="Group 42">
            <a:extLst>
              <a:ext uri="{FF2B5EF4-FFF2-40B4-BE49-F238E27FC236}">
                <a16:creationId xmlns:a16="http://schemas.microsoft.com/office/drawing/2014/main" id="{E1A84D76-11B3-47C2-B67D-3E3A33941C75}"/>
              </a:ext>
            </a:extLst>
          </p:cNvPr>
          <p:cNvGrpSpPr/>
          <p:nvPr/>
        </p:nvGrpSpPr>
        <p:grpSpPr>
          <a:xfrm>
            <a:off x="4341630" y="2902733"/>
            <a:ext cx="3071597" cy="2008187"/>
            <a:chOff x="4557310" y="3716338"/>
            <a:chExt cx="3071597" cy="2008187"/>
          </a:xfrm>
        </p:grpSpPr>
        <p:graphicFrame>
          <p:nvGraphicFramePr>
            <p:cNvPr id="44" name="Object 6">
              <a:extLst>
                <a:ext uri="{FF2B5EF4-FFF2-40B4-BE49-F238E27FC236}">
                  <a16:creationId xmlns:a16="http://schemas.microsoft.com/office/drawing/2014/main" id="{C46875EB-DDCA-4BE4-9487-356B81E6C9A5}"/>
                </a:ext>
              </a:extLst>
            </p:cNvPr>
            <p:cNvGraphicFramePr>
              <a:graphicFrameLocks noChangeAspect="1"/>
            </p:cNvGraphicFramePr>
            <p:nvPr/>
          </p:nvGraphicFramePr>
          <p:xfrm>
            <a:off x="6181107" y="3716338"/>
            <a:ext cx="1447800" cy="801687"/>
          </p:xfrm>
          <a:graphic>
            <a:graphicData uri="http://schemas.openxmlformats.org/presentationml/2006/ole">
              <mc:AlternateContent xmlns:mc="http://schemas.openxmlformats.org/markup-compatibility/2006">
                <mc:Choice xmlns:v="urn:schemas-microsoft-com:vml" Requires="v">
                  <p:oleObj spid="_x0000_s4767" name="Equation" r:id="rId5" imgW="1307880" imgH="723600" progId="Equation.3">
                    <p:embed/>
                  </p:oleObj>
                </mc:Choice>
                <mc:Fallback>
                  <p:oleObj name="Equation" r:id="rId5" imgW="1307880" imgH="723600" progId="Equation.3">
                    <p:embed/>
                    <p:pic>
                      <p:nvPicPr>
                        <p:cNvPr id="614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1107" y="3716338"/>
                          <a:ext cx="1447800" cy="801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Line 42">
              <a:extLst>
                <a:ext uri="{FF2B5EF4-FFF2-40B4-BE49-F238E27FC236}">
                  <a16:creationId xmlns:a16="http://schemas.microsoft.com/office/drawing/2014/main" id="{54C2E792-45C8-4B9D-A9C1-8F91014CC4C8}"/>
                </a:ext>
              </a:extLst>
            </p:cNvPr>
            <p:cNvSpPr>
              <a:spLocks noChangeShapeType="1"/>
            </p:cNvSpPr>
            <p:nvPr/>
          </p:nvSpPr>
          <p:spPr bwMode="auto">
            <a:xfrm flipV="1">
              <a:off x="4880325" y="3790950"/>
              <a:ext cx="0" cy="1933575"/>
            </a:xfrm>
            <a:prstGeom prst="line">
              <a:avLst/>
            </a:prstGeom>
            <a:noFill/>
            <a:ln w="19050">
              <a:solidFill>
                <a:srgbClr val="800000"/>
              </a:solidFill>
              <a:round/>
              <a:headEnd/>
              <a:tailEnd type="triangle" w="med" len="med"/>
            </a:ln>
          </p:spPr>
          <p:txBody>
            <a:bodyPr/>
            <a:lstStyle/>
            <a:p>
              <a:endParaRPr lang="en-US"/>
            </a:p>
          </p:txBody>
        </p:sp>
        <p:sp>
          <p:nvSpPr>
            <p:cNvPr id="46" name="Line 43">
              <a:extLst>
                <a:ext uri="{FF2B5EF4-FFF2-40B4-BE49-F238E27FC236}">
                  <a16:creationId xmlns:a16="http://schemas.microsoft.com/office/drawing/2014/main" id="{0D670BE3-5047-437D-80F6-4468EB79CD23}"/>
                </a:ext>
              </a:extLst>
            </p:cNvPr>
            <p:cNvSpPr>
              <a:spLocks noChangeShapeType="1"/>
            </p:cNvSpPr>
            <p:nvPr/>
          </p:nvSpPr>
          <p:spPr bwMode="auto">
            <a:xfrm>
              <a:off x="4590286" y="5124450"/>
              <a:ext cx="2891602" cy="0"/>
            </a:xfrm>
            <a:prstGeom prst="line">
              <a:avLst/>
            </a:prstGeom>
            <a:noFill/>
            <a:ln w="19050">
              <a:solidFill>
                <a:srgbClr val="800000"/>
              </a:solidFill>
              <a:round/>
              <a:headEnd/>
              <a:tailEnd type="triangle" w="med" len="med"/>
            </a:ln>
          </p:spPr>
          <p:txBody>
            <a:bodyPr/>
            <a:lstStyle/>
            <a:p>
              <a:endParaRPr lang="en-US"/>
            </a:p>
          </p:txBody>
        </p:sp>
        <p:sp>
          <p:nvSpPr>
            <p:cNvPr id="47" name="Freeform 44">
              <a:extLst>
                <a:ext uri="{FF2B5EF4-FFF2-40B4-BE49-F238E27FC236}">
                  <a16:creationId xmlns:a16="http://schemas.microsoft.com/office/drawing/2014/main" id="{606E5909-1320-4E2E-A95A-6D1305991D2E}"/>
                </a:ext>
              </a:extLst>
            </p:cNvPr>
            <p:cNvSpPr>
              <a:spLocks/>
            </p:cNvSpPr>
            <p:nvPr/>
          </p:nvSpPr>
          <p:spPr bwMode="auto">
            <a:xfrm>
              <a:off x="4889114" y="4310063"/>
              <a:ext cx="1749024" cy="890588"/>
            </a:xfrm>
            <a:custGeom>
              <a:avLst/>
              <a:gdLst>
                <a:gd name="T0" fmla="*/ 0 w 1194"/>
                <a:gd name="T1" fmla="*/ 3 h 723"/>
                <a:gd name="T2" fmla="*/ 402 w 1194"/>
                <a:gd name="T3" fmla="*/ 9 h 723"/>
                <a:gd name="T4" fmla="*/ 804 w 1194"/>
                <a:gd name="T5" fmla="*/ 57 h 723"/>
                <a:gd name="T6" fmla="*/ 924 w 1194"/>
                <a:gd name="T7" fmla="*/ 111 h 723"/>
                <a:gd name="T8" fmla="*/ 1008 w 1194"/>
                <a:gd name="T9" fmla="*/ 207 h 723"/>
                <a:gd name="T10" fmla="*/ 1092 w 1194"/>
                <a:gd name="T11" fmla="*/ 387 h 723"/>
                <a:gd name="T12" fmla="*/ 1194 w 1194"/>
                <a:gd name="T13" fmla="*/ 723 h 723"/>
                <a:gd name="T14" fmla="*/ 0 60000 65536"/>
                <a:gd name="T15" fmla="*/ 0 60000 65536"/>
                <a:gd name="T16" fmla="*/ 0 60000 65536"/>
                <a:gd name="T17" fmla="*/ 0 60000 65536"/>
                <a:gd name="T18" fmla="*/ 0 60000 65536"/>
                <a:gd name="T19" fmla="*/ 0 60000 65536"/>
                <a:gd name="T20" fmla="*/ 0 60000 65536"/>
                <a:gd name="T21" fmla="*/ 0 w 1194"/>
                <a:gd name="T22" fmla="*/ 0 h 723"/>
                <a:gd name="T23" fmla="*/ 1194 w 1194"/>
                <a:gd name="T24" fmla="*/ 723 h 7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4" h="723">
                  <a:moveTo>
                    <a:pt x="0" y="3"/>
                  </a:moveTo>
                  <a:cubicBezTo>
                    <a:pt x="134" y="1"/>
                    <a:pt x="268" y="0"/>
                    <a:pt x="402" y="9"/>
                  </a:cubicBezTo>
                  <a:cubicBezTo>
                    <a:pt x="536" y="18"/>
                    <a:pt x="717" y="40"/>
                    <a:pt x="804" y="57"/>
                  </a:cubicBezTo>
                  <a:cubicBezTo>
                    <a:pt x="891" y="74"/>
                    <a:pt x="890" y="86"/>
                    <a:pt x="924" y="111"/>
                  </a:cubicBezTo>
                  <a:cubicBezTo>
                    <a:pt x="958" y="136"/>
                    <a:pt x="980" y="161"/>
                    <a:pt x="1008" y="207"/>
                  </a:cubicBezTo>
                  <a:cubicBezTo>
                    <a:pt x="1036" y="253"/>
                    <a:pt x="1061" y="301"/>
                    <a:pt x="1092" y="387"/>
                  </a:cubicBezTo>
                  <a:cubicBezTo>
                    <a:pt x="1123" y="473"/>
                    <a:pt x="1158" y="598"/>
                    <a:pt x="1194" y="723"/>
                  </a:cubicBezTo>
                </a:path>
              </a:pathLst>
            </a:custGeom>
            <a:noFill/>
            <a:ln w="19050">
              <a:solidFill>
                <a:srgbClr val="0000FF"/>
              </a:solidFill>
              <a:round/>
              <a:headEnd/>
              <a:tailEnd/>
            </a:ln>
          </p:spPr>
          <p:txBody>
            <a:bodyPr/>
            <a:lstStyle/>
            <a:p>
              <a:endParaRPr lang="en-US"/>
            </a:p>
          </p:txBody>
        </p:sp>
        <p:sp>
          <p:nvSpPr>
            <p:cNvPr id="48" name="Line 45">
              <a:extLst>
                <a:ext uri="{FF2B5EF4-FFF2-40B4-BE49-F238E27FC236}">
                  <a16:creationId xmlns:a16="http://schemas.microsoft.com/office/drawing/2014/main" id="{BCB04D35-8A2C-46C7-B1C2-D8C7365A28F9}"/>
                </a:ext>
              </a:extLst>
            </p:cNvPr>
            <p:cNvSpPr>
              <a:spLocks noChangeShapeType="1"/>
            </p:cNvSpPr>
            <p:nvPr/>
          </p:nvSpPr>
          <p:spPr bwMode="auto">
            <a:xfrm>
              <a:off x="4889114" y="4305300"/>
              <a:ext cx="1854492" cy="0"/>
            </a:xfrm>
            <a:prstGeom prst="line">
              <a:avLst/>
            </a:prstGeom>
            <a:noFill/>
            <a:ln w="9525">
              <a:solidFill>
                <a:srgbClr val="000000"/>
              </a:solidFill>
              <a:prstDash val="dash"/>
              <a:round/>
              <a:headEnd/>
              <a:tailEnd/>
            </a:ln>
          </p:spPr>
          <p:txBody>
            <a:bodyPr/>
            <a:lstStyle/>
            <a:p>
              <a:endParaRPr lang="en-US"/>
            </a:p>
          </p:txBody>
        </p:sp>
        <p:sp>
          <p:nvSpPr>
            <p:cNvPr id="49" name="Line 46">
              <a:extLst>
                <a:ext uri="{FF2B5EF4-FFF2-40B4-BE49-F238E27FC236}">
                  <a16:creationId xmlns:a16="http://schemas.microsoft.com/office/drawing/2014/main" id="{0AD26634-19FE-4853-8558-525C9BD80E2F}"/>
                </a:ext>
              </a:extLst>
            </p:cNvPr>
            <p:cNvSpPr>
              <a:spLocks noChangeShapeType="1"/>
            </p:cNvSpPr>
            <p:nvPr/>
          </p:nvSpPr>
          <p:spPr bwMode="auto">
            <a:xfrm flipH="1" flipV="1">
              <a:off x="6181107" y="4010025"/>
              <a:ext cx="413086" cy="1047750"/>
            </a:xfrm>
            <a:prstGeom prst="line">
              <a:avLst/>
            </a:prstGeom>
            <a:noFill/>
            <a:ln w="9525">
              <a:solidFill>
                <a:srgbClr val="000000"/>
              </a:solidFill>
              <a:prstDash val="dash"/>
              <a:round/>
              <a:headEnd/>
              <a:tailEnd/>
            </a:ln>
          </p:spPr>
          <p:txBody>
            <a:bodyPr/>
            <a:lstStyle/>
            <a:p>
              <a:endParaRPr lang="en-US"/>
            </a:p>
          </p:txBody>
        </p:sp>
        <p:sp>
          <p:nvSpPr>
            <p:cNvPr id="50" name="Line 48">
              <a:extLst>
                <a:ext uri="{FF2B5EF4-FFF2-40B4-BE49-F238E27FC236}">
                  <a16:creationId xmlns:a16="http://schemas.microsoft.com/office/drawing/2014/main" id="{6B3419CC-217D-4FE0-B06C-5591EB46A639}"/>
                </a:ext>
              </a:extLst>
            </p:cNvPr>
            <p:cNvSpPr>
              <a:spLocks noChangeShapeType="1"/>
            </p:cNvSpPr>
            <p:nvPr/>
          </p:nvSpPr>
          <p:spPr bwMode="auto">
            <a:xfrm>
              <a:off x="6295364" y="4314825"/>
              <a:ext cx="0" cy="914400"/>
            </a:xfrm>
            <a:prstGeom prst="line">
              <a:avLst/>
            </a:prstGeom>
            <a:noFill/>
            <a:ln w="9525">
              <a:solidFill>
                <a:srgbClr val="800000"/>
              </a:solidFill>
              <a:prstDash val="dash"/>
              <a:round/>
              <a:headEnd/>
              <a:tailEnd/>
            </a:ln>
          </p:spPr>
          <p:txBody>
            <a:bodyPr/>
            <a:lstStyle/>
            <a:p>
              <a:endParaRPr lang="en-US"/>
            </a:p>
          </p:txBody>
        </p:sp>
        <p:graphicFrame>
          <p:nvGraphicFramePr>
            <p:cNvPr id="51" name="Object 49">
              <a:extLst>
                <a:ext uri="{FF2B5EF4-FFF2-40B4-BE49-F238E27FC236}">
                  <a16:creationId xmlns:a16="http://schemas.microsoft.com/office/drawing/2014/main" id="{FD6EFB75-AED6-4F20-B43A-CA24425A9F03}"/>
                </a:ext>
              </a:extLst>
            </p:cNvPr>
            <p:cNvGraphicFramePr>
              <a:graphicFrameLocks noChangeAspect="1"/>
            </p:cNvGraphicFramePr>
            <p:nvPr/>
          </p:nvGraphicFramePr>
          <p:xfrm>
            <a:off x="6045079" y="5122863"/>
            <a:ext cx="373183" cy="276225"/>
          </p:xfrm>
          <a:graphic>
            <a:graphicData uri="http://schemas.openxmlformats.org/presentationml/2006/ole">
              <mc:AlternateContent xmlns:mc="http://schemas.openxmlformats.org/markup-compatibility/2006">
                <mc:Choice xmlns:v="urn:schemas-microsoft-com:vml" Requires="v">
                  <p:oleObj spid="_x0000_s4768" name="Equation" r:id="rId7" imgW="190440" imgH="228600" progId="Equation.3">
                    <p:embed/>
                  </p:oleObj>
                </mc:Choice>
                <mc:Fallback>
                  <p:oleObj name="Equation" r:id="rId7" imgW="190440" imgH="228600" progId="Equation.3">
                    <p:embed/>
                    <p:pic>
                      <p:nvPicPr>
                        <p:cNvPr id="6147" name="Object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5079" y="5122863"/>
                          <a:ext cx="373183"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50">
              <a:extLst>
                <a:ext uri="{FF2B5EF4-FFF2-40B4-BE49-F238E27FC236}">
                  <a16:creationId xmlns:a16="http://schemas.microsoft.com/office/drawing/2014/main" id="{CCE847AC-08F5-42A6-B0AE-513967E0F9C8}"/>
                </a:ext>
              </a:extLst>
            </p:cNvPr>
            <p:cNvGraphicFramePr>
              <a:graphicFrameLocks noChangeAspect="1"/>
            </p:cNvGraphicFramePr>
            <p:nvPr/>
          </p:nvGraphicFramePr>
          <p:xfrm>
            <a:off x="4557310" y="4394201"/>
            <a:ext cx="323015" cy="619947"/>
          </p:xfrm>
          <a:graphic>
            <a:graphicData uri="http://schemas.openxmlformats.org/presentationml/2006/ole">
              <mc:AlternateContent xmlns:mc="http://schemas.openxmlformats.org/markup-compatibility/2006">
                <mc:Choice xmlns:v="urn:schemas-microsoft-com:vml" Requires="v">
                  <p:oleObj spid="_x0000_s4769" name="Equation" r:id="rId9" imgW="241200" imgH="469800" progId="Equation.3">
                    <p:embed/>
                  </p:oleObj>
                </mc:Choice>
                <mc:Fallback>
                  <p:oleObj name="Equation" r:id="rId9" imgW="241200" imgH="469800" progId="Equation.3">
                    <p:embed/>
                    <p:pic>
                      <p:nvPicPr>
                        <p:cNvPr id="6148" name="Object 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7310" y="4394201"/>
                          <a:ext cx="323015" cy="619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Text Box 53">
              <a:extLst>
                <a:ext uri="{FF2B5EF4-FFF2-40B4-BE49-F238E27FC236}">
                  <a16:creationId xmlns:a16="http://schemas.microsoft.com/office/drawing/2014/main" id="{550E60EB-AE72-489F-BCE6-B467C13F8D89}"/>
                </a:ext>
              </a:extLst>
            </p:cNvPr>
            <p:cNvSpPr txBox="1">
              <a:spLocks noChangeArrowheads="1"/>
            </p:cNvSpPr>
            <p:nvPr/>
          </p:nvSpPr>
          <p:spPr bwMode="auto">
            <a:xfrm>
              <a:off x="6975052" y="5154613"/>
              <a:ext cx="234360" cy="307777"/>
            </a:xfrm>
            <a:prstGeom prst="rect">
              <a:avLst/>
            </a:prstGeom>
            <a:noFill/>
            <a:ln w="9525" algn="ctr">
              <a:noFill/>
              <a:miter lim="800000"/>
              <a:headEnd/>
              <a:tailEnd/>
            </a:ln>
          </p:spPr>
          <p:txBody>
            <a:bodyPr wrap="none">
              <a:spAutoFit/>
            </a:bodyPr>
            <a:lstStyle/>
            <a:p>
              <a:r>
                <a:rPr lang="en-US" sz="1400" dirty="0"/>
                <a:t>f</a:t>
              </a:r>
            </a:p>
          </p:txBody>
        </p:sp>
        <p:sp>
          <p:nvSpPr>
            <p:cNvPr id="54" name="Line 54">
              <a:extLst>
                <a:ext uri="{FF2B5EF4-FFF2-40B4-BE49-F238E27FC236}">
                  <a16:creationId xmlns:a16="http://schemas.microsoft.com/office/drawing/2014/main" id="{7CE4B9F6-4AC8-46B6-9E94-8AF33DF8A8F6}"/>
                </a:ext>
              </a:extLst>
            </p:cNvPr>
            <p:cNvSpPr>
              <a:spLocks noChangeShapeType="1"/>
            </p:cNvSpPr>
            <p:nvPr/>
          </p:nvSpPr>
          <p:spPr bwMode="auto">
            <a:xfrm>
              <a:off x="7183060" y="5267325"/>
              <a:ext cx="290039" cy="0"/>
            </a:xfrm>
            <a:prstGeom prst="line">
              <a:avLst/>
            </a:prstGeom>
            <a:noFill/>
            <a:ln w="19050">
              <a:solidFill>
                <a:srgbClr val="800000"/>
              </a:solidFill>
              <a:round/>
              <a:headEnd/>
              <a:tailEnd type="triangle" w="med" len="med"/>
            </a:ln>
          </p:spPr>
          <p:txBody>
            <a:bodyPr/>
            <a:lstStyle/>
            <a:p>
              <a:endParaRPr lang="en-US"/>
            </a:p>
          </p:txBody>
        </p:sp>
        <p:sp>
          <p:nvSpPr>
            <p:cNvPr id="55" name="Text Box 55">
              <a:extLst>
                <a:ext uri="{FF2B5EF4-FFF2-40B4-BE49-F238E27FC236}">
                  <a16:creationId xmlns:a16="http://schemas.microsoft.com/office/drawing/2014/main" id="{499DE4DA-D703-4D84-8AA5-A859A69A8832}"/>
                </a:ext>
              </a:extLst>
            </p:cNvPr>
            <p:cNvSpPr txBox="1">
              <a:spLocks noChangeArrowheads="1"/>
            </p:cNvSpPr>
            <p:nvPr/>
          </p:nvSpPr>
          <p:spPr bwMode="auto">
            <a:xfrm>
              <a:off x="5163167" y="5416748"/>
              <a:ext cx="2465740" cy="307777"/>
            </a:xfrm>
            <a:prstGeom prst="rect">
              <a:avLst/>
            </a:prstGeom>
            <a:noFill/>
            <a:ln w="9525" algn="ctr">
              <a:noFill/>
              <a:miter lim="800000"/>
              <a:headEnd/>
              <a:tailEnd/>
            </a:ln>
          </p:spPr>
          <p:txBody>
            <a:bodyPr wrap="none">
              <a:spAutoFit/>
            </a:bodyPr>
            <a:lstStyle/>
            <a:p>
              <a:r>
                <a:rPr lang="en-US" sz="1400" dirty="0"/>
                <a:t>Burst Noise Spectral Density</a:t>
              </a:r>
            </a:p>
          </p:txBody>
        </p:sp>
        <p:cxnSp>
          <p:nvCxnSpPr>
            <p:cNvPr id="56" name="Straight Arrow Connector 55">
              <a:extLst>
                <a:ext uri="{FF2B5EF4-FFF2-40B4-BE49-F238E27FC236}">
                  <a16:creationId xmlns:a16="http://schemas.microsoft.com/office/drawing/2014/main" id="{57177743-F74B-42B8-BE9F-3521D13C61B2}"/>
                </a:ext>
              </a:extLst>
            </p:cNvPr>
            <p:cNvCxnSpPr/>
            <p:nvPr/>
          </p:nvCxnSpPr>
          <p:spPr bwMode="auto">
            <a:xfrm rot="5400000" flipH="1" flipV="1">
              <a:off x="4557713" y="4176713"/>
              <a:ext cx="333375" cy="1588"/>
            </a:xfrm>
            <a:prstGeom prst="straightConnector1">
              <a:avLst/>
            </a:prstGeom>
            <a:gradFill rotWithShape="1">
              <a:gsLst>
                <a:gs pos="0">
                  <a:schemeClr val="accent1"/>
                </a:gs>
                <a:gs pos="100000">
                  <a:schemeClr val="bg1"/>
                </a:gs>
              </a:gsLst>
              <a:lin ang="18900000" scaled="1"/>
            </a:gradFill>
            <a:ln w="19050" cap="flat" cmpd="sng" algn="ctr">
              <a:solidFill>
                <a:srgbClr val="990000"/>
              </a:solidFill>
              <a:prstDash val="solid"/>
              <a:round/>
              <a:headEnd type="none" w="med" len="med"/>
              <a:tailEnd type="triangle" w="med" len="med"/>
            </a:ln>
            <a:effectLst/>
          </p:spPr>
        </p:cxnSp>
      </p:grpSp>
    </p:spTree>
    <p:extLst>
      <p:ext uri="{BB962C8B-B14F-4D97-AF65-F5344CB8AC3E}">
        <p14:creationId xmlns:p14="http://schemas.microsoft.com/office/powerpoint/2010/main" val="34068934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B8BB-B16B-4755-92B3-05A8142AAC02}"/>
              </a:ext>
            </a:extLst>
          </p:cNvPr>
          <p:cNvSpPr>
            <a:spLocks noGrp="1"/>
          </p:cNvSpPr>
          <p:nvPr>
            <p:ph type="title"/>
          </p:nvPr>
        </p:nvSpPr>
        <p:spPr>
          <a:xfrm>
            <a:off x="628650" y="2"/>
            <a:ext cx="8515350" cy="769082"/>
          </a:xfrm>
        </p:spPr>
        <p:txBody>
          <a:bodyPr>
            <a:noAutofit/>
          </a:bodyPr>
          <a:lstStyle/>
          <a:p>
            <a:r>
              <a:rPr lang="en-US" sz="3600" dirty="0"/>
              <a:t>LNA Specifications in context of Receiver</a:t>
            </a:r>
          </a:p>
        </p:txBody>
      </p:sp>
      <p:sp>
        <p:nvSpPr>
          <p:cNvPr id="3" name="Date Placeholder 2">
            <a:extLst>
              <a:ext uri="{FF2B5EF4-FFF2-40B4-BE49-F238E27FC236}">
                <a16:creationId xmlns:a16="http://schemas.microsoft.com/office/drawing/2014/main" id="{F6AA14A9-512E-43B9-BF5B-ACE8012A8DF7}"/>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63D75B7-DBCD-4991-A81D-2C1096E49A8C}"/>
              </a:ext>
            </a:extLst>
          </p:cNvPr>
          <p:cNvSpPr>
            <a:spLocks noGrp="1"/>
          </p:cNvSpPr>
          <p:nvPr>
            <p:ph type="sldNum" sz="quarter" idx="12"/>
          </p:nvPr>
        </p:nvSpPr>
        <p:spPr/>
        <p:txBody>
          <a:bodyPr/>
          <a:lstStyle/>
          <a:p>
            <a:fld id="{2495F090-CA2D-44FF-B42B-1156B48CA943}" type="slidenum">
              <a:rPr lang="en-IN" smtClean="0"/>
              <a:t>151</a:t>
            </a:fld>
            <a:endParaRPr lang="en-IN"/>
          </a:p>
        </p:txBody>
      </p:sp>
      <p:graphicFrame>
        <p:nvGraphicFramePr>
          <p:cNvPr id="5" name="Table 4">
            <a:extLst>
              <a:ext uri="{FF2B5EF4-FFF2-40B4-BE49-F238E27FC236}">
                <a16:creationId xmlns:a16="http://schemas.microsoft.com/office/drawing/2014/main" id="{BA36A39E-6907-41EE-804C-115E4CB54A42}"/>
              </a:ext>
            </a:extLst>
          </p:cNvPr>
          <p:cNvGraphicFramePr>
            <a:graphicFrameLocks noGrp="1"/>
          </p:cNvGraphicFramePr>
          <p:nvPr/>
        </p:nvGraphicFramePr>
        <p:xfrm>
          <a:off x="746620" y="634550"/>
          <a:ext cx="8088900" cy="2407920"/>
        </p:xfrm>
        <a:graphic>
          <a:graphicData uri="http://schemas.openxmlformats.org/drawingml/2006/table">
            <a:tbl>
              <a:tblPr firstRow="1" bandRow="1">
                <a:tableStyleId>{5C22544A-7EE6-4342-B048-85BDC9FD1C3A}</a:tableStyleId>
              </a:tblPr>
              <a:tblGrid>
                <a:gridCol w="4286774">
                  <a:extLst>
                    <a:ext uri="{9D8B030D-6E8A-4147-A177-3AD203B41FA5}">
                      <a16:colId xmlns:a16="http://schemas.microsoft.com/office/drawing/2014/main" val="676689815"/>
                    </a:ext>
                  </a:extLst>
                </a:gridCol>
                <a:gridCol w="3802126">
                  <a:extLst>
                    <a:ext uri="{9D8B030D-6E8A-4147-A177-3AD203B41FA5}">
                      <a16:colId xmlns:a16="http://schemas.microsoft.com/office/drawing/2014/main" val="2670142173"/>
                    </a:ext>
                  </a:extLst>
                </a:gridCol>
              </a:tblGrid>
              <a:tr h="207179">
                <a:tc>
                  <a:txBody>
                    <a:bodyPr/>
                    <a:lstStyle/>
                    <a:p>
                      <a:pPr algn="ctr"/>
                      <a:r>
                        <a:rPr lang="en-US" sz="1400" dirty="0"/>
                        <a:t>LNA Specifications</a:t>
                      </a:r>
                    </a:p>
                  </a:txBody>
                  <a:tcPr/>
                </a:tc>
                <a:tc>
                  <a:txBody>
                    <a:bodyPr/>
                    <a:lstStyle/>
                    <a:p>
                      <a:pPr algn="ctr"/>
                      <a:r>
                        <a:rPr lang="en-US" sz="1400" dirty="0"/>
                        <a:t>Receiver Performance</a:t>
                      </a:r>
                    </a:p>
                  </a:txBody>
                  <a:tcPr/>
                </a:tc>
                <a:extLst>
                  <a:ext uri="{0D108BD9-81ED-4DB2-BD59-A6C34878D82A}">
                    <a16:rowId xmlns:a16="http://schemas.microsoft.com/office/drawing/2014/main" val="2048861810"/>
                  </a:ext>
                </a:extLst>
              </a:tr>
              <a:tr h="207179">
                <a:tc>
                  <a:txBody>
                    <a:bodyPr/>
                    <a:lstStyle/>
                    <a:p>
                      <a:r>
                        <a:rPr lang="en-US" sz="1200" dirty="0"/>
                        <a:t>LNA Gain</a:t>
                      </a:r>
                    </a:p>
                  </a:txBody>
                  <a:tcPr/>
                </a:tc>
                <a:tc>
                  <a:txBody>
                    <a:bodyPr/>
                    <a:lstStyle/>
                    <a:p>
                      <a:r>
                        <a:rPr lang="en-US" sz="1200" dirty="0"/>
                        <a:t>SFDR, Sensitivity</a:t>
                      </a:r>
                    </a:p>
                  </a:txBody>
                  <a:tcPr/>
                </a:tc>
                <a:extLst>
                  <a:ext uri="{0D108BD9-81ED-4DB2-BD59-A6C34878D82A}">
                    <a16:rowId xmlns:a16="http://schemas.microsoft.com/office/drawing/2014/main" val="3205421534"/>
                  </a:ext>
                </a:extLst>
              </a:tr>
              <a:tr h="207179">
                <a:tc>
                  <a:txBody>
                    <a:bodyPr/>
                    <a:lstStyle/>
                    <a:p>
                      <a:r>
                        <a:rPr lang="en-US" sz="1200" dirty="0"/>
                        <a:t>LNA Bandwidth and Roll-off</a:t>
                      </a:r>
                    </a:p>
                  </a:txBody>
                  <a:tcPr/>
                </a:tc>
                <a:tc>
                  <a:txBody>
                    <a:bodyPr/>
                    <a:lstStyle/>
                    <a:p>
                      <a:r>
                        <a:rPr lang="en-US" sz="1200" dirty="0"/>
                        <a:t>Image and ½ IF rejection, Sensitivity </a:t>
                      </a:r>
                    </a:p>
                  </a:txBody>
                  <a:tcPr/>
                </a:tc>
                <a:extLst>
                  <a:ext uri="{0D108BD9-81ED-4DB2-BD59-A6C34878D82A}">
                    <a16:rowId xmlns:a16="http://schemas.microsoft.com/office/drawing/2014/main" val="4209015982"/>
                  </a:ext>
                </a:extLst>
              </a:tr>
              <a:tr h="207179">
                <a:tc>
                  <a:txBody>
                    <a:bodyPr/>
                    <a:lstStyle/>
                    <a:p>
                      <a:r>
                        <a:rPr lang="en-US" sz="1200" dirty="0"/>
                        <a:t>LNA Noise Figure</a:t>
                      </a:r>
                    </a:p>
                  </a:txBody>
                  <a:tcPr/>
                </a:tc>
                <a:tc>
                  <a:txBody>
                    <a:bodyPr/>
                    <a:lstStyle/>
                    <a:p>
                      <a:r>
                        <a:rPr lang="en-US" sz="1200" dirty="0"/>
                        <a:t>Sensitivity, SFDR</a:t>
                      </a:r>
                    </a:p>
                  </a:txBody>
                  <a:tcPr/>
                </a:tc>
                <a:extLst>
                  <a:ext uri="{0D108BD9-81ED-4DB2-BD59-A6C34878D82A}">
                    <a16:rowId xmlns:a16="http://schemas.microsoft.com/office/drawing/2014/main" val="1732117301"/>
                  </a:ext>
                </a:extLst>
              </a:tr>
              <a:tr h="207179">
                <a:tc>
                  <a:txBody>
                    <a:bodyPr/>
                    <a:lstStyle/>
                    <a:p>
                      <a:r>
                        <a:rPr lang="en-US" sz="1200" dirty="0"/>
                        <a:t>Insertion Loss of Input Match</a:t>
                      </a:r>
                    </a:p>
                  </a:txBody>
                  <a:tcPr/>
                </a:tc>
                <a:tc>
                  <a:txBody>
                    <a:bodyPr/>
                    <a:lstStyle/>
                    <a:p>
                      <a:r>
                        <a:rPr lang="en-US" sz="1200" dirty="0"/>
                        <a:t>Sensitivity</a:t>
                      </a:r>
                    </a:p>
                  </a:txBody>
                  <a:tcPr/>
                </a:tc>
                <a:extLst>
                  <a:ext uri="{0D108BD9-81ED-4DB2-BD59-A6C34878D82A}">
                    <a16:rowId xmlns:a16="http://schemas.microsoft.com/office/drawing/2014/main" val="1331591128"/>
                  </a:ext>
                </a:extLst>
              </a:tr>
              <a:tr h="207179">
                <a:tc>
                  <a:txBody>
                    <a:bodyPr/>
                    <a:lstStyle/>
                    <a:p>
                      <a:r>
                        <a:rPr lang="en-US" sz="1200" dirty="0"/>
                        <a:t>LNA Linearity (SOI, TOI, Pin-1dB, AM-AM, AM-PM)</a:t>
                      </a:r>
                    </a:p>
                  </a:txBody>
                  <a:tcPr/>
                </a:tc>
                <a:tc>
                  <a:txBody>
                    <a:bodyPr/>
                    <a:lstStyle/>
                    <a:p>
                      <a:r>
                        <a:rPr lang="en-US" sz="1200" dirty="0"/>
                        <a:t>Selectivity, Inter-channel interference, SFDR</a:t>
                      </a:r>
                    </a:p>
                  </a:txBody>
                  <a:tcPr/>
                </a:tc>
                <a:extLst>
                  <a:ext uri="{0D108BD9-81ED-4DB2-BD59-A6C34878D82A}">
                    <a16:rowId xmlns:a16="http://schemas.microsoft.com/office/drawing/2014/main" val="3206806891"/>
                  </a:ext>
                </a:extLst>
              </a:tr>
              <a:tr h="259080">
                <a:tc>
                  <a:txBody>
                    <a:bodyPr/>
                    <a:lstStyle/>
                    <a:p>
                      <a:r>
                        <a:rPr lang="en-US" sz="1200" dirty="0"/>
                        <a:t>LNA Reverse Isolation</a:t>
                      </a:r>
                    </a:p>
                  </a:txBody>
                  <a:tcPr/>
                </a:tc>
                <a:tc>
                  <a:txBody>
                    <a:bodyPr/>
                    <a:lstStyle/>
                    <a:p>
                      <a:r>
                        <a:rPr lang="en-US" sz="1200" dirty="0"/>
                        <a:t>Self Demodulation of Carrier leading to DC Wandering in Direct Conversion Transceivers</a:t>
                      </a:r>
                    </a:p>
                  </a:txBody>
                  <a:tcPr/>
                </a:tc>
                <a:extLst>
                  <a:ext uri="{0D108BD9-81ED-4DB2-BD59-A6C34878D82A}">
                    <a16:rowId xmlns:a16="http://schemas.microsoft.com/office/drawing/2014/main" val="1718194"/>
                  </a:ext>
                </a:extLst>
              </a:tr>
              <a:tr h="259080">
                <a:tc>
                  <a:txBody>
                    <a:bodyPr/>
                    <a:lstStyle/>
                    <a:p>
                      <a:r>
                        <a:rPr lang="en-US" sz="1200" dirty="0"/>
                        <a:t>LNA Ruggedness</a:t>
                      </a:r>
                    </a:p>
                  </a:txBody>
                  <a:tcPr/>
                </a:tc>
                <a:tc>
                  <a:txBody>
                    <a:bodyPr/>
                    <a:lstStyle/>
                    <a:p>
                      <a:r>
                        <a:rPr lang="en-US" sz="1200" dirty="0"/>
                        <a:t>Receiver Ruggedness</a:t>
                      </a:r>
                    </a:p>
                  </a:txBody>
                  <a:tcPr/>
                </a:tc>
                <a:extLst>
                  <a:ext uri="{0D108BD9-81ED-4DB2-BD59-A6C34878D82A}">
                    <a16:rowId xmlns:a16="http://schemas.microsoft.com/office/drawing/2014/main" val="4076717087"/>
                  </a:ext>
                </a:extLst>
              </a:tr>
            </a:tbl>
          </a:graphicData>
        </a:graphic>
      </p:graphicFrame>
      <p:sp>
        <p:nvSpPr>
          <p:cNvPr id="6" name="TextBox 5">
            <a:extLst>
              <a:ext uri="{FF2B5EF4-FFF2-40B4-BE49-F238E27FC236}">
                <a16:creationId xmlns:a16="http://schemas.microsoft.com/office/drawing/2014/main" id="{33CE9CA6-2309-428B-BAA6-868C150C39C2}"/>
              </a:ext>
            </a:extLst>
          </p:cNvPr>
          <p:cNvSpPr txBox="1"/>
          <p:nvPr/>
        </p:nvSpPr>
        <p:spPr>
          <a:xfrm>
            <a:off x="628650" y="3244334"/>
            <a:ext cx="2813719" cy="369332"/>
          </a:xfrm>
          <a:prstGeom prst="rect">
            <a:avLst/>
          </a:prstGeom>
          <a:noFill/>
        </p:spPr>
        <p:txBody>
          <a:bodyPr wrap="none" rtlCol="0">
            <a:spAutoFit/>
          </a:bodyPr>
          <a:lstStyle/>
          <a:p>
            <a:r>
              <a:rPr lang="en-US" dirty="0">
                <a:solidFill>
                  <a:srgbClr val="0070C0"/>
                </a:solidFill>
              </a:rPr>
              <a:t>Target LNA Specifications</a:t>
            </a:r>
          </a:p>
        </p:txBody>
      </p:sp>
      <p:graphicFrame>
        <p:nvGraphicFramePr>
          <p:cNvPr id="7" name="Table 6">
            <a:extLst>
              <a:ext uri="{FF2B5EF4-FFF2-40B4-BE49-F238E27FC236}">
                <a16:creationId xmlns:a16="http://schemas.microsoft.com/office/drawing/2014/main" id="{7EFFAEEC-F5F7-452A-909F-83F399126582}"/>
              </a:ext>
            </a:extLst>
          </p:cNvPr>
          <p:cNvGraphicFramePr>
            <a:graphicFrameLocks noGrp="1"/>
          </p:cNvGraphicFramePr>
          <p:nvPr/>
        </p:nvGraphicFramePr>
        <p:xfrm>
          <a:off x="746620" y="3677018"/>
          <a:ext cx="4152551" cy="2331720"/>
        </p:xfrm>
        <a:graphic>
          <a:graphicData uri="http://schemas.openxmlformats.org/drawingml/2006/table">
            <a:tbl>
              <a:tblPr firstRow="1" bandRow="1">
                <a:tableStyleId>{5C22544A-7EE6-4342-B048-85BDC9FD1C3A}</a:tableStyleId>
              </a:tblPr>
              <a:tblGrid>
                <a:gridCol w="1761689">
                  <a:extLst>
                    <a:ext uri="{9D8B030D-6E8A-4147-A177-3AD203B41FA5}">
                      <a16:colId xmlns:a16="http://schemas.microsoft.com/office/drawing/2014/main" val="3578281458"/>
                    </a:ext>
                  </a:extLst>
                </a:gridCol>
                <a:gridCol w="2390862">
                  <a:extLst>
                    <a:ext uri="{9D8B030D-6E8A-4147-A177-3AD203B41FA5}">
                      <a16:colId xmlns:a16="http://schemas.microsoft.com/office/drawing/2014/main" val="831391033"/>
                    </a:ext>
                  </a:extLst>
                </a:gridCol>
              </a:tblGrid>
              <a:tr h="222506">
                <a:tc>
                  <a:txBody>
                    <a:bodyPr/>
                    <a:lstStyle/>
                    <a:p>
                      <a:pPr algn="ctr"/>
                      <a:r>
                        <a:rPr lang="en-US" sz="1100" dirty="0"/>
                        <a:t>Characteristics</a:t>
                      </a:r>
                    </a:p>
                  </a:txBody>
                  <a:tcPr/>
                </a:tc>
                <a:tc>
                  <a:txBody>
                    <a:bodyPr/>
                    <a:lstStyle/>
                    <a:p>
                      <a:pPr algn="ctr"/>
                      <a:r>
                        <a:rPr lang="en-US" sz="1100" dirty="0"/>
                        <a:t>Specifications</a:t>
                      </a:r>
                    </a:p>
                  </a:txBody>
                  <a:tcPr/>
                </a:tc>
                <a:extLst>
                  <a:ext uri="{0D108BD9-81ED-4DB2-BD59-A6C34878D82A}">
                    <a16:rowId xmlns:a16="http://schemas.microsoft.com/office/drawing/2014/main" val="1634375399"/>
                  </a:ext>
                </a:extLst>
              </a:tr>
              <a:tr h="222506">
                <a:tc>
                  <a:txBody>
                    <a:bodyPr/>
                    <a:lstStyle/>
                    <a:p>
                      <a:r>
                        <a:rPr lang="en-US" sz="1100" dirty="0"/>
                        <a:t>Frequency Band</a:t>
                      </a:r>
                    </a:p>
                  </a:txBody>
                  <a:tcPr/>
                </a:tc>
                <a:tc>
                  <a:txBody>
                    <a:bodyPr/>
                    <a:lstStyle/>
                    <a:p>
                      <a:r>
                        <a:rPr lang="en-US" sz="1100" dirty="0"/>
                        <a:t>8.5 to 11 GHz</a:t>
                      </a:r>
                    </a:p>
                  </a:txBody>
                  <a:tcPr/>
                </a:tc>
                <a:extLst>
                  <a:ext uri="{0D108BD9-81ED-4DB2-BD59-A6C34878D82A}">
                    <a16:rowId xmlns:a16="http://schemas.microsoft.com/office/drawing/2014/main" val="3522169905"/>
                  </a:ext>
                </a:extLst>
              </a:tr>
              <a:tr h="222506">
                <a:tc>
                  <a:txBody>
                    <a:bodyPr/>
                    <a:lstStyle/>
                    <a:p>
                      <a:r>
                        <a:rPr lang="en-US" sz="1100" dirty="0"/>
                        <a:t>Gain</a:t>
                      </a:r>
                    </a:p>
                  </a:txBody>
                  <a:tcPr/>
                </a:tc>
                <a:tc>
                  <a:txBody>
                    <a:bodyPr/>
                    <a:lstStyle/>
                    <a:p>
                      <a:r>
                        <a:rPr lang="en-US" sz="1100" dirty="0"/>
                        <a:t>18 to 20 dB</a:t>
                      </a:r>
                    </a:p>
                  </a:txBody>
                  <a:tcPr/>
                </a:tc>
                <a:extLst>
                  <a:ext uri="{0D108BD9-81ED-4DB2-BD59-A6C34878D82A}">
                    <a16:rowId xmlns:a16="http://schemas.microsoft.com/office/drawing/2014/main" val="1665224082"/>
                  </a:ext>
                </a:extLst>
              </a:tr>
              <a:tr h="222506">
                <a:tc>
                  <a:txBody>
                    <a:bodyPr/>
                    <a:lstStyle/>
                    <a:p>
                      <a:r>
                        <a:rPr lang="en-US" sz="1100" dirty="0"/>
                        <a:t>I/O Return Loss</a:t>
                      </a:r>
                    </a:p>
                  </a:txBody>
                  <a:tcPr/>
                </a:tc>
                <a:tc>
                  <a:txBody>
                    <a:bodyPr/>
                    <a:lstStyle/>
                    <a:p>
                      <a:r>
                        <a:rPr lang="en-US" sz="1100" dirty="0"/>
                        <a:t>&lt; -10 dB</a:t>
                      </a:r>
                    </a:p>
                  </a:txBody>
                  <a:tcPr/>
                </a:tc>
                <a:extLst>
                  <a:ext uri="{0D108BD9-81ED-4DB2-BD59-A6C34878D82A}">
                    <a16:rowId xmlns:a16="http://schemas.microsoft.com/office/drawing/2014/main" val="3512082454"/>
                  </a:ext>
                </a:extLst>
              </a:tr>
              <a:tr h="222506">
                <a:tc>
                  <a:txBody>
                    <a:bodyPr/>
                    <a:lstStyle/>
                    <a:p>
                      <a:r>
                        <a:rPr lang="en-US" sz="1100" dirty="0"/>
                        <a:t>Noise Figure</a:t>
                      </a:r>
                    </a:p>
                  </a:txBody>
                  <a:tcPr/>
                </a:tc>
                <a:tc>
                  <a:txBody>
                    <a:bodyPr/>
                    <a:lstStyle/>
                    <a:p>
                      <a:r>
                        <a:rPr lang="en-US" sz="1100" dirty="0"/>
                        <a:t>&lt; 2.1 dB</a:t>
                      </a:r>
                    </a:p>
                  </a:txBody>
                  <a:tcPr/>
                </a:tc>
                <a:extLst>
                  <a:ext uri="{0D108BD9-81ED-4DB2-BD59-A6C34878D82A}">
                    <a16:rowId xmlns:a16="http://schemas.microsoft.com/office/drawing/2014/main" val="38956088"/>
                  </a:ext>
                </a:extLst>
              </a:tr>
              <a:tr h="222506">
                <a:tc>
                  <a:txBody>
                    <a:bodyPr/>
                    <a:lstStyle/>
                    <a:p>
                      <a:r>
                        <a:rPr lang="en-US" sz="1100" dirty="0"/>
                        <a:t>Quiescent Current</a:t>
                      </a:r>
                    </a:p>
                  </a:txBody>
                  <a:tcPr/>
                </a:tc>
                <a:tc>
                  <a:txBody>
                    <a:bodyPr/>
                    <a:lstStyle/>
                    <a:p>
                      <a:r>
                        <a:rPr lang="en-US" sz="1100" dirty="0"/>
                        <a:t>&lt; 65 mA (Vdd=15 V, 975 mW)</a:t>
                      </a:r>
                    </a:p>
                  </a:txBody>
                  <a:tcPr/>
                </a:tc>
                <a:extLst>
                  <a:ext uri="{0D108BD9-81ED-4DB2-BD59-A6C34878D82A}">
                    <a16:rowId xmlns:a16="http://schemas.microsoft.com/office/drawing/2014/main" val="2432616945"/>
                  </a:ext>
                </a:extLst>
              </a:tr>
              <a:tr h="222506">
                <a:tc>
                  <a:txBody>
                    <a:bodyPr/>
                    <a:lstStyle/>
                    <a:p>
                      <a:r>
                        <a:rPr lang="en-US" sz="1100" dirty="0"/>
                        <a:t>Pin @ -1 dB</a:t>
                      </a:r>
                    </a:p>
                  </a:txBody>
                  <a:tcPr/>
                </a:tc>
                <a:tc>
                  <a:txBody>
                    <a:bodyPr/>
                    <a:lstStyle/>
                    <a:p>
                      <a:r>
                        <a:rPr lang="en-US" sz="1100" dirty="0"/>
                        <a:t>-5 dBm</a:t>
                      </a:r>
                    </a:p>
                  </a:txBody>
                  <a:tcPr/>
                </a:tc>
                <a:extLst>
                  <a:ext uri="{0D108BD9-81ED-4DB2-BD59-A6C34878D82A}">
                    <a16:rowId xmlns:a16="http://schemas.microsoft.com/office/drawing/2014/main" val="4291476501"/>
                  </a:ext>
                </a:extLst>
              </a:tr>
              <a:tr h="222506">
                <a:tc>
                  <a:txBody>
                    <a:bodyPr/>
                    <a:lstStyle/>
                    <a:p>
                      <a:r>
                        <a:rPr lang="en-US" sz="1100" dirty="0"/>
                        <a:t>Input TOI</a:t>
                      </a:r>
                    </a:p>
                  </a:txBody>
                  <a:tcPr/>
                </a:tc>
                <a:tc>
                  <a:txBody>
                    <a:bodyPr/>
                    <a:lstStyle/>
                    <a:p>
                      <a:r>
                        <a:rPr lang="en-US" sz="1100" dirty="0"/>
                        <a:t>10 dBm</a:t>
                      </a:r>
                    </a:p>
                  </a:txBody>
                  <a:tcPr/>
                </a:tc>
                <a:extLst>
                  <a:ext uri="{0D108BD9-81ED-4DB2-BD59-A6C34878D82A}">
                    <a16:rowId xmlns:a16="http://schemas.microsoft.com/office/drawing/2014/main" val="2860604826"/>
                  </a:ext>
                </a:extLst>
              </a:tr>
              <a:tr h="222506">
                <a:tc>
                  <a:txBody>
                    <a:bodyPr/>
                    <a:lstStyle/>
                    <a:p>
                      <a:r>
                        <a:rPr lang="en-US" sz="1100" dirty="0"/>
                        <a:t>Input SOI </a:t>
                      </a:r>
                    </a:p>
                  </a:txBody>
                  <a:tcPr/>
                </a:tc>
                <a:tc>
                  <a:txBody>
                    <a:bodyPr/>
                    <a:lstStyle/>
                    <a:p>
                      <a:r>
                        <a:rPr lang="en-US" sz="1100" dirty="0"/>
                        <a:t>20 dBm</a:t>
                      </a:r>
                    </a:p>
                  </a:txBody>
                  <a:tcPr/>
                </a:tc>
                <a:extLst>
                  <a:ext uri="{0D108BD9-81ED-4DB2-BD59-A6C34878D82A}">
                    <a16:rowId xmlns:a16="http://schemas.microsoft.com/office/drawing/2014/main" val="121047625"/>
                  </a:ext>
                </a:extLst>
              </a:tr>
            </a:tbl>
          </a:graphicData>
        </a:graphic>
      </p:graphicFrame>
      <p:sp>
        <p:nvSpPr>
          <p:cNvPr id="8" name="TextBox 7">
            <a:extLst>
              <a:ext uri="{FF2B5EF4-FFF2-40B4-BE49-F238E27FC236}">
                <a16:creationId xmlns:a16="http://schemas.microsoft.com/office/drawing/2014/main" id="{EDB8AAAD-8BCA-40EB-BDEB-62B7E14B8DDC}"/>
              </a:ext>
            </a:extLst>
          </p:cNvPr>
          <p:cNvSpPr txBox="1"/>
          <p:nvPr/>
        </p:nvSpPr>
        <p:spPr>
          <a:xfrm>
            <a:off x="4886325" y="5408574"/>
            <a:ext cx="4152551" cy="600164"/>
          </a:xfrm>
          <a:prstGeom prst="rect">
            <a:avLst/>
          </a:prstGeom>
          <a:noFill/>
        </p:spPr>
        <p:txBody>
          <a:bodyPr wrap="square" rtlCol="0">
            <a:spAutoFit/>
          </a:bodyPr>
          <a:lstStyle/>
          <a:p>
            <a:r>
              <a:rPr lang="en-US" sz="1100" dirty="0"/>
              <a:t>Assuming 24 dB isolation of Switch and peak output of PA to be 42 dBm. LNA should survive peak input power of 18 dBm. LNA will be switched off when PA is on </a:t>
            </a:r>
          </a:p>
        </p:txBody>
      </p:sp>
    </p:spTree>
    <p:extLst>
      <p:ext uri="{BB962C8B-B14F-4D97-AF65-F5344CB8AC3E}">
        <p14:creationId xmlns:p14="http://schemas.microsoft.com/office/powerpoint/2010/main" val="7887849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B62684-42C1-4B9D-9F99-9ACB406EC740}"/>
              </a:ext>
            </a:extLst>
          </p:cNvPr>
          <p:cNvSpPr>
            <a:spLocks noGrp="1"/>
          </p:cNvSpPr>
          <p:nvPr>
            <p:ph type="ctrTitle"/>
          </p:nvPr>
        </p:nvSpPr>
        <p:spPr>
          <a:xfrm>
            <a:off x="685800" y="3036163"/>
            <a:ext cx="8458200" cy="1317861"/>
          </a:xfrm>
        </p:spPr>
        <p:txBody>
          <a:bodyPr>
            <a:normAutofit fontScale="90000"/>
          </a:bodyPr>
          <a:lstStyle/>
          <a:p>
            <a:r>
              <a:rPr lang="en-IN" dirty="0"/>
              <a:t>Exercise 15: LNA design in UMS GH25 Process</a:t>
            </a:r>
          </a:p>
        </p:txBody>
      </p:sp>
      <p:sp>
        <p:nvSpPr>
          <p:cNvPr id="6" name="Subtitle 5">
            <a:extLst>
              <a:ext uri="{FF2B5EF4-FFF2-40B4-BE49-F238E27FC236}">
                <a16:creationId xmlns:a16="http://schemas.microsoft.com/office/drawing/2014/main" id="{6C7039F4-9F88-400C-A242-17EA47A8F397}"/>
              </a:ext>
            </a:extLst>
          </p:cNvPr>
          <p:cNvSpPr>
            <a:spLocks noGrp="1"/>
          </p:cNvSpPr>
          <p:nvPr>
            <p:ph type="subTitle" idx="1"/>
          </p:nvPr>
        </p:nvSpPr>
        <p:spPr>
          <a:xfrm>
            <a:off x="776815" y="4354024"/>
            <a:ext cx="8058705" cy="757409"/>
          </a:xfrm>
        </p:spPr>
        <p:txBody>
          <a:bodyPr>
            <a:normAutofit/>
          </a:bodyPr>
          <a:lstStyle/>
          <a:p>
            <a:r>
              <a:rPr lang="en-IN" dirty="0"/>
              <a:t>In this exercise we will learn to design and layout a two stage LNA in UMS GH25 Process</a:t>
            </a:r>
          </a:p>
        </p:txBody>
      </p:sp>
      <p:sp>
        <p:nvSpPr>
          <p:cNvPr id="3" name="Date Placeholder 2">
            <a:extLst>
              <a:ext uri="{FF2B5EF4-FFF2-40B4-BE49-F238E27FC236}">
                <a16:creationId xmlns:a16="http://schemas.microsoft.com/office/drawing/2014/main" id="{5C220A45-F3C1-4EF3-AD64-25EE70FCC08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1A4F5DA-50F2-43DC-AC38-C8C765CB97C3}"/>
              </a:ext>
            </a:extLst>
          </p:cNvPr>
          <p:cNvSpPr>
            <a:spLocks noGrp="1"/>
          </p:cNvSpPr>
          <p:nvPr>
            <p:ph type="sldNum" sz="quarter" idx="12"/>
          </p:nvPr>
        </p:nvSpPr>
        <p:spPr/>
        <p:txBody>
          <a:bodyPr/>
          <a:lstStyle/>
          <a:p>
            <a:fld id="{2495F090-CA2D-44FF-B42B-1156B48CA943}" type="slidenum">
              <a:rPr lang="en-IN" smtClean="0"/>
              <a:t>152</a:t>
            </a:fld>
            <a:endParaRPr lang="en-IN"/>
          </a:p>
        </p:txBody>
      </p:sp>
      <p:grpSp>
        <p:nvGrpSpPr>
          <p:cNvPr id="7" name="Group 6">
            <a:extLst>
              <a:ext uri="{FF2B5EF4-FFF2-40B4-BE49-F238E27FC236}">
                <a16:creationId xmlns:a16="http://schemas.microsoft.com/office/drawing/2014/main" id="{32111C53-28F9-4E08-8015-E4212FA34CDD}"/>
              </a:ext>
            </a:extLst>
          </p:cNvPr>
          <p:cNvGrpSpPr/>
          <p:nvPr/>
        </p:nvGrpSpPr>
        <p:grpSpPr>
          <a:xfrm>
            <a:off x="5773009" y="5000240"/>
            <a:ext cx="2592018" cy="942553"/>
            <a:chOff x="1580086" y="4618233"/>
            <a:chExt cx="1953087" cy="710214"/>
          </a:xfrm>
        </p:grpSpPr>
        <p:sp>
          <p:nvSpPr>
            <p:cNvPr id="8" name="Rectangle: Rounded Corners 7">
              <a:extLst>
                <a:ext uri="{FF2B5EF4-FFF2-40B4-BE49-F238E27FC236}">
                  <a16:creationId xmlns:a16="http://schemas.microsoft.com/office/drawing/2014/main" id="{9D7921F7-1D18-4294-B708-0BCC5D7B59FC}"/>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DB4E384E-F930-439B-9114-E331215C9CB4}"/>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7" name="Freeform: Shape 36">
                <a:extLst>
                  <a:ext uri="{FF2B5EF4-FFF2-40B4-BE49-F238E27FC236}">
                    <a16:creationId xmlns:a16="http://schemas.microsoft.com/office/drawing/2014/main" id="{923C3C6A-8734-4638-B8D0-67A627115CB1}"/>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302B9258-55FE-4BCF-839A-067C01E915F8}"/>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E84C6DD4-8B6F-469B-9E3E-A529F6EAEFC8}"/>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7FAD9B4A-BA7F-469C-90FB-921D749D04DE}"/>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FDC674C6-5FAF-4B74-A414-38FA6B35762E}"/>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9E6FB34A-EBEC-4ED2-A3EE-BD39E042C295}"/>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53BCE792-6852-4E87-9145-596CF5E8B4AE}"/>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7D3E71B2-F156-4B7B-9D9A-3AA0C2966346}"/>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0" name="Freeform: Shape 29">
                <a:extLst>
                  <a:ext uri="{FF2B5EF4-FFF2-40B4-BE49-F238E27FC236}">
                    <a16:creationId xmlns:a16="http://schemas.microsoft.com/office/drawing/2014/main" id="{A2A83B19-C146-4345-8950-6F1C2EAC9106}"/>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28869F17-75A5-44C1-A507-B68CAE5C884C}"/>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2B103F8C-5D5C-4DA0-86F7-E8861D6E5E36}"/>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4A0529DF-3605-490E-8AB3-5C0815FC36B8}"/>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E7B42EC6-78A0-4B77-9E2F-A0451DD64276}"/>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B644545B-3632-4373-BFB9-C52F86777AA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1BADE369-95F7-49A8-922F-DB63DC2327EE}"/>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F63B7079-327D-4675-B9C4-DF5065F9FF65}"/>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3" name="Freeform: Shape 22">
                <a:extLst>
                  <a:ext uri="{FF2B5EF4-FFF2-40B4-BE49-F238E27FC236}">
                    <a16:creationId xmlns:a16="http://schemas.microsoft.com/office/drawing/2014/main" id="{300DFEB7-4646-4E04-8416-C5150F13DBA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0E64DC31-38BF-4699-A00B-4CA5D50018C1}"/>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931BA353-A0D8-4884-8792-128AB4DC4053}"/>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7179CEB9-919B-437F-A977-8FD94EBF4E44}"/>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6042F2F5-2F23-4FFE-A4F0-347E3E1D970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51D50826-A481-4BB7-826D-A1F7114AE7BA}"/>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A564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AF3116A4-AA19-4FE7-9E68-8F91D4C642F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3ADF5DF8-5605-419C-8A36-BFC44CB2A9F3}"/>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6" name="Freeform: Shape 15">
                <a:extLst>
                  <a:ext uri="{FF2B5EF4-FFF2-40B4-BE49-F238E27FC236}">
                    <a16:creationId xmlns:a16="http://schemas.microsoft.com/office/drawing/2014/main" id="{4EE9A363-0E7A-432C-9872-4A288BE13948}"/>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3FCC2B22-DCE1-47EE-B340-A992A30EDA5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F844ED9F-A04C-4D49-A5B2-6467F5D9F524}"/>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46869B5D-1E5A-4B13-B91C-5F125AEEC42C}"/>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98637ECF-C20A-486C-9562-9B6613BA420D}"/>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23EA800F-274E-407A-A68E-F1C9B13E7D3A}"/>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F38CB67E-2B1A-480D-BC83-D5F776792A82}"/>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05FABA5F-EA14-4C9C-BD99-5C60531D39B9}"/>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4" name="Oval 13">
                <a:extLst>
                  <a:ext uri="{FF2B5EF4-FFF2-40B4-BE49-F238E27FC236}">
                    <a16:creationId xmlns:a16="http://schemas.microsoft.com/office/drawing/2014/main" id="{F0BB57DA-2065-4086-9EA2-AD79E6B41BFA}"/>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A25BEC60-214D-4E18-AD08-391C7331AEC9}"/>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27192055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46AB-9507-46A8-9CCE-F0C00B69A3DD}"/>
              </a:ext>
            </a:extLst>
          </p:cNvPr>
          <p:cNvSpPr>
            <a:spLocks noGrp="1"/>
          </p:cNvSpPr>
          <p:nvPr>
            <p:ph type="title"/>
          </p:nvPr>
        </p:nvSpPr>
        <p:spPr/>
        <p:txBody>
          <a:bodyPr/>
          <a:lstStyle/>
          <a:p>
            <a:r>
              <a:rPr lang="en-US" dirty="0"/>
              <a:t>Two Stage LNA</a:t>
            </a:r>
          </a:p>
        </p:txBody>
      </p:sp>
      <p:sp>
        <p:nvSpPr>
          <p:cNvPr id="3" name="Date Placeholder 2">
            <a:extLst>
              <a:ext uri="{FF2B5EF4-FFF2-40B4-BE49-F238E27FC236}">
                <a16:creationId xmlns:a16="http://schemas.microsoft.com/office/drawing/2014/main" id="{C590F154-C6C6-4BE2-89A3-02BC99B2269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0516FE9-531C-40CC-AA08-308691B67F24}"/>
              </a:ext>
            </a:extLst>
          </p:cNvPr>
          <p:cNvSpPr>
            <a:spLocks noGrp="1"/>
          </p:cNvSpPr>
          <p:nvPr>
            <p:ph type="sldNum" sz="quarter" idx="12"/>
          </p:nvPr>
        </p:nvSpPr>
        <p:spPr/>
        <p:txBody>
          <a:bodyPr/>
          <a:lstStyle/>
          <a:p>
            <a:fld id="{2495F090-CA2D-44FF-B42B-1156B48CA943}" type="slidenum">
              <a:rPr lang="en-IN" smtClean="0"/>
              <a:t>153</a:t>
            </a:fld>
            <a:endParaRPr lang="en-IN"/>
          </a:p>
        </p:txBody>
      </p:sp>
      <p:pic>
        <p:nvPicPr>
          <p:cNvPr id="6" name="Picture 5" descr="A close up of a map&#10;&#10;Description automatically generated">
            <a:extLst>
              <a:ext uri="{FF2B5EF4-FFF2-40B4-BE49-F238E27FC236}">
                <a16:creationId xmlns:a16="http://schemas.microsoft.com/office/drawing/2014/main" id="{680ED230-343E-4559-B91C-1936500C7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80" y="769084"/>
            <a:ext cx="8340233" cy="3698141"/>
          </a:xfrm>
          <a:prstGeom prst="rect">
            <a:avLst/>
          </a:prstGeom>
          <a:ln>
            <a:solidFill>
              <a:schemeClr val="accent1"/>
            </a:solidFill>
          </a:ln>
        </p:spPr>
      </p:pic>
      <p:sp>
        <p:nvSpPr>
          <p:cNvPr id="7" name="Speech Bubble: Oval 6">
            <a:extLst>
              <a:ext uri="{FF2B5EF4-FFF2-40B4-BE49-F238E27FC236}">
                <a16:creationId xmlns:a16="http://schemas.microsoft.com/office/drawing/2014/main" id="{E45484A1-D835-4D96-BA81-0541DDA44027}"/>
              </a:ext>
            </a:extLst>
          </p:cNvPr>
          <p:cNvSpPr/>
          <p:nvPr/>
        </p:nvSpPr>
        <p:spPr>
          <a:xfrm>
            <a:off x="818002" y="4744182"/>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8" name="TextBox 7">
            <a:extLst>
              <a:ext uri="{FF2B5EF4-FFF2-40B4-BE49-F238E27FC236}">
                <a16:creationId xmlns:a16="http://schemas.microsoft.com/office/drawing/2014/main" id="{1EBD2C04-664F-4F59-B1E0-B6886FD04374}"/>
              </a:ext>
            </a:extLst>
          </p:cNvPr>
          <p:cNvSpPr txBox="1"/>
          <p:nvPr/>
        </p:nvSpPr>
        <p:spPr>
          <a:xfrm>
            <a:off x="628650" y="5040516"/>
            <a:ext cx="8340233" cy="954107"/>
          </a:xfrm>
          <a:prstGeom prst="rect">
            <a:avLst/>
          </a:prstGeom>
          <a:noFill/>
        </p:spPr>
        <p:txBody>
          <a:bodyPr wrap="square" rtlCol="0">
            <a:spAutoFit/>
          </a:bodyPr>
          <a:lstStyle/>
          <a:p>
            <a:r>
              <a:rPr lang="en-IN" sz="1400" dirty="0"/>
              <a:t>Use GH25LNF Model for the device. Bias is established by current density and size. Size the device and fix current density for desired quiescent current. Transistor gate bias is to merely provide AC ground and its value has to be adjusted to establish the current density using the GH25NHF device model with same device size. </a:t>
            </a:r>
          </a:p>
        </p:txBody>
      </p:sp>
    </p:spTree>
    <p:extLst>
      <p:ext uri="{BB962C8B-B14F-4D97-AF65-F5344CB8AC3E}">
        <p14:creationId xmlns:p14="http://schemas.microsoft.com/office/powerpoint/2010/main" val="189039018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0B022-93E0-47D8-B52D-62C9C0DD5F78}"/>
              </a:ext>
            </a:extLst>
          </p:cNvPr>
          <p:cNvSpPr>
            <a:spLocks noGrp="1"/>
          </p:cNvSpPr>
          <p:nvPr>
            <p:ph type="title"/>
          </p:nvPr>
        </p:nvSpPr>
        <p:spPr/>
        <p:txBody>
          <a:bodyPr/>
          <a:lstStyle/>
          <a:p>
            <a:r>
              <a:rPr lang="en-IN" dirty="0"/>
              <a:t>Single and Two Stage Design</a:t>
            </a:r>
          </a:p>
        </p:txBody>
      </p:sp>
      <p:sp>
        <p:nvSpPr>
          <p:cNvPr id="3" name="Date Placeholder 2">
            <a:extLst>
              <a:ext uri="{FF2B5EF4-FFF2-40B4-BE49-F238E27FC236}">
                <a16:creationId xmlns:a16="http://schemas.microsoft.com/office/drawing/2014/main" id="{C09673E4-AFA9-4E9A-862A-01D428E8B72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AC6405A-4848-4151-B5F8-D1E2DFC0A602}"/>
              </a:ext>
            </a:extLst>
          </p:cNvPr>
          <p:cNvSpPr>
            <a:spLocks noGrp="1"/>
          </p:cNvSpPr>
          <p:nvPr>
            <p:ph type="sldNum" sz="quarter" idx="12"/>
          </p:nvPr>
        </p:nvSpPr>
        <p:spPr/>
        <p:txBody>
          <a:bodyPr/>
          <a:lstStyle/>
          <a:p>
            <a:fld id="{2495F090-CA2D-44FF-B42B-1156B48CA943}" type="slidenum">
              <a:rPr lang="en-IN" smtClean="0"/>
              <a:t>154</a:t>
            </a:fld>
            <a:endParaRPr lang="en-IN"/>
          </a:p>
        </p:txBody>
      </p:sp>
      <p:sp>
        <p:nvSpPr>
          <p:cNvPr id="5" name="Speech Bubble: Oval 4">
            <a:extLst>
              <a:ext uri="{FF2B5EF4-FFF2-40B4-BE49-F238E27FC236}">
                <a16:creationId xmlns:a16="http://schemas.microsoft.com/office/drawing/2014/main" id="{BA683DE9-FF91-4719-A751-72232C1507E7}"/>
              </a:ext>
            </a:extLst>
          </p:cNvPr>
          <p:cNvSpPr/>
          <p:nvPr/>
        </p:nvSpPr>
        <p:spPr>
          <a:xfrm>
            <a:off x="906778" y="769084"/>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
        <p:nvSpPr>
          <p:cNvPr id="6" name="TextBox 5">
            <a:extLst>
              <a:ext uri="{FF2B5EF4-FFF2-40B4-BE49-F238E27FC236}">
                <a16:creationId xmlns:a16="http://schemas.microsoft.com/office/drawing/2014/main" id="{211F820B-78EF-4901-ABE9-1BC1D1362525}"/>
              </a:ext>
            </a:extLst>
          </p:cNvPr>
          <p:cNvSpPr txBox="1"/>
          <p:nvPr/>
        </p:nvSpPr>
        <p:spPr>
          <a:xfrm>
            <a:off x="628650" y="1087521"/>
            <a:ext cx="7973812" cy="523220"/>
          </a:xfrm>
          <a:prstGeom prst="rect">
            <a:avLst/>
          </a:prstGeom>
          <a:noFill/>
        </p:spPr>
        <p:txBody>
          <a:bodyPr wrap="square" rtlCol="0">
            <a:spAutoFit/>
          </a:bodyPr>
          <a:lstStyle/>
          <a:p>
            <a:r>
              <a:rPr lang="en-IN" sz="1400" dirty="0"/>
              <a:t>Use the device with the following size and current density. Use Source Degeneration and RC feedback to stabilize the device. </a:t>
            </a:r>
          </a:p>
        </p:txBody>
      </p:sp>
      <p:pic>
        <p:nvPicPr>
          <p:cNvPr id="8" name="Picture 7">
            <a:extLst>
              <a:ext uri="{FF2B5EF4-FFF2-40B4-BE49-F238E27FC236}">
                <a16:creationId xmlns:a16="http://schemas.microsoft.com/office/drawing/2014/main" id="{27C6F1FA-4D8D-442E-BEE1-6E25B94E2F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27970" y="1632936"/>
            <a:ext cx="1302694" cy="1877044"/>
          </a:xfrm>
          <a:prstGeom prst="rect">
            <a:avLst/>
          </a:prstGeom>
          <a:ln>
            <a:solidFill>
              <a:schemeClr val="accent1"/>
            </a:solidFill>
          </a:ln>
        </p:spPr>
      </p:pic>
      <p:sp>
        <p:nvSpPr>
          <p:cNvPr id="9" name="Speech Bubble: Oval 8">
            <a:extLst>
              <a:ext uri="{FF2B5EF4-FFF2-40B4-BE49-F238E27FC236}">
                <a16:creationId xmlns:a16="http://schemas.microsoft.com/office/drawing/2014/main" id="{D381AF35-54AD-4B58-B625-8ED94EADA4BD}"/>
              </a:ext>
            </a:extLst>
          </p:cNvPr>
          <p:cNvSpPr/>
          <p:nvPr/>
        </p:nvSpPr>
        <p:spPr>
          <a:xfrm>
            <a:off x="2359958" y="1610741"/>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
        <p:nvSpPr>
          <p:cNvPr id="10" name="TextBox 9">
            <a:extLst>
              <a:ext uri="{FF2B5EF4-FFF2-40B4-BE49-F238E27FC236}">
                <a16:creationId xmlns:a16="http://schemas.microsoft.com/office/drawing/2014/main" id="{23A0FC46-8D84-467F-A061-ED9ED33ADB06}"/>
              </a:ext>
            </a:extLst>
          </p:cNvPr>
          <p:cNvSpPr txBox="1"/>
          <p:nvPr/>
        </p:nvSpPr>
        <p:spPr>
          <a:xfrm>
            <a:off x="2170606" y="1907075"/>
            <a:ext cx="6831351" cy="523220"/>
          </a:xfrm>
          <a:prstGeom prst="rect">
            <a:avLst/>
          </a:prstGeom>
          <a:noFill/>
        </p:spPr>
        <p:txBody>
          <a:bodyPr wrap="square" rtlCol="0">
            <a:spAutoFit/>
          </a:bodyPr>
          <a:lstStyle/>
          <a:p>
            <a:r>
              <a:rPr lang="en-IN" sz="1400" dirty="0"/>
              <a:t>Use only capacitors and microstrip lines to simultaneously match input and output for best Return Loss and Noise Figure</a:t>
            </a:r>
          </a:p>
        </p:txBody>
      </p:sp>
      <p:sp>
        <p:nvSpPr>
          <p:cNvPr id="11" name="Speech Bubble: Oval 10">
            <a:extLst>
              <a:ext uri="{FF2B5EF4-FFF2-40B4-BE49-F238E27FC236}">
                <a16:creationId xmlns:a16="http://schemas.microsoft.com/office/drawing/2014/main" id="{675E61E3-6792-45EB-906C-C01D8517D2EB}"/>
              </a:ext>
            </a:extLst>
          </p:cNvPr>
          <p:cNvSpPr/>
          <p:nvPr/>
        </p:nvSpPr>
        <p:spPr>
          <a:xfrm>
            <a:off x="2359958" y="2474982"/>
            <a:ext cx="637016"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sp>
        <p:nvSpPr>
          <p:cNvPr id="12" name="TextBox 11">
            <a:extLst>
              <a:ext uri="{FF2B5EF4-FFF2-40B4-BE49-F238E27FC236}">
                <a16:creationId xmlns:a16="http://schemas.microsoft.com/office/drawing/2014/main" id="{E2D5F1A7-281E-4765-8BB1-1E54143BAB45}"/>
              </a:ext>
            </a:extLst>
          </p:cNvPr>
          <p:cNvSpPr txBox="1"/>
          <p:nvPr/>
        </p:nvSpPr>
        <p:spPr>
          <a:xfrm>
            <a:off x="2170605" y="2771316"/>
            <a:ext cx="6893495" cy="738664"/>
          </a:xfrm>
          <a:prstGeom prst="rect">
            <a:avLst/>
          </a:prstGeom>
          <a:noFill/>
        </p:spPr>
        <p:txBody>
          <a:bodyPr wrap="square" rtlCol="0">
            <a:spAutoFit/>
          </a:bodyPr>
          <a:lstStyle/>
          <a:p>
            <a:r>
              <a:rPr lang="en-IN" sz="1400" dirty="0"/>
              <a:t>Follow the same procedure to design the second stage The primary goal from second stage is the Gain and not the Noise Figure with least quiescent current. Cascade both the stages. Remove large series capacitors in case they are not required.</a:t>
            </a:r>
          </a:p>
        </p:txBody>
      </p:sp>
      <p:pic>
        <p:nvPicPr>
          <p:cNvPr id="14" name="Picture 13">
            <a:extLst>
              <a:ext uri="{FF2B5EF4-FFF2-40B4-BE49-F238E27FC236}">
                <a16:creationId xmlns:a16="http://schemas.microsoft.com/office/drawing/2014/main" id="{741490B0-79D6-4890-BF7B-A3E7841EF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970" y="3554667"/>
            <a:ext cx="8310736" cy="2704090"/>
          </a:xfrm>
          <a:prstGeom prst="rect">
            <a:avLst/>
          </a:prstGeom>
          <a:ln>
            <a:solidFill>
              <a:schemeClr val="accent1"/>
            </a:solidFill>
          </a:ln>
        </p:spPr>
      </p:pic>
    </p:spTree>
    <p:extLst>
      <p:ext uri="{BB962C8B-B14F-4D97-AF65-F5344CB8AC3E}">
        <p14:creationId xmlns:p14="http://schemas.microsoft.com/office/powerpoint/2010/main" val="41926423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AF2B-A821-4E79-9A22-AEF3D0F5E2B8}"/>
              </a:ext>
            </a:extLst>
          </p:cNvPr>
          <p:cNvSpPr>
            <a:spLocks noGrp="1"/>
          </p:cNvSpPr>
          <p:nvPr>
            <p:ph type="title"/>
          </p:nvPr>
        </p:nvSpPr>
        <p:spPr/>
        <p:txBody>
          <a:bodyPr/>
          <a:lstStyle/>
          <a:p>
            <a:r>
              <a:rPr lang="en-US" dirty="0"/>
              <a:t>Small Signal Response of LNA</a:t>
            </a:r>
          </a:p>
        </p:txBody>
      </p:sp>
      <p:sp>
        <p:nvSpPr>
          <p:cNvPr id="3" name="Date Placeholder 2">
            <a:extLst>
              <a:ext uri="{FF2B5EF4-FFF2-40B4-BE49-F238E27FC236}">
                <a16:creationId xmlns:a16="http://schemas.microsoft.com/office/drawing/2014/main" id="{D0E3E3E0-5B78-42D2-97AB-0E22B73FD58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B65F8906-7160-46FE-8EE4-017BD7DAE7C4}"/>
              </a:ext>
            </a:extLst>
          </p:cNvPr>
          <p:cNvSpPr>
            <a:spLocks noGrp="1"/>
          </p:cNvSpPr>
          <p:nvPr>
            <p:ph type="sldNum" sz="quarter" idx="12"/>
          </p:nvPr>
        </p:nvSpPr>
        <p:spPr/>
        <p:txBody>
          <a:bodyPr/>
          <a:lstStyle/>
          <a:p>
            <a:fld id="{2495F090-CA2D-44FF-B42B-1156B48CA943}" type="slidenum">
              <a:rPr lang="en-IN" smtClean="0"/>
              <a:t>155</a:t>
            </a:fld>
            <a:endParaRPr lang="en-IN"/>
          </a:p>
        </p:txBody>
      </p:sp>
      <p:pic>
        <p:nvPicPr>
          <p:cNvPr id="6" name="Picture 5" descr="A close up of a map&#10;&#10;Description automatically generated">
            <a:extLst>
              <a:ext uri="{FF2B5EF4-FFF2-40B4-BE49-F238E27FC236}">
                <a16:creationId xmlns:a16="http://schemas.microsoft.com/office/drawing/2014/main" id="{AAA79ACA-E977-452D-96E5-E61045595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237" y="909272"/>
            <a:ext cx="7354326" cy="5229955"/>
          </a:xfrm>
          <a:prstGeom prst="rect">
            <a:avLst/>
          </a:prstGeom>
          <a:ln>
            <a:solidFill>
              <a:srgbClr val="0070C0"/>
            </a:solidFill>
          </a:ln>
        </p:spPr>
      </p:pic>
    </p:spTree>
    <p:extLst>
      <p:ext uri="{BB962C8B-B14F-4D97-AF65-F5344CB8AC3E}">
        <p14:creationId xmlns:p14="http://schemas.microsoft.com/office/powerpoint/2010/main" val="37819008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E7CD-A3BF-4387-8DC2-5108DAFBBEBD}"/>
              </a:ext>
            </a:extLst>
          </p:cNvPr>
          <p:cNvSpPr>
            <a:spLocks noGrp="1"/>
          </p:cNvSpPr>
          <p:nvPr>
            <p:ph type="title"/>
          </p:nvPr>
        </p:nvSpPr>
        <p:spPr/>
        <p:txBody>
          <a:bodyPr/>
          <a:lstStyle/>
          <a:p>
            <a:r>
              <a:rPr lang="en-US" dirty="0"/>
              <a:t>First Stage Stability Circles</a:t>
            </a:r>
          </a:p>
        </p:txBody>
      </p:sp>
      <p:sp>
        <p:nvSpPr>
          <p:cNvPr id="3" name="Date Placeholder 2">
            <a:extLst>
              <a:ext uri="{FF2B5EF4-FFF2-40B4-BE49-F238E27FC236}">
                <a16:creationId xmlns:a16="http://schemas.microsoft.com/office/drawing/2014/main" id="{6D04E616-43C5-4372-99AF-BD405CAB02A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CB0741D-2BD5-445A-A79C-57BFA0336605}"/>
              </a:ext>
            </a:extLst>
          </p:cNvPr>
          <p:cNvSpPr>
            <a:spLocks noGrp="1"/>
          </p:cNvSpPr>
          <p:nvPr>
            <p:ph type="sldNum" sz="quarter" idx="12"/>
          </p:nvPr>
        </p:nvSpPr>
        <p:spPr/>
        <p:txBody>
          <a:bodyPr/>
          <a:lstStyle/>
          <a:p>
            <a:fld id="{2495F090-CA2D-44FF-B42B-1156B48CA943}" type="slidenum">
              <a:rPr lang="en-IN" smtClean="0"/>
              <a:t>156</a:t>
            </a:fld>
            <a:endParaRPr lang="en-IN"/>
          </a:p>
        </p:txBody>
      </p:sp>
      <p:pic>
        <p:nvPicPr>
          <p:cNvPr id="6" name="Picture 5" descr="A close up of a map&#10;&#10;Description automatically generated">
            <a:extLst>
              <a:ext uri="{FF2B5EF4-FFF2-40B4-BE49-F238E27FC236}">
                <a16:creationId xmlns:a16="http://schemas.microsoft.com/office/drawing/2014/main" id="{64E3515C-004B-4BD8-983E-3AB57838B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508" y="1166534"/>
            <a:ext cx="8297433" cy="3991532"/>
          </a:xfrm>
          <a:prstGeom prst="rect">
            <a:avLst/>
          </a:prstGeom>
          <a:ln>
            <a:solidFill>
              <a:srgbClr val="0070C0"/>
            </a:solid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97C863E-167E-49F9-BEE6-20510F4B7845}"/>
                  </a:ext>
                </a:extLst>
              </p:cNvPr>
              <p:cNvSpPr txBox="1"/>
              <p:nvPr/>
            </p:nvSpPr>
            <p:spPr>
              <a:xfrm>
                <a:off x="805948" y="5356841"/>
                <a:ext cx="9512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IN" i="1" smtClean="0">
                              <a:latin typeface="Cambria Math" panose="02040503050406030204" pitchFamily="18" charset="0"/>
                            </a:rPr>
                          </m:ctrlPr>
                        </m:dPr>
                        <m:e>
                          <m:sSub>
                            <m:sSubPr>
                              <m:ctrlPr>
                                <a:rPr lang="en-IN" i="1" smtClean="0">
                                  <a:latin typeface="Cambria Math" panose="02040503050406030204" pitchFamily="18" charset="0"/>
                                </a:rPr>
                              </m:ctrlPr>
                            </m:sSubPr>
                            <m:e>
                              <m:r>
                                <a:rPr lang="en-IN" b="0" i="1" smtClean="0">
                                  <a:latin typeface="Cambria Math" panose="02040503050406030204" pitchFamily="18" charset="0"/>
                                </a:rPr>
                                <m:t>𝑆</m:t>
                              </m:r>
                            </m:e>
                            <m:sub>
                              <m:r>
                                <a:rPr lang="en-IN" b="0" i="1" smtClean="0">
                                  <a:latin typeface="Cambria Math" panose="02040503050406030204" pitchFamily="18" charset="0"/>
                                </a:rPr>
                                <m:t>11</m:t>
                              </m:r>
                            </m:sub>
                          </m:sSub>
                        </m:e>
                      </m:d>
                      <m:r>
                        <a:rPr lang="en-IN" b="0" i="1" smtClean="0">
                          <a:latin typeface="Cambria Math" panose="02040503050406030204" pitchFamily="18" charset="0"/>
                        </a:rPr>
                        <m:t>&lt;1</m:t>
                      </m:r>
                    </m:oMath>
                  </m:oMathPara>
                </a14:m>
                <a:endParaRPr lang="en-IN" dirty="0"/>
              </a:p>
            </p:txBody>
          </p:sp>
        </mc:Choice>
        <mc:Fallback xmlns="">
          <p:sp>
            <p:nvSpPr>
              <p:cNvPr id="5" name="TextBox 4">
                <a:extLst>
                  <a:ext uri="{FF2B5EF4-FFF2-40B4-BE49-F238E27FC236}">
                    <a16:creationId xmlns:a16="http://schemas.microsoft.com/office/drawing/2014/main" id="{C97C863E-167E-49F9-BEE6-20510F4B7845}"/>
                  </a:ext>
                </a:extLst>
              </p:cNvPr>
              <p:cNvSpPr txBox="1">
                <a:spLocks noRot="1" noChangeAspect="1" noMove="1" noResize="1" noEditPoints="1" noAdjustHandles="1" noChangeArrowheads="1" noChangeShapeType="1" noTextEdit="1"/>
              </p:cNvSpPr>
              <p:nvPr/>
            </p:nvSpPr>
            <p:spPr>
              <a:xfrm>
                <a:off x="805948" y="5356841"/>
                <a:ext cx="951286" cy="276999"/>
              </a:xfrm>
              <a:prstGeom prst="rect">
                <a:avLst/>
              </a:prstGeom>
              <a:blipFill>
                <a:blip r:embed="rId3"/>
                <a:stretch>
                  <a:fillRect r="-5128" b="-17778"/>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27CD33-A988-4C56-86F6-1C3CCC262F2A}"/>
                  </a:ext>
                </a:extLst>
              </p:cNvPr>
              <p:cNvSpPr txBox="1"/>
              <p:nvPr/>
            </p:nvSpPr>
            <p:spPr>
              <a:xfrm>
                <a:off x="805948" y="5685332"/>
                <a:ext cx="9566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IN" i="1" smtClean="0">
                              <a:latin typeface="Cambria Math" panose="02040503050406030204" pitchFamily="18" charset="0"/>
                            </a:rPr>
                          </m:ctrlPr>
                        </m:dPr>
                        <m:e>
                          <m:sSub>
                            <m:sSubPr>
                              <m:ctrlPr>
                                <a:rPr lang="en-IN" i="1" smtClean="0">
                                  <a:latin typeface="Cambria Math" panose="02040503050406030204" pitchFamily="18" charset="0"/>
                                </a:rPr>
                              </m:ctrlPr>
                            </m:sSubPr>
                            <m:e>
                              <m:r>
                                <a:rPr lang="en-IN" b="0" i="1" smtClean="0">
                                  <a:latin typeface="Cambria Math" panose="02040503050406030204" pitchFamily="18" charset="0"/>
                                </a:rPr>
                                <m:t>𝑆</m:t>
                              </m:r>
                            </m:e>
                            <m:sub>
                              <m:r>
                                <a:rPr lang="en-IN" b="0" i="1" smtClean="0">
                                  <a:latin typeface="Cambria Math" panose="02040503050406030204" pitchFamily="18" charset="0"/>
                                </a:rPr>
                                <m:t>22</m:t>
                              </m:r>
                            </m:sub>
                          </m:sSub>
                        </m:e>
                      </m:d>
                      <m:r>
                        <a:rPr lang="en-IN" b="0" i="1" smtClean="0">
                          <a:latin typeface="Cambria Math" panose="02040503050406030204" pitchFamily="18" charset="0"/>
                        </a:rPr>
                        <m:t>&lt;1</m:t>
                      </m:r>
                    </m:oMath>
                  </m:oMathPara>
                </a14:m>
                <a:endParaRPr lang="en-IN" dirty="0"/>
              </a:p>
            </p:txBody>
          </p:sp>
        </mc:Choice>
        <mc:Fallback xmlns="">
          <p:sp>
            <p:nvSpPr>
              <p:cNvPr id="7" name="TextBox 6">
                <a:extLst>
                  <a:ext uri="{FF2B5EF4-FFF2-40B4-BE49-F238E27FC236}">
                    <a16:creationId xmlns:a16="http://schemas.microsoft.com/office/drawing/2014/main" id="{A227CD33-A988-4C56-86F6-1C3CCC262F2A}"/>
                  </a:ext>
                </a:extLst>
              </p:cNvPr>
              <p:cNvSpPr txBox="1">
                <a:spLocks noRot="1" noChangeAspect="1" noMove="1" noResize="1" noEditPoints="1" noAdjustHandles="1" noChangeArrowheads="1" noChangeShapeType="1" noTextEdit="1"/>
              </p:cNvSpPr>
              <p:nvPr/>
            </p:nvSpPr>
            <p:spPr>
              <a:xfrm>
                <a:off x="805948" y="5685332"/>
                <a:ext cx="956609" cy="276999"/>
              </a:xfrm>
              <a:prstGeom prst="rect">
                <a:avLst/>
              </a:prstGeom>
              <a:blipFill>
                <a:blip r:embed="rId4"/>
                <a:stretch>
                  <a:fillRect r="-5096" b="-17778"/>
                </a:stretch>
              </a:blipFill>
            </p:spPr>
            <p:txBody>
              <a:bodyPr/>
              <a:lstStyle/>
              <a:p>
                <a:r>
                  <a:rPr lang="en-IN">
                    <a:noFill/>
                  </a:rPr>
                  <a:t> </a:t>
                </a:r>
              </a:p>
            </p:txBody>
          </p:sp>
        </mc:Fallback>
      </mc:AlternateContent>
      <p:sp>
        <p:nvSpPr>
          <p:cNvPr id="8" name="TextBox 7">
            <a:extLst>
              <a:ext uri="{FF2B5EF4-FFF2-40B4-BE49-F238E27FC236}">
                <a16:creationId xmlns:a16="http://schemas.microsoft.com/office/drawing/2014/main" id="{E1C05B9A-8957-4439-A1FE-290D8FF62169}"/>
              </a:ext>
            </a:extLst>
          </p:cNvPr>
          <p:cNvSpPr txBox="1"/>
          <p:nvPr/>
        </p:nvSpPr>
        <p:spPr>
          <a:xfrm>
            <a:off x="1890944" y="5316000"/>
            <a:ext cx="7105997" cy="646331"/>
          </a:xfrm>
          <a:prstGeom prst="rect">
            <a:avLst/>
          </a:prstGeom>
          <a:noFill/>
        </p:spPr>
        <p:txBody>
          <a:bodyPr wrap="square" rtlCol="0">
            <a:spAutoFit/>
          </a:bodyPr>
          <a:lstStyle/>
          <a:p>
            <a:r>
              <a:rPr lang="en-IN" dirty="0"/>
              <a:t>Load and Source Stability Circles completely enclose the Smit Chart or are completely outside the Smith Chart</a:t>
            </a:r>
          </a:p>
        </p:txBody>
      </p:sp>
      <p:sp>
        <p:nvSpPr>
          <p:cNvPr id="9" name="TextBox 8">
            <a:extLst>
              <a:ext uri="{FF2B5EF4-FFF2-40B4-BE49-F238E27FC236}">
                <a16:creationId xmlns:a16="http://schemas.microsoft.com/office/drawing/2014/main" id="{A985E2DA-FB7D-4EB3-8E80-0AE904F34247}"/>
              </a:ext>
            </a:extLst>
          </p:cNvPr>
          <p:cNvSpPr txBox="1"/>
          <p:nvPr/>
        </p:nvSpPr>
        <p:spPr>
          <a:xfrm>
            <a:off x="2954115" y="783143"/>
            <a:ext cx="3788217" cy="369332"/>
          </a:xfrm>
          <a:prstGeom prst="rect">
            <a:avLst/>
          </a:prstGeom>
          <a:noFill/>
        </p:spPr>
        <p:txBody>
          <a:bodyPr wrap="none" rtlCol="0">
            <a:spAutoFit/>
          </a:bodyPr>
          <a:lstStyle/>
          <a:p>
            <a:r>
              <a:rPr lang="en-IN" dirty="0"/>
              <a:t>Matched Stage is absolutely Stable</a:t>
            </a:r>
          </a:p>
        </p:txBody>
      </p:sp>
    </p:spTree>
    <p:extLst>
      <p:ext uri="{BB962C8B-B14F-4D97-AF65-F5344CB8AC3E}">
        <p14:creationId xmlns:p14="http://schemas.microsoft.com/office/powerpoint/2010/main" val="37112805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479BC-5E4B-4771-BDDC-0C82FCB18E9B}"/>
              </a:ext>
            </a:extLst>
          </p:cNvPr>
          <p:cNvSpPr>
            <a:spLocks noGrp="1"/>
          </p:cNvSpPr>
          <p:nvPr>
            <p:ph type="title"/>
          </p:nvPr>
        </p:nvSpPr>
        <p:spPr/>
        <p:txBody>
          <a:bodyPr/>
          <a:lstStyle/>
          <a:p>
            <a:r>
              <a:rPr lang="en-US" dirty="0"/>
              <a:t>Second Stage Stability Circles</a:t>
            </a:r>
          </a:p>
        </p:txBody>
      </p:sp>
      <p:sp>
        <p:nvSpPr>
          <p:cNvPr id="3" name="Date Placeholder 2">
            <a:extLst>
              <a:ext uri="{FF2B5EF4-FFF2-40B4-BE49-F238E27FC236}">
                <a16:creationId xmlns:a16="http://schemas.microsoft.com/office/drawing/2014/main" id="{3E6A684D-631A-411C-B2D0-6E61000B79D2}"/>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552EC90B-B315-463E-9F12-5C9AA6D44CA2}"/>
              </a:ext>
            </a:extLst>
          </p:cNvPr>
          <p:cNvSpPr>
            <a:spLocks noGrp="1"/>
          </p:cNvSpPr>
          <p:nvPr>
            <p:ph type="sldNum" sz="quarter" idx="12"/>
          </p:nvPr>
        </p:nvSpPr>
        <p:spPr/>
        <p:txBody>
          <a:bodyPr/>
          <a:lstStyle/>
          <a:p>
            <a:fld id="{2495F090-CA2D-44FF-B42B-1156B48CA943}" type="slidenum">
              <a:rPr lang="en-IN" smtClean="0"/>
              <a:t>157</a:t>
            </a:fld>
            <a:endParaRPr lang="en-IN"/>
          </a:p>
        </p:txBody>
      </p:sp>
      <p:pic>
        <p:nvPicPr>
          <p:cNvPr id="6" name="Picture 5" descr="A close up of a map&#10;&#10;Description automatically generated">
            <a:extLst>
              <a:ext uri="{FF2B5EF4-FFF2-40B4-BE49-F238E27FC236}">
                <a16:creationId xmlns:a16="http://schemas.microsoft.com/office/drawing/2014/main" id="{11194659-ECAE-453E-97C9-5227E664B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904" y="1228454"/>
            <a:ext cx="8173591" cy="3886742"/>
          </a:xfrm>
          <a:prstGeom prst="rect">
            <a:avLst/>
          </a:prstGeom>
          <a:ln>
            <a:solidFill>
              <a:srgbClr val="0070C0"/>
            </a:solid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FBE46F3-5148-47AF-A1B4-6C3088481540}"/>
                  </a:ext>
                </a:extLst>
              </p:cNvPr>
              <p:cNvSpPr txBox="1"/>
              <p:nvPr/>
            </p:nvSpPr>
            <p:spPr>
              <a:xfrm>
                <a:off x="805948" y="5356841"/>
                <a:ext cx="9512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IN" i="1" smtClean="0">
                              <a:latin typeface="Cambria Math" panose="02040503050406030204" pitchFamily="18" charset="0"/>
                            </a:rPr>
                          </m:ctrlPr>
                        </m:dPr>
                        <m:e>
                          <m:sSub>
                            <m:sSubPr>
                              <m:ctrlPr>
                                <a:rPr lang="en-IN" i="1" smtClean="0">
                                  <a:latin typeface="Cambria Math" panose="02040503050406030204" pitchFamily="18" charset="0"/>
                                </a:rPr>
                              </m:ctrlPr>
                            </m:sSubPr>
                            <m:e>
                              <m:r>
                                <a:rPr lang="en-IN" b="0" i="1" smtClean="0">
                                  <a:latin typeface="Cambria Math" panose="02040503050406030204" pitchFamily="18" charset="0"/>
                                </a:rPr>
                                <m:t>𝑆</m:t>
                              </m:r>
                            </m:e>
                            <m:sub>
                              <m:r>
                                <a:rPr lang="en-IN" b="0" i="1" smtClean="0">
                                  <a:latin typeface="Cambria Math" panose="02040503050406030204" pitchFamily="18" charset="0"/>
                                </a:rPr>
                                <m:t>11</m:t>
                              </m:r>
                            </m:sub>
                          </m:sSub>
                        </m:e>
                      </m:d>
                      <m:r>
                        <a:rPr lang="en-IN" b="0" i="1" smtClean="0">
                          <a:latin typeface="Cambria Math" panose="02040503050406030204" pitchFamily="18" charset="0"/>
                        </a:rPr>
                        <m:t>&lt;1</m:t>
                      </m:r>
                    </m:oMath>
                  </m:oMathPara>
                </a14:m>
                <a:endParaRPr lang="en-IN" dirty="0"/>
              </a:p>
            </p:txBody>
          </p:sp>
        </mc:Choice>
        <mc:Fallback xmlns="">
          <p:sp>
            <p:nvSpPr>
              <p:cNvPr id="7" name="TextBox 6">
                <a:extLst>
                  <a:ext uri="{FF2B5EF4-FFF2-40B4-BE49-F238E27FC236}">
                    <a16:creationId xmlns:a16="http://schemas.microsoft.com/office/drawing/2014/main" id="{5FBE46F3-5148-47AF-A1B4-6C3088481540}"/>
                  </a:ext>
                </a:extLst>
              </p:cNvPr>
              <p:cNvSpPr txBox="1">
                <a:spLocks noRot="1" noChangeAspect="1" noMove="1" noResize="1" noEditPoints="1" noAdjustHandles="1" noChangeArrowheads="1" noChangeShapeType="1" noTextEdit="1"/>
              </p:cNvSpPr>
              <p:nvPr/>
            </p:nvSpPr>
            <p:spPr>
              <a:xfrm>
                <a:off x="805948" y="5356841"/>
                <a:ext cx="951286" cy="276999"/>
              </a:xfrm>
              <a:prstGeom prst="rect">
                <a:avLst/>
              </a:prstGeom>
              <a:blipFill>
                <a:blip r:embed="rId3"/>
                <a:stretch>
                  <a:fillRect r="-5128" b="-17778"/>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ABDF4C0-D95C-4C47-A17E-ADA00F94F0EF}"/>
                  </a:ext>
                </a:extLst>
              </p:cNvPr>
              <p:cNvSpPr txBox="1"/>
              <p:nvPr/>
            </p:nvSpPr>
            <p:spPr>
              <a:xfrm>
                <a:off x="805948" y="5685332"/>
                <a:ext cx="9566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IN" i="1" smtClean="0">
                              <a:latin typeface="Cambria Math" panose="02040503050406030204" pitchFamily="18" charset="0"/>
                            </a:rPr>
                          </m:ctrlPr>
                        </m:dPr>
                        <m:e>
                          <m:sSub>
                            <m:sSubPr>
                              <m:ctrlPr>
                                <a:rPr lang="en-IN" i="1" smtClean="0">
                                  <a:latin typeface="Cambria Math" panose="02040503050406030204" pitchFamily="18" charset="0"/>
                                </a:rPr>
                              </m:ctrlPr>
                            </m:sSubPr>
                            <m:e>
                              <m:r>
                                <a:rPr lang="en-IN" b="0" i="1" smtClean="0">
                                  <a:latin typeface="Cambria Math" panose="02040503050406030204" pitchFamily="18" charset="0"/>
                                </a:rPr>
                                <m:t>𝑆</m:t>
                              </m:r>
                            </m:e>
                            <m:sub>
                              <m:r>
                                <a:rPr lang="en-IN" b="0" i="1" smtClean="0">
                                  <a:latin typeface="Cambria Math" panose="02040503050406030204" pitchFamily="18" charset="0"/>
                                </a:rPr>
                                <m:t>22</m:t>
                              </m:r>
                            </m:sub>
                          </m:sSub>
                        </m:e>
                      </m:d>
                      <m:r>
                        <a:rPr lang="en-IN" b="0" i="1" smtClean="0">
                          <a:latin typeface="Cambria Math" panose="02040503050406030204" pitchFamily="18" charset="0"/>
                        </a:rPr>
                        <m:t>&lt;1</m:t>
                      </m:r>
                    </m:oMath>
                  </m:oMathPara>
                </a14:m>
                <a:endParaRPr lang="en-IN" dirty="0"/>
              </a:p>
            </p:txBody>
          </p:sp>
        </mc:Choice>
        <mc:Fallback xmlns="">
          <p:sp>
            <p:nvSpPr>
              <p:cNvPr id="8" name="TextBox 7">
                <a:extLst>
                  <a:ext uri="{FF2B5EF4-FFF2-40B4-BE49-F238E27FC236}">
                    <a16:creationId xmlns:a16="http://schemas.microsoft.com/office/drawing/2014/main" id="{2ABDF4C0-D95C-4C47-A17E-ADA00F94F0EF}"/>
                  </a:ext>
                </a:extLst>
              </p:cNvPr>
              <p:cNvSpPr txBox="1">
                <a:spLocks noRot="1" noChangeAspect="1" noMove="1" noResize="1" noEditPoints="1" noAdjustHandles="1" noChangeArrowheads="1" noChangeShapeType="1" noTextEdit="1"/>
              </p:cNvSpPr>
              <p:nvPr/>
            </p:nvSpPr>
            <p:spPr>
              <a:xfrm>
                <a:off x="805948" y="5685332"/>
                <a:ext cx="956609" cy="276999"/>
              </a:xfrm>
              <a:prstGeom prst="rect">
                <a:avLst/>
              </a:prstGeom>
              <a:blipFill>
                <a:blip r:embed="rId4"/>
                <a:stretch>
                  <a:fillRect r="-5096" b="-17778"/>
                </a:stretch>
              </a:blipFill>
            </p:spPr>
            <p:txBody>
              <a:bodyPr/>
              <a:lstStyle/>
              <a:p>
                <a:r>
                  <a:rPr lang="en-IN">
                    <a:noFill/>
                  </a:rPr>
                  <a:t> </a:t>
                </a:r>
              </a:p>
            </p:txBody>
          </p:sp>
        </mc:Fallback>
      </mc:AlternateContent>
      <p:sp>
        <p:nvSpPr>
          <p:cNvPr id="9" name="TextBox 8">
            <a:extLst>
              <a:ext uri="{FF2B5EF4-FFF2-40B4-BE49-F238E27FC236}">
                <a16:creationId xmlns:a16="http://schemas.microsoft.com/office/drawing/2014/main" id="{E7BB7844-5633-4866-BC11-C789F4362DF5}"/>
              </a:ext>
            </a:extLst>
          </p:cNvPr>
          <p:cNvSpPr txBox="1"/>
          <p:nvPr/>
        </p:nvSpPr>
        <p:spPr>
          <a:xfrm>
            <a:off x="1890944" y="5316000"/>
            <a:ext cx="7105997" cy="646331"/>
          </a:xfrm>
          <a:prstGeom prst="rect">
            <a:avLst/>
          </a:prstGeom>
          <a:noFill/>
        </p:spPr>
        <p:txBody>
          <a:bodyPr wrap="square" rtlCol="0">
            <a:spAutoFit/>
          </a:bodyPr>
          <a:lstStyle/>
          <a:p>
            <a:r>
              <a:rPr lang="en-IN" dirty="0"/>
              <a:t>Load and Source Stability Circles completely enclose the Smit Chart or are completely outside the Smith Chart</a:t>
            </a:r>
          </a:p>
        </p:txBody>
      </p:sp>
      <p:sp>
        <p:nvSpPr>
          <p:cNvPr id="10" name="TextBox 9">
            <a:extLst>
              <a:ext uri="{FF2B5EF4-FFF2-40B4-BE49-F238E27FC236}">
                <a16:creationId xmlns:a16="http://schemas.microsoft.com/office/drawing/2014/main" id="{665A750A-8BBA-4A44-BAF0-4FCFD60C77F6}"/>
              </a:ext>
            </a:extLst>
          </p:cNvPr>
          <p:cNvSpPr txBox="1"/>
          <p:nvPr/>
        </p:nvSpPr>
        <p:spPr>
          <a:xfrm>
            <a:off x="2954115" y="783143"/>
            <a:ext cx="3788217" cy="369332"/>
          </a:xfrm>
          <a:prstGeom prst="rect">
            <a:avLst/>
          </a:prstGeom>
          <a:noFill/>
        </p:spPr>
        <p:txBody>
          <a:bodyPr wrap="none" rtlCol="0">
            <a:spAutoFit/>
          </a:bodyPr>
          <a:lstStyle/>
          <a:p>
            <a:r>
              <a:rPr lang="en-IN" dirty="0"/>
              <a:t>Matched Stage is absolutely Stable</a:t>
            </a:r>
          </a:p>
        </p:txBody>
      </p:sp>
    </p:spTree>
    <p:extLst>
      <p:ext uri="{BB962C8B-B14F-4D97-AF65-F5344CB8AC3E}">
        <p14:creationId xmlns:p14="http://schemas.microsoft.com/office/powerpoint/2010/main" val="19270612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E4F3-CA62-4A2F-B76B-254271C89F65}"/>
              </a:ext>
            </a:extLst>
          </p:cNvPr>
          <p:cNvSpPr>
            <a:spLocks noGrp="1"/>
          </p:cNvSpPr>
          <p:nvPr>
            <p:ph type="title"/>
          </p:nvPr>
        </p:nvSpPr>
        <p:spPr/>
        <p:txBody>
          <a:bodyPr/>
          <a:lstStyle/>
          <a:p>
            <a:r>
              <a:rPr lang="en-US" dirty="0"/>
              <a:t>Two Stage Stability</a:t>
            </a:r>
          </a:p>
        </p:txBody>
      </p:sp>
      <p:sp>
        <p:nvSpPr>
          <p:cNvPr id="3" name="Date Placeholder 2">
            <a:extLst>
              <a:ext uri="{FF2B5EF4-FFF2-40B4-BE49-F238E27FC236}">
                <a16:creationId xmlns:a16="http://schemas.microsoft.com/office/drawing/2014/main" id="{ED3F740F-B123-42A4-B877-22C833870D6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6FC3896-EEA2-410D-A1F3-E1D6CC2C075B}"/>
              </a:ext>
            </a:extLst>
          </p:cNvPr>
          <p:cNvSpPr>
            <a:spLocks noGrp="1"/>
          </p:cNvSpPr>
          <p:nvPr>
            <p:ph type="sldNum" sz="quarter" idx="12"/>
          </p:nvPr>
        </p:nvSpPr>
        <p:spPr/>
        <p:txBody>
          <a:bodyPr/>
          <a:lstStyle/>
          <a:p>
            <a:fld id="{2495F090-CA2D-44FF-B42B-1156B48CA943}" type="slidenum">
              <a:rPr lang="en-IN" smtClean="0"/>
              <a:t>158</a:t>
            </a:fld>
            <a:endParaRPr lang="en-IN"/>
          </a:p>
        </p:txBody>
      </p:sp>
      <p:pic>
        <p:nvPicPr>
          <p:cNvPr id="6" name="Picture 5" descr="A close up of a map&#10;&#10;Description automatically generated">
            <a:extLst>
              <a:ext uri="{FF2B5EF4-FFF2-40B4-BE49-F238E27FC236}">
                <a16:creationId xmlns:a16="http://schemas.microsoft.com/office/drawing/2014/main" id="{4855DA95-45EF-4898-BEA8-2C5217D08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695" y="747412"/>
            <a:ext cx="5966330" cy="5363176"/>
          </a:xfrm>
          <a:prstGeom prst="rect">
            <a:avLst/>
          </a:prstGeom>
          <a:ln>
            <a:solidFill>
              <a:srgbClr val="0070C0"/>
            </a:solidFill>
          </a:ln>
        </p:spPr>
      </p:pic>
    </p:spTree>
    <p:extLst>
      <p:ext uri="{BB962C8B-B14F-4D97-AF65-F5344CB8AC3E}">
        <p14:creationId xmlns:p14="http://schemas.microsoft.com/office/powerpoint/2010/main" val="30430053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5358-D5F7-4584-8A87-A5673D1E5000}"/>
              </a:ext>
            </a:extLst>
          </p:cNvPr>
          <p:cNvSpPr>
            <a:spLocks noGrp="1"/>
          </p:cNvSpPr>
          <p:nvPr>
            <p:ph type="title"/>
          </p:nvPr>
        </p:nvSpPr>
        <p:spPr/>
        <p:txBody>
          <a:bodyPr/>
          <a:lstStyle/>
          <a:p>
            <a:r>
              <a:rPr lang="en-IN" dirty="0"/>
              <a:t>Implementing Input Match</a:t>
            </a:r>
          </a:p>
        </p:txBody>
      </p:sp>
      <p:sp>
        <p:nvSpPr>
          <p:cNvPr id="3" name="Date Placeholder 2">
            <a:extLst>
              <a:ext uri="{FF2B5EF4-FFF2-40B4-BE49-F238E27FC236}">
                <a16:creationId xmlns:a16="http://schemas.microsoft.com/office/drawing/2014/main" id="{1C3241D6-8F75-4797-B2D6-E3480D340A7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FC74A8F-3E58-461D-A823-99A77EE91D67}"/>
              </a:ext>
            </a:extLst>
          </p:cNvPr>
          <p:cNvSpPr>
            <a:spLocks noGrp="1"/>
          </p:cNvSpPr>
          <p:nvPr>
            <p:ph type="sldNum" sz="quarter" idx="12"/>
          </p:nvPr>
        </p:nvSpPr>
        <p:spPr/>
        <p:txBody>
          <a:bodyPr/>
          <a:lstStyle/>
          <a:p>
            <a:fld id="{2495F090-CA2D-44FF-B42B-1156B48CA943}" type="slidenum">
              <a:rPr lang="en-IN" smtClean="0"/>
              <a:t>159</a:t>
            </a:fld>
            <a:endParaRPr lang="en-IN"/>
          </a:p>
        </p:txBody>
      </p:sp>
      <p:pic>
        <p:nvPicPr>
          <p:cNvPr id="6" name="Picture 5">
            <a:extLst>
              <a:ext uri="{FF2B5EF4-FFF2-40B4-BE49-F238E27FC236}">
                <a16:creationId xmlns:a16="http://schemas.microsoft.com/office/drawing/2014/main" id="{927B64AB-9A47-44E3-A7F2-7AE3BFE6C4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41480" y="769084"/>
            <a:ext cx="2768760" cy="1725541"/>
          </a:xfrm>
          <a:prstGeom prst="rect">
            <a:avLst/>
          </a:prstGeom>
          <a:ln>
            <a:solidFill>
              <a:schemeClr val="accent1"/>
            </a:solidFill>
          </a:ln>
        </p:spPr>
      </p:pic>
      <p:pic>
        <p:nvPicPr>
          <p:cNvPr id="8" name="Picture 7">
            <a:extLst>
              <a:ext uri="{FF2B5EF4-FFF2-40B4-BE49-F238E27FC236}">
                <a16:creationId xmlns:a16="http://schemas.microsoft.com/office/drawing/2014/main" id="{C7C76EE9-D0D3-4E90-A4A0-194303E05A68}"/>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623070" y="765028"/>
            <a:ext cx="2057401" cy="1729597"/>
          </a:xfrm>
          <a:prstGeom prst="rect">
            <a:avLst/>
          </a:prstGeom>
          <a:ln>
            <a:solidFill>
              <a:schemeClr val="accent1"/>
            </a:solidFill>
          </a:ln>
        </p:spPr>
      </p:pic>
      <p:pic>
        <p:nvPicPr>
          <p:cNvPr id="10" name="Picture 9">
            <a:extLst>
              <a:ext uri="{FF2B5EF4-FFF2-40B4-BE49-F238E27FC236}">
                <a16:creationId xmlns:a16="http://schemas.microsoft.com/office/drawing/2014/main" id="{48080018-F1A2-49D9-9D21-F67DCD32F1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0004" y="765028"/>
            <a:ext cx="1823831" cy="1725541"/>
          </a:xfrm>
          <a:prstGeom prst="rect">
            <a:avLst/>
          </a:prstGeom>
          <a:ln>
            <a:solidFill>
              <a:schemeClr val="accent1"/>
            </a:solidFill>
          </a:ln>
        </p:spPr>
      </p:pic>
      <p:grpSp>
        <p:nvGrpSpPr>
          <p:cNvPr id="16" name="Group 15">
            <a:extLst>
              <a:ext uri="{FF2B5EF4-FFF2-40B4-BE49-F238E27FC236}">
                <a16:creationId xmlns:a16="http://schemas.microsoft.com/office/drawing/2014/main" id="{8FD4C284-F6A2-42F9-AB4F-66AA28932C5F}"/>
              </a:ext>
            </a:extLst>
          </p:cNvPr>
          <p:cNvGrpSpPr/>
          <p:nvPr/>
        </p:nvGrpSpPr>
        <p:grpSpPr>
          <a:xfrm>
            <a:off x="7703368" y="671734"/>
            <a:ext cx="998840" cy="506055"/>
            <a:chOff x="2645546" y="3175237"/>
            <a:chExt cx="998840" cy="506055"/>
          </a:xfrm>
        </p:grpSpPr>
        <p:cxnSp>
          <p:nvCxnSpPr>
            <p:cNvPr id="12" name="Straight Connector 11">
              <a:extLst>
                <a:ext uri="{FF2B5EF4-FFF2-40B4-BE49-F238E27FC236}">
                  <a16:creationId xmlns:a16="http://schemas.microsoft.com/office/drawing/2014/main" id="{389404D3-B877-440E-AB00-96633EF1C35B}"/>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85D3CE7-80FE-4B2A-A96E-61176B438054}"/>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4" name="Straight Connector 13">
              <a:extLst>
                <a:ext uri="{FF2B5EF4-FFF2-40B4-BE49-F238E27FC236}">
                  <a16:creationId xmlns:a16="http://schemas.microsoft.com/office/drawing/2014/main" id="{788BD0D3-1ECB-4D3B-801F-2131F7A9547F}"/>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E402FAF-905B-4F37-BE92-F2436F562828}"/>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pic>
        <p:nvPicPr>
          <p:cNvPr id="18" name="Picture 17">
            <a:extLst>
              <a:ext uri="{FF2B5EF4-FFF2-40B4-BE49-F238E27FC236}">
                <a16:creationId xmlns:a16="http://schemas.microsoft.com/office/drawing/2014/main" id="{DABC6891-C846-4509-AB8F-045B4420FA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480" y="2578157"/>
            <a:ext cx="3475592" cy="1256995"/>
          </a:xfrm>
          <a:prstGeom prst="rect">
            <a:avLst/>
          </a:prstGeom>
          <a:ln>
            <a:solidFill>
              <a:srgbClr val="190DB1"/>
            </a:solidFill>
          </a:ln>
        </p:spPr>
      </p:pic>
      <p:pic>
        <p:nvPicPr>
          <p:cNvPr id="20" name="Picture 19">
            <a:extLst>
              <a:ext uri="{FF2B5EF4-FFF2-40B4-BE49-F238E27FC236}">
                <a16:creationId xmlns:a16="http://schemas.microsoft.com/office/drawing/2014/main" id="{7DA91D87-1079-43D5-AE31-69EC21F52C78}"/>
              </a:ext>
            </a:extLst>
          </p:cNvPr>
          <p:cNvPicPr>
            <a:picLocks noChangeAspect="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1480" y="3902537"/>
            <a:ext cx="2889496" cy="2432484"/>
          </a:xfrm>
          <a:prstGeom prst="rect">
            <a:avLst/>
          </a:prstGeom>
          <a:ln>
            <a:solidFill>
              <a:schemeClr val="accent1"/>
            </a:solidFill>
          </a:ln>
        </p:spPr>
      </p:pic>
      <p:pic>
        <p:nvPicPr>
          <p:cNvPr id="22" name="Picture 21">
            <a:extLst>
              <a:ext uri="{FF2B5EF4-FFF2-40B4-BE49-F238E27FC236}">
                <a16:creationId xmlns:a16="http://schemas.microsoft.com/office/drawing/2014/main" id="{D2043019-A15B-4B84-9E64-60198BA91B7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4286762" y="2578157"/>
            <a:ext cx="4746150" cy="3756864"/>
          </a:xfrm>
          <a:prstGeom prst="rect">
            <a:avLst/>
          </a:prstGeom>
          <a:ln>
            <a:solidFill>
              <a:srgbClr val="190DB1"/>
            </a:solidFill>
          </a:ln>
        </p:spPr>
      </p:pic>
    </p:spTree>
    <p:extLst>
      <p:ext uri="{BB962C8B-B14F-4D97-AF65-F5344CB8AC3E}">
        <p14:creationId xmlns:p14="http://schemas.microsoft.com/office/powerpoint/2010/main" val="3547020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D05530-900C-485C-99CA-F6ED38EC1366}"/>
              </a:ext>
            </a:extLst>
          </p:cNvPr>
          <p:cNvSpPr>
            <a:spLocks noGrp="1"/>
          </p:cNvSpPr>
          <p:nvPr>
            <p:ph type="ctrTitle"/>
          </p:nvPr>
        </p:nvSpPr>
        <p:spPr/>
        <p:txBody>
          <a:bodyPr/>
          <a:lstStyle/>
          <a:p>
            <a:r>
              <a:rPr lang="en-IN" dirty="0"/>
              <a:t>Example 1: Getting Started</a:t>
            </a:r>
          </a:p>
        </p:txBody>
      </p:sp>
      <p:sp>
        <p:nvSpPr>
          <p:cNvPr id="6" name="Subtitle 5">
            <a:extLst>
              <a:ext uri="{FF2B5EF4-FFF2-40B4-BE49-F238E27FC236}">
                <a16:creationId xmlns:a16="http://schemas.microsoft.com/office/drawing/2014/main" id="{4C9A7698-E71C-4CA9-B3EF-C1DDE5C23286}"/>
              </a:ext>
            </a:extLst>
          </p:cNvPr>
          <p:cNvSpPr>
            <a:spLocks noGrp="1"/>
          </p:cNvSpPr>
          <p:nvPr>
            <p:ph type="subTitle" idx="1"/>
          </p:nvPr>
        </p:nvSpPr>
        <p:spPr>
          <a:xfrm>
            <a:off x="685800" y="4354023"/>
            <a:ext cx="6858000" cy="1957999"/>
          </a:xfrm>
        </p:spPr>
        <p:txBody>
          <a:bodyPr>
            <a:normAutofit fontScale="77500" lnSpcReduction="20000"/>
          </a:bodyPr>
          <a:lstStyle/>
          <a:p>
            <a:r>
              <a:rPr lang="en-IN" dirty="0"/>
              <a:t>We will learn to</a:t>
            </a:r>
          </a:p>
          <a:p>
            <a:pPr marL="342900" indent="-342900">
              <a:buFont typeface="Arial" panose="020B0604020202020204" pitchFamily="34" charset="0"/>
              <a:buChar char="•"/>
            </a:pPr>
            <a:r>
              <a:rPr lang="en-IN" dirty="0"/>
              <a:t>Create a workspace</a:t>
            </a:r>
          </a:p>
          <a:p>
            <a:pPr marL="342900" indent="-342900">
              <a:buFont typeface="Arial" panose="020B0604020202020204" pitchFamily="34" charset="0"/>
              <a:buChar char="•"/>
            </a:pPr>
            <a:r>
              <a:rPr lang="en-IN" dirty="0"/>
              <a:t>Create schematic </a:t>
            </a:r>
          </a:p>
          <a:p>
            <a:pPr marL="342900" indent="-342900">
              <a:buFont typeface="Arial" panose="020B0604020202020204" pitchFamily="34" charset="0"/>
              <a:buChar char="•"/>
            </a:pPr>
            <a:r>
              <a:rPr lang="en-IN" dirty="0"/>
              <a:t>Perform Simulation</a:t>
            </a:r>
          </a:p>
          <a:p>
            <a:pPr marL="342900" indent="-342900">
              <a:buFont typeface="Arial" panose="020B0604020202020204" pitchFamily="34" charset="0"/>
              <a:buChar char="•"/>
            </a:pPr>
            <a:r>
              <a:rPr lang="en-IN" dirty="0"/>
              <a:t>Visualize Data</a:t>
            </a:r>
          </a:p>
          <a:p>
            <a:pPr marL="342900" indent="-342900">
              <a:buFont typeface="Arial" panose="020B0604020202020204" pitchFamily="34" charset="0"/>
              <a:buChar char="•"/>
            </a:pPr>
            <a:r>
              <a:rPr lang="en-IN" dirty="0"/>
              <a:t>Tune Components</a:t>
            </a:r>
          </a:p>
        </p:txBody>
      </p:sp>
      <p:sp>
        <p:nvSpPr>
          <p:cNvPr id="3" name="Date Placeholder 2">
            <a:extLst>
              <a:ext uri="{FF2B5EF4-FFF2-40B4-BE49-F238E27FC236}">
                <a16:creationId xmlns:a16="http://schemas.microsoft.com/office/drawing/2014/main" id="{3D456929-FD55-4811-B8A3-A3652FC8E7CF}"/>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9DCBCDA-529A-4620-B6C4-12C6E7006FE8}"/>
              </a:ext>
            </a:extLst>
          </p:cNvPr>
          <p:cNvSpPr>
            <a:spLocks noGrp="1"/>
          </p:cNvSpPr>
          <p:nvPr>
            <p:ph type="sldNum" sz="quarter" idx="12"/>
          </p:nvPr>
        </p:nvSpPr>
        <p:spPr/>
        <p:txBody>
          <a:bodyPr/>
          <a:lstStyle/>
          <a:p>
            <a:fld id="{2495F090-CA2D-44FF-B42B-1156B48CA943}" type="slidenum">
              <a:rPr lang="en-IN" smtClean="0"/>
              <a:t>16</a:t>
            </a:fld>
            <a:endParaRPr lang="en-IN"/>
          </a:p>
        </p:txBody>
      </p:sp>
    </p:spTree>
    <p:extLst>
      <p:ext uri="{BB962C8B-B14F-4D97-AF65-F5344CB8AC3E}">
        <p14:creationId xmlns:p14="http://schemas.microsoft.com/office/powerpoint/2010/main" val="20291924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5358-D5F7-4584-8A87-A5673D1E5000}"/>
              </a:ext>
            </a:extLst>
          </p:cNvPr>
          <p:cNvSpPr>
            <a:spLocks noGrp="1"/>
          </p:cNvSpPr>
          <p:nvPr>
            <p:ph type="title"/>
          </p:nvPr>
        </p:nvSpPr>
        <p:spPr/>
        <p:txBody>
          <a:bodyPr/>
          <a:lstStyle/>
          <a:p>
            <a:r>
              <a:rPr lang="en-IN" dirty="0"/>
              <a:t>Implementing Input Match</a:t>
            </a:r>
          </a:p>
        </p:txBody>
      </p:sp>
      <p:sp>
        <p:nvSpPr>
          <p:cNvPr id="3" name="Date Placeholder 2">
            <a:extLst>
              <a:ext uri="{FF2B5EF4-FFF2-40B4-BE49-F238E27FC236}">
                <a16:creationId xmlns:a16="http://schemas.microsoft.com/office/drawing/2014/main" id="{1C3241D6-8F75-4797-B2D6-E3480D340A7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FC74A8F-3E58-461D-A823-99A77EE91D67}"/>
              </a:ext>
            </a:extLst>
          </p:cNvPr>
          <p:cNvSpPr>
            <a:spLocks noGrp="1"/>
          </p:cNvSpPr>
          <p:nvPr>
            <p:ph type="sldNum" sz="quarter" idx="12"/>
          </p:nvPr>
        </p:nvSpPr>
        <p:spPr/>
        <p:txBody>
          <a:bodyPr/>
          <a:lstStyle/>
          <a:p>
            <a:fld id="{2495F090-CA2D-44FF-B42B-1156B48CA943}" type="slidenum">
              <a:rPr lang="en-IN" smtClean="0"/>
              <a:t>160</a:t>
            </a:fld>
            <a:endParaRPr lang="en-IN"/>
          </a:p>
        </p:txBody>
      </p:sp>
      <p:grpSp>
        <p:nvGrpSpPr>
          <p:cNvPr id="16" name="Group 15">
            <a:extLst>
              <a:ext uri="{FF2B5EF4-FFF2-40B4-BE49-F238E27FC236}">
                <a16:creationId xmlns:a16="http://schemas.microsoft.com/office/drawing/2014/main" id="{8FD4C284-F6A2-42F9-AB4F-66AA28932C5F}"/>
              </a:ext>
            </a:extLst>
          </p:cNvPr>
          <p:cNvGrpSpPr/>
          <p:nvPr/>
        </p:nvGrpSpPr>
        <p:grpSpPr>
          <a:xfrm>
            <a:off x="7800709" y="1977667"/>
            <a:ext cx="998840" cy="506055"/>
            <a:chOff x="2645546" y="3175237"/>
            <a:chExt cx="998840" cy="506055"/>
          </a:xfrm>
        </p:grpSpPr>
        <p:cxnSp>
          <p:nvCxnSpPr>
            <p:cNvPr id="12" name="Straight Connector 11">
              <a:extLst>
                <a:ext uri="{FF2B5EF4-FFF2-40B4-BE49-F238E27FC236}">
                  <a16:creationId xmlns:a16="http://schemas.microsoft.com/office/drawing/2014/main" id="{389404D3-B877-440E-AB00-96633EF1C35B}"/>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85D3CE7-80FE-4B2A-A96E-61176B438054}"/>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4" name="Straight Connector 13">
              <a:extLst>
                <a:ext uri="{FF2B5EF4-FFF2-40B4-BE49-F238E27FC236}">
                  <a16:creationId xmlns:a16="http://schemas.microsoft.com/office/drawing/2014/main" id="{788BD0D3-1ECB-4D3B-801F-2131F7A9547F}"/>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E402FAF-905B-4F37-BE92-F2436F562828}"/>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pic>
        <p:nvPicPr>
          <p:cNvPr id="7" name="Picture 6">
            <a:extLst>
              <a:ext uri="{FF2B5EF4-FFF2-40B4-BE49-F238E27FC236}">
                <a16:creationId xmlns:a16="http://schemas.microsoft.com/office/drawing/2014/main" id="{CEC5ABEB-4622-4461-8D38-67E4F11567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80640" y="769084"/>
            <a:ext cx="4127790" cy="1670247"/>
          </a:xfrm>
          <a:prstGeom prst="rect">
            <a:avLst/>
          </a:prstGeom>
          <a:ln>
            <a:solidFill>
              <a:srgbClr val="190DB1"/>
            </a:solidFill>
          </a:ln>
        </p:spPr>
      </p:pic>
      <p:pic>
        <p:nvPicPr>
          <p:cNvPr id="11" name="Picture 10">
            <a:extLst>
              <a:ext uri="{FF2B5EF4-FFF2-40B4-BE49-F238E27FC236}">
                <a16:creationId xmlns:a16="http://schemas.microsoft.com/office/drawing/2014/main" id="{EB53B3AB-2D21-4A69-B7A6-61DFBB856502}"/>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80640" y="2483722"/>
            <a:ext cx="3083484" cy="2585937"/>
          </a:xfrm>
          <a:prstGeom prst="rect">
            <a:avLst/>
          </a:prstGeom>
          <a:ln>
            <a:solidFill>
              <a:srgbClr val="190DB1"/>
            </a:solidFill>
          </a:ln>
        </p:spPr>
      </p:pic>
      <p:pic>
        <p:nvPicPr>
          <p:cNvPr id="19" name="Picture 18">
            <a:extLst>
              <a:ext uri="{FF2B5EF4-FFF2-40B4-BE49-F238E27FC236}">
                <a16:creationId xmlns:a16="http://schemas.microsoft.com/office/drawing/2014/main" id="{5E6EE776-A07B-445F-94F8-E077503DF02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3837799" y="2483722"/>
            <a:ext cx="4888075" cy="3855478"/>
          </a:xfrm>
          <a:prstGeom prst="rect">
            <a:avLst/>
          </a:prstGeom>
          <a:ln>
            <a:solidFill>
              <a:srgbClr val="190DB1"/>
            </a:solidFill>
          </a:ln>
        </p:spPr>
      </p:pic>
    </p:spTree>
    <p:extLst>
      <p:ext uri="{BB962C8B-B14F-4D97-AF65-F5344CB8AC3E}">
        <p14:creationId xmlns:p14="http://schemas.microsoft.com/office/powerpoint/2010/main" val="151528832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47335-735D-4141-ABE1-A827D7B8C379}"/>
              </a:ext>
            </a:extLst>
          </p:cNvPr>
          <p:cNvSpPr>
            <a:spLocks noGrp="1"/>
          </p:cNvSpPr>
          <p:nvPr>
            <p:ph type="title"/>
          </p:nvPr>
        </p:nvSpPr>
        <p:spPr/>
        <p:txBody>
          <a:bodyPr/>
          <a:lstStyle/>
          <a:p>
            <a:r>
              <a:rPr lang="en-IN" dirty="0"/>
              <a:t>Implementing Input Match</a:t>
            </a:r>
          </a:p>
        </p:txBody>
      </p:sp>
      <p:sp>
        <p:nvSpPr>
          <p:cNvPr id="3" name="Date Placeholder 2">
            <a:extLst>
              <a:ext uri="{FF2B5EF4-FFF2-40B4-BE49-F238E27FC236}">
                <a16:creationId xmlns:a16="http://schemas.microsoft.com/office/drawing/2014/main" id="{A69D34F1-BE13-4F88-8C9F-50519B2F42F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65A97A1-FDF5-4C6A-A543-5213E771E43C}"/>
              </a:ext>
            </a:extLst>
          </p:cNvPr>
          <p:cNvSpPr>
            <a:spLocks noGrp="1"/>
          </p:cNvSpPr>
          <p:nvPr>
            <p:ph type="sldNum" sz="quarter" idx="12"/>
          </p:nvPr>
        </p:nvSpPr>
        <p:spPr/>
        <p:txBody>
          <a:bodyPr/>
          <a:lstStyle/>
          <a:p>
            <a:fld id="{2495F090-CA2D-44FF-B42B-1156B48CA943}" type="slidenum">
              <a:rPr lang="en-IN" smtClean="0"/>
              <a:t>161</a:t>
            </a:fld>
            <a:endParaRPr lang="en-IN"/>
          </a:p>
        </p:txBody>
      </p:sp>
      <p:pic>
        <p:nvPicPr>
          <p:cNvPr id="6" name="Picture 5">
            <a:extLst>
              <a:ext uri="{FF2B5EF4-FFF2-40B4-BE49-F238E27FC236}">
                <a16:creationId xmlns:a16="http://schemas.microsoft.com/office/drawing/2014/main" id="{76C3E290-C519-41D5-ADEA-12679054D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151" y="697269"/>
            <a:ext cx="4884843" cy="1646063"/>
          </a:xfrm>
          <a:prstGeom prst="rect">
            <a:avLst/>
          </a:prstGeom>
          <a:ln>
            <a:solidFill>
              <a:srgbClr val="190DB1"/>
            </a:solidFill>
          </a:ln>
        </p:spPr>
      </p:pic>
      <p:pic>
        <p:nvPicPr>
          <p:cNvPr id="8" name="Picture 7">
            <a:extLst>
              <a:ext uri="{FF2B5EF4-FFF2-40B4-BE49-F238E27FC236}">
                <a16:creationId xmlns:a16="http://schemas.microsoft.com/office/drawing/2014/main" id="{172B7B5C-4A25-4A70-B6A7-646E4844014E}"/>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09151" y="2418515"/>
            <a:ext cx="3513124" cy="3033023"/>
          </a:xfrm>
          <a:prstGeom prst="rect">
            <a:avLst/>
          </a:prstGeom>
          <a:ln>
            <a:solidFill>
              <a:srgbClr val="190DB1"/>
            </a:solidFill>
          </a:ln>
        </p:spPr>
      </p:pic>
      <p:grpSp>
        <p:nvGrpSpPr>
          <p:cNvPr id="9" name="Group 8">
            <a:extLst>
              <a:ext uri="{FF2B5EF4-FFF2-40B4-BE49-F238E27FC236}">
                <a16:creationId xmlns:a16="http://schemas.microsoft.com/office/drawing/2014/main" id="{E3AF2B5F-2813-49EB-9758-7B3C1C89BF10}"/>
              </a:ext>
            </a:extLst>
          </p:cNvPr>
          <p:cNvGrpSpPr/>
          <p:nvPr/>
        </p:nvGrpSpPr>
        <p:grpSpPr>
          <a:xfrm>
            <a:off x="7957080" y="1912460"/>
            <a:ext cx="998840" cy="506055"/>
            <a:chOff x="2645546" y="3175237"/>
            <a:chExt cx="998840" cy="506055"/>
          </a:xfrm>
        </p:grpSpPr>
        <p:cxnSp>
          <p:nvCxnSpPr>
            <p:cNvPr id="10" name="Straight Connector 9">
              <a:extLst>
                <a:ext uri="{FF2B5EF4-FFF2-40B4-BE49-F238E27FC236}">
                  <a16:creationId xmlns:a16="http://schemas.microsoft.com/office/drawing/2014/main" id="{F2DF1907-8F35-4D31-9F8E-B14FAAF528C7}"/>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0BF5A6-0D50-46DA-9C30-84FD18362370}"/>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2" name="Straight Connector 11">
              <a:extLst>
                <a:ext uri="{FF2B5EF4-FFF2-40B4-BE49-F238E27FC236}">
                  <a16:creationId xmlns:a16="http://schemas.microsoft.com/office/drawing/2014/main" id="{EF30714B-0DED-45A4-89A9-2562B1248A0F}"/>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12458-0171-41BB-98A3-912D37D13E3A}"/>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pic>
        <p:nvPicPr>
          <p:cNvPr id="15" name="Picture 14">
            <a:extLst>
              <a:ext uri="{FF2B5EF4-FFF2-40B4-BE49-F238E27FC236}">
                <a16:creationId xmlns:a16="http://schemas.microsoft.com/office/drawing/2014/main" id="{5B6B248E-3163-4D38-BD96-43905E8A731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307317" y="2418515"/>
            <a:ext cx="4648603" cy="3680779"/>
          </a:xfrm>
          <a:prstGeom prst="rect">
            <a:avLst/>
          </a:prstGeom>
          <a:ln>
            <a:solidFill>
              <a:srgbClr val="190DB1"/>
            </a:solidFill>
          </a:ln>
        </p:spPr>
      </p:pic>
    </p:spTree>
    <p:extLst>
      <p:ext uri="{BB962C8B-B14F-4D97-AF65-F5344CB8AC3E}">
        <p14:creationId xmlns:p14="http://schemas.microsoft.com/office/powerpoint/2010/main" val="125877755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CAC6-9496-416F-B691-4B70BF8FE36D}"/>
              </a:ext>
            </a:extLst>
          </p:cNvPr>
          <p:cNvSpPr>
            <a:spLocks noGrp="1"/>
          </p:cNvSpPr>
          <p:nvPr>
            <p:ph type="title"/>
          </p:nvPr>
        </p:nvSpPr>
        <p:spPr/>
        <p:txBody>
          <a:bodyPr/>
          <a:lstStyle/>
          <a:p>
            <a:r>
              <a:rPr lang="en-IN" dirty="0"/>
              <a:t>Implementing Input Match</a:t>
            </a:r>
          </a:p>
        </p:txBody>
      </p:sp>
      <p:sp>
        <p:nvSpPr>
          <p:cNvPr id="3" name="Date Placeholder 2">
            <a:extLst>
              <a:ext uri="{FF2B5EF4-FFF2-40B4-BE49-F238E27FC236}">
                <a16:creationId xmlns:a16="http://schemas.microsoft.com/office/drawing/2014/main" id="{1A94EB7A-0878-4390-868E-1E76C9C7737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4D379108-7C8E-4B91-9047-278810ACA1BA}"/>
              </a:ext>
            </a:extLst>
          </p:cNvPr>
          <p:cNvSpPr>
            <a:spLocks noGrp="1"/>
          </p:cNvSpPr>
          <p:nvPr>
            <p:ph type="sldNum" sz="quarter" idx="12"/>
          </p:nvPr>
        </p:nvSpPr>
        <p:spPr/>
        <p:txBody>
          <a:bodyPr/>
          <a:lstStyle/>
          <a:p>
            <a:fld id="{2495F090-CA2D-44FF-B42B-1156B48CA943}" type="slidenum">
              <a:rPr lang="en-IN" smtClean="0"/>
              <a:t>162</a:t>
            </a:fld>
            <a:endParaRPr lang="en-IN"/>
          </a:p>
        </p:txBody>
      </p:sp>
      <p:pic>
        <p:nvPicPr>
          <p:cNvPr id="6" name="Picture 5">
            <a:extLst>
              <a:ext uri="{FF2B5EF4-FFF2-40B4-BE49-F238E27FC236}">
                <a16:creationId xmlns:a16="http://schemas.microsoft.com/office/drawing/2014/main" id="{F95B1623-0393-49C3-AD27-6B813DADB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059" y="769084"/>
            <a:ext cx="5204911" cy="3246401"/>
          </a:xfrm>
          <a:prstGeom prst="rect">
            <a:avLst/>
          </a:prstGeom>
          <a:ln>
            <a:solidFill>
              <a:srgbClr val="190DB1"/>
            </a:solidFill>
          </a:ln>
        </p:spPr>
      </p:pic>
      <p:pic>
        <p:nvPicPr>
          <p:cNvPr id="8" name="Picture 7">
            <a:extLst>
              <a:ext uri="{FF2B5EF4-FFF2-40B4-BE49-F238E27FC236}">
                <a16:creationId xmlns:a16="http://schemas.microsoft.com/office/drawing/2014/main" id="{AAB24A75-9591-453A-89E7-1A80B1BB1F91}"/>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064379" y="3194684"/>
            <a:ext cx="2964437" cy="3025402"/>
          </a:xfrm>
          <a:prstGeom prst="rect">
            <a:avLst/>
          </a:prstGeom>
          <a:ln>
            <a:solidFill>
              <a:srgbClr val="190DB1"/>
            </a:solidFill>
          </a:ln>
        </p:spPr>
      </p:pic>
    </p:spTree>
    <p:extLst>
      <p:ext uri="{BB962C8B-B14F-4D97-AF65-F5344CB8AC3E}">
        <p14:creationId xmlns:p14="http://schemas.microsoft.com/office/powerpoint/2010/main" val="8077842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8A86-4B4E-4BE9-A15A-8C351D028540}"/>
              </a:ext>
            </a:extLst>
          </p:cNvPr>
          <p:cNvSpPr>
            <a:spLocks noGrp="1"/>
          </p:cNvSpPr>
          <p:nvPr>
            <p:ph type="title"/>
          </p:nvPr>
        </p:nvSpPr>
        <p:spPr/>
        <p:txBody>
          <a:bodyPr/>
          <a:lstStyle/>
          <a:p>
            <a:r>
              <a:rPr lang="en-IN" dirty="0"/>
              <a:t>EM Simulated Input Match</a:t>
            </a:r>
          </a:p>
        </p:txBody>
      </p:sp>
      <p:sp>
        <p:nvSpPr>
          <p:cNvPr id="3" name="Date Placeholder 2">
            <a:extLst>
              <a:ext uri="{FF2B5EF4-FFF2-40B4-BE49-F238E27FC236}">
                <a16:creationId xmlns:a16="http://schemas.microsoft.com/office/drawing/2014/main" id="{6539A100-15C0-4164-84A9-C7D361F3957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9F7ABF9-310C-49B1-B56A-40CE852E0EFE}"/>
              </a:ext>
            </a:extLst>
          </p:cNvPr>
          <p:cNvSpPr>
            <a:spLocks noGrp="1"/>
          </p:cNvSpPr>
          <p:nvPr>
            <p:ph type="sldNum" sz="quarter" idx="12"/>
          </p:nvPr>
        </p:nvSpPr>
        <p:spPr/>
        <p:txBody>
          <a:bodyPr/>
          <a:lstStyle/>
          <a:p>
            <a:fld id="{2495F090-CA2D-44FF-B42B-1156B48CA943}" type="slidenum">
              <a:rPr lang="en-IN" smtClean="0"/>
              <a:t>163</a:t>
            </a:fld>
            <a:endParaRPr lang="en-IN"/>
          </a:p>
        </p:txBody>
      </p:sp>
      <p:pic>
        <p:nvPicPr>
          <p:cNvPr id="6" name="Picture 5">
            <a:extLst>
              <a:ext uri="{FF2B5EF4-FFF2-40B4-BE49-F238E27FC236}">
                <a16:creationId xmlns:a16="http://schemas.microsoft.com/office/drawing/2014/main" id="{A65CAD68-5230-42CB-9CFB-1E11E2248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050" y="1084973"/>
            <a:ext cx="5265876" cy="5037257"/>
          </a:xfrm>
          <a:prstGeom prst="rect">
            <a:avLst/>
          </a:prstGeom>
          <a:ln>
            <a:solidFill>
              <a:srgbClr val="190DB1"/>
            </a:solidFill>
          </a:ln>
        </p:spPr>
      </p:pic>
      <p:grpSp>
        <p:nvGrpSpPr>
          <p:cNvPr id="7" name="Group 6">
            <a:extLst>
              <a:ext uri="{FF2B5EF4-FFF2-40B4-BE49-F238E27FC236}">
                <a16:creationId xmlns:a16="http://schemas.microsoft.com/office/drawing/2014/main" id="{33A5A874-D26D-40CE-B826-10B1C8A6AADF}"/>
              </a:ext>
            </a:extLst>
          </p:cNvPr>
          <p:cNvGrpSpPr/>
          <p:nvPr/>
        </p:nvGrpSpPr>
        <p:grpSpPr>
          <a:xfrm>
            <a:off x="6527775" y="1084973"/>
            <a:ext cx="998840" cy="506055"/>
            <a:chOff x="2645546" y="3175237"/>
            <a:chExt cx="998840" cy="506055"/>
          </a:xfrm>
        </p:grpSpPr>
        <p:cxnSp>
          <p:nvCxnSpPr>
            <p:cNvPr id="8" name="Straight Connector 7">
              <a:extLst>
                <a:ext uri="{FF2B5EF4-FFF2-40B4-BE49-F238E27FC236}">
                  <a16:creationId xmlns:a16="http://schemas.microsoft.com/office/drawing/2014/main" id="{210A89CE-7223-435A-AF4C-469A84E5D43C}"/>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A762BE8-1A7A-4E9E-8E5C-597663E62361}"/>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0" name="Straight Connector 9">
              <a:extLst>
                <a:ext uri="{FF2B5EF4-FFF2-40B4-BE49-F238E27FC236}">
                  <a16:creationId xmlns:a16="http://schemas.microsoft.com/office/drawing/2014/main" id="{80141A1A-65D5-4091-A094-9762E9C6F0D0}"/>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D98BC7C-93AB-435F-B27E-DDAEAB9ECA76}"/>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spTree>
    <p:extLst>
      <p:ext uri="{BB962C8B-B14F-4D97-AF65-F5344CB8AC3E}">
        <p14:creationId xmlns:p14="http://schemas.microsoft.com/office/powerpoint/2010/main" val="23204569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6971-8CBB-4902-9AAF-13A43DE56A77}"/>
              </a:ext>
            </a:extLst>
          </p:cNvPr>
          <p:cNvSpPr>
            <a:spLocks noGrp="1"/>
          </p:cNvSpPr>
          <p:nvPr>
            <p:ph type="title"/>
          </p:nvPr>
        </p:nvSpPr>
        <p:spPr/>
        <p:txBody>
          <a:bodyPr/>
          <a:lstStyle/>
          <a:p>
            <a:r>
              <a:rPr lang="en-IN" dirty="0"/>
              <a:t>Testing with Input Match</a:t>
            </a:r>
          </a:p>
        </p:txBody>
      </p:sp>
      <p:sp>
        <p:nvSpPr>
          <p:cNvPr id="3" name="Date Placeholder 2">
            <a:extLst>
              <a:ext uri="{FF2B5EF4-FFF2-40B4-BE49-F238E27FC236}">
                <a16:creationId xmlns:a16="http://schemas.microsoft.com/office/drawing/2014/main" id="{5C9D4A39-0E94-4837-AE02-53C196BB72C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A3B74FC-680A-4282-A9BC-76EAD77DD9BC}"/>
              </a:ext>
            </a:extLst>
          </p:cNvPr>
          <p:cNvSpPr>
            <a:spLocks noGrp="1"/>
          </p:cNvSpPr>
          <p:nvPr>
            <p:ph type="sldNum" sz="quarter" idx="12"/>
          </p:nvPr>
        </p:nvSpPr>
        <p:spPr/>
        <p:txBody>
          <a:bodyPr/>
          <a:lstStyle/>
          <a:p>
            <a:fld id="{2495F090-CA2D-44FF-B42B-1156B48CA943}" type="slidenum">
              <a:rPr lang="en-IN" smtClean="0"/>
              <a:t>164</a:t>
            </a:fld>
            <a:endParaRPr lang="en-IN"/>
          </a:p>
        </p:txBody>
      </p:sp>
      <p:pic>
        <p:nvPicPr>
          <p:cNvPr id="6" name="Picture 5">
            <a:extLst>
              <a:ext uri="{FF2B5EF4-FFF2-40B4-BE49-F238E27FC236}">
                <a16:creationId xmlns:a16="http://schemas.microsoft.com/office/drawing/2014/main" id="{EC01A7E5-F55C-42D9-8C2E-81B08856C7C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903" t="4973" b="3569"/>
          <a:stretch/>
        </p:blipFill>
        <p:spPr>
          <a:xfrm>
            <a:off x="793480" y="3769289"/>
            <a:ext cx="5984640" cy="2519120"/>
          </a:xfrm>
          <a:prstGeom prst="rect">
            <a:avLst/>
          </a:prstGeom>
          <a:ln>
            <a:solidFill>
              <a:srgbClr val="190DB1"/>
            </a:solidFill>
          </a:ln>
        </p:spPr>
      </p:pic>
      <p:pic>
        <p:nvPicPr>
          <p:cNvPr id="8" name="Picture 7">
            <a:extLst>
              <a:ext uri="{FF2B5EF4-FFF2-40B4-BE49-F238E27FC236}">
                <a16:creationId xmlns:a16="http://schemas.microsoft.com/office/drawing/2014/main" id="{108D506C-1D4F-4201-AAA5-44799E31A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80" y="769084"/>
            <a:ext cx="5547841" cy="2842506"/>
          </a:xfrm>
          <a:prstGeom prst="rect">
            <a:avLst/>
          </a:prstGeom>
          <a:ln>
            <a:solidFill>
              <a:srgbClr val="190DB1"/>
            </a:solidFill>
          </a:ln>
        </p:spPr>
      </p:pic>
    </p:spTree>
    <p:extLst>
      <p:ext uri="{BB962C8B-B14F-4D97-AF65-F5344CB8AC3E}">
        <p14:creationId xmlns:p14="http://schemas.microsoft.com/office/powerpoint/2010/main" val="106745336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BB56-4C26-457D-B20C-00E590D884AF}"/>
              </a:ext>
            </a:extLst>
          </p:cNvPr>
          <p:cNvSpPr>
            <a:spLocks noGrp="1"/>
          </p:cNvSpPr>
          <p:nvPr>
            <p:ph type="title"/>
          </p:nvPr>
        </p:nvSpPr>
        <p:spPr/>
        <p:txBody>
          <a:bodyPr/>
          <a:lstStyle/>
          <a:p>
            <a:r>
              <a:rPr lang="en-IN" dirty="0"/>
              <a:t>Inter-stage Simplification</a:t>
            </a:r>
          </a:p>
        </p:txBody>
      </p:sp>
      <p:sp>
        <p:nvSpPr>
          <p:cNvPr id="3" name="Date Placeholder 2">
            <a:extLst>
              <a:ext uri="{FF2B5EF4-FFF2-40B4-BE49-F238E27FC236}">
                <a16:creationId xmlns:a16="http://schemas.microsoft.com/office/drawing/2014/main" id="{E32B245A-DD08-45AC-B586-67D10DF43BB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68740A9-7104-4F7E-BCCC-C9D7BBCD3E7A}"/>
              </a:ext>
            </a:extLst>
          </p:cNvPr>
          <p:cNvSpPr>
            <a:spLocks noGrp="1"/>
          </p:cNvSpPr>
          <p:nvPr>
            <p:ph type="sldNum" sz="quarter" idx="12"/>
          </p:nvPr>
        </p:nvSpPr>
        <p:spPr/>
        <p:txBody>
          <a:bodyPr/>
          <a:lstStyle/>
          <a:p>
            <a:fld id="{2495F090-CA2D-44FF-B42B-1156B48CA943}" type="slidenum">
              <a:rPr lang="en-IN" smtClean="0"/>
              <a:t>165</a:t>
            </a:fld>
            <a:endParaRPr lang="en-IN"/>
          </a:p>
        </p:txBody>
      </p:sp>
      <p:sp>
        <p:nvSpPr>
          <p:cNvPr id="5" name="TextBox 4">
            <a:extLst>
              <a:ext uri="{FF2B5EF4-FFF2-40B4-BE49-F238E27FC236}">
                <a16:creationId xmlns:a16="http://schemas.microsoft.com/office/drawing/2014/main" id="{55216806-F4C3-4BB1-8DFE-9A9280EDC454}"/>
              </a:ext>
            </a:extLst>
          </p:cNvPr>
          <p:cNvSpPr txBox="1"/>
          <p:nvPr/>
        </p:nvSpPr>
        <p:spPr>
          <a:xfrm>
            <a:off x="736846" y="769084"/>
            <a:ext cx="8256234" cy="646331"/>
          </a:xfrm>
          <a:prstGeom prst="rect">
            <a:avLst/>
          </a:prstGeom>
          <a:noFill/>
        </p:spPr>
        <p:txBody>
          <a:bodyPr wrap="square" rtlCol="0">
            <a:spAutoFit/>
          </a:bodyPr>
          <a:lstStyle/>
          <a:p>
            <a:r>
              <a:rPr lang="en-IN" dirty="0"/>
              <a:t>In the design process each stage was matched to 50 Ohm and the stages were simply cascaded</a:t>
            </a:r>
          </a:p>
        </p:txBody>
      </p:sp>
      <p:grpSp>
        <p:nvGrpSpPr>
          <p:cNvPr id="30" name="Group 29">
            <a:extLst>
              <a:ext uri="{FF2B5EF4-FFF2-40B4-BE49-F238E27FC236}">
                <a16:creationId xmlns:a16="http://schemas.microsoft.com/office/drawing/2014/main" id="{6970831A-78C8-4ECE-967B-3DD820D208E2}"/>
              </a:ext>
            </a:extLst>
          </p:cNvPr>
          <p:cNvGrpSpPr/>
          <p:nvPr/>
        </p:nvGrpSpPr>
        <p:grpSpPr>
          <a:xfrm>
            <a:off x="1757361" y="1538166"/>
            <a:ext cx="5629278" cy="4691868"/>
            <a:chOff x="878001" y="1538166"/>
            <a:chExt cx="5629278" cy="4691868"/>
          </a:xfrm>
        </p:grpSpPr>
        <p:sp>
          <p:nvSpPr>
            <p:cNvPr id="6" name="TextBox 5">
              <a:extLst>
                <a:ext uri="{FF2B5EF4-FFF2-40B4-BE49-F238E27FC236}">
                  <a16:creationId xmlns:a16="http://schemas.microsoft.com/office/drawing/2014/main" id="{728F1CA1-4D67-498B-8DE5-C81B10E1F9A8}"/>
                </a:ext>
              </a:extLst>
            </p:cNvPr>
            <p:cNvSpPr txBox="1"/>
            <p:nvPr/>
          </p:nvSpPr>
          <p:spPr>
            <a:xfrm>
              <a:off x="1282458" y="2086252"/>
              <a:ext cx="1390124" cy="369332"/>
            </a:xfrm>
            <a:prstGeom prst="rect">
              <a:avLst/>
            </a:prstGeom>
            <a:noFill/>
          </p:spPr>
          <p:txBody>
            <a:bodyPr wrap="none" rtlCol="0">
              <a:spAutoFit/>
            </a:bodyPr>
            <a:lstStyle/>
            <a:p>
              <a:r>
                <a:rPr lang="en-IN" dirty="0"/>
                <a:t>Load Match</a:t>
              </a:r>
            </a:p>
          </p:txBody>
        </p:sp>
        <p:sp>
          <p:nvSpPr>
            <p:cNvPr id="7" name="TextBox 6">
              <a:extLst>
                <a:ext uri="{FF2B5EF4-FFF2-40B4-BE49-F238E27FC236}">
                  <a16:creationId xmlns:a16="http://schemas.microsoft.com/office/drawing/2014/main" id="{76755751-1695-4438-A99A-F0149B9060E4}"/>
                </a:ext>
              </a:extLst>
            </p:cNvPr>
            <p:cNvSpPr txBox="1"/>
            <p:nvPr/>
          </p:nvSpPr>
          <p:spPr>
            <a:xfrm>
              <a:off x="3474839" y="2086252"/>
              <a:ext cx="614271" cy="369332"/>
            </a:xfrm>
            <a:prstGeom prst="rect">
              <a:avLst/>
            </a:prstGeom>
            <a:noFill/>
          </p:spPr>
          <p:txBody>
            <a:bodyPr wrap="none" rtlCol="0">
              <a:spAutoFit/>
            </a:bodyPr>
            <a:lstStyle/>
            <a:p>
              <a:r>
                <a:rPr lang="en-IN" dirty="0"/>
                <a:t>50</a:t>
              </a:r>
              <a:r>
                <a:rPr lang="el-GR" dirty="0"/>
                <a:t>Ω</a:t>
              </a:r>
              <a:endParaRPr lang="en-IN" dirty="0"/>
            </a:p>
          </p:txBody>
        </p:sp>
        <p:sp>
          <p:nvSpPr>
            <p:cNvPr id="8" name="TextBox 7">
              <a:extLst>
                <a:ext uri="{FF2B5EF4-FFF2-40B4-BE49-F238E27FC236}">
                  <a16:creationId xmlns:a16="http://schemas.microsoft.com/office/drawing/2014/main" id="{6A4C0EB1-4452-4202-BD78-64C5B5C1C12F}"/>
                </a:ext>
              </a:extLst>
            </p:cNvPr>
            <p:cNvSpPr txBox="1"/>
            <p:nvPr/>
          </p:nvSpPr>
          <p:spPr>
            <a:xfrm>
              <a:off x="4798082" y="2086252"/>
              <a:ext cx="1608133" cy="369332"/>
            </a:xfrm>
            <a:prstGeom prst="rect">
              <a:avLst/>
            </a:prstGeom>
            <a:noFill/>
          </p:spPr>
          <p:txBody>
            <a:bodyPr wrap="none" rtlCol="0">
              <a:spAutoFit/>
            </a:bodyPr>
            <a:lstStyle/>
            <a:p>
              <a:r>
                <a:rPr lang="en-IN" dirty="0"/>
                <a:t>Source Match</a:t>
              </a:r>
            </a:p>
          </p:txBody>
        </p:sp>
        <p:sp>
          <p:nvSpPr>
            <p:cNvPr id="12" name="Arrow: Curved Down 11">
              <a:extLst>
                <a:ext uri="{FF2B5EF4-FFF2-40B4-BE49-F238E27FC236}">
                  <a16:creationId xmlns:a16="http://schemas.microsoft.com/office/drawing/2014/main" id="{FD5AA2EB-F545-463C-8039-CD7C64512F9F}"/>
                </a:ext>
              </a:extLst>
            </p:cNvPr>
            <p:cNvSpPr/>
            <p:nvPr/>
          </p:nvSpPr>
          <p:spPr>
            <a:xfrm>
              <a:off x="2454781" y="1538166"/>
              <a:ext cx="1237859" cy="584956"/>
            </a:xfrm>
            <a:prstGeom prst="curvedDownArrow">
              <a:avLst>
                <a:gd name="adj1" fmla="val 14524"/>
                <a:gd name="adj2" fmla="val 30458"/>
                <a:gd name="adj3" fmla="val 316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 name="Arrow: Curved Down 12">
              <a:extLst>
                <a:ext uri="{FF2B5EF4-FFF2-40B4-BE49-F238E27FC236}">
                  <a16:creationId xmlns:a16="http://schemas.microsoft.com/office/drawing/2014/main" id="{722C2FC6-667D-4CF1-AECA-3751F0088AC7}"/>
                </a:ext>
              </a:extLst>
            </p:cNvPr>
            <p:cNvSpPr/>
            <p:nvPr/>
          </p:nvSpPr>
          <p:spPr>
            <a:xfrm>
              <a:off x="3875967" y="1538166"/>
              <a:ext cx="1237859" cy="584956"/>
            </a:xfrm>
            <a:prstGeom prst="curvedDownArrow">
              <a:avLst>
                <a:gd name="adj1" fmla="val 14524"/>
                <a:gd name="adj2" fmla="val 30458"/>
                <a:gd name="adj3" fmla="val 316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15" name="Group 14">
              <a:extLst>
                <a:ext uri="{FF2B5EF4-FFF2-40B4-BE49-F238E27FC236}">
                  <a16:creationId xmlns:a16="http://schemas.microsoft.com/office/drawing/2014/main" id="{1CE50498-84CA-4C13-86B3-EB5DA39BCED6}"/>
                </a:ext>
              </a:extLst>
            </p:cNvPr>
            <p:cNvGrpSpPr/>
            <p:nvPr/>
          </p:nvGrpSpPr>
          <p:grpSpPr>
            <a:xfrm>
              <a:off x="1478604" y="2700398"/>
              <a:ext cx="582807" cy="817124"/>
              <a:chOff x="1478604" y="2700398"/>
              <a:chExt cx="582807" cy="817124"/>
            </a:xfrm>
          </p:grpSpPr>
          <p:sp>
            <p:nvSpPr>
              <p:cNvPr id="9" name="Freeform: Shape 8">
                <a:extLst>
                  <a:ext uri="{FF2B5EF4-FFF2-40B4-BE49-F238E27FC236}">
                    <a16:creationId xmlns:a16="http://schemas.microsoft.com/office/drawing/2014/main" id="{C69F4A02-05D0-47A6-968D-6329A64E22E3}"/>
                  </a:ext>
                </a:extLst>
              </p:cNvPr>
              <p:cNvSpPr/>
              <p:nvPr/>
            </p:nvSpPr>
            <p:spPr>
              <a:xfrm>
                <a:off x="1805454" y="2700398"/>
                <a:ext cx="225681" cy="754867"/>
              </a:xfrm>
              <a:custGeom>
                <a:avLst/>
                <a:gdLst>
                  <a:gd name="connsiteX0" fmla="*/ 225681 w 260701"/>
                  <a:gd name="connsiteY0" fmla="*/ 0 h 754867"/>
                  <a:gd name="connsiteX1" fmla="*/ 225681 w 260701"/>
                  <a:gd name="connsiteY1" fmla="*/ 229573 h 754867"/>
                  <a:gd name="connsiteX2" fmla="*/ 0 w 260701"/>
                  <a:gd name="connsiteY2" fmla="*/ 229573 h 754867"/>
                  <a:gd name="connsiteX3" fmla="*/ 0 w 260701"/>
                  <a:gd name="connsiteY3" fmla="*/ 482492 h 754867"/>
                  <a:gd name="connsiteX4" fmla="*/ 217899 w 260701"/>
                  <a:gd name="connsiteY4" fmla="*/ 482492 h 754867"/>
                  <a:gd name="connsiteX5" fmla="*/ 217899 w 260701"/>
                  <a:gd name="connsiteY5" fmla="*/ 754867 h 754867"/>
                  <a:gd name="connsiteX6" fmla="*/ 260701 w 260701"/>
                  <a:gd name="connsiteY6" fmla="*/ 754867 h 754867"/>
                  <a:gd name="connsiteX0" fmla="*/ 225681 w 225681"/>
                  <a:gd name="connsiteY0" fmla="*/ 0 h 754867"/>
                  <a:gd name="connsiteX1" fmla="*/ 225681 w 225681"/>
                  <a:gd name="connsiteY1" fmla="*/ 229573 h 754867"/>
                  <a:gd name="connsiteX2" fmla="*/ 0 w 225681"/>
                  <a:gd name="connsiteY2" fmla="*/ 229573 h 754867"/>
                  <a:gd name="connsiteX3" fmla="*/ 0 w 225681"/>
                  <a:gd name="connsiteY3" fmla="*/ 482492 h 754867"/>
                  <a:gd name="connsiteX4" fmla="*/ 217899 w 225681"/>
                  <a:gd name="connsiteY4" fmla="*/ 482492 h 754867"/>
                  <a:gd name="connsiteX5" fmla="*/ 217899 w 225681"/>
                  <a:gd name="connsiteY5" fmla="*/ 754867 h 75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81" h="754867">
                    <a:moveTo>
                      <a:pt x="225681" y="0"/>
                    </a:moveTo>
                    <a:lnTo>
                      <a:pt x="225681" y="229573"/>
                    </a:lnTo>
                    <a:lnTo>
                      <a:pt x="0" y="229573"/>
                    </a:lnTo>
                    <a:lnTo>
                      <a:pt x="0" y="482492"/>
                    </a:lnTo>
                    <a:lnTo>
                      <a:pt x="217899" y="482492"/>
                    </a:lnTo>
                    <a:lnTo>
                      <a:pt x="217899" y="75486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reeform: Shape 9">
                <a:extLst>
                  <a:ext uri="{FF2B5EF4-FFF2-40B4-BE49-F238E27FC236}">
                    <a16:creationId xmlns:a16="http://schemas.microsoft.com/office/drawing/2014/main" id="{45050DA1-5445-4E18-8E71-BB27934582B6}"/>
                  </a:ext>
                </a:extLst>
              </p:cNvPr>
              <p:cNvSpPr/>
              <p:nvPr/>
            </p:nvSpPr>
            <p:spPr>
              <a:xfrm>
                <a:off x="1731523" y="2929971"/>
                <a:ext cx="0" cy="256810"/>
              </a:xfrm>
              <a:custGeom>
                <a:avLst/>
                <a:gdLst>
                  <a:gd name="connsiteX0" fmla="*/ 0 w 0"/>
                  <a:gd name="connsiteY0" fmla="*/ 0 h 256810"/>
                  <a:gd name="connsiteX1" fmla="*/ 0 w 0"/>
                  <a:gd name="connsiteY1" fmla="*/ 256810 h 256810"/>
                </a:gdLst>
                <a:ahLst/>
                <a:cxnLst>
                  <a:cxn ang="0">
                    <a:pos x="connsiteX0" y="connsiteY0"/>
                  </a:cxn>
                  <a:cxn ang="0">
                    <a:pos x="connsiteX1" y="connsiteY1"/>
                  </a:cxn>
                </a:cxnLst>
                <a:rect l="l" t="t" r="r" b="b"/>
                <a:pathLst>
                  <a:path h="256810">
                    <a:moveTo>
                      <a:pt x="0" y="0"/>
                    </a:moveTo>
                    <a:lnTo>
                      <a:pt x="0" y="25681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Shape 10">
                <a:extLst>
                  <a:ext uri="{FF2B5EF4-FFF2-40B4-BE49-F238E27FC236}">
                    <a16:creationId xmlns:a16="http://schemas.microsoft.com/office/drawing/2014/main" id="{D93E38EA-7040-4211-9C03-1FBCE78A3AFB}"/>
                  </a:ext>
                </a:extLst>
              </p:cNvPr>
              <p:cNvSpPr/>
              <p:nvPr/>
            </p:nvSpPr>
            <p:spPr>
              <a:xfrm>
                <a:off x="1478604" y="3066158"/>
                <a:ext cx="249028" cy="0"/>
              </a:xfrm>
              <a:custGeom>
                <a:avLst/>
                <a:gdLst>
                  <a:gd name="connsiteX0" fmla="*/ 249028 w 249028"/>
                  <a:gd name="connsiteY0" fmla="*/ 0 h 0"/>
                  <a:gd name="connsiteX1" fmla="*/ 0 w 249028"/>
                  <a:gd name="connsiteY1" fmla="*/ 0 h 0"/>
                </a:gdLst>
                <a:ahLst/>
                <a:cxnLst>
                  <a:cxn ang="0">
                    <a:pos x="connsiteX0" y="connsiteY0"/>
                  </a:cxn>
                  <a:cxn ang="0">
                    <a:pos x="connsiteX1" y="connsiteY1"/>
                  </a:cxn>
                </a:cxnLst>
                <a:rect l="l" t="t" r="r" b="b"/>
                <a:pathLst>
                  <a:path w="249028">
                    <a:moveTo>
                      <a:pt x="249028" y="0"/>
                    </a:moveTo>
                    <a:lnTo>
                      <a:pt x="0"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Isosceles Triangle 13">
                <a:extLst>
                  <a:ext uri="{FF2B5EF4-FFF2-40B4-BE49-F238E27FC236}">
                    <a16:creationId xmlns:a16="http://schemas.microsoft.com/office/drawing/2014/main" id="{0BFCBAE0-2BD9-48BC-955B-BD6CC36FA3A6}"/>
                  </a:ext>
                </a:extLst>
              </p:cNvPr>
              <p:cNvSpPr/>
              <p:nvPr/>
            </p:nvSpPr>
            <p:spPr>
              <a:xfrm flipV="1">
                <a:off x="1989193" y="3455265"/>
                <a:ext cx="72218" cy="6225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FB1E14E2-4FE7-459E-8217-37058F30E98A}"/>
                </a:ext>
              </a:extLst>
            </p:cNvPr>
            <p:cNvGrpSpPr/>
            <p:nvPr/>
          </p:nvGrpSpPr>
          <p:grpSpPr>
            <a:xfrm>
              <a:off x="5019341" y="2369657"/>
              <a:ext cx="582807" cy="817124"/>
              <a:chOff x="1478604" y="2700398"/>
              <a:chExt cx="582807" cy="817124"/>
            </a:xfrm>
          </p:grpSpPr>
          <p:sp>
            <p:nvSpPr>
              <p:cNvPr id="17" name="Freeform: Shape 16">
                <a:extLst>
                  <a:ext uri="{FF2B5EF4-FFF2-40B4-BE49-F238E27FC236}">
                    <a16:creationId xmlns:a16="http://schemas.microsoft.com/office/drawing/2014/main" id="{AEBA81C8-3644-4AD3-9F6E-6CFBDDCD8CF7}"/>
                  </a:ext>
                </a:extLst>
              </p:cNvPr>
              <p:cNvSpPr/>
              <p:nvPr/>
            </p:nvSpPr>
            <p:spPr>
              <a:xfrm>
                <a:off x="1805454" y="2700398"/>
                <a:ext cx="225681" cy="754867"/>
              </a:xfrm>
              <a:custGeom>
                <a:avLst/>
                <a:gdLst>
                  <a:gd name="connsiteX0" fmla="*/ 225681 w 260701"/>
                  <a:gd name="connsiteY0" fmla="*/ 0 h 754867"/>
                  <a:gd name="connsiteX1" fmla="*/ 225681 w 260701"/>
                  <a:gd name="connsiteY1" fmla="*/ 229573 h 754867"/>
                  <a:gd name="connsiteX2" fmla="*/ 0 w 260701"/>
                  <a:gd name="connsiteY2" fmla="*/ 229573 h 754867"/>
                  <a:gd name="connsiteX3" fmla="*/ 0 w 260701"/>
                  <a:gd name="connsiteY3" fmla="*/ 482492 h 754867"/>
                  <a:gd name="connsiteX4" fmla="*/ 217899 w 260701"/>
                  <a:gd name="connsiteY4" fmla="*/ 482492 h 754867"/>
                  <a:gd name="connsiteX5" fmla="*/ 217899 w 260701"/>
                  <a:gd name="connsiteY5" fmla="*/ 754867 h 754867"/>
                  <a:gd name="connsiteX6" fmla="*/ 260701 w 260701"/>
                  <a:gd name="connsiteY6" fmla="*/ 754867 h 754867"/>
                  <a:gd name="connsiteX0" fmla="*/ 225681 w 225681"/>
                  <a:gd name="connsiteY0" fmla="*/ 0 h 754867"/>
                  <a:gd name="connsiteX1" fmla="*/ 225681 w 225681"/>
                  <a:gd name="connsiteY1" fmla="*/ 229573 h 754867"/>
                  <a:gd name="connsiteX2" fmla="*/ 0 w 225681"/>
                  <a:gd name="connsiteY2" fmla="*/ 229573 h 754867"/>
                  <a:gd name="connsiteX3" fmla="*/ 0 w 225681"/>
                  <a:gd name="connsiteY3" fmla="*/ 482492 h 754867"/>
                  <a:gd name="connsiteX4" fmla="*/ 217899 w 225681"/>
                  <a:gd name="connsiteY4" fmla="*/ 482492 h 754867"/>
                  <a:gd name="connsiteX5" fmla="*/ 217899 w 225681"/>
                  <a:gd name="connsiteY5" fmla="*/ 754867 h 75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81" h="754867">
                    <a:moveTo>
                      <a:pt x="225681" y="0"/>
                    </a:moveTo>
                    <a:lnTo>
                      <a:pt x="225681" y="229573"/>
                    </a:lnTo>
                    <a:lnTo>
                      <a:pt x="0" y="229573"/>
                    </a:lnTo>
                    <a:lnTo>
                      <a:pt x="0" y="482492"/>
                    </a:lnTo>
                    <a:lnTo>
                      <a:pt x="217899" y="482492"/>
                    </a:lnTo>
                    <a:lnTo>
                      <a:pt x="217899" y="75486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6450A598-CE30-4CCF-9FCD-6AA42C6A0480}"/>
                  </a:ext>
                </a:extLst>
              </p:cNvPr>
              <p:cNvSpPr/>
              <p:nvPr/>
            </p:nvSpPr>
            <p:spPr>
              <a:xfrm>
                <a:off x="1731523" y="2929971"/>
                <a:ext cx="0" cy="256810"/>
              </a:xfrm>
              <a:custGeom>
                <a:avLst/>
                <a:gdLst>
                  <a:gd name="connsiteX0" fmla="*/ 0 w 0"/>
                  <a:gd name="connsiteY0" fmla="*/ 0 h 256810"/>
                  <a:gd name="connsiteX1" fmla="*/ 0 w 0"/>
                  <a:gd name="connsiteY1" fmla="*/ 256810 h 256810"/>
                </a:gdLst>
                <a:ahLst/>
                <a:cxnLst>
                  <a:cxn ang="0">
                    <a:pos x="connsiteX0" y="connsiteY0"/>
                  </a:cxn>
                  <a:cxn ang="0">
                    <a:pos x="connsiteX1" y="connsiteY1"/>
                  </a:cxn>
                </a:cxnLst>
                <a:rect l="l" t="t" r="r" b="b"/>
                <a:pathLst>
                  <a:path h="256810">
                    <a:moveTo>
                      <a:pt x="0" y="0"/>
                    </a:moveTo>
                    <a:lnTo>
                      <a:pt x="0" y="25681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8E3AF132-7D47-43F7-9FB7-2AC928184919}"/>
                  </a:ext>
                </a:extLst>
              </p:cNvPr>
              <p:cNvSpPr/>
              <p:nvPr/>
            </p:nvSpPr>
            <p:spPr>
              <a:xfrm>
                <a:off x="1478604" y="3066158"/>
                <a:ext cx="249028" cy="0"/>
              </a:xfrm>
              <a:custGeom>
                <a:avLst/>
                <a:gdLst>
                  <a:gd name="connsiteX0" fmla="*/ 249028 w 249028"/>
                  <a:gd name="connsiteY0" fmla="*/ 0 h 0"/>
                  <a:gd name="connsiteX1" fmla="*/ 0 w 249028"/>
                  <a:gd name="connsiteY1" fmla="*/ 0 h 0"/>
                </a:gdLst>
                <a:ahLst/>
                <a:cxnLst>
                  <a:cxn ang="0">
                    <a:pos x="connsiteX0" y="connsiteY0"/>
                  </a:cxn>
                  <a:cxn ang="0">
                    <a:pos x="connsiteX1" y="connsiteY1"/>
                  </a:cxn>
                </a:cxnLst>
                <a:rect l="l" t="t" r="r" b="b"/>
                <a:pathLst>
                  <a:path w="249028">
                    <a:moveTo>
                      <a:pt x="249028" y="0"/>
                    </a:moveTo>
                    <a:lnTo>
                      <a:pt x="0" y="0"/>
                    </a:lnTo>
                  </a:path>
                </a:pathLst>
              </a:cu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Isosceles Triangle 19">
                <a:extLst>
                  <a:ext uri="{FF2B5EF4-FFF2-40B4-BE49-F238E27FC236}">
                    <a16:creationId xmlns:a16="http://schemas.microsoft.com/office/drawing/2014/main" id="{7B0EA5F5-CD36-4353-A4BC-AB7D26A998B3}"/>
                  </a:ext>
                </a:extLst>
              </p:cNvPr>
              <p:cNvSpPr/>
              <p:nvPr/>
            </p:nvSpPr>
            <p:spPr>
              <a:xfrm flipV="1">
                <a:off x="1989193" y="3455265"/>
                <a:ext cx="72218" cy="6225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1" name="Arrow: Bent 20">
              <a:extLst>
                <a:ext uri="{FF2B5EF4-FFF2-40B4-BE49-F238E27FC236}">
                  <a16:creationId xmlns:a16="http://schemas.microsoft.com/office/drawing/2014/main" id="{1836E51F-CBB6-4906-B607-F4892885A802}"/>
                </a:ext>
              </a:extLst>
            </p:cNvPr>
            <p:cNvSpPr/>
            <p:nvPr/>
          </p:nvSpPr>
          <p:spPr>
            <a:xfrm>
              <a:off x="2396979" y="2700398"/>
              <a:ext cx="182265" cy="19455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980C745-4073-4C36-A50A-97478D72DCD4}"/>
                    </a:ext>
                  </a:extLst>
                </p:cNvPr>
                <p:cNvSpPr txBox="1"/>
                <p:nvPr/>
              </p:nvSpPr>
              <p:spPr>
                <a:xfrm>
                  <a:off x="2432043" y="2450636"/>
                  <a:ext cx="14567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b="0" i="1" smtClean="0">
                                <a:latin typeface="Cambria Math" panose="02040503050406030204" pitchFamily="18" charset="0"/>
                              </a:rPr>
                              <m:t>𝑍</m:t>
                            </m:r>
                          </m:e>
                          <m:sub>
                            <m:r>
                              <a:rPr lang="en-IN" b="0" i="1" smtClean="0">
                                <a:latin typeface="Cambria Math" panose="02040503050406030204" pitchFamily="18" charset="0"/>
                              </a:rPr>
                              <m:t>𝐿</m:t>
                            </m:r>
                          </m:sub>
                        </m:sSub>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𝑅</m:t>
                            </m:r>
                          </m:e>
                          <m:sub>
                            <m:r>
                              <a:rPr lang="en-IN" b="0" i="1" smtClean="0">
                                <a:latin typeface="Cambria Math" panose="02040503050406030204" pitchFamily="18" charset="0"/>
                              </a:rPr>
                              <m:t>𝐿</m:t>
                            </m:r>
                          </m:sub>
                        </m:sSub>
                        <m:r>
                          <a:rPr lang="en-IN" b="0" i="1" smtClean="0">
                            <a:latin typeface="Cambria Math" panose="02040503050406030204" pitchFamily="18" charset="0"/>
                          </a:rPr>
                          <m:t>+</m:t>
                        </m:r>
                        <m:r>
                          <a:rPr lang="en-IN" b="0" i="1" smtClean="0">
                            <a:latin typeface="Cambria Math" panose="02040503050406030204" pitchFamily="18" charset="0"/>
                          </a:rPr>
                          <m:t>𝑗</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𝑋</m:t>
                            </m:r>
                          </m:e>
                          <m:sub>
                            <m:r>
                              <a:rPr lang="en-IN" b="0" i="1" smtClean="0">
                                <a:latin typeface="Cambria Math" panose="02040503050406030204" pitchFamily="18" charset="0"/>
                              </a:rPr>
                              <m:t>𝐿</m:t>
                            </m:r>
                          </m:sub>
                        </m:sSub>
                      </m:oMath>
                    </m:oMathPara>
                  </a14:m>
                  <a:endParaRPr lang="en-IN" dirty="0"/>
                </a:p>
              </p:txBody>
            </p:sp>
          </mc:Choice>
          <mc:Fallback xmlns="">
            <p:sp>
              <p:nvSpPr>
                <p:cNvPr id="22" name="TextBox 21">
                  <a:extLst>
                    <a:ext uri="{FF2B5EF4-FFF2-40B4-BE49-F238E27FC236}">
                      <a16:creationId xmlns:a16="http://schemas.microsoft.com/office/drawing/2014/main" id="{D980C745-4073-4C36-A50A-97478D72DCD4}"/>
                    </a:ext>
                  </a:extLst>
                </p:cNvPr>
                <p:cNvSpPr txBox="1">
                  <a:spLocks noRot="1" noChangeAspect="1" noMove="1" noResize="1" noEditPoints="1" noAdjustHandles="1" noChangeArrowheads="1" noChangeShapeType="1" noTextEdit="1"/>
                </p:cNvSpPr>
                <p:nvPr/>
              </p:nvSpPr>
              <p:spPr>
                <a:xfrm>
                  <a:off x="2432043" y="2450636"/>
                  <a:ext cx="1456744" cy="276999"/>
                </a:xfrm>
                <a:prstGeom prst="rect">
                  <a:avLst/>
                </a:prstGeom>
                <a:blipFill>
                  <a:blip r:embed="rId2"/>
                  <a:stretch>
                    <a:fillRect l="-2929" r="-837" b="-37778"/>
                  </a:stretch>
                </a:blipFill>
              </p:spPr>
              <p:txBody>
                <a:bodyPr/>
                <a:lstStyle/>
                <a:p>
                  <a:r>
                    <a:rPr lang="en-IN">
                      <a:noFill/>
                    </a:rPr>
                    <a:t> </a:t>
                  </a:r>
                </a:p>
              </p:txBody>
            </p:sp>
          </mc:Fallback>
        </mc:AlternateContent>
        <p:sp>
          <p:nvSpPr>
            <p:cNvPr id="23" name="Arrow: Bent 22">
              <a:extLst>
                <a:ext uri="{FF2B5EF4-FFF2-40B4-BE49-F238E27FC236}">
                  <a16:creationId xmlns:a16="http://schemas.microsoft.com/office/drawing/2014/main" id="{E4F813E2-65A8-4E10-8D83-B0AF376FCF63}"/>
                </a:ext>
              </a:extLst>
            </p:cNvPr>
            <p:cNvSpPr/>
            <p:nvPr/>
          </p:nvSpPr>
          <p:spPr>
            <a:xfrm flipH="1">
              <a:off x="2086617" y="2700398"/>
              <a:ext cx="182265" cy="19455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F2D58FD-B8F5-4482-9964-1EBC922060E4}"/>
                    </a:ext>
                  </a:extLst>
                </p:cNvPr>
                <p:cNvSpPr txBox="1"/>
                <p:nvPr/>
              </p:nvSpPr>
              <p:spPr>
                <a:xfrm>
                  <a:off x="2020284" y="2891059"/>
                  <a:ext cx="14567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IN" i="1" smtClean="0">
                                <a:latin typeface="Cambria Math" panose="02040503050406030204" pitchFamily="18" charset="0"/>
                              </a:rPr>
                            </m:ctrlPr>
                          </m:sSubSupPr>
                          <m:e>
                            <m:r>
                              <a:rPr lang="en-IN" i="1">
                                <a:latin typeface="Cambria Math" panose="02040503050406030204" pitchFamily="18" charset="0"/>
                              </a:rPr>
                              <m:t>𝑍</m:t>
                            </m:r>
                          </m:e>
                          <m:sub>
                            <m:r>
                              <a:rPr lang="en-IN" i="1">
                                <a:latin typeface="Cambria Math" panose="02040503050406030204" pitchFamily="18" charset="0"/>
                              </a:rPr>
                              <m:t>𝐿</m:t>
                            </m:r>
                          </m:sub>
                          <m:sup>
                            <m:r>
                              <a:rPr lang="en-IN" b="0" i="1" smtClean="0">
                                <a:latin typeface="Cambria Math" panose="02040503050406030204" pitchFamily="18" charset="0"/>
                              </a:rPr>
                              <m:t>′</m:t>
                            </m:r>
                          </m:sup>
                        </m:sSubSup>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𝑅</m:t>
                            </m:r>
                          </m:e>
                          <m:sub>
                            <m:r>
                              <a:rPr lang="en-IN" b="0" i="1" smtClean="0">
                                <a:latin typeface="Cambria Math" panose="02040503050406030204" pitchFamily="18" charset="0"/>
                              </a:rPr>
                              <m:t>𝐿</m:t>
                            </m:r>
                          </m:sub>
                        </m:sSub>
                        <m:r>
                          <a:rPr lang="en-IN" b="0" i="1" smtClean="0">
                            <a:latin typeface="Cambria Math" panose="02040503050406030204" pitchFamily="18" charset="0"/>
                          </a:rPr>
                          <m:t>−</m:t>
                        </m:r>
                        <m:r>
                          <a:rPr lang="en-IN" b="0" i="1" smtClean="0">
                            <a:latin typeface="Cambria Math" panose="02040503050406030204" pitchFamily="18" charset="0"/>
                          </a:rPr>
                          <m:t>𝑗</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𝑋</m:t>
                            </m:r>
                          </m:e>
                          <m:sub>
                            <m:r>
                              <a:rPr lang="en-IN" b="0" i="1" smtClean="0">
                                <a:latin typeface="Cambria Math" panose="02040503050406030204" pitchFamily="18" charset="0"/>
                              </a:rPr>
                              <m:t>𝐿</m:t>
                            </m:r>
                          </m:sub>
                        </m:sSub>
                      </m:oMath>
                    </m:oMathPara>
                  </a14:m>
                  <a:endParaRPr lang="en-IN" dirty="0"/>
                </a:p>
              </p:txBody>
            </p:sp>
          </mc:Choice>
          <mc:Fallback xmlns="">
            <p:sp>
              <p:nvSpPr>
                <p:cNvPr id="24" name="TextBox 23">
                  <a:extLst>
                    <a:ext uri="{FF2B5EF4-FFF2-40B4-BE49-F238E27FC236}">
                      <a16:creationId xmlns:a16="http://schemas.microsoft.com/office/drawing/2014/main" id="{EF2D58FD-B8F5-4482-9964-1EBC922060E4}"/>
                    </a:ext>
                  </a:extLst>
                </p:cNvPr>
                <p:cNvSpPr txBox="1">
                  <a:spLocks noRot="1" noChangeAspect="1" noMove="1" noResize="1" noEditPoints="1" noAdjustHandles="1" noChangeArrowheads="1" noChangeShapeType="1" noTextEdit="1"/>
                </p:cNvSpPr>
                <p:nvPr/>
              </p:nvSpPr>
              <p:spPr>
                <a:xfrm>
                  <a:off x="2020284" y="2891059"/>
                  <a:ext cx="1456745" cy="276999"/>
                </a:xfrm>
                <a:prstGeom prst="rect">
                  <a:avLst/>
                </a:prstGeom>
                <a:blipFill>
                  <a:blip r:embed="rId3"/>
                  <a:stretch>
                    <a:fillRect l="-3347" r="-418" b="-34783"/>
                  </a:stretch>
                </a:blipFill>
              </p:spPr>
              <p:txBody>
                <a:bodyPr/>
                <a:lstStyle/>
                <a:p>
                  <a:r>
                    <a:rPr lang="en-IN">
                      <a:noFill/>
                    </a:rPr>
                    <a:t> </a:t>
                  </a:r>
                </a:p>
              </p:txBody>
            </p:sp>
          </mc:Fallback>
        </mc:AlternateContent>
        <p:sp>
          <p:nvSpPr>
            <p:cNvPr id="25" name="Arrow: Bent 24">
              <a:extLst>
                <a:ext uri="{FF2B5EF4-FFF2-40B4-BE49-F238E27FC236}">
                  <a16:creationId xmlns:a16="http://schemas.microsoft.com/office/drawing/2014/main" id="{724714F8-977F-417D-80ED-8A3A9FB0478A}"/>
                </a:ext>
              </a:extLst>
            </p:cNvPr>
            <p:cNvSpPr/>
            <p:nvPr/>
          </p:nvSpPr>
          <p:spPr>
            <a:xfrm>
              <a:off x="4646454" y="2700398"/>
              <a:ext cx="182265" cy="19455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44B98E2-99ED-4C38-9343-8D5FA587BC90}"/>
                    </a:ext>
                  </a:extLst>
                </p:cNvPr>
                <p:cNvSpPr txBox="1"/>
                <p:nvPr/>
              </p:nvSpPr>
              <p:spPr>
                <a:xfrm>
                  <a:off x="3797810" y="2878653"/>
                  <a:ext cx="14248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b="0" i="1" smtClean="0">
                                <a:latin typeface="Cambria Math" panose="02040503050406030204" pitchFamily="18" charset="0"/>
                              </a:rPr>
                              <m:t>𝑍</m:t>
                            </m:r>
                          </m:e>
                          <m:sub>
                            <m:r>
                              <a:rPr lang="en-IN" b="0" i="1" smtClean="0">
                                <a:latin typeface="Cambria Math" panose="02040503050406030204" pitchFamily="18" charset="0"/>
                              </a:rPr>
                              <m:t>𝑠</m:t>
                            </m:r>
                          </m:sub>
                        </m:sSub>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𝑅</m:t>
                            </m:r>
                          </m:e>
                          <m:sub>
                            <m:r>
                              <a:rPr lang="en-IN" b="0" i="1" smtClean="0">
                                <a:latin typeface="Cambria Math" panose="02040503050406030204" pitchFamily="18" charset="0"/>
                              </a:rPr>
                              <m:t>𝑠</m:t>
                            </m:r>
                          </m:sub>
                        </m:sSub>
                        <m:r>
                          <a:rPr lang="en-IN" b="0" i="1" smtClean="0">
                            <a:latin typeface="Cambria Math" panose="02040503050406030204" pitchFamily="18" charset="0"/>
                          </a:rPr>
                          <m:t>+</m:t>
                        </m:r>
                        <m:r>
                          <a:rPr lang="en-IN" b="0" i="1" smtClean="0">
                            <a:latin typeface="Cambria Math" panose="02040503050406030204" pitchFamily="18" charset="0"/>
                          </a:rPr>
                          <m:t>𝑗</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𝑋</m:t>
                            </m:r>
                          </m:e>
                          <m:sub>
                            <m:r>
                              <a:rPr lang="en-IN" b="0" i="1" smtClean="0">
                                <a:latin typeface="Cambria Math" panose="02040503050406030204" pitchFamily="18" charset="0"/>
                              </a:rPr>
                              <m:t>𝑠</m:t>
                            </m:r>
                          </m:sub>
                        </m:sSub>
                      </m:oMath>
                    </m:oMathPara>
                  </a14:m>
                  <a:endParaRPr lang="en-IN" dirty="0"/>
                </a:p>
              </p:txBody>
            </p:sp>
          </mc:Choice>
          <mc:Fallback xmlns="">
            <p:sp>
              <p:nvSpPr>
                <p:cNvPr id="26" name="TextBox 25">
                  <a:extLst>
                    <a:ext uri="{FF2B5EF4-FFF2-40B4-BE49-F238E27FC236}">
                      <a16:creationId xmlns:a16="http://schemas.microsoft.com/office/drawing/2014/main" id="{244B98E2-99ED-4C38-9343-8D5FA587BC90}"/>
                    </a:ext>
                  </a:extLst>
                </p:cNvPr>
                <p:cNvSpPr txBox="1">
                  <a:spLocks noRot="1" noChangeAspect="1" noMove="1" noResize="1" noEditPoints="1" noAdjustHandles="1" noChangeArrowheads="1" noChangeShapeType="1" noTextEdit="1"/>
                </p:cNvSpPr>
                <p:nvPr/>
              </p:nvSpPr>
              <p:spPr>
                <a:xfrm>
                  <a:off x="3797810" y="2878653"/>
                  <a:ext cx="1424813" cy="276999"/>
                </a:xfrm>
                <a:prstGeom prst="rect">
                  <a:avLst/>
                </a:prstGeom>
                <a:blipFill>
                  <a:blip r:embed="rId4"/>
                  <a:stretch>
                    <a:fillRect l="-2991" b="-34783"/>
                  </a:stretch>
                </a:blipFill>
              </p:spPr>
              <p:txBody>
                <a:bodyPr/>
                <a:lstStyle/>
                <a:p>
                  <a:r>
                    <a:rPr lang="en-IN">
                      <a:noFill/>
                    </a:rPr>
                    <a:t> </a:t>
                  </a:r>
                </a:p>
              </p:txBody>
            </p:sp>
          </mc:Fallback>
        </mc:AlternateContent>
        <p:sp>
          <p:nvSpPr>
            <p:cNvPr id="27" name="Arrow: Bent 26">
              <a:extLst>
                <a:ext uri="{FF2B5EF4-FFF2-40B4-BE49-F238E27FC236}">
                  <a16:creationId xmlns:a16="http://schemas.microsoft.com/office/drawing/2014/main" id="{409F6AFB-4430-479B-BB4D-E8092582B68A}"/>
                </a:ext>
              </a:extLst>
            </p:cNvPr>
            <p:cNvSpPr/>
            <p:nvPr/>
          </p:nvSpPr>
          <p:spPr>
            <a:xfrm flipH="1">
              <a:off x="4336092" y="2700398"/>
              <a:ext cx="182265" cy="19455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DC9AA4A-75E6-48A2-B9BD-A20F35E4F9D2}"/>
                    </a:ext>
                  </a:extLst>
                </p:cNvPr>
                <p:cNvSpPr txBox="1"/>
                <p:nvPr/>
              </p:nvSpPr>
              <p:spPr>
                <a:xfrm>
                  <a:off x="4646454" y="3148109"/>
                  <a:ext cx="14248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IN" i="1" smtClean="0">
                                <a:latin typeface="Cambria Math" panose="02040503050406030204" pitchFamily="18" charset="0"/>
                              </a:rPr>
                            </m:ctrlPr>
                          </m:sSubSupPr>
                          <m:e>
                            <m:r>
                              <a:rPr lang="en-IN" i="1">
                                <a:latin typeface="Cambria Math" panose="02040503050406030204" pitchFamily="18" charset="0"/>
                              </a:rPr>
                              <m:t>𝑍</m:t>
                            </m:r>
                          </m:e>
                          <m:sub>
                            <m:r>
                              <a:rPr lang="en-IN" b="0" i="1" smtClean="0">
                                <a:latin typeface="Cambria Math" panose="02040503050406030204" pitchFamily="18" charset="0"/>
                              </a:rPr>
                              <m:t>𝑠</m:t>
                            </m:r>
                          </m:sub>
                          <m:sup>
                            <m:r>
                              <a:rPr lang="en-IN" b="0" i="1" smtClean="0">
                                <a:latin typeface="Cambria Math" panose="02040503050406030204" pitchFamily="18" charset="0"/>
                              </a:rPr>
                              <m:t>′</m:t>
                            </m:r>
                          </m:sup>
                        </m:sSubSup>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𝑅</m:t>
                            </m:r>
                          </m:e>
                          <m:sub>
                            <m:r>
                              <a:rPr lang="en-IN" b="0" i="1" smtClean="0">
                                <a:latin typeface="Cambria Math" panose="02040503050406030204" pitchFamily="18" charset="0"/>
                              </a:rPr>
                              <m:t>𝑠</m:t>
                            </m:r>
                          </m:sub>
                        </m:sSub>
                        <m:r>
                          <a:rPr lang="en-IN" b="0" i="1" smtClean="0">
                            <a:latin typeface="Cambria Math" panose="02040503050406030204" pitchFamily="18" charset="0"/>
                          </a:rPr>
                          <m:t>−</m:t>
                        </m:r>
                        <m:r>
                          <a:rPr lang="en-IN" b="0" i="1" smtClean="0">
                            <a:latin typeface="Cambria Math" panose="02040503050406030204" pitchFamily="18" charset="0"/>
                          </a:rPr>
                          <m:t>𝑗</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𝑋</m:t>
                            </m:r>
                          </m:e>
                          <m:sub>
                            <m:r>
                              <a:rPr lang="en-IN" b="0" i="1" smtClean="0">
                                <a:latin typeface="Cambria Math" panose="02040503050406030204" pitchFamily="18" charset="0"/>
                              </a:rPr>
                              <m:t>𝑠</m:t>
                            </m:r>
                          </m:sub>
                        </m:sSub>
                      </m:oMath>
                    </m:oMathPara>
                  </a14:m>
                  <a:endParaRPr lang="en-IN" dirty="0"/>
                </a:p>
              </p:txBody>
            </p:sp>
          </mc:Choice>
          <mc:Fallback xmlns="">
            <p:sp>
              <p:nvSpPr>
                <p:cNvPr id="28" name="TextBox 27">
                  <a:extLst>
                    <a:ext uri="{FF2B5EF4-FFF2-40B4-BE49-F238E27FC236}">
                      <a16:creationId xmlns:a16="http://schemas.microsoft.com/office/drawing/2014/main" id="{2DC9AA4A-75E6-48A2-B9BD-A20F35E4F9D2}"/>
                    </a:ext>
                  </a:extLst>
                </p:cNvPr>
                <p:cNvSpPr txBox="1">
                  <a:spLocks noRot="1" noChangeAspect="1" noMove="1" noResize="1" noEditPoints="1" noAdjustHandles="1" noChangeArrowheads="1" noChangeShapeType="1" noTextEdit="1"/>
                </p:cNvSpPr>
                <p:nvPr/>
              </p:nvSpPr>
              <p:spPr>
                <a:xfrm>
                  <a:off x="4646454" y="3148109"/>
                  <a:ext cx="1424813" cy="276999"/>
                </a:xfrm>
                <a:prstGeom prst="rect">
                  <a:avLst/>
                </a:prstGeom>
                <a:blipFill>
                  <a:blip r:embed="rId5"/>
                  <a:stretch>
                    <a:fillRect l="-2991" b="-34783"/>
                  </a:stretch>
                </a:blipFill>
              </p:spPr>
              <p:txBody>
                <a:bodyPr/>
                <a:lstStyle/>
                <a:p>
                  <a:r>
                    <a:rPr lang="en-IN">
                      <a:noFill/>
                    </a:rPr>
                    <a:t> </a:t>
                  </a:r>
                </a:p>
              </p:txBody>
            </p:sp>
          </mc:Fallback>
        </mc:AlternateContent>
        <p:pic>
          <p:nvPicPr>
            <p:cNvPr id="29" name="Picture 28">
              <a:extLst>
                <a:ext uri="{FF2B5EF4-FFF2-40B4-BE49-F238E27FC236}">
                  <a16:creationId xmlns:a16="http://schemas.microsoft.com/office/drawing/2014/main" id="{C75EF394-C89C-4BD9-85C0-F16058A68897}"/>
                </a:ext>
              </a:extLst>
            </p:cNvPr>
            <p:cNvPicPr>
              <a:picLocks noChangeAspect="1"/>
            </p:cNvPicPr>
            <p:nvPr/>
          </p:nvPicPr>
          <p:blipFill>
            <a:blip r:embed="rId6"/>
            <a:stretch>
              <a:fillRect/>
            </a:stretch>
          </p:blipFill>
          <p:spPr>
            <a:xfrm>
              <a:off x="878001" y="3541855"/>
              <a:ext cx="5629278" cy="2688179"/>
            </a:xfrm>
            <a:prstGeom prst="rect">
              <a:avLst/>
            </a:prstGeom>
            <a:ln>
              <a:solidFill>
                <a:schemeClr val="accent1"/>
              </a:solidFill>
            </a:ln>
          </p:spPr>
        </p:pic>
      </p:grpSp>
    </p:spTree>
    <p:extLst>
      <p:ext uri="{BB962C8B-B14F-4D97-AF65-F5344CB8AC3E}">
        <p14:creationId xmlns:p14="http://schemas.microsoft.com/office/powerpoint/2010/main" val="36171324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7671F-75BC-4449-A6D8-ADCD60B69F62}"/>
              </a:ext>
            </a:extLst>
          </p:cNvPr>
          <p:cNvSpPr>
            <a:spLocks noGrp="1"/>
          </p:cNvSpPr>
          <p:nvPr>
            <p:ph type="title"/>
          </p:nvPr>
        </p:nvSpPr>
        <p:spPr/>
        <p:txBody>
          <a:bodyPr/>
          <a:lstStyle/>
          <a:p>
            <a:r>
              <a:rPr lang="en-IN" dirty="0"/>
              <a:t>Inter-stage Simplification</a:t>
            </a:r>
          </a:p>
        </p:txBody>
      </p:sp>
      <p:sp>
        <p:nvSpPr>
          <p:cNvPr id="3" name="Date Placeholder 2">
            <a:extLst>
              <a:ext uri="{FF2B5EF4-FFF2-40B4-BE49-F238E27FC236}">
                <a16:creationId xmlns:a16="http://schemas.microsoft.com/office/drawing/2014/main" id="{06164006-36BD-4DF9-83B5-FC0C673F622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657299B-0743-4FD7-BF8C-E63B1C80C5E8}"/>
              </a:ext>
            </a:extLst>
          </p:cNvPr>
          <p:cNvSpPr>
            <a:spLocks noGrp="1"/>
          </p:cNvSpPr>
          <p:nvPr>
            <p:ph type="sldNum" sz="quarter" idx="12"/>
          </p:nvPr>
        </p:nvSpPr>
        <p:spPr/>
        <p:txBody>
          <a:bodyPr/>
          <a:lstStyle/>
          <a:p>
            <a:fld id="{2495F090-CA2D-44FF-B42B-1156B48CA943}" type="slidenum">
              <a:rPr lang="en-IN" smtClean="0"/>
              <a:t>166</a:t>
            </a:fld>
            <a:endParaRPr lang="en-IN"/>
          </a:p>
        </p:txBody>
      </p:sp>
      <p:pic>
        <p:nvPicPr>
          <p:cNvPr id="8" name="Picture 7">
            <a:extLst>
              <a:ext uri="{FF2B5EF4-FFF2-40B4-BE49-F238E27FC236}">
                <a16:creationId xmlns:a16="http://schemas.microsoft.com/office/drawing/2014/main" id="{5FE9BA2C-F090-4941-B2D0-F6CFDB74F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520" y="2725446"/>
            <a:ext cx="7009260" cy="3550224"/>
          </a:xfrm>
          <a:prstGeom prst="rect">
            <a:avLst/>
          </a:prstGeom>
          <a:ln>
            <a:solidFill>
              <a:schemeClr val="accent1"/>
            </a:solidFill>
          </a:ln>
        </p:spPr>
      </p:pic>
      <p:pic>
        <p:nvPicPr>
          <p:cNvPr id="6" name="Picture 5">
            <a:extLst>
              <a:ext uri="{FF2B5EF4-FFF2-40B4-BE49-F238E27FC236}">
                <a16:creationId xmlns:a16="http://schemas.microsoft.com/office/drawing/2014/main" id="{49230B90-BAAC-45F8-A655-837EE7428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64" y="769084"/>
            <a:ext cx="5479372" cy="2771257"/>
          </a:xfrm>
          <a:prstGeom prst="rect">
            <a:avLst/>
          </a:prstGeom>
          <a:ln>
            <a:solidFill>
              <a:schemeClr val="accent1"/>
            </a:solidFill>
          </a:ln>
        </p:spPr>
      </p:pic>
      <p:sp>
        <p:nvSpPr>
          <p:cNvPr id="9" name="TextBox 8">
            <a:extLst>
              <a:ext uri="{FF2B5EF4-FFF2-40B4-BE49-F238E27FC236}">
                <a16:creationId xmlns:a16="http://schemas.microsoft.com/office/drawing/2014/main" id="{5BCF01CD-8D6A-46B4-9204-D31BCB653EE8}"/>
              </a:ext>
            </a:extLst>
          </p:cNvPr>
          <p:cNvSpPr txBox="1"/>
          <p:nvPr/>
        </p:nvSpPr>
        <p:spPr>
          <a:xfrm>
            <a:off x="6173478" y="931533"/>
            <a:ext cx="2262158" cy="369332"/>
          </a:xfrm>
          <a:prstGeom prst="rect">
            <a:avLst/>
          </a:prstGeom>
          <a:noFill/>
        </p:spPr>
        <p:txBody>
          <a:bodyPr wrap="none" rtlCol="0">
            <a:spAutoFit/>
          </a:bodyPr>
          <a:lstStyle/>
          <a:p>
            <a:r>
              <a:rPr lang="en-IN" dirty="0"/>
              <a:t>From Previous Slide</a:t>
            </a:r>
          </a:p>
        </p:txBody>
      </p:sp>
    </p:spTree>
    <p:extLst>
      <p:ext uri="{BB962C8B-B14F-4D97-AF65-F5344CB8AC3E}">
        <p14:creationId xmlns:p14="http://schemas.microsoft.com/office/powerpoint/2010/main" val="39205580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33EBAA-5D2D-4544-BB99-CF57742C4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122" y="2832113"/>
            <a:ext cx="5532599" cy="3459780"/>
          </a:xfrm>
          <a:prstGeom prst="rect">
            <a:avLst/>
          </a:prstGeom>
          <a:ln>
            <a:solidFill>
              <a:schemeClr val="accent1"/>
            </a:solidFill>
          </a:ln>
        </p:spPr>
      </p:pic>
      <p:sp>
        <p:nvSpPr>
          <p:cNvPr id="2" name="Title 1">
            <a:extLst>
              <a:ext uri="{FF2B5EF4-FFF2-40B4-BE49-F238E27FC236}">
                <a16:creationId xmlns:a16="http://schemas.microsoft.com/office/drawing/2014/main" id="{3F377055-23A0-4325-98AE-961FC9F59A04}"/>
              </a:ext>
            </a:extLst>
          </p:cNvPr>
          <p:cNvSpPr>
            <a:spLocks noGrp="1"/>
          </p:cNvSpPr>
          <p:nvPr>
            <p:ph type="title"/>
          </p:nvPr>
        </p:nvSpPr>
        <p:spPr/>
        <p:txBody>
          <a:bodyPr/>
          <a:lstStyle/>
          <a:p>
            <a:r>
              <a:rPr lang="en-IN" dirty="0"/>
              <a:t>Inter-stage Simplification</a:t>
            </a:r>
          </a:p>
        </p:txBody>
      </p:sp>
      <p:sp>
        <p:nvSpPr>
          <p:cNvPr id="3" name="Date Placeholder 2">
            <a:extLst>
              <a:ext uri="{FF2B5EF4-FFF2-40B4-BE49-F238E27FC236}">
                <a16:creationId xmlns:a16="http://schemas.microsoft.com/office/drawing/2014/main" id="{788B9D31-6571-497D-8DF9-21D1518024B7}"/>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15DBC73-D56B-40B7-B33A-827C583C02EE}"/>
              </a:ext>
            </a:extLst>
          </p:cNvPr>
          <p:cNvSpPr>
            <a:spLocks noGrp="1"/>
          </p:cNvSpPr>
          <p:nvPr>
            <p:ph type="sldNum" sz="quarter" idx="12"/>
          </p:nvPr>
        </p:nvSpPr>
        <p:spPr/>
        <p:txBody>
          <a:bodyPr/>
          <a:lstStyle/>
          <a:p>
            <a:fld id="{2495F090-CA2D-44FF-B42B-1156B48CA943}" type="slidenum">
              <a:rPr lang="en-IN" smtClean="0"/>
              <a:t>167</a:t>
            </a:fld>
            <a:endParaRPr lang="en-IN"/>
          </a:p>
        </p:txBody>
      </p:sp>
      <p:pic>
        <p:nvPicPr>
          <p:cNvPr id="6" name="Picture 5">
            <a:extLst>
              <a:ext uri="{FF2B5EF4-FFF2-40B4-BE49-F238E27FC236}">
                <a16:creationId xmlns:a16="http://schemas.microsoft.com/office/drawing/2014/main" id="{2E6B9819-D43D-4233-AE54-888D606DA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183" y="699272"/>
            <a:ext cx="4640982" cy="2370025"/>
          </a:xfrm>
          <a:prstGeom prst="rect">
            <a:avLst/>
          </a:prstGeom>
          <a:ln>
            <a:solidFill>
              <a:schemeClr val="accent1"/>
            </a:solidFill>
          </a:ln>
        </p:spPr>
      </p:pic>
      <p:sp>
        <p:nvSpPr>
          <p:cNvPr id="9" name="TextBox 8">
            <a:extLst>
              <a:ext uri="{FF2B5EF4-FFF2-40B4-BE49-F238E27FC236}">
                <a16:creationId xmlns:a16="http://schemas.microsoft.com/office/drawing/2014/main" id="{7310E19C-0C30-4AFD-86F6-4B28007D6669}"/>
              </a:ext>
            </a:extLst>
          </p:cNvPr>
          <p:cNvSpPr txBox="1"/>
          <p:nvPr/>
        </p:nvSpPr>
        <p:spPr>
          <a:xfrm>
            <a:off x="5369990" y="730644"/>
            <a:ext cx="2262158" cy="369332"/>
          </a:xfrm>
          <a:prstGeom prst="rect">
            <a:avLst/>
          </a:prstGeom>
          <a:noFill/>
        </p:spPr>
        <p:txBody>
          <a:bodyPr wrap="none" rtlCol="0">
            <a:spAutoFit/>
          </a:bodyPr>
          <a:lstStyle/>
          <a:p>
            <a:r>
              <a:rPr lang="en-IN" dirty="0"/>
              <a:t>From Previous Slide</a:t>
            </a:r>
          </a:p>
        </p:txBody>
      </p:sp>
    </p:spTree>
    <p:extLst>
      <p:ext uri="{BB962C8B-B14F-4D97-AF65-F5344CB8AC3E}">
        <p14:creationId xmlns:p14="http://schemas.microsoft.com/office/powerpoint/2010/main" val="387050037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87EBA-F2E3-4057-A96B-FA7A471A95DB}"/>
              </a:ext>
            </a:extLst>
          </p:cNvPr>
          <p:cNvSpPr>
            <a:spLocks noGrp="1"/>
          </p:cNvSpPr>
          <p:nvPr>
            <p:ph type="title"/>
          </p:nvPr>
        </p:nvSpPr>
        <p:spPr/>
        <p:txBody>
          <a:bodyPr/>
          <a:lstStyle/>
          <a:p>
            <a:r>
              <a:rPr lang="en-IN" dirty="0"/>
              <a:t>Inter-stage Simplification</a:t>
            </a:r>
          </a:p>
        </p:txBody>
      </p:sp>
      <p:sp>
        <p:nvSpPr>
          <p:cNvPr id="3" name="Date Placeholder 2">
            <a:extLst>
              <a:ext uri="{FF2B5EF4-FFF2-40B4-BE49-F238E27FC236}">
                <a16:creationId xmlns:a16="http://schemas.microsoft.com/office/drawing/2014/main" id="{DCD62406-E8BD-4396-AEEF-F8EA58CEC01A}"/>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5597B9B3-8D65-4DFC-98A6-423E67690717}"/>
              </a:ext>
            </a:extLst>
          </p:cNvPr>
          <p:cNvSpPr>
            <a:spLocks noGrp="1"/>
          </p:cNvSpPr>
          <p:nvPr>
            <p:ph type="sldNum" sz="quarter" idx="12"/>
          </p:nvPr>
        </p:nvSpPr>
        <p:spPr/>
        <p:txBody>
          <a:bodyPr/>
          <a:lstStyle/>
          <a:p>
            <a:fld id="{2495F090-CA2D-44FF-B42B-1156B48CA943}" type="slidenum">
              <a:rPr lang="en-IN" smtClean="0"/>
              <a:t>168</a:t>
            </a:fld>
            <a:endParaRPr lang="en-IN"/>
          </a:p>
        </p:txBody>
      </p:sp>
      <p:pic>
        <p:nvPicPr>
          <p:cNvPr id="6" name="Picture 5">
            <a:extLst>
              <a:ext uri="{FF2B5EF4-FFF2-40B4-BE49-F238E27FC236}">
                <a16:creationId xmlns:a16="http://schemas.microsoft.com/office/drawing/2014/main" id="{1826330D-E091-4BAA-BC75-6AFF1BB8F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700" y="769084"/>
            <a:ext cx="4701947" cy="2400508"/>
          </a:xfrm>
          <a:prstGeom prst="rect">
            <a:avLst/>
          </a:prstGeom>
          <a:ln>
            <a:solidFill>
              <a:schemeClr val="accent1"/>
            </a:solidFill>
          </a:ln>
        </p:spPr>
      </p:pic>
      <p:sp>
        <p:nvSpPr>
          <p:cNvPr id="7" name="TextBox 6">
            <a:extLst>
              <a:ext uri="{FF2B5EF4-FFF2-40B4-BE49-F238E27FC236}">
                <a16:creationId xmlns:a16="http://schemas.microsoft.com/office/drawing/2014/main" id="{4B16ABCC-7AEC-4ABB-B61C-E8CC276FF738}"/>
              </a:ext>
            </a:extLst>
          </p:cNvPr>
          <p:cNvSpPr txBox="1"/>
          <p:nvPr/>
        </p:nvSpPr>
        <p:spPr>
          <a:xfrm>
            <a:off x="5422647" y="881564"/>
            <a:ext cx="2262158" cy="369332"/>
          </a:xfrm>
          <a:prstGeom prst="rect">
            <a:avLst/>
          </a:prstGeom>
          <a:noFill/>
        </p:spPr>
        <p:txBody>
          <a:bodyPr wrap="none" rtlCol="0">
            <a:spAutoFit/>
          </a:bodyPr>
          <a:lstStyle/>
          <a:p>
            <a:r>
              <a:rPr lang="en-IN" dirty="0"/>
              <a:t>From Previous Slide</a:t>
            </a:r>
          </a:p>
        </p:txBody>
      </p:sp>
      <p:pic>
        <p:nvPicPr>
          <p:cNvPr id="9" name="Picture 8">
            <a:extLst>
              <a:ext uri="{FF2B5EF4-FFF2-40B4-BE49-F238E27FC236}">
                <a16:creationId xmlns:a16="http://schemas.microsoft.com/office/drawing/2014/main" id="{83A73950-2C20-4F76-AA80-9DDE9231D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1050" y="3249510"/>
            <a:ext cx="5053669" cy="3055423"/>
          </a:xfrm>
          <a:prstGeom prst="rect">
            <a:avLst/>
          </a:prstGeom>
          <a:ln>
            <a:solidFill>
              <a:schemeClr val="accent1"/>
            </a:solidFill>
          </a:ln>
        </p:spPr>
      </p:pic>
    </p:spTree>
    <p:extLst>
      <p:ext uri="{BB962C8B-B14F-4D97-AF65-F5344CB8AC3E}">
        <p14:creationId xmlns:p14="http://schemas.microsoft.com/office/powerpoint/2010/main" val="46283597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7513F-28CD-453E-BA2A-8F3A90528F2E}"/>
              </a:ext>
            </a:extLst>
          </p:cNvPr>
          <p:cNvSpPr>
            <a:spLocks noGrp="1"/>
          </p:cNvSpPr>
          <p:nvPr>
            <p:ph type="title"/>
          </p:nvPr>
        </p:nvSpPr>
        <p:spPr>
          <a:xfrm>
            <a:off x="628650" y="2"/>
            <a:ext cx="8515350" cy="769082"/>
          </a:xfrm>
        </p:spPr>
        <p:txBody>
          <a:bodyPr>
            <a:normAutofit fontScale="90000"/>
          </a:bodyPr>
          <a:lstStyle/>
          <a:p>
            <a:r>
              <a:rPr lang="en-IN" dirty="0"/>
              <a:t>Performance with simplified Inter-stage</a:t>
            </a:r>
          </a:p>
        </p:txBody>
      </p:sp>
      <p:sp>
        <p:nvSpPr>
          <p:cNvPr id="3" name="Date Placeholder 2">
            <a:extLst>
              <a:ext uri="{FF2B5EF4-FFF2-40B4-BE49-F238E27FC236}">
                <a16:creationId xmlns:a16="http://schemas.microsoft.com/office/drawing/2014/main" id="{64B8A7EA-E5CC-4493-9028-9446A3E4DFF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A7168AD-171F-4808-895F-15B32ED69830}"/>
              </a:ext>
            </a:extLst>
          </p:cNvPr>
          <p:cNvSpPr>
            <a:spLocks noGrp="1"/>
          </p:cNvSpPr>
          <p:nvPr>
            <p:ph type="sldNum" sz="quarter" idx="12"/>
          </p:nvPr>
        </p:nvSpPr>
        <p:spPr/>
        <p:txBody>
          <a:bodyPr/>
          <a:lstStyle/>
          <a:p>
            <a:fld id="{2495F090-CA2D-44FF-B42B-1156B48CA943}" type="slidenum">
              <a:rPr lang="en-IN" smtClean="0"/>
              <a:t>169</a:t>
            </a:fld>
            <a:endParaRPr lang="en-IN"/>
          </a:p>
        </p:txBody>
      </p:sp>
      <p:pic>
        <p:nvPicPr>
          <p:cNvPr id="6" name="Picture 5">
            <a:extLst>
              <a:ext uri="{FF2B5EF4-FFF2-40B4-BE49-F238E27FC236}">
                <a16:creationId xmlns:a16="http://schemas.microsoft.com/office/drawing/2014/main" id="{3512E76E-5C2F-42E1-AF27-AF917DE60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375" y="662552"/>
            <a:ext cx="8077900" cy="3231160"/>
          </a:xfrm>
          <a:prstGeom prst="rect">
            <a:avLst/>
          </a:prstGeom>
          <a:ln>
            <a:solidFill>
              <a:schemeClr val="accent1"/>
            </a:solidFill>
          </a:ln>
        </p:spPr>
      </p:pic>
      <p:pic>
        <p:nvPicPr>
          <p:cNvPr id="8" name="Picture 7">
            <a:extLst>
              <a:ext uri="{FF2B5EF4-FFF2-40B4-BE49-F238E27FC236}">
                <a16:creationId xmlns:a16="http://schemas.microsoft.com/office/drawing/2014/main" id="{DCDCC56D-0C68-4E6C-A4C4-830B71CD7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780" y="3357881"/>
            <a:ext cx="5715495" cy="2956816"/>
          </a:xfrm>
          <a:prstGeom prst="rect">
            <a:avLst/>
          </a:prstGeom>
          <a:ln>
            <a:solidFill>
              <a:schemeClr val="accent1"/>
            </a:solidFill>
          </a:ln>
        </p:spPr>
      </p:pic>
    </p:spTree>
    <p:extLst>
      <p:ext uri="{BB962C8B-B14F-4D97-AF65-F5344CB8AC3E}">
        <p14:creationId xmlns:p14="http://schemas.microsoft.com/office/powerpoint/2010/main" val="3259495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6BCD-6FFE-46DC-B742-83D94F045D2C}"/>
              </a:ext>
            </a:extLst>
          </p:cNvPr>
          <p:cNvSpPr>
            <a:spLocks noGrp="1"/>
          </p:cNvSpPr>
          <p:nvPr>
            <p:ph type="title"/>
          </p:nvPr>
        </p:nvSpPr>
        <p:spPr/>
        <p:txBody>
          <a:bodyPr/>
          <a:lstStyle/>
          <a:p>
            <a:r>
              <a:rPr lang="en-IN" dirty="0"/>
              <a:t>Creating a Workspace</a:t>
            </a:r>
          </a:p>
        </p:txBody>
      </p:sp>
      <p:sp>
        <p:nvSpPr>
          <p:cNvPr id="3" name="Date Placeholder 2">
            <a:extLst>
              <a:ext uri="{FF2B5EF4-FFF2-40B4-BE49-F238E27FC236}">
                <a16:creationId xmlns:a16="http://schemas.microsoft.com/office/drawing/2014/main" id="{C8330174-B52B-4DA5-BD33-68E867E697D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8428992-2204-4BE5-B7DE-D9CA87D5FDDE}"/>
              </a:ext>
            </a:extLst>
          </p:cNvPr>
          <p:cNvSpPr>
            <a:spLocks noGrp="1"/>
          </p:cNvSpPr>
          <p:nvPr>
            <p:ph type="sldNum" sz="quarter" idx="12"/>
          </p:nvPr>
        </p:nvSpPr>
        <p:spPr/>
        <p:txBody>
          <a:bodyPr/>
          <a:lstStyle/>
          <a:p>
            <a:fld id="{2495F090-CA2D-44FF-B42B-1156B48CA943}" type="slidenum">
              <a:rPr lang="en-IN" smtClean="0"/>
              <a:t>17</a:t>
            </a:fld>
            <a:endParaRPr lang="en-IN"/>
          </a:p>
        </p:txBody>
      </p:sp>
      <p:sp>
        <p:nvSpPr>
          <p:cNvPr id="5" name="TextBox 4">
            <a:extLst>
              <a:ext uri="{FF2B5EF4-FFF2-40B4-BE49-F238E27FC236}">
                <a16:creationId xmlns:a16="http://schemas.microsoft.com/office/drawing/2014/main" id="{126FE4CD-FD95-4975-9F6B-F91E4E04322C}"/>
              </a:ext>
            </a:extLst>
          </p:cNvPr>
          <p:cNvSpPr txBox="1"/>
          <p:nvPr/>
        </p:nvSpPr>
        <p:spPr>
          <a:xfrm>
            <a:off x="727969" y="887767"/>
            <a:ext cx="1467133" cy="369332"/>
          </a:xfrm>
          <a:prstGeom prst="rect">
            <a:avLst/>
          </a:prstGeom>
          <a:noFill/>
        </p:spPr>
        <p:txBody>
          <a:bodyPr wrap="none" rtlCol="0">
            <a:spAutoFit/>
          </a:bodyPr>
          <a:lstStyle/>
          <a:p>
            <a:r>
              <a:rPr lang="en-IN" dirty="0"/>
              <a:t>Launch ADS</a:t>
            </a:r>
          </a:p>
        </p:txBody>
      </p:sp>
      <p:sp>
        <p:nvSpPr>
          <p:cNvPr id="6" name="Speech Bubble: Oval 5">
            <a:extLst>
              <a:ext uri="{FF2B5EF4-FFF2-40B4-BE49-F238E27FC236}">
                <a16:creationId xmlns:a16="http://schemas.microsoft.com/office/drawing/2014/main" id="{8DB27AAF-3470-43E1-9825-B692338540BF}"/>
              </a:ext>
            </a:extLst>
          </p:cNvPr>
          <p:cNvSpPr/>
          <p:nvPr/>
        </p:nvSpPr>
        <p:spPr>
          <a:xfrm>
            <a:off x="837043" y="64812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grpSp>
        <p:nvGrpSpPr>
          <p:cNvPr id="8" name="Group 7">
            <a:extLst>
              <a:ext uri="{FF2B5EF4-FFF2-40B4-BE49-F238E27FC236}">
                <a16:creationId xmlns:a16="http://schemas.microsoft.com/office/drawing/2014/main" id="{1CB9A23F-195F-4008-87D8-6D7256BC2508}"/>
              </a:ext>
            </a:extLst>
          </p:cNvPr>
          <p:cNvGrpSpPr/>
          <p:nvPr/>
        </p:nvGrpSpPr>
        <p:grpSpPr>
          <a:xfrm>
            <a:off x="783330" y="1257099"/>
            <a:ext cx="4350385" cy="3299460"/>
            <a:chOff x="0" y="0"/>
            <a:chExt cx="4350385" cy="3299460"/>
          </a:xfrm>
        </p:grpSpPr>
        <p:pic>
          <p:nvPicPr>
            <p:cNvPr id="10" name="Picture 9">
              <a:extLst>
                <a:ext uri="{FF2B5EF4-FFF2-40B4-BE49-F238E27FC236}">
                  <a16:creationId xmlns:a16="http://schemas.microsoft.com/office/drawing/2014/main" id="{833AFB54-A3D3-48D4-835B-C78D4E661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
              <a:ext cx="1886585" cy="1775460"/>
            </a:xfrm>
            <a:prstGeom prst="rect">
              <a:avLst/>
            </a:prstGeom>
            <a:ln>
              <a:solidFill>
                <a:srgbClr val="0070C0"/>
              </a:solidFill>
            </a:ln>
          </p:spPr>
        </p:pic>
        <p:pic>
          <p:nvPicPr>
            <p:cNvPr id="11" name="Picture 10">
              <a:extLst>
                <a:ext uri="{FF2B5EF4-FFF2-40B4-BE49-F238E27FC236}">
                  <a16:creationId xmlns:a16="http://schemas.microsoft.com/office/drawing/2014/main" id="{DBB3155A-F028-4075-A1D9-5627838B5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860" y="0"/>
              <a:ext cx="2422525" cy="3299460"/>
            </a:xfrm>
            <a:prstGeom prst="rect">
              <a:avLst/>
            </a:prstGeom>
            <a:ln>
              <a:solidFill>
                <a:srgbClr val="0070C0"/>
              </a:solidFill>
            </a:ln>
          </p:spPr>
        </p:pic>
      </p:grpSp>
      <p:sp>
        <p:nvSpPr>
          <p:cNvPr id="12" name="Freeform: Shape 11">
            <a:extLst>
              <a:ext uri="{FF2B5EF4-FFF2-40B4-BE49-F238E27FC236}">
                <a16:creationId xmlns:a16="http://schemas.microsoft.com/office/drawing/2014/main" id="{DEDCF928-F391-48A7-A87E-4598A5D77017}"/>
              </a:ext>
            </a:extLst>
          </p:cNvPr>
          <p:cNvSpPr/>
          <p:nvPr/>
        </p:nvSpPr>
        <p:spPr>
          <a:xfrm>
            <a:off x="1283225" y="2070197"/>
            <a:ext cx="749760" cy="1020734"/>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3" name="Freeform: Shape 12">
            <a:extLst>
              <a:ext uri="{FF2B5EF4-FFF2-40B4-BE49-F238E27FC236}">
                <a16:creationId xmlns:a16="http://schemas.microsoft.com/office/drawing/2014/main" id="{7DDAAA16-5035-42D9-9D38-E5443A2E5ACE}"/>
              </a:ext>
            </a:extLst>
          </p:cNvPr>
          <p:cNvSpPr/>
          <p:nvPr/>
        </p:nvSpPr>
        <p:spPr>
          <a:xfrm>
            <a:off x="3006219" y="2070197"/>
            <a:ext cx="1974153" cy="309019"/>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pic>
        <p:nvPicPr>
          <p:cNvPr id="15" name="Picture 14">
            <a:extLst>
              <a:ext uri="{FF2B5EF4-FFF2-40B4-BE49-F238E27FC236}">
                <a16:creationId xmlns:a16="http://schemas.microsoft.com/office/drawing/2014/main" id="{E6C390DB-610B-405E-8570-36B64D96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4990" y="1279958"/>
            <a:ext cx="3906866" cy="2425453"/>
          </a:xfrm>
          <a:prstGeom prst="rect">
            <a:avLst/>
          </a:prstGeom>
          <a:ln>
            <a:solidFill>
              <a:srgbClr val="0070C0"/>
            </a:solidFill>
          </a:ln>
        </p:spPr>
      </p:pic>
      <p:sp>
        <p:nvSpPr>
          <p:cNvPr id="16" name="Freeform: Shape 15">
            <a:extLst>
              <a:ext uri="{FF2B5EF4-FFF2-40B4-BE49-F238E27FC236}">
                <a16:creationId xmlns:a16="http://schemas.microsoft.com/office/drawing/2014/main" id="{BDEBCF41-EF5E-4B18-B172-56F89B2FC5F1}"/>
              </a:ext>
            </a:extLst>
          </p:cNvPr>
          <p:cNvSpPr/>
          <p:nvPr/>
        </p:nvSpPr>
        <p:spPr>
          <a:xfrm>
            <a:off x="7373594" y="2597810"/>
            <a:ext cx="1211114" cy="309019"/>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7" name="TextBox 16">
            <a:extLst>
              <a:ext uri="{FF2B5EF4-FFF2-40B4-BE49-F238E27FC236}">
                <a16:creationId xmlns:a16="http://schemas.microsoft.com/office/drawing/2014/main" id="{A7EC91A2-26A9-41A4-ADD8-8AE5E2CFC04A}"/>
              </a:ext>
            </a:extLst>
          </p:cNvPr>
          <p:cNvSpPr txBox="1"/>
          <p:nvPr/>
        </p:nvSpPr>
        <p:spPr>
          <a:xfrm>
            <a:off x="5133715" y="912106"/>
            <a:ext cx="2809423" cy="369332"/>
          </a:xfrm>
          <a:prstGeom prst="rect">
            <a:avLst/>
          </a:prstGeom>
          <a:noFill/>
        </p:spPr>
        <p:txBody>
          <a:bodyPr wrap="none" rtlCol="0">
            <a:spAutoFit/>
          </a:bodyPr>
          <a:lstStyle/>
          <a:p>
            <a:r>
              <a:rPr lang="en-IN" dirty="0"/>
              <a:t>Create a New Workspace</a:t>
            </a:r>
          </a:p>
        </p:txBody>
      </p:sp>
      <p:sp>
        <p:nvSpPr>
          <p:cNvPr id="18" name="Speech Bubble: Oval 17">
            <a:extLst>
              <a:ext uri="{FF2B5EF4-FFF2-40B4-BE49-F238E27FC236}">
                <a16:creationId xmlns:a16="http://schemas.microsoft.com/office/drawing/2014/main" id="{ECC7EC6A-2E77-488B-88CD-A672D8A62ABC}"/>
              </a:ext>
            </a:extLst>
          </p:cNvPr>
          <p:cNvSpPr/>
          <p:nvPr/>
        </p:nvSpPr>
        <p:spPr>
          <a:xfrm>
            <a:off x="5242789" y="67246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pic>
        <p:nvPicPr>
          <p:cNvPr id="20" name="Picture 19">
            <a:extLst>
              <a:ext uri="{FF2B5EF4-FFF2-40B4-BE49-F238E27FC236}">
                <a16:creationId xmlns:a16="http://schemas.microsoft.com/office/drawing/2014/main" id="{D118DEA2-1CC3-4D82-ABDE-850E212FD51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752215" y="5044574"/>
            <a:ext cx="4422775" cy="1049655"/>
          </a:xfrm>
          <a:prstGeom prst="rect">
            <a:avLst/>
          </a:prstGeom>
          <a:ln>
            <a:solidFill>
              <a:schemeClr val="accent1"/>
            </a:solidFill>
          </a:ln>
        </p:spPr>
      </p:pic>
      <p:sp>
        <p:nvSpPr>
          <p:cNvPr id="22" name="TextBox 21">
            <a:extLst>
              <a:ext uri="{FF2B5EF4-FFF2-40B4-BE49-F238E27FC236}">
                <a16:creationId xmlns:a16="http://schemas.microsoft.com/office/drawing/2014/main" id="{FC7ED287-C411-40AE-B382-DA7B60D9327A}"/>
              </a:ext>
            </a:extLst>
          </p:cNvPr>
          <p:cNvSpPr txBox="1"/>
          <p:nvPr/>
        </p:nvSpPr>
        <p:spPr>
          <a:xfrm>
            <a:off x="686377" y="4675242"/>
            <a:ext cx="2924840" cy="369332"/>
          </a:xfrm>
          <a:prstGeom prst="rect">
            <a:avLst/>
          </a:prstGeom>
          <a:noFill/>
        </p:spPr>
        <p:txBody>
          <a:bodyPr wrap="none" rtlCol="0">
            <a:spAutoFit/>
          </a:bodyPr>
          <a:lstStyle/>
          <a:p>
            <a:r>
              <a:rPr lang="en-IN" dirty="0"/>
              <a:t>Name the New Workspace</a:t>
            </a:r>
          </a:p>
        </p:txBody>
      </p:sp>
      <p:sp>
        <p:nvSpPr>
          <p:cNvPr id="23" name="Speech Bubble: Oval 22">
            <a:extLst>
              <a:ext uri="{FF2B5EF4-FFF2-40B4-BE49-F238E27FC236}">
                <a16:creationId xmlns:a16="http://schemas.microsoft.com/office/drawing/2014/main" id="{E89F38B9-B064-4408-B41D-7CB69CB1C38A}"/>
              </a:ext>
            </a:extLst>
          </p:cNvPr>
          <p:cNvSpPr/>
          <p:nvPr/>
        </p:nvSpPr>
        <p:spPr>
          <a:xfrm>
            <a:off x="786714" y="439458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
        <p:nvSpPr>
          <p:cNvPr id="24" name="Freeform: Shape 23">
            <a:extLst>
              <a:ext uri="{FF2B5EF4-FFF2-40B4-BE49-F238E27FC236}">
                <a16:creationId xmlns:a16="http://schemas.microsoft.com/office/drawing/2014/main" id="{F28D2E3F-7DD4-4FF3-8223-9FC154BFF138}"/>
              </a:ext>
            </a:extLst>
          </p:cNvPr>
          <p:cNvSpPr/>
          <p:nvPr/>
        </p:nvSpPr>
        <p:spPr>
          <a:xfrm>
            <a:off x="1371963" y="5413906"/>
            <a:ext cx="1297952" cy="309019"/>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25" name="TextBox 24">
            <a:extLst>
              <a:ext uri="{FF2B5EF4-FFF2-40B4-BE49-F238E27FC236}">
                <a16:creationId xmlns:a16="http://schemas.microsoft.com/office/drawing/2014/main" id="{D21A5B97-5969-4F0A-81ED-C6000E45B58B}"/>
              </a:ext>
            </a:extLst>
          </p:cNvPr>
          <p:cNvSpPr txBox="1"/>
          <p:nvPr/>
        </p:nvSpPr>
        <p:spPr>
          <a:xfrm>
            <a:off x="631210" y="6025212"/>
            <a:ext cx="4750018" cy="369332"/>
          </a:xfrm>
          <a:prstGeom prst="rect">
            <a:avLst/>
          </a:prstGeom>
          <a:noFill/>
        </p:spPr>
        <p:txBody>
          <a:bodyPr wrap="none" rtlCol="0">
            <a:spAutoFit/>
          </a:bodyPr>
          <a:lstStyle/>
          <a:p>
            <a:r>
              <a:rPr lang="en-IN" dirty="0"/>
              <a:t>Use Library name same as workspace name</a:t>
            </a:r>
          </a:p>
        </p:txBody>
      </p:sp>
      <p:pic>
        <p:nvPicPr>
          <p:cNvPr id="26" name="Picture 25">
            <a:extLst>
              <a:ext uri="{FF2B5EF4-FFF2-40B4-BE49-F238E27FC236}">
                <a16:creationId xmlns:a16="http://schemas.microsoft.com/office/drawing/2014/main" id="{A1C42AF4-89D3-41F2-98DC-F98C0FE44083}"/>
              </a:ext>
            </a:extLst>
          </p:cNvPr>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5414788" y="5044574"/>
            <a:ext cx="3169920" cy="891540"/>
          </a:xfrm>
          <a:prstGeom prst="rect">
            <a:avLst/>
          </a:prstGeom>
          <a:ln>
            <a:solidFill>
              <a:schemeClr val="accent1"/>
            </a:solidFill>
          </a:ln>
        </p:spPr>
      </p:pic>
      <p:sp>
        <p:nvSpPr>
          <p:cNvPr id="27" name="TextBox 26">
            <a:extLst>
              <a:ext uri="{FF2B5EF4-FFF2-40B4-BE49-F238E27FC236}">
                <a16:creationId xmlns:a16="http://schemas.microsoft.com/office/drawing/2014/main" id="{3378E82B-2A8F-4AB3-98CA-AA8426EE7931}"/>
              </a:ext>
            </a:extLst>
          </p:cNvPr>
          <p:cNvSpPr txBox="1"/>
          <p:nvPr/>
        </p:nvSpPr>
        <p:spPr>
          <a:xfrm>
            <a:off x="5326964" y="4675242"/>
            <a:ext cx="3211135" cy="369332"/>
          </a:xfrm>
          <a:prstGeom prst="rect">
            <a:avLst/>
          </a:prstGeom>
          <a:noFill/>
        </p:spPr>
        <p:txBody>
          <a:bodyPr wrap="none" rtlCol="0">
            <a:spAutoFit/>
          </a:bodyPr>
          <a:lstStyle/>
          <a:p>
            <a:r>
              <a:rPr lang="en-IN" dirty="0"/>
              <a:t>Setup resolution immediately</a:t>
            </a:r>
          </a:p>
        </p:txBody>
      </p:sp>
      <p:sp>
        <p:nvSpPr>
          <p:cNvPr id="28" name="Speech Bubble: Oval 27">
            <a:extLst>
              <a:ext uri="{FF2B5EF4-FFF2-40B4-BE49-F238E27FC236}">
                <a16:creationId xmlns:a16="http://schemas.microsoft.com/office/drawing/2014/main" id="{67CE058A-0A9A-4994-9026-DF823323FBAA}"/>
              </a:ext>
            </a:extLst>
          </p:cNvPr>
          <p:cNvSpPr/>
          <p:nvPr/>
        </p:nvSpPr>
        <p:spPr>
          <a:xfrm>
            <a:off x="5427301" y="439458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sp>
        <p:nvSpPr>
          <p:cNvPr id="29" name="Freeform: Shape 28">
            <a:extLst>
              <a:ext uri="{FF2B5EF4-FFF2-40B4-BE49-F238E27FC236}">
                <a16:creationId xmlns:a16="http://schemas.microsoft.com/office/drawing/2014/main" id="{68AB0E5F-41AF-4A99-9DF4-93278E4A0A4D}"/>
              </a:ext>
            </a:extLst>
          </p:cNvPr>
          <p:cNvSpPr/>
          <p:nvPr/>
        </p:nvSpPr>
        <p:spPr>
          <a:xfrm>
            <a:off x="5399419" y="5610241"/>
            <a:ext cx="246781" cy="325873"/>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Tree>
    <p:extLst>
      <p:ext uri="{BB962C8B-B14F-4D97-AF65-F5344CB8AC3E}">
        <p14:creationId xmlns:p14="http://schemas.microsoft.com/office/powerpoint/2010/main" val="17637641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7611-72E7-4328-95E7-392EC419BDBA}"/>
              </a:ext>
            </a:extLst>
          </p:cNvPr>
          <p:cNvSpPr>
            <a:spLocks noGrp="1"/>
          </p:cNvSpPr>
          <p:nvPr>
            <p:ph type="title"/>
          </p:nvPr>
        </p:nvSpPr>
        <p:spPr/>
        <p:txBody>
          <a:bodyPr/>
          <a:lstStyle/>
          <a:p>
            <a:r>
              <a:rPr lang="en-IN" dirty="0"/>
              <a:t>Source Degeneration on Stage 1</a:t>
            </a:r>
          </a:p>
        </p:txBody>
      </p:sp>
      <p:sp>
        <p:nvSpPr>
          <p:cNvPr id="3" name="Date Placeholder 2">
            <a:extLst>
              <a:ext uri="{FF2B5EF4-FFF2-40B4-BE49-F238E27FC236}">
                <a16:creationId xmlns:a16="http://schemas.microsoft.com/office/drawing/2014/main" id="{E3AD2A57-4D83-41B7-A969-C60DB785A15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9A0882B-42F3-499A-A287-F4A5EB84637E}"/>
              </a:ext>
            </a:extLst>
          </p:cNvPr>
          <p:cNvSpPr>
            <a:spLocks noGrp="1"/>
          </p:cNvSpPr>
          <p:nvPr>
            <p:ph type="sldNum" sz="quarter" idx="12"/>
          </p:nvPr>
        </p:nvSpPr>
        <p:spPr/>
        <p:txBody>
          <a:bodyPr/>
          <a:lstStyle/>
          <a:p>
            <a:fld id="{2495F090-CA2D-44FF-B42B-1156B48CA943}" type="slidenum">
              <a:rPr lang="en-IN" smtClean="0"/>
              <a:t>170</a:t>
            </a:fld>
            <a:endParaRPr lang="en-IN"/>
          </a:p>
        </p:txBody>
      </p:sp>
      <p:pic>
        <p:nvPicPr>
          <p:cNvPr id="6" name="Picture 5">
            <a:extLst>
              <a:ext uri="{FF2B5EF4-FFF2-40B4-BE49-F238E27FC236}">
                <a16:creationId xmlns:a16="http://schemas.microsoft.com/office/drawing/2014/main" id="{6BD0BD09-46BE-44B3-9C00-844A65DA7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43" y="769084"/>
            <a:ext cx="3193057" cy="2850127"/>
          </a:xfrm>
          <a:prstGeom prst="rect">
            <a:avLst/>
          </a:prstGeom>
          <a:ln>
            <a:solidFill>
              <a:schemeClr val="accent1"/>
            </a:solidFill>
          </a:ln>
        </p:spPr>
      </p:pic>
      <p:pic>
        <p:nvPicPr>
          <p:cNvPr id="8" name="Picture 7">
            <a:extLst>
              <a:ext uri="{FF2B5EF4-FFF2-40B4-BE49-F238E27FC236}">
                <a16:creationId xmlns:a16="http://schemas.microsoft.com/office/drawing/2014/main" id="{EB268ED2-5677-4E00-BDE0-1AAF06BA2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607" y="769084"/>
            <a:ext cx="2156647" cy="1562235"/>
          </a:xfrm>
          <a:prstGeom prst="rect">
            <a:avLst/>
          </a:prstGeom>
          <a:ln>
            <a:solidFill>
              <a:schemeClr val="accent1"/>
            </a:solidFill>
          </a:ln>
        </p:spPr>
      </p:pic>
      <p:pic>
        <p:nvPicPr>
          <p:cNvPr id="10" name="Picture 9">
            <a:extLst>
              <a:ext uri="{FF2B5EF4-FFF2-40B4-BE49-F238E27FC236}">
                <a16:creationId xmlns:a16="http://schemas.microsoft.com/office/drawing/2014/main" id="{18B4BDD6-93A7-4ABD-A107-CFF2F9C12890}"/>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808424" y="769084"/>
            <a:ext cx="2027096" cy="3657917"/>
          </a:xfrm>
          <a:prstGeom prst="rect">
            <a:avLst/>
          </a:prstGeom>
          <a:ln>
            <a:solidFill>
              <a:schemeClr val="accent1"/>
            </a:solidFill>
          </a:ln>
        </p:spPr>
      </p:pic>
      <p:pic>
        <p:nvPicPr>
          <p:cNvPr id="12" name="Picture 11">
            <a:extLst>
              <a:ext uri="{FF2B5EF4-FFF2-40B4-BE49-F238E27FC236}">
                <a16:creationId xmlns:a16="http://schemas.microsoft.com/office/drawing/2014/main" id="{90DA206B-6525-432B-854F-A437F36E4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543" y="3666644"/>
            <a:ext cx="2919302" cy="2633453"/>
          </a:xfrm>
          <a:prstGeom prst="rect">
            <a:avLst/>
          </a:prstGeom>
          <a:ln>
            <a:solidFill>
              <a:schemeClr val="accent1"/>
            </a:solidFill>
          </a:ln>
        </p:spPr>
      </p:pic>
      <p:pic>
        <p:nvPicPr>
          <p:cNvPr id="14" name="Picture 13">
            <a:extLst>
              <a:ext uri="{FF2B5EF4-FFF2-40B4-BE49-F238E27FC236}">
                <a16:creationId xmlns:a16="http://schemas.microsoft.com/office/drawing/2014/main" id="{34726919-04EA-4B6C-BBEF-C0F7E94963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7511" y="3649825"/>
            <a:ext cx="2857158" cy="2667089"/>
          </a:xfrm>
          <a:prstGeom prst="rect">
            <a:avLst/>
          </a:prstGeom>
          <a:ln>
            <a:solidFill>
              <a:schemeClr val="accent1"/>
            </a:solidFill>
          </a:ln>
        </p:spPr>
      </p:pic>
      <p:grpSp>
        <p:nvGrpSpPr>
          <p:cNvPr id="11" name="Group 10">
            <a:extLst>
              <a:ext uri="{FF2B5EF4-FFF2-40B4-BE49-F238E27FC236}">
                <a16:creationId xmlns:a16="http://schemas.microsoft.com/office/drawing/2014/main" id="{1DD347A3-437F-4009-97A4-00DCCACF3738}"/>
              </a:ext>
            </a:extLst>
          </p:cNvPr>
          <p:cNvGrpSpPr/>
          <p:nvPr/>
        </p:nvGrpSpPr>
        <p:grpSpPr>
          <a:xfrm>
            <a:off x="5535829" y="3160589"/>
            <a:ext cx="998840" cy="506055"/>
            <a:chOff x="2645546" y="3175237"/>
            <a:chExt cx="998840" cy="506055"/>
          </a:xfrm>
        </p:grpSpPr>
        <p:cxnSp>
          <p:nvCxnSpPr>
            <p:cNvPr id="13" name="Straight Connector 12">
              <a:extLst>
                <a:ext uri="{FF2B5EF4-FFF2-40B4-BE49-F238E27FC236}">
                  <a16:creationId xmlns:a16="http://schemas.microsoft.com/office/drawing/2014/main" id="{D7C7E031-10E9-45F0-B8B4-BB6C4BD0F2AA}"/>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30EAE16-EE56-4531-AEB8-6B26A5D3BD26}"/>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6" name="Straight Connector 15">
              <a:extLst>
                <a:ext uri="{FF2B5EF4-FFF2-40B4-BE49-F238E27FC236}">
                  <a16:creationId xmlns:a16="http://schemas.microsoft.com/office/drawing/2014/main" id="{DE7F716E-76AC-4540-A715-26F4DD2EDCEC}"/>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A8C737-1B1B-4553-AC5B-F0D5989AD9DC}"/>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spTree>
    <p:extLst>
      <p:ext uri="{BB962C8B-B14F-4D97-AF65-F5344CB8AC3E}">
        <p14:creationId xmlns:p14="http://schemas.microsoft.com/office/powerpoint/2010/main" val="63328064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15605-D997-440E-9F6B-2FF3FC2A89BA}"/>
              </a:ext>
            </a:extLst>
          </p:cNvPr>
          <p:cNvSpPr>
            <a:spLocks noGrp="1"/>
          </p:cNvSpPr>
          <p:nvPr>
            <p:ph type="title"/>
          </p:nvPr>
        </p:nvSpPr>
        <p:spPr>
          <a:xfrm>
            <a:off x="628650" y="2"/>
            <a:ext cx="8515350" cy="769082"/>
          </a:xfrm>
        </p:spPr>
        <p:txBody>
          <a:bodyPr>
            <a:normAutofit fontScale="90000"/>
          </a:bodyPr>
          <a:lstStyle/>
          <a:p>
            <a:r>
              <a:rPr lang="en-IN" dirty="0"/>
              <a:t>Performance with Source Degeneration</a:t>
            </a:r>
          </a:p>
        </p:txBody>
      </p:sp>
      <p:sp>
        <p:nvSpPr>
          <p:cNvPr id="3" name="Date Placeholder 2">
            <a:extLst>
              <a:ext uri="{FF2B5EF4-FFF2-40B4-BE49-F238E27FC236}">
                <a16:creationId xmlns:a16="http://schemas.microsoft.com/office/drawing/2014/main" id="{2B2B6CC8-8DB4-449C-8E27-E989E9397792}"/>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B257B47-9640-4C3B-BA66-EB3A8C3714F5}"/>
              </a:ext>
            </a:extLst>
          </p:cNvPr>
          <p:cNvSpPr>
            <a:spLocks noGrp="1"/>
          </p:cNvSpPr>
          <p:nvPr>
            <p:ph type="sldNum" sz="quarter" idx="12"/>
          </p:nvPr>
        </p:nvSpPr>
        <p:spPr/>
        <p:txBody>
          <a:bodyPr/>
          <a:lstStyle/>
          <a:p>
            <a:fld id="{2495F090-CA2D-44FF-B42B-1156B48CA943}" type="slidenum">
              <a:rPr lang="en-IN" smtClean="0"/>
              <a:t>171</a:t>
            </a:fld>
            <a:endParaRPr lang="en-IN"/>
          </a:p>
        </p:txBody>
      </p:sp>
      <p:pic>
        <p:nvPicPr>
          <p:cNvPr id="6" name="Picture 5">
            <a:extLst>
              <a:ext uri="{FF2B5EF4-FFF2-40B4-BE49-F238E27FC236}">
                <a16:creationId xmlns:a16="http://schemas.microsoft.com/office/drawing/2014/main" id="{7C603AE9-219A-4F5F-A5F8-DC0A9082E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40" y="689185"/>
            <a:ext cx="6046480" cy="3039436"/>
          </a:xfrm>
          <a:prstGeom prst="rect">
            <a:avLst/>
          </a:prstGeom>
          <a:ln>
            <a:solidFill>
              <a:schemeClr val="accent1"/>
            </a:solidFill>
          </a:ln>
        </p:spPr>
      </p:pic>
      <p:pic>
        <p:nvPicPr>
          <p:cNvPr id="8" name="Picture 7">
            <a:extLst>
              <a:ext uri="{FF2B5EF4-FFF2-40B4-BE49-F238E27FC236}">
                <a16:creationId xmlns:a16="http://schemas.microsoft.com/office/drawing/2014/main" id="{606502C3-529E-4453-A47C-DE551C547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793" y="3552500"/>
            <a:ext cx="6279424" cy="2789162"/>
          </a:xfrm>
          <a:prstGeom prst="rect">
            <a:avLst/>
          </a:prstGeom>
          <a:ln>
            <a:solidFill>
              <a:schemeClr val="accent1"/>
            </a:solidFill>
          </a:ln>
        </p:spPr>
      </p:pic>
    </p:spTree>
    <p:extLst>
      <p:ext uri="{BB962C8B-B14F-4D97-AF65-F5344CB8AC3E}">
        <p14:creationId xmlns:p14="http://schemas.microsoft.com/office/powerpoint/2010/main" val="27434194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B144-02DB-4C56-BA76-32D61F71A431}"/>
              </a:ext>
            </a:extLst>
          </p:cNvPr>
          <p:cNvSpPr>
            <a:spLocks noGrp="1"/>
          </p:cNvSpPr>
          <p:nvPr>
            <p:ph type="title"/>
          </p:nvPr>
        </p:nvSpPr>
        <p:spPr/>
        <p:txBody>
          <a:bodyPr/>
          <a:lstStyle/>
          <a:p>
            <a:r>
              <a:rPr lang="en-IN" dirty="0"/>
              <a:t>Inter-stage Implementation</a:t>
            </a:r>
          </a:p>
        </p:txBody>
      </p:sp>
      <p:sp>
        <p:nvSpPr>
          <p:cNvPr id="3" name="Date Placeholder 2">
            <a:extLst>
              <a:ext uri="{FF2B5EF4-FFF2-40B4-BE49-F238E27FC236}">
                <a16:creationId xmlns:a16="http://schemas.microsoft.com/office/drawing/2014/main" id="{5B7A766D-44CD-4D77-A0A8-9C57A6846DD1}"/>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C775DEC-C7C1-42AF-B38C-C8CD53C8242B}"/>
              </a:ext>
            </a:extLst>
          </p:cNvPr>
          <p:cNvSpPr>
            <a:spLocks noGrp="1"/>
          </p:cNvSpPr>
          <p:nvPr>
            <p:ph type="sldNum" sz="quarter" idx="12"/>
          </p:nvPr>
        </p:nvSpPr>
        <p:spPr/>
        <p:txBody>
          <a:bodyPr/>
          <a:lstStyle/>
          <a:p>
            <a:fld id="{2495F090-CA2D-44FF-B42B-1156B48CA943}" type="slidenum">
              <a:rPr lang="en-IN" smtClean="0"/>
              <a:t>172</a:t>
            </a:fld>
            <a:endParaRPr lang="en-IN"/>
          </a:p>
        </p:txBody>
      </p:sp>
      <p:pic>
        <p:nvPicPr>
          <p:cNvPr id="6" name="Picture 5">
            <a:extLst>
              <a:ext uri="{FF2B5EF4-FFF2-40B4-BE49-F238E27FC236}">
                <a16:creationId xmlns:a16="http://schemas.microsoft.com/office/drawing/2014/main" id="{37837F74-B780-4FCF-BB3C-C37DB4C9B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42" y="769084"/>
            <a:ext cx="3240035" cy="2773106"/>
          </a:xfrm>
          <a:prstGeom prst="rect">
            <a:avLst/>
          </a:prstGeom>
          <a:ln>
            <a:solidFill>
              <a:schemeClr val="accent1"/>
            </a:solidFill>
          </a:ln>
        </p:spPr>
      </p:pic>
      <p:pic>
        <p:nvPicPr>
          <p:cNvPr id="10" name="Picture 9">
            <a:extLst>
              <a:ext uri="{FF2B5EF4-FFF2-40B4-BE49-F238E27FC236}">
                <a16:creationId xmlns:a16="http://schemas.microsoft.com/office/drawing/2014/main" id="{9603FE2A-1B7A-490B-8C9B-B6AB1A8FC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669" y="3111794"/>
            <a:ext cx="2575856" cy="2620377"/>
          </a:xfrm>
          <a:prstGeom prst="rect">
            <a:avLst/>
          </a:prstGeom>
          <a:ln>
            <a:solidFill>
              <a:schemeClr val="accent1"/>
            </a:solidFill>
          </a:ln>
        </p:spPr>
      </p:pic>
      <p:pic>
        <p:nvPicPr>
          <p:cNvPr id="7" name="Picture 6">
            <a:extLst>
              <a:ext uri="{FF2B5EF4-FFF2-40B4-BE49-F238E27FC236}">
                <a16:creationId xmlns:a16="http://schemas.microsoft.com/office/drawing/2014/main" id="{1002E3D8-8395-47ED-89A6-8230E115E9D6}"/>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287669" y="769084"/>
            <a:ext cx="3917019" cy="2179509"/>
          </a:xfrm>
          <a:prstGeom prst="rect">
            <a:avLst/>
          </a:prstGeom>
          <a:ln>
            <a:solidFill>
              <a:schemeClr val="accent1"/>
            </a:solidFill>
          </a:ln>
        </p:spPr>
      </p:pic>
      <p:grpSp>
        <p:nvGrpSpPr>
          <p:cNvPr id="8" name="Group 7">
            <a:extLst>
              <a:ext uri="{FF2B5EF4-FFF2-40B4-BE49-F238E27FC236}">
                <a16:creationId xmlns:a16="http://schemas.microsoft.com/office/drawing/2014/main" id="{4BFE0AC0-62B0-4E35-B0C8-9512FD749FDF}"/>
              </a:ext>
            </a:extLst>
          </p:cNvPr>
          <p:cNvGrpSpPr/>
          <p:nvPr/>
        </p:nvGrpSpPr>
        <p:grpSpPr>
          <a:xfrm>
            <a:off x="7074103" y="3097546"/>
            <a:ext cx="998840" cy="506055"/>
            <a:chOff x="2645546" y="3175237"/>
            <a:chExt cx="998840" cy="506055"/>
          </a:xfrm>
        </p:grpSpPr>
        <p:cxnSp>
          <p:nvCxnSpPr>
            <p:cNvPr id="9" name="Straight Connector 8">
              <a:extLst>
                <a:ext uri="{FF2B5EF4-FFF2-40B4-BE49-F238E27FC236}">
                  <a16:creationId xmlns:a16="http://schemas.microsoft.com/office/drawing/2014/main" id="{DB2F40EB-583D-497D-B9F5-0390820A1AFD}"/>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BB375FA-CE3F-4E27-89A7-B05D6C107CE9}"/>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2" name="Straight Connector 11">
              <a:extLst>
                <a:ext uri="{FF2B5EF4-FFF2-40B4-BE49-F238E27FC236}">
                  <a16:creationId xmlns:a16="http://schemas.microsoft.com/office/drawing/2014/main" id="{0EBE48B3-8829-4DA5-86EF-F0301954996E}"/>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DB1CDA3-0C5B-4526-8182-6590A53E0E3D}"/>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spTree>
    <p:extLst>
      <p:ext uri="{BB962C8B-B14F-4D97-AF65-F5344CB8AC3E}">
        <p14:creationId xmlns:p14="http://schemas.microsoft.com/office/powerpoint/2010/main" val="33330548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7371-7407-4CDA-9E6A-B63C29891FAA}"/>
              </a:ext>
            </a:extLst>
          </p:cNvPr>
          <p:cNvSpPr>
            <a:spLocks noGrp="1"/>
          </p:cNvSpPr>
          <p:nvPr>
            <p:ph type="title"/>
          </p:nvPr>
        </p:nvSpPr>
        <p:spPr/>
        <p:txBody>
          <a:bodyPr/>
          <a:lstStyle/>
          <a:p>
            <a:r>
              <a:rPr lang="en-IN" dirty="0"/>
              <a:t>Inter-stage Implementation</a:t>
            </a:r>
          </a:p>
        </p:txBody>
      </p:sp>
      <p:sp>
        <p:nvSpPr>
          <p:cNvPr id="3" name="Date Placeholder 2">
            <a:extLst>
              <a:ext uri="{FF2B5EF4-FFF2-40B4-BE49-F238E27FC236}">
                <a16:creationId xmlns:a16="http://schemas.microsoft.com/office/drawing/2014/main" id="{82E65600-7993-45AE-ADE1-579ED2793E4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6FB48D0-4E04-4F07-96C4-37195B45838E}"/>
              </a:ext>
            </a:extLst>
          </p:cNvPr>
          <p:cNvSpPr>
            <a:spLocks noGrp="1"/>
          </p:cNvSpPr>
          <p:nvPr>
            <p:ph type="sldNum" sz="quarter" idx="12"/>
          </p:nvPr>
        </p:nvSpPr>
        <p:spPr/>
        <p:txBody>
          <a:bodyPr/>
          <a:lstStyle/>
          <a:p>
            <a:fld id="{2495F090-CA2D-44FF-B42B-1156B48CA943}" type="slidenum">
              <a:rPr lang="en-IN" smtClean="0"/>
              <a:t>173</a:t>
            </a:fld>
            <a:endParaRPr lang="en-IN"/>
          </a:p>
        </p:txBody>
      </p:sp>
      <p:pic>
        <p:nvPicPr>
          <p:cNvPr id="6" name="Picture 5">
            <a:extLst>
              <a:ext uri="{FF2B5EF4-FFF2-40B4-BE49-F238E27FC236}">
                <a16:creationId xmlns:a16="http://schemas.microsoft.com/office/drawing/2014/main" id="{D05A96DD-7718-413C-AC94-0D76C2326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69" y="1048300"/>
            <a:ext cx="3010161" cy="2331922"/>
          </a:xfrm>
          <a:prstGeom prst="rect">
            <a:avLst/>
          </a:prstGeom>
          <a:ln>
            <a:solidFill>
              <a:schemeClr val="accent1"/>
            </a:solidFill>
          </a:ln>
        </p:spPr>
      </p:pic>
      <p:pic>
        <p:nvPicPr>
          <p:cNvPr id="8" name="Picture 7">
            <a:extLst>
              <a:ext uri="{FF2B5EF4-FFF2-40B4-BE49-F238E27FC236}">
                <a16:creationId xmlns:a16="http://schemas.microsoft.com/office/drawing/2014/main" id="{D826C1A1-68D7-477D-9500-34B515BD3ACA}"/>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472473" y="1048300"/>
            <a:ext cx="3234794" cy="2331922"/>
          </a:xfrm>
          <a:prstGeom prst="rect">
            <a:avLst/>
          </a:prstGeom>
          <a:ln>
            <a:solidFill>
              <a:schemeClr val="accent1"/>
            </a:solidFill>
          </a:ln>
        </p:spPr>
      </p:pic>
      <p:pic>
        <p:nvPicPr>
          <p:cNvPr id="10" name="Picture 9">
            <a:extLst>
              <a:ext uri="{FF2B5EF4-FFF2-40B4-BE49-F238E27FC236}">
                <a16:creationId xmlns:a16="http://schemas.microsoft.com/office/drawing/2014/main" id="{4B546D18-1C0A-447F-903E-A5880B958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69" y="3820708"/>
            <a:ext cx="7948349" cy="1988992"/>
          </a:xfrm>
          <a:prstGeom prst="rect">
            <a:avLst/>
          </a:prstGeom>
          <a:ln>
            <a:solidFill>
              <a:schemeClr val="accent1"/>
            </a:solidFill>
          </a:ln>
        </p:spPr>
      </p:pic>
      <p:grpSp>
        <p:nvGrpSpPr>
          <p:cNvPr id="9" name="Group 8">
            <a:extLst>
              <a:ext uri="{FF2B5EF4-FFF2-40B4-BE49-F238E27FC236}">
                <a16:creationId xmlns:a16="http://schemas.microsoft.com/office/drawing/2014/main" id="{B7B378E9-0170-4F16-B4EF-C77C46D520D3}"/>
              </a:ext>
            </a:extLst>
          </p:cNvPr>
          <p:cNvGrpSpPr/>
          <p:nvPr/>
        </p:nvGrpSpPr>
        <p:grpSpPr>
          <a:xfrm>
            <a:off x="7849290" y="3314653"/>
            <a:ext cx="998840" cy="506055"/>
            <a:chOff x="2645546" y="3175237"/>
            <a:chExt cx="998840" cy="506055"/>
          </a:xfrm>
        </p:grpSpPr>
        <p:cxnSp>
          <p:nvCxnSpPr>
            <p:cNvPr id="11" name="Straight Connector 10">
              <a:extLst>
                <a:ext uri="{FF2B5EF4-FFF2-40B4-BE49-F238E27FC236}">
                  <a16:creationId xmlns:a16="http://schemas.microsoft.com/office/drawing/2014/main" id="{5222DE80-B5E1-4C60-9E1A-03A19FF26C49}"/>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19796F0-5FFA-4E22-946B-9CFA1C58FE92}"/>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3" name="Straight Connector 12">
              <a:extLst>
                <a:ext uri="{FF2B5EF4-FFF2-40B4-BE49-F238E27FC236}">
                  <a16:creationId xmlns:a16="http://schemas.microsoft.com/office/drawing/2014/main" id="{4A391D2A-8BB4-4691-A0A1-8F0FC9165B46}"/>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22D6A16-FF7B-4A07-9287-F63D30719E4C}"/>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spTree>
    <p:extLst>
      <p:ext uri="{BB962C8B-B14F-4D97-AF65-F5344CB8AC3E}">
        <p14:creationId xmlns:p14="http://schemas.microsoft.com/office/powerpoint/2010/main" val="25325574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D577E-066C-4197-B33B-59DCBC289A91}"/>
              </a:ext>
            </a:extLst>
          </p:cNvPr>
          <p:cNvSpPr>
            <a:spLocks noGrp="1"/>
          </p:cNvSpPr>
          <p:nvPr>
            <p:ph type="title"/>
          </p:nvPr>
        </p:nvSpPr>
        <p:spPr/>
        <p:txBody>
          <a:bodyPr/>
          <a:lstStyle/>
          <a:p>
            <a:r>
              <a:rPr lang="en-IN" dirty="0"/>
              <a:t>Inter-stage Implementation</a:t>
            </a:r>
          </a:p>
        </p:txBody>
      </p:sp>
      <p:sp>
        <p:nvSpPr>
          <p:cNvPr id="3" name="Date Placeholder 2">
            <a:extLst>
              <a:ext uri="{FF2B5EF4-FFF2-40B4-BE49-F238E27FC236}">
                <a16:creationId xmlns:a16="http://schemas.microsoft.com/office/drawing/2014/main" id="{F739A9C6-47D9-451C-8ECE-87F749B2E81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11AA958-D723-42C5-B908-620726B06A91}"/>
              </a:ext>
            </a:extLst>
          </p:cNvPr>
          <p:cNvSpPr>
            <a:spLocks noGrp="1"/>
          </p:cNvSpPr>
          <p:nvPr>
            <p:ph type="sldNum" sz="quarter" idx="12"/>
          </p:nvPr>
        </p:nvSpPr>
        <p:spPr/>
        <p:txBody>
          <a:bodyPr/>
          <a:lstStyle/>
          <a:p>
            <a:fld id="{2495F090-CA2D-44FF-B42B-1156B48CA943}" type="slidenum">
              <a:rPr lang="en-IN" smtClean="0"/>
              <a:t>174</a:t>
            </a:fld>
            <a:endParaRPr lang="en-IN"/>
          </a:p>
        </p:txBody>
      </p:sp>
      <p:pic>
        <p:nvPicPr>
          <p:cNvPr id="6" name="Picture 5">
            <a:extLst>
              <a:ext uri="{FF2B5EF4-FFF2-40B4-BE49-F238E27FC236}">
                <a16:creationId xmlns:a16="http://schemas.microsoft.com/office/drawing/2014/main" id="{837F166A-B30B-4171-9146-CE741DA22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599" y="769084"/>
            <a:ext cx="3349515" cy="2897394"/>
          </a:xfrm>
          <a:prstGeom prst="rect">
            <a:avLst/>
          </a:prstGeom>
          <a:ln>
            <a:solidFill>
              <a:schemeClr val="accent1"/>
            </a:solidFill>
          </a:ln>
        </p:spPr>
      </p:pic>
      <p:pic>
        <p:nvPicPr>
          <p:cNvPr id="8" name="Picture 7">
            <a:extLst>
              <a:ext uri="{FF2B5EF4-FFF2-40B4-BE49-F238E27FC236}">
                <a16:creationId xmlns:a16="http://schemas.microsoft.com/office/drawing/2014/main" id="{50374AB7-7704-4B24-AD6A-C817CD4121A3}"/>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252063" y="771303"/>
            <a:ext cx="3429297" cy="2560542"/>
          </a:xfrm>
          <a:prstGeom prst="rect">
            <a:avLst/>
          </a:prstGeom>
          <a:ln>
            <a:solidFill>
              <a:schemeClr val="accent1"/>
            </a:solidFill>
          </a:ln>
        </p:spPr>
      </p:pic>
      <p:grpSp>
        <p:nvGrpSpPr>
          <p:cNvPr id="9" name="Group 8">
            <a:extLst>
              <a:ext uri="{FF2B5EF4-FFF2-40B4-BE49-F238E27FC236}">
                <a16:creationId xmlns:a16="http://schemas.microsoft.com/office/drawing/2014/main" id="{65B68063-A229-4A12-A5B1-610EAB9994FC}"/>
              </a:ext>
            </a:extLst>
          </p:cNvPr>
          <p:cNvGrpSpPr/>
          <p:nvPr/>
        </p:nvGrpSpPr>
        <p:grpSpPr>
          <a:xfrm>
            <a:off x="6778120" y="3381088"/>
            <a:ext cx="998840" cy="506055"/>
            <a:chOff x="2645546" y="3175237"/>
            <a:chExt cx="998840" cy="506055"/>
          </a:xfrm>
        </p:grpSpPr>
        <p:cxnSp>
          <p:nvCxnSpPr>
            <p:cNvPr id="10" name="Straight Connector 9">
              <a:extLst>
                <a:ext uri="{FF2B5EF4-FFF2-40B4-BE49-F238E27FC236}">
                  <a16:creationId xmlns:a16="http://schemas.microsoft.com/office/drawing/2014/main" id="{30DD8868-6F39-40E0-BF36-D9E89BD637F1}"/>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3AFC8EB-2779-4C30-8008-CDC8A7893928}"/>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2" name="Straight Connector 11">
              <a:extLst>
                <a:ext uri="{FF2B5EF4-FFF2-40B4-BE49-F238E27FC236}">
                  <a16:creationId xmlns:a16="http://schemas.microsoft.com/office/drawing/2014/main" id="{67B49DFA-338A-41A2-8C21-3FB112029BC4}"/>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DD20B5-C1F2-4BEA-BA28-1E4009975618}"/>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pic>
        <p:nvPicPr>
          <p:cNvPr id="15" name="Picture 14">
            <a:extLst>
              <a:ext uri="{FF2B5EF4-FFF2-40B4-BE49-F238E27FC236}">
                <a16:creationId xmlns:a16="http://schemas.microsoft.com/office/drawing/2014/main" id="{4B36F5F2-7EB8-4168-B2C7-22D62DE05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241" y="3928082"/>
            <a:ext cx="6835732" cy="2286198"/>
          </a:xfrm>
          <a:prstGeom prst="rect">
            <a:avLst/>
          </a:prstGeom>
          <a:ln>
            <a:solidFill>
              <a:schemeClr val="accent1"/>
            </a:solidFill>
          </a:ln>
        </p:spPr>
      </p:pic>
    </p:spTree>
    <p:extLst>
      <p:ext uri="{BB962C8B-B14F-4D97-AF65-F5344CB8AC3E}">
        <p14:creationId xmlns:p14="http://schemas.microsoft.com/office/powerpoint/2010/main" val="154157792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2E5-C092-41AE-864B-0801BFD1B12F}"/>
              </a:ext>
            </a:extLst>
          </p:cNvPr>
          <p:cNvSpPr>
            <a:spLocks noGrp="1"/>
          </p:cNvSpPr>
          <p:nvPr>
            <p:ph type="title"/>
          </p:nvPr>
        </p:nvSpPr>
        <p:spPr/>
        <p:txBody>
          <a:bodyPr/>
          <a:lstStyle/>
          <a:p>
            <a:r>
              <a:rPr lang="en-IN" dirty="0"/>
              <a:t>Inter-Stage Implementation</a:t>
            </a:r>
          </a:p>
        </p:txBody>
      </p:sp>
      <p:sp>
        <p:nvSpPr>
          <p:cNvPr id="3" name="Date Placeholder 2">
            <a:extLst>
              <a:ext uri="{FF2B5EF4-FFF2-40B4-BE49-F238E27FC236}">
                <a16:creationId xmlns:a16="http://schemas.microsoft.com/office/drawing/2014/main" id="{67237027-7E4B-4A64-820D-D8419EA790C1}"/>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6ADF633-C864-47AF-BA8D-58158828F8E4}"/>
              </a:ext>
            </a:extLst>
          </p:cNvPr>
          <p:cNvSpPr>
            <a:spLocks noGrp="1"/>
          </p:cNvSpPr>
          <p:nvPr>
            <p:ph type="sldNum" sz="quarter" idx="12"/>
          </p:nvPr>
        </p:nvSpPr>
        <p:spPr/>
        <p:txBody>
          <a:bodyPr/>
          <a:lstStyle/>
          <a:p>
            <a:fld id="{2495F090-CA2D-44FF-B42B-1156B48CA943}" type="slidenum">
              <a:rPr lang="en-IN" smtClean="0"/>
              <a:t>175</a:t>
            </a:fld>
            <a:endParaRPr lang="en-IN"/>
          </a:p>
        </p:txBody>
      </p:sp>
      <p:pic>
        <p:nvPicPr>
          <p:cNvPr id="6" name="Picture 5">
            <a:extLst>
              <a:ext uri="{FF2B5EF4-FFF2-40B4-BE49-F238E27FC236}">
                <a16:creationId xmlns:a16="http://schemas.microsoft.com/office/drawing/2014/main" id="{4E905CB1-A9E1-4F98-A8DA-A4B51226C6EF}"/>
              </a:ext>
            </a:extLst>
          </p:cNvPr>
          <p:cNvPicPr>
            <a:picLocks noChangeAspect="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3311" r="4046"/>
          <a:stretch/>
        </p:blipFill>
        <p:spPr>
          <a:xfrm>
            <a:off x="5035749" y="769084"/>
            <a:ext cx="3861786" cy="2179509"/>
          </a:xfrm>
          <a:prstGeom prst="rect">
            <a:avLst/>
          </a:prstGeom>
          <a:ln>
            <a:solidFill>
              <a:schemeClr val="accent1"/>
            </a:solidFill>
          </a:ln>
        </p:spPr>
      </p:pic>
      <p:pic>
        <p:nvPicPr>
          <p:cNvPr id="8" name="Picture 7">
            <a:extLst>
              <a:ext uri="{FF2B5EF4-FFF2-40B4-BE49-F238E27FC236}">
                <a16:creationId xmlns:a16="http://schemas.microsoft.com/office/drawing/2014/main" id="{45E25D8E-095A-4DB7-B98D-12127B920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94" y="769084"/>
            <a:ext cx="4282811" cy="2758679"/>
          </a:xfrm>
          <a:prstGeom prst="rect">
            <a:avLst/>
          </a:prstGeom>
          <a:ln>
            <a:solidFill>
              <a:schemeClr val="accent1"/>
            </a:solidFill>
          </a:ln>
        </p:spPr>
      </p:pic>
      <p:pic>
        <p:nvPicPr>
          <p:cNvPr id="10" name="Picture 9">
            <a:extLst>
              <a:ext uri="{FF2B5EF4-FFF2-40B4-BE49-F238E27FC236}">
                <a16:creationId xmlns:a16="http://schemas.microsoft.com/office/drawing/2014/main" id="{28541273-8B3B-49FA-959E-ED0B6F2A8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794" y="3809359"/>
            <a:ext cx="7346317" cy="2347163"/>
          </a:xfrm>
          <a:prstGeom prst="rect">
            <a:avLst/>
          </a:prstGeom>
          <a:ln>
            <a:solidFill>
              <a:schemeClr val="accent1"/>
            </a:solidFill>
          </a:ln>
        </p:spPr>
      </p:pic>
      <p:grpSp>
        <p:nvGrpSpPr>
          <p:cNvPr id="11" name="Group 10">
            <a:extLst>
              <a:ext uri="{FF2B5EF4-FFF2-40B4-BE49-F238E27FC236}">
                <a16:creationId xmlns:a16="http://schemas.microsoft.com/office/drawing/2014/main" id="{BBB3518D-98AD-4828-B23B-1D958431DDF1}"/>
              </a:ext>
            </a:extLst>
          </p:cNvPr>
          <p:cNvGrpSpPr/>
          <p:nvPr/>
        </p:nvGrpSpPr>
        <p:grpSpPr>
          <a:xfrm>
            <a:off x="7038271" y="3274734"/>
            <a:ext cx="998840" cy="506055"/>
            <a:chOff x="2645546" y="3175237"/>
            <a:chExt cx="998840" cy="506055"/>
          </a:xfrm>
        </p:grpSpPr>
        <p:cxnSp>
          <p:nvCxnSpPr>
            <p:cNvPr id="12" name="Straight Connector 11">
              <a:extLst>
                <a:ext uri="{FF2B5EF4-FFF2-40B4-BE49-F238E27FC236}">
                  <a16:creationId xmlns:a16="http://schemas.microsoft.com/office/drawing/2014/main" id="{D15F6C09-1AE0-4D55-B739-C5C34292A049}"/>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FD9F18F-1141-4AA5-95CC-0899F8854091}"/>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4" name="Straight Connector 13">
              <a:extLst>
                <a:ext uri="{FF2B5EF4-FFF2-40B4-BE49-F238E27FC236}">
                  <a16:creationId xmlns:a16="http://schemas.microsoft.com/office/drawing/2014/main" id="{89BB12ED-8B86-4C2A-84D2-85074901326D}"/>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53ECFB3-EA41-4487-8962-FB1EAFED1EA3}"/>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spTree>
    <p:extLst>
      <p:ext uri="{BB962C8B-B14F-4D97-AF65-F5344CB8AC3E}">
        <p14:creationId xmlns:p14="http://schemas.microsoft.com/office/powerpoint/2010/main" val="52007766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AEFB-4EED-4B36-AB5D-B254D85F903F}"/>
              </a:ext>
            </a:extLst>
          </p:cNvPr>
          <p:cNvSpPr>
            <a:spLocks noGrp="1"/>
          </p:cNvSpPr>
          <p:nvPr>
            <p:ph type="title"/>
          </p:nvPr>
        </p:nvSpPr>
        <p:spPr/>
        <p:txBody>
          <a:bodyPr/>
          <a:lstStyle/>
          <a:p>
            <a:r>
              <a:rPr lang="en-IN" dirty="0"/>
              <a:t>Inter-stage Implementation</a:t>
            </a:r>
          </a:p>
        </p:txBody>
      </p:sp>
      <p:sp>
        <p:nvSpPr>
          <p:cNvPr id="3" name="Date Placeholder 2">
            <a:extLst>
              <a:ext uri="{FF2B5EF4-FFF2-40B4-BE49-F238E27FC236}">
                <a16:creationId xmlns:a16="http://schemas.microsoft.com/office/drawing/2014/main" id="{D02BA962-4CEC-451C-A895-814589E62FA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A63A5A6-0412-478C-A9A5-026AC4F319FC}"/>
              </a:ext>
            </a:extLst>
          </p:cNvPr>
          <p:cNvSpPr>
            <a:spLocks noGrp="1"/>
          </p:cNvSpPr>
          <p:nvPr>
            <p:ph type="sldNum" sz="quarter" idx="12"/>
          </p:nvPr>
        </p:nvSpPr>
        <p:spPr/>
        <p:txBody>
          <a:bodyPr/>
          <a:lstStyle/>
          <a:p>
            <a:fld id="{2495F090-CA2D-44FF-B42B-1156B48CA943}" type="slidenum">
              <a:rPr lang="en-IN" smtClean="0"/>
              <a:t>176</a:t>
            </a:fld>
            <a:endParaRPr lang="en-IN"/>
          </a:p>
        </p:txBody>
      </p:sp>
      <p:pic>
        <p:nvPicPr>
          <p:cNvPr id="6" name="Picture 5">
            <a:extLst>
              <a:ext uri="{FF2B5EF4-FFF2-40B4-BE49-F238E27FC236}">
                <a16:creationId xmlns:a16="http://schemas.microsoft.com/office/drawing/2014/main" id="{4528EE9A-D9A4-4DDB-A178-7C642ABE9B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85729" y="745853"/>
            <a:ext cx="3690629" cy="2272555"/>
          </a:xfrm>
          <a:prstGeom prst="rect">
            <a:avLst/>
          </a:prstGeom>
          <a:ln>
            <a:solidFill>
              <a:schemeClr val="accent1"/>
            </a:solidFill>
          </a:ln>
        </p:spPr>
      </p:pic>
      <p:pic>
        <p:nvPicPr>
          <p:cNvPr id="8" name="Picture 7">
            <a:extLst>
              <a:ext uri="{FF2B5EF4-FFF2-40B4-BE49-F238E27FC236}">
                <a16:creationId xmlns:a16="http://schemas.microsoft.com/office/drawing/2014/main" id="{07D2D197-C6ED-4CB8-A1D4-065B59C18DA8}"/>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433437" y="724877"/>
            <a:ext cx="4524131" cy="2293532"/>
          </a:xfrm>
          <a:prstGeom prst="rect">
            <a:avLst/>
          </a:prstGeom>
          <a:ln>
            <a:solidFill>
              <a:schemeClr val="accent1"/>
            </a:solidFill>
          </a:ln>
        </p:spPr>
      </p:pic>
      <p:grpSp>
        <p:nvGrpSpPr>
          <p:cNvPr id="9" name="Group 8">
            <a:extLst>
              <a:ext uri="{FF2B5EF4-FFF2-40B4-BE49-F238E27FC236}">
                <a16:creationId xmlns:a16="http://schemas.microsoft.com/office/drawing/2014/main" id="{C4A7B575-A92C-4E20-A672-A668E24E7FC5}"/>
              </a:ext>
            </a:extLst>
          </p:cNvPr>
          <p:cNvGrpSpPr/>
          <p:nvPr/>
        </p:nvGrpSpPr>
        <p:grpSpPr>
          <a:xfrm>
            <a:off x="7038271" y="3274734"/>
            <a:ext cx="998840" cy="506055"/>
            <a:chOff x="2645546" y="3175237"/>
            <a:chExt cx="998840" cy="506055"/>
          </a:xfrm>
        </p:grpSpPr>
        <p:cxnSp>
          <p:nvCxnSpPr>
            <p:cNvPr id="10" name="Straight Connector 9">
              <a:extLst>
                <a:ext uri="{FF2B5EF4-FFF2-40B4-BE49-F238E27FC236}">
                  <a16:creationId xmlns:a16="http://schemas.microsoft.com/office/drawing/2014/main" id="{25B9223E-07B2-4417-95B1-CC233389FD2E}"/>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50E4750-E58F-4BFE-BA99-A114A6E34C5F}"/>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2" name="Straight Connector 11">
              <a:extLst>
                <a:ext uri="{FF2B5EF4-FFF2-40B4-BE49-F238E27FC236}">
                  <a16:creationId xmlns:a16="http://schemas.microsoft.com/office/drawing/2014/main" id="{1A06F127-51BE-4725-9BB3-2DA4D03A22E9}"/>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AE70599-4422-4B89-A4A5-7C7E68472676}"/>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pic>
        <p:nvPicPr>
          <p:cNvPr id="15" name="Picture 14">
            <a:extLst>
              <a:ext uri="{FF2B5EF4-FFF2-40B4-BE49-F238E27FC236}">
                <a16:creationId xmlns:a16="http://schemas.microsoft.com/office/drawing/2014/main" id="{2F3FED9A-8BCB-4776-9F22-8B516B7FC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997" y="3764259"/>
            <a:ext cx="5906012" cy="2072820"/>
          </a:xfrm>
          <a:prstGeom prst="rect">
            <a:avLst/>
          </a:prstGeom>
          <a:ln>
            <a:solidFill>
              <a:schemeClr val="accent1"/>
            </a:solidFill>
          </a:ln>
        </p:spPr>
      </p:pic>
    </p:spTree>
    <p:extLst>
      <p:ext uri="{BB962C8B-B14F-4D97-AF65-F5344CB8AC3E}">
        <p14:creationId xmlns:p14="http://schemas.microsoft.com/office/powerpoint/2010/main" val="213254317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DA81-7846-45CF-B8F0-26E9A74EBA7D}"/>
              </a:ext>
            </a:extLst>
          </p:cNvPr>
          <p:cNvSpPr>
            <a:spLocks noGrp="1"/>
          </p:cNvSpPr>
          <p:nvPr>
            <p:ph type="title"/>
          </p:nvPr>
        </p:nvSpPr>
        <p:spPr/>
        <p:txBody>
          <a:bodyPr/>
          <a:lstStyle/>
          <a:p>
            <a:r>
              <a:rPr lang="en-IN" dirty="0"/>
              <a:t>Inter-stage Implementation</a:t>
            </a:r>
          </a:p>
        </p:txBody>
      </p:sp>
      <p:sp>
        <p:nvSpPr>
          <p:cNvPr id="3" name="Date Placeholder 2">
            <a:extLst>
              <a:ext uri="{FF2B5EF4-FFF2-40B4-BE49-F238E27FC236}">
                <a16:creationId xmlns:a16="http://schemas.microsoft.com/office/drawing/2014/main" id="{7CCEC859-7CE5-4336-8357-BE03A8FB01E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C7242B2-BF59-4C51-9608-1FD0A9625D19}"/>
              </a:ext>
            </a:extLst>
          </p:cNvPr>
          <p:cNvSpPr>
            <a:spLocks noGrp="1"/>
          </p:cNvSpPr>
          <p:nvPr>
            <p:ph type="sldNum" sz="quarter" idx="12"/>
          </p:nvPr>
        </p:nvSpPr>
        <p:spPr/>
        <p:txBody>
          <a:bodyPr/>
          <a:lstStyle/>
          <a:p>
            <a:fld id="{2495F090-CA2D-44FF-B42B-1156B48CA943}" type="slidenum">
              <a:rPr lang="en-IN" smtClean="0"/>
              <a:t>177</a:t>
            </a:fld>
            <a:endParaRPr lang="en-IN"/>
          </a:p>
        </p:txBody>
      </p:sp>
      <p:pic>
        <p:nvPicPr>
          <p:cNvPr id="6" name="Picture 5">
            <a:extLst>
              <a:ext uri="{FF2B5EF4-FFF2-40B4-BE49-F238E27FC236}">
                <a16:creationId xmlns:a16="http://schemas.microsoft.com/office/drawing/2014/main" id="{EF9E436D-62C5-4A00-A406-C8301C63A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94" y="769084"/>
            <a:ext cx="4285485" cy="2284834"/>
          </a:xfrm>
          <a:prstGeom prst="rect">
            <a:avLst/>
          </a:prstGeom>
          <a:ln>
            <a:solidFill>
              <a:srgbClr val="0070C0"/>
            </a:solidFill>
          </a:ln>
        </p:spPr>
      </p:pic>
      <p:pic>
        <p:nvPicPr>
          <p:cNvPr id="8" name="Picture 7">
            <a:extLst>
              <a:ext uri="{FF2B5EF4-FFF2-40B4-BE49-F238E27FC236}">
                <a16:creationId xmlns:a16="http://schemas.microsoft.com/office/drawing/2014/main" id="{E6BE5992-0550-4905-9893-048FB60A54E7}"/>
              </a:ext>
            </a:extLst>
          </p:cNvPr>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038423" y="769084"/>
            <a:ext cx="3977985" cy="1630821"/>
          </a:xfrm>
          <a:prstGeom prst="rect">
            <a:avLst/>
          </a:prstGeom>
          <a:ln>
            <a:solidFill>
              <a:srgbClr val="0070C0"/>
            </a:solidFill>
          </a:ln>
        </p:spPr>
      </p:pic>
      <p:pic>
        <p:nvPicPr>
          <p:cNvPr id="10" name="Picture 9">
            <a:extLst>
              <a:ext uri="{FF2B5EF4-FFF2-40B4-BE49-F238E27FC236}">
                <a16:creationId xmlns:a16="http://schemas.microsoft.com/office/drawing/2014/main" id="{BAAD7F8D-692C-4D91-8046-0098E4EC3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207" y="3346541"/>
            <a:ext cx="8330201" cy="2666253"/>
          </a:xfrm>
          <a:prstGeom prst="rect">
            <a:avLst/>
          </a:prstGeom>
          <a:ln>
            <a:solidFill>
              <a:srgbClr val="0070C0"/>
            </a:solidFill>
          </a:ln>
        </p:spPr>
      </p:pic>
      <p:grpSp>
        <p:nvGrpSpPr>
          <p:cNvPr id="11" name="Group 10">
            <a:extLst>
              <a:ext uri="{FF2B5EF4-FFF2-40B4-BE49-F238E27FC236}">
                <a16:creationId xmlns:a16="http://schemas.microsoft.com/office/drawing/2014/main" id="{2EB561AF-7DB3-4214-98F3-15DC9C8C4088}"/>
              </a:ext>
            </a:extLst>
          </p:cNvPr>
          <p:cNvGrpSpPr/>
          <p:nvPr/>
        </p:nvGrpSpPr>
        <p:grpSpPr>
          <a:xfrm>
            <a:off x="8017568" y="2825230"/>
            <a:ext cx="998840" cy="506055"/>
            <a:chOff x="2645546" y="3175237"/>
            <a:chExt cx="998840" cy="506055"/>
          </a:xfrm>
        </p:grpSpPr>
        <p:cxnSp>
          <p:nvCxnSpPr>
            <p:cNvPr id="12" name="Straight Connector 11">
              <a:extLst>
                <a:ext uri="{FF2B5EF4-FFF2-40B4-BE49-F238E27FC236}">
                  <a16:creationId xmlns:a16="http://schemas.microsoft.com/office/drawing/2014/main" id="{BE63C480-2234-462B-A86B-20933A0E9937}"/>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7F54A78-CABE-4EFD-9D59-8CE5E0D6CD63}"/>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4" name="Straight Connector 13">
              <a:extLst>
                <a:ext uri="{FF2B5EF4-FFF2-40B4-BE49-F238E27FC236}">
                  <a16:creationId xmlns:a16="http://schemas.microsoft.com/office/drawing/2014/main" id="{0E790B2E-4DF7-491F-986A-34EAF74DEF2A}"/>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261790D-D8D6-4034-9955-82779F707300}"/>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spTree>
    <p:extLst>
      <p:ext uri="{BB962C8B-B14F-4D97-AF65-F5344CB8AC3E}">
        <p14:creationId xmlns:p14="http://schemas.microsoft.com/office/powerpoint/2010/main" val="181158302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670EC-2965-455D-BB12-E609D6209DFF}"/>
              </a:ext>
            </a:extLst>
          </p:cNvPr>
          <p:cNvSpPr>
            <a:spLocks noGrp="1"/>
          </p:cNvSpPr>
          <p:nvPr>
            <p:ph type="title"/>
          </p:nvPr>
        </p:nvSpPr>
        <p:spPr>
          <a:xfrm>
            <a:off x="637527" y="0"/>
            <a:ext cx="8506473" cy="769082"/>
          </a:xfrm>
        </p:spPr>
        <p:txBody>
          <a:bodyPr>
            <a:normAutofit/>
          </a:bodyPr>
          <a:lstStyle/>
          <a:p>
            <a:r>
              <a:rPr lang="en-IN" dirty="0"/>
              <a:t>LNA with Inter-stage EM Model</a:t>
            </a:r>
          </a:p>
        </p:txBody>
      </p:sp>
      <p:sp>
        <p:nvSpPr>
          <p:cNvPr id="3" name="Date Placeholder 2">
            <a:extLst>
              <a:ext uri="{FF2B5EF4-FFF2-40B4-BE49-F238E27FC236}">
                <a16:creationId xmlns:a16="http://schemas.microsoft.com/office/drawing/2014/main" id="{50C96C64-050D-4CC4-9C73-3733FB950AE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63C29F3-2F66-46ED-ACF9-77F9260EFF46}"/>
              </a:ext>
            </a:extLst>
          </p:cNvPr>
          <p:cNvSpPr>
            <a:spLocks noGrp="1"/>
          </p:cNvSpPr>
          <p:nvPr>
            <p:ph type="sldNum" sz="quarter" idx="12"/>
          </p:nvPr>
        </p:nvSpPr>
        <p:spPr/>
        <p:txBody>
          <a:bodyPr/>
          <a:lstStyle/>
          <a:p>
            <a:fld id="{2495F090-CA2D-44FF-B42B-1156B48CA943}" type="slidenum">
              <a:rPr lang="en-IN" smtClean="0"/>
              <a:t>178</a:t>
            </a:fld>
            <a:endParaRPr lang="en-IN"/>
          </a:p>
        </p:txBody>
      </p:sp>
      <p:pic>
        <p:nvPicPr>
          <p:cNvPr id="6" name="Picture 5">
            <a:extLst>
              <a:ext uri="{FF2B5EF4-FFF2-40B4-BE49-F238E27FC236}">
                <a16:creationId xmlns:a16="http://schemas.microsoft.com/office/drawing/2014/main" id="{33FC679F-C721-4BB4-868F-C389E7466936}"/>
              </a:ext>
            </a:extLst>
          </p:cNvPr>
          <p:cNvPicPr>
            <a:picLocks noChangeAspect="1"/>
          </p:cNvPicPr>
          <p:nvPr/>
        </p:nvPicPr>
        <p:blipFill rotWithShape="1">
          <a:blip r:embed="rId2">
            <a:extLst>
              <a:ext uri="{28A0092B-C50C-407E-A947-70E740481C1C}">
                <a14:useLocalDpi xmlns:a14="http://schemas.microsoft.com/office/drawing/2010/main" val="0"/>
              </a:ext>
            </a:extLst>
          </a:blip>
          <a:srcRect l="2695"/>
          <a:stretch/>
        </p:blipFill>
        <p:spPr>
          <a:xfrm>
            <a:off x="693711" y="1321349"/>
            <a:ext cx="8394103" cy="3947502"/>
          </a:xfrm>
          <a:prstGeom prst="rect">
            <a:avLst/>
          </a:prstGeom>
          <a:ln>
            <a:solidFill>
              <a:schemeClr val="accent1"/>
            </a:solidFill>
          </a:ln>
        </p:spPr>
      </p:pic>
    </p:spTree>
    <p:extLst>
      <p:ext uri="{BB962C8B-B14F-4D97-AF65-F5344CB8AC3E}">
        <p14:creationId xmlns:p14="http://schemas.microsoft.com/office/powerpoint/2010/main" val="203122498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00618-B8BC-4685-9ED3-EE4CA0B711D9}"/>
              </a:ext>
            </a:extLst>
          </p:cNvPr>
          <p:cNvSpPr>
            <a:spLocks noGrp="1"/>
          </p:cNvSpPr>
          <p:nvPr>
            <p:ph type="title"/>
          </p:nvPr>
        </p:nvSpPr>
        <p:spPr/>
        <p:txBody>
          <a:bodyPr>
            <a:normAutofit fontScale="90000"/>
          </a:bodyPr>
          <a:lstStyle/>
          <a:p>
            <a:r>
              <a:rPr lang="en-IN" dirty="0"/>
              <a:t>Response with Inter-stage EM Model</a:t>
            </a:r>
          </a:p>
        </p:txBody>
      </p:sp>
      <p:sp>
        <p:nvSpPr>
          <p:cNvPr id="3" name="Date Placeholder 2">
            <a:extLst>
              <a:ext uri="{FF2B5EF4-FFF2-40B4-BE49-F238E27FC236}">
                <a16:creationId xmlns:a16="http://schemas.microsoft.com/office/drawing/2014/main" id="{E247F6DF-81BB-4440-AC98-B5E680EAE18A}"/>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6569E21-2460-41B0-AC64-AFD363C29304}"/>
              </a:ext>
            </a:extLst>
          </p:cNvPr>
          <p:cNvSpPr>
            <a:spLocks noGrp="1"/>
          </p:cNvSpPr>
          <p:nvPr>
            <p:ph type="sldNum" sz="quarter" idx="12"/>
          </p:nvPr>
        </p:nvSpPr>
        <p:spPr/>
        <p:txBody>
          <a:bodyPr/>
          <a:lstStyle/>
          <a:p>
            <a:fld id="{2495F090-CA2D-44FF-B42B-1156B48CA943}" type="slidenum">
              <a:rPr lang="en-IN" smtClean="0"/>
              <a:t>179</a:t>
            </a:fld>
            <a:endParaRPr lang="en-IN"/>
          </a:p>
        </p:txBody>
      </p:sp>
      <p:pic>
        <p:nvPicPr>
          <p:cNvPr id="6" name="Picture 5">
            <a:extLst>
              <a:ext uri="{FF2B5EF4-FFF2-40B4-BE49-F238E27FC236}">
                <a16:creationId xmlns:a16="http://schemas.microsoft.com/office/drawing/2014/main" id="{9F4F0128-E20D-41EE-BAA8-2BB6CAE40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05" y="1394283"/>
            <a:ext cx="7026249" cy="4069433"/>
          </a:xfrm>
          <a:prstGeom prst="rect">
            <a:avLst/>
          </a:prstGeom>
          <a:ln>
            <a:solidFill>
              <a:schemeClr val="accent1"/>
            </a:solidFill>
          </a:ln>
        </p:spPr>
      </p:pic>
    </p:spTree>
    <p:extLst>
      <p:ext uri="{BB962C8B-B14F-4D97-AF65-F5344CB8AC3E}">
        <p14:creationId xmlns:p14="http://schemas.microsoft.com/office/powerpoint/2010/main" val="4060235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79963-FD0E-4EEC-9EBA-B35A92306551}"/>
              </a:ext>
            </a:extLst>
          </p:cNvPr>
          <p:cNvSpPr>
            <a:spLocks noGrp="1"/>
          </p:cNvSpPr>
          <p:nvPr>
            <p:ph type="title"/>
          </p:nvPr>
        </p:nvSpPr>
        <p:spPr/>
        <p:txBody>
          <a:bodyPr/>
          <a:lstStyle/>
          <a:p>
            <a:r>
              <a:rPr lang="en-IN" dirty="0"/>
              <a:t>Creating a Workspace</a:t>
            </a:r>
          </a:p>
        </p:txBody>
      </p:sp>
      <p:sp>
        <p:nvSpPr>
          <p:cNvPr id="3" name="Date Placeholder 2">
            <a:extLst>
              <a:ext uri="{FF2B5EF4-FFF2-40B4-BE49-F238E27FC236}">
                <a16:creationId xmlns:a16="http://schemas.microsoft.com/office/drawing/2014/main" id="{7A1A3449-7277-4DF1-AC84-F13DEF2928A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C1B5122-E129-46A6-BC1F-F8144EB87417}"/>
              </a:ext>
            </a:extLst>
          </p:cNvPr>
          <p:cNvSpPr>
            <a:spLocks noGrp="1"/>
          </p:cNvSpPr>
          <p:nvPr>
            <p:ph type="sldNum" sz="quarter" idx="12"/>
          </p:nvPr>
        </p:nvSpPr>
        <p:spPr/>
        <p:txBody>
          <a:bodyPr/>
          <a:lstStyle/>
          <a:p>
            <a:fld id="{2495F090-CA2D-44FF-B42B-1156B48CA943}" type="slidenum">
              <a:rPr lang="en-IN" smtClean="0"/>
              <a:t>18</a:t>
            </a:fld>
            <a:endParaRPr lang="en-IN"/>
          </a:p>
        </p:txBody>
      </p:sp>
      <p:sp>
        <p:nvSpPr>
          <p:cNvPr id="5" name="TextBox 4">
            <a:extLst>
              <a:ext uri="{FF2B5EF4-FFF2-40B4-BE49-F238E27FC236}">
                <a16:creationId xmlns:a16="http://schemas.microsoft.com/office/drawing/2014/main" id="{65D49A93-CC3B-4902-ACCF-D2CE1E5B15D8}"/>
              </a:ext>
            </a:extLst>
          </p:cNvPr>
          <p:cNvSpPr txBox="1"/>
          <p:nvPr/>
        </p:nvSpPr>
        <p:spPr>
          <a:xfrm>
            <a:off x="749700" y="941807"/>
            <a:ext cx="7160935" cy="369332"/>
          </a:xfrm>
          <a:prstGeom prst="rect">
            <a:avLst/>
          </a:prstGeom>
          <a:noFill/>
        </p:spPr>
        <p:txBody>
          <a:bodyPr wrap="none" rtlCol="0">
            <a:spAutoFit/>
          </a:bodyPr>
          <a:lstStyle/>
          <a:p>
            <a:r>
              <a:rPr lang="en-IN" dirty="0"/>
              <a:t>Use Change Libraries… button to refer to a PDK or other workspace</a:t>
            </a:r>
          </a:p>
        </p:txBody>
      </p:sp>
      <p:sp>
        <p:nvSpPr>
          <p:cNvPr id="6" name="Speech Bubble: Oval 5">
            <a:extLst>
              <a:ext uri="{FF2B5EF4-FFF2-40B4-BE49-F238E27FC236}">
                <a16:creationId xmlns:a16="http://schemas.microsoft.com/office/drawing/2014/main" id="{CF0EC8D8-B784-4276-80C6-74CF5AED9A73}"/>
              </a:ext>
            </a:extLst>
          </p:cNvPr>
          <p:cNvSpPr/>
          <p:nvPr/>
        </p:nvSpPr>
        <p:spPr>
          <a:xfrm>
            <a:off x="850037" y="661147"/>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pic>
        <p:nvPicPr>
          <p:cNvPr id="7" name="Picture 6">
            <a:extLst>
              <a:ext uri="{FF2B5EF4-FFF2-40B4-BE49-F238E27FC236}">
                <a16:creationId xmlns:a16="http://schemas.microsoft.com/office/drawing/2014/main" id="{971814F7-1D4F-40A9-98CF-46728D30D548}"/>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50037" y="1370636"/>
            <a:ext cx="4422775" cy="591185"/>
          </a:xfrm>
          <a:prstGeom prst="rect">
            <a:avLst/>
          </a:prstGeom>
          <a:ln>
            <a:solidFill>
              <a:schemeClr val="accent1"/>
            </a:solidFill>
          </a:ln>
        </p:spPr>
      </p:pic>
      <p:sp>
        <p:nvSpPr>
          <p:cNvPr id="8" name="TextBox 7">
            <a:extLst>
              <a:ext uri="{FF2B5EF4-FFF2-40B4-BE49-F238E27FC236}">
                <a16:creationId xmlns:a16="http://schemas.microsoft.com/office/drawing/2014/main" id="{C0F2D68F-41DB-480D-8A9E-BD1A3CB4F15A}"/>
              </a:ext>
            </a:extLst>
          </p:cNvPr>
          <p:cNvSpPr txBox="1"/>
          <p:nvPr/>
        </p:nvSpPr>
        <p:spPr>
          <a:xfrm>
            <a:off x="749699" y="2364695"/>
            <a:ext cx="5032211" cy="369332"/>
          </a:xfrm>
          <a:prstGeom prst="rect">
            <a:avLst/>
          </a:prstGeom>
          <a:noFill/>
        </p:spPr>
        <p:txBody>
          <a:bodyPr wrap="none" rtlCol="0">
            <a:spAutoFit/>
          </a:bodyPr>
          <a:lstStyle/>
          <a:p>
            <a:r>
              <a:rPr lang="en-IN" dirty="0"/>
              <a:t>Check from listed PDKs or Add a favourite PDK</a:t>
            </a:r>
          </a:p>
        </p:txBody>
      </p:sp>
      <p:sp>
        <p:nvSpPr>
          <p:cNvPr id="9" name="Speech Bubble: Oval 8">
            <a:extLst>
              <a:ext uri="{FF2B5EF4-FFF2-40B4-BE49-F238E27FC236}">
                <a16:creationId xmlns:a16="http://schemas.microsoft.com/office/drawing/2014/main" id="{56B4510D-62EE-45BD-A268-D21B87D1E337}"/>
              </a:ext>
            </a:extLst>
          </p:cNvPr>
          <p:cNvSpPr/>
          <p:nvPr/>
        </p:nvSpPr>
        <p:spPr>
          <a:xfrm>
            <a:off x="850037" y="2075110"/>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pic>
        <p:nvPicPr>
          <p:cNvPr id="10" name="Picture 9">
            <a:extLst>
              <a:ext uri="{FF2B5EF4-FFF2-40B4-BE49-F238E27FC236}">
                <a16:creationId xmlns:a16="http://schemas.microsoft.com/office/drawing/2014/main" id="{767E985D-5DE0-48D9-90DF-0B56993790DD}"/>
              </a:ext>
            </a:extLst>
          </p:cNvPr>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850037" y="2728710"/>
            <a:ext cx="3055620" cy="2496185"/>
          </a:xfrm>
          <a:prstGeom prst="rect">
            <a:avLst/>
          </a:prstGeom>
          <a:ln>
            <a:solidFill>
              <a:schemeClr val="accent1"/>
            </a:solidFill>
          </a:ln>
        </p:spPr>
      </p:pic>
      <p:pic>
        <p:nvPicPr>
          <p:cNvPr id="11" name="Picture 10">
            <a:extLst>
              <a:ext uri="{FF2B5EF4-FFF2-40B4-BE49-F238E27FC236}">
                <a16:creationId xmlns:a16="http://schemas.microsoft.com/office/drawing/2014/main" id="{6CEDCD99-5F8D-44F6-A397-68021A4F7FD0}"/>
              </a:ext>
            </a:extLst>
          </p:cNvPr>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4491355" y="3319268"/>
            <a:ext cx="4023995" cy="2922270"/>
          </a:xfrm>
          <a:prstGeom prst="rect">
            <a:avLst/>
          </a:prstGeom>
          <a:ln>
            <a:solidFill>
              <a:schemeClr val="accent1"/>
            </a:solidFill>
          </a:ln>
        </p:spPr>
      </p:pic>
      <p:sp>
        <p:nvSpPr>
          <p:cNvPr id="12" name="TextBox 11">
            <a:extLst>
              <a:ext uri="{FF2B5EF4-FFF2-40B4-BE49-F238E27FC236}">
                <a16:creationId xmlns:a16="http://schemas.microsoft.com/office/drawing/2014/main" id="{355513FE-6D67-4F79-85B3-A47E5BCF6F19}"/>
              </a:ext>
            </a:extLst>
          </p:cNvPr>
          <p:cNvSpPr txBox="1"/>
          <p:nvPr/>
        </p:nvSpPr>
        <p:spPr>
          <a:xfrm>
            <a:off x="4369654" y="3000949"/>
            <a:ext cx="3108543" cy="369332"/>
          </a:xfrm>
          <a:prstGeom prst="rect">
            <a:avLst/>
          </a:prstGeom>
          <a:noFill/>
        </p:spPr>
        <p:txBody>
          <a:bodyPr wrap="none" rtlCol="0">
            <a:spAutoFit/>
          </a:bodyPr>
          <a:lstStyle/>
          <a:p>
            <a:r>
              <a:rPr lang="en-IN" dirty="0"/>
              <a:t>Choose the layout resolution</a:t>
            </a:r>
          </a:p>
        </p:txBody>
      </p:sp>
      <p:sp>
        <p:nvSpPr>
          <p:cNvPr id="13" name="Speech Bubble: Oval 12">
            <a:extLst>
              <a:ext uri="{FF2B5EF4-FFF2-40B4-BE49-F238E27FC236}">
                <a16:creationId xmlns:a16="http://schemas.microsoft.com/office/drawing/2014/main" id="{0AC9E5AB-E052-4B56-8BC4-F538A602E736}"/>
              </a:ext>
            </a:extLst>
          </p:cNvPr>
          <p:cNvSpPr/>
          <p:nvPr/>
        </p:nvSpPr>
        <p:spPr>
          <a:xfrm>
            <a:off x="4491355" y="272573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spTree>
    <p:extLst>
      <p:ext uri="{BB962C8B-B14F-4D97-AF65-F5344CB8AC3E}">
        <p14:creationId xmlns:p14="http://schemas.microsoft.com/office/powerpoint/2010/main" val="92710747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02EC-2816-451A-9EAE-947BF3158DD2}"/>
              </a:ext>
            </a:extLst>
          </p:cNvPr>
          <p:cNvSpPr>
            <a:spLocks noGrp="1"/>
          </p:cNvSpPr>
          <p:nvPr>
            <p:ph type="title"/>
          </p:nvPr>
        </p:nvSpPr>
        <p:spPr>
          <a:xfrm>
            <a:off x="628650" y="2"/>
            <a:ext cx="8311164" cy="769082"/>
          </a:xfrm>
        </p:spPr>
        <p:txBody>
          <a:bodyPr>
            <a:normAutofit fontScale="90000"/>
          </a:bodyPr>
          <a:lstStyle/>
          <a:p>
            <a:r>
              <a:rPr lang="en-IN" dirty="0"/>
              <a:t>Source Degeneration of Second Stage</a:t>
            </a:r>
          </a:p>
        </p:txBody>
      </p:sp>
      <p:sp>
        <p:nvSpPr>
          <p:cNvPr id="3" name="Date Placeholder 2">
            <a:extLst>
              <a:ext uri="{FF2B5EF4-FFF2-40B4-BE49-F238E27FC236}">
                <a16:creationId xmlns:a16="http://schemas.microsoft.com/office/drawing/2014/main" id="{A45DDE18-50C9-4A1C-A0FE-1F689D1DF44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46326215-DDFD-415E-BACB-FBAE4E16A8F0}"/>
              </a:ext>
            </a:extLst>
          </p:cNvPr>
          <p:cNvSpPr>
            <a:spLocks noGrp="1"/>
          </p:cNvSpPr>
          <p:nvPr>
            <p:ph type="sldNum" sz="quarter" idx="12"/>
          </p:nvPr>
        </p:nvSpPr>
        <p:spPr/>
        <p:txBody>
          <a:bodyPr/>
          <a:lstStyle/>
          <a:p>
            <a:fld id="{2495F090-CA2D-44FF-B42B-1156B48CA943}" type="slidenum">
              <a:rPr lang="en-IN" smtClean="0"/>
              <a:t>180</a:t>
            </a:fld>
            <a:endParaRPr lang="en-IN"/>
          </a:p>
        </p:txBody>
      </p:sp>
      <p:pic>
        <p:nvPicPr>
          <p:cNvPr id="6" name="Picture 5">
            <a:extLst>
              <a:ext uri="{FF2B5EF4-FFF2-40B4-BE49-F238E27FC236}">
                <a16:creationId xmlns:a16="http://schemas.microsoft.com/office/drawing/2014/main" id="{641BDC30-C4FF-4B1A-8609-1FAF59CCA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856" y="769084"/>
            <a:ext cx="2994920" cy="1996613"/>
          </a:xfrm>
          <a:prstGeom prst="rect">
            <a:avLst/>
          </a:prstGeom>
          <a:ln>
            <a:solidFill>
              <a:schemeClr val="accent1"/>
            </a:solidFill>
          </a:ln>
        </p:spPr>
      </p:pic>
      <p:pic>
        <p:nvPicPr>
          <p:cNvPr id="8" name="Picture 7">
            <a:extLst>
              <a:ext uri="{FF2B5EF4-FFF2-40B4-BE49-F238E27FC236}">
                <a16:creationId xmlns:a16="http://schemas.microsoft.com/office/drawing/2014/main" id="{4CAB2D71-5F56-4539-ACBF-95FDCCFDEC4A}"/>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969982" y="769084"/>
            <a:ext cx="1275802" cy="1996613"/>
          </a:xfrm>
          <a:prstGeom prst="rect">
            <a:avLst/>
          </a:prstGeom>
          <a:ln>
            <a:solidFill>
              <a:schemeClr val="accent1"/>
            </a:solidFill>
          </a:ln>
        </p:spPr>
      </p:pic>
      <p:pic>
        <p:nvPicPr>
          <p:cNvPr id="10" name="Picture 9">
            <a:extLst>
              <a:ext uri="{FF2B5EF4-FFF2-40B4-BE49-F238E27FC236}">
                <a16:creationId xmlns:a16="http://schemas.microsoft.com/office/drawing/2014/main" id="{9DEED692-9ED8-4AFE-BD00-009FEAAE3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990" y="2765697"/>
            <a:ext cx="3589331" cy="3467400"/>
          </a:xfrm>
          <a:prstGeom prst="rect">
            <a:avLst/>
          </a:prstGeom>
          <a:ln>
            <a:solidFill>
              <a:schemeClr val="accent1"/>
            </a:solidFill>
          </a:ln>
        </p:spPr>
      </p:pic>
    </p:spTree>
    <p:extLst>
      <p:ext uri="{BB962C8B-B14F-4D97-AF65-F5344CB8AC3E}">
        <p14:creationId xmlns:p14="http://schemas.microsoft.com/office/powerpoint/2010/main" val="15891874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9111-D573-4714-A12A-A274D0F68FA8}"/>
              </a:ext>
            </a:extLst>
          </p:cNvPr>
          <p:cNvSpPr>
            <a:spLocks noGrp="1"/>
          </p:cNvSpPr>
          <p:nvPr>
            <p:ph type="title"/>
          </p:nvPr>
        </p:nvSpPr>
        <p:spPr>
          <a:xfrm>
            <a:off x="628650" y="2"/>
            <a:ext cx="8408818" cy="769082"/>
          </a:xfrm>
        </p:spPr>
        <p:txBody>
          <a:bodyPr>
            <a:normAutofit fontScale="90000"/>
          </a:bodyPr>
          <a:lstStyle/>
          <a:p>
            <a:r>
              <a:rPr lang="en-IN" dirty="0"/>
              <a:t>Performance with Source Degeneration </a:t>
            </a:r>
          </a:p>
        </p:txBody>
      </p:sp>
      <p:sp>
        <p:nvSpPr>
          <p:cNvPr id="3" name="Date Placeholder 2">
            <a:extLst>
              <a:ext uri="{FF2B5EF4-FFF2-40B4-BE49-F238E27FC236}">
                <a16:creationId xmlns:a16="http://schemas.microsoft.com/office/drawing/2014/main" id="{6DF7CB65-49B0-4193-B85C-75E72960737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CC16798-1BAD-4EF9-86F8-CC4650A3D153}"/>
              </a:ext>
            </a:extLst>
          </p:cNvPr>
          <p:cNvSpPr>
            <a:spLocks noGrp="1"/>
          </p:cNvSpPr>
          <p:nvPr>
            <p:ph type="sldNum" sz="quarter" idx="12"/>
          </p:nvPr>
        </p:nvSpPr>
        <p:spPr/>
        <p:txBody>
          <a:bodyPr/>
          <a:lstStyle/>
          <a:p>
            <a:fld id="{2495F090-CA2D-44FF-B42B-1156B48CA943}" type="slidenum">
              <a:rPr lang="en-IN" smtClean="0"/>
              <a:t>181</a:t>
            </a:fld>
            <a:endParaRPr lang="en-IN"/>
          </a:p>
        </p:txBody>
      </p:sp>
      <p:pic>
        <p:nvPicPr>
          <p:cNvPr id="6" name="Picture 5">
            <a:extLst>
              <a:ext uri="{FF2B5EF4-FFF2-40B4-BE49-F238E27FC236}">
                <a16:creationId xmlns:a16="http://schemas.microsoft.com/office/drawing/2014/main" id="{0A7333CC-39BB-4E24-BD2A-E2E6733F2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764" y="635919"/>
            <a:ext cx="8184589" cy="3947502"/>
          </a:xfrm>
          <a:prstGeom prst="rect">
            <a:avLst/>
          </a:prstGeom>
          <a:ln>
            <a:solidFill>
              <a:schemeClr val="accent1"/>
            </a:solidFill>
          </a:ln>
        </p:spPr>
      </p:pic>
      <p:pic>
        <p:nvPicPr>
          <p:cNvPr id="8" name="Picture 7">
            <a:extLst>
              <a:ext uri="{FF2B5EF4-FFF2-40B4-BE49-F238E27FC236}">
                <a16:creationId xmlns:a16="http://schemas.microsoft.com/office/drawing/2014/main" id="{3E85C185-298B-4655-99DC-58A051C3C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204" y="4136068"/>
            <a:ext cx="5069149" cy="2166540"/>
          </a:xfrm>
          <a:prstGeom prst="rect">
            <a:avLst/>
          </a:prstGeom>
          <a:ln>
            <a:solidFill>
              <a:schemeClr val="accent1"/>
            </a:solidFill>
          </a:ln>
        </p:spPr>
      </p:pic>
    </p:spTree>
    <p:extLst>
      <p:ext uri="{BB962C8B-B14F-4D97-AF65-F5344CB8AC3E}">
        <p14:creationId xmlns:p14="http://schemas.microsoft.com/office/powerpoint/2010/main" val="1653796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7F62B-024E-40B4-9269-D5D94B4090BE}"/>
              </a:ext>
            </a:extLst>
          </p:cNvPr>
          <p:cNvSpPr>
            <a:spLocks noGrp="1"/>
          </p:cNvSpPr>
          <p:nvPr>
            <p:ph type="title"/>
          </p:nvPr>
        </p:nvSpPr>
        <p:spPr/>
        <p:txBody>
          <a:bodyPr/>
          <a:lstStyle/>
          <a:p>
            <a:r>
              <a:rPr lang="en-IN" dirty="0"/>
              <a:t>Load Match Implementation</a:t>
            </a:r>
          </a:p>
        </p:txBody>
      </p:sp>
      <p:sp>
        <p:nvSpPr>
          <p:cNvPr id="3" name="Date Placeholder 2">
            <a:extLst>
              <a:ext uri="{FF2B5EF4-FFF2-40B4-BE49-F238E27FC236}">
                <a16:creationId xmlns:a16="http://schemas.microsoft.com/office/drawing/2014/main" id="{ADBD4242-71FE-46AF-A453-ED315C3C1DB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F7D53BA-D88B-43E7-86F2-0869643FC6DC}"/>
              </a:ext>
            </a:extLst>
          </p:cNvPr>
          <p:cNvSpPr>
            <a:spLocks noGrp="1"/>
          </p:cNvSpPr>
          <p:nvPr>
            <p:ph type="sldNum" sz="quarter" idx="12"/>
          </p:nvPr>
        </p:nvSpPr>
        <p:spPr/>
        <p:txBody>
          <a:bodyPr/>
          <a:lstStyle/>
          <a:p>
            <a:fld id="{2495F090-CA2D-44FF-B42B-1156B48CA943}" type="slidenum">
              <a:rPr lang="en-IN" smtClean="0"/>
              <a:t>182</a:t>
            </a:fld>
            <a:endParaRPr lang="en-IN"/>
          </a:p>
        </p:txBody>
      </p:sp>
      <p:pic>
        <p:nvPicPr>
          <p:cNvPr id="6" name="Picture 5">
            <a:extLst>
              <a:ext uri="{FF2B5EF4-FFF2-40B4-BE49-F238E27FC236}">
                <a16:creationId xmlns:a16="http://schemas.microsoft.com/office/drawing/2014/main" id="{61DD7361-F6B6-47DF-A89A-C40EE1BD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80" y="769084"/>
            <a:ext cx="2080440" cy="2080440"/>
          </a:xfrm>
          <a:prstGeom prst="rect">
            <a:avLst/>
          </a:prstGeom>
          <a:ln>
            <a:solidFill>
              <a:schemeClr val="accent1"/>
            </a:solidFill>
          </a:ln>
        </p:spPr>
      </p:pic>
      <p:pic>
        <p:nvPicPr>
          <p:cNvPr id="8" name="Picture 7">
            <a:extLst>
              <a:ext uri="{FF2B5EF4-FFF2-40B4-BE49-F238E27FC236}">
                <a16:creationId xmlns:a16="http://schemas.microsoft.com/office/drawing/2014/main" id="{BCED6F8F-E562-42FD-9743-7823CCB878CD}"/>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952954" y="769084"/>
            <a:ext cx="4206605" cy="1821338"/>
          </a:xfrm>
          <a:prstGeom prst="rect">
            <a:avLst/>
          </a:prstGeom>
          <a:ln>
            <a:solidFill>
              <a:schemeClr val="accent1"/>
            </a:solidFill>
          </a:ln>
        </p:spPr>
      </p:pic>
      <p:pic>
        <p:nvPicPr>
          <p:cNvPr id="10" name="Picture 9">
            <a:extLst>
              <a:ext uri="{FF2B5EF4-FFF2-40B4-BE49-F238E27FC236}">
                <a16:creationId xmlns:a16="http://schemas.microsoft.com/office/drawing/2014/main" id="{07928CA8-9AB9-40FD-BC32-6F7C9990D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305" y="3520753"/>
            <a:ext cx="6119390" cy="2568163"/>
          </a:xfrm>
          <a:prstGeom prst="rect">
            <a:avLst/>
          </a:prstGeom>
          <a:ln>
            <a:solidFill>
              <a:schemeClr val="accent1"/>
            </a:solidFill>
          </a:ln>
        </p:spPr>
      </p:pic>
      <p:grpSp>
        <p:nvGrpSpPr>
          <p:cNvPr id="11" name="Group 10">
            <a:extLst>
              <a:ext uri="{FF2B5EF4-FFF2-40B4-BE49-F238E27FC236}">
                <a16:creationId xmlns:a16="http://schemas.microsoft.com/office/drawing/2014/main" id="{7C817C74-1179-4A8A-A1F6-D01681657671}"/>
              </a:ext>
            </a:extLst>
          </p:cNvPr>
          <p:cNvGrpSpPr/>
          <p:nvPr/>
        </p:nvGrpSpPr>
        <p:grpSpPr>
          <a:xfrm>
            <a:off x="6632855" y="2918522"/>
            <a:ext cx="998840" cy="506055"/>
            <a:chOff x="2645546" y="3175237"/>
            <a:chExt cx="998840" cy="506055"/>
          </a:xfrm>
        </p:grpSpPr>
        <p:cxnSp>
          <p:nvCxnSpPr>
            <p:cNvPr id="12" name="Straight Connector 11">
              <a:extLst>
                <a:ext uri="{FF2B5EF4-FFF2-40B4-BE49-F238E27FC236}">
                  <a16:creationId xmlns:a16="http://schemas.microsoft.com/office/drawing/2014/main" id="{99C57BE3-F53D-4206-A75D-E2B548204019}"/>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9A3B754-C4BC-471E-8E9E-6043D7D2640A}"/>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4" name="Straight Connector 13">
              <a:extLst>
                <a:ext uri="{FF2B5EF4-FFF2-40B4-BE49-F238E27FC236}">
                  <a16:creationId xmlns:a16="http://schemas.microsoft.com/office/drawing/2014/main" id="{993F179B-8E2D-4B45-8CCB-E992855210FE}"/>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07F002-7039-418F-9D4F-F18137B9FC49}"/>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spTree>
    <p:extLst>
      <p:ext uri="{BB962C8B-B14F-4D97-AF65-F5344CB8AC3E}">
        <p14:creationId xmlns:p14="http://schemas.microsoft.com/office/powerpoint/2010/main" val="3276425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0EEA-326A-463A-9F78-7A78ADF127DA}"/>
              </a:ext>
            </a:extLst>
          </p:cNvPr>
          <p:cNvSpPr>
            <a:spLocks noGrp="1"/>
          </p:cNvSpPr>
          <p:nvPr>
            <p:ph type="title"/>
          </p:nvPr>
        </p:nvSpPr>
        <p:spPr/>
        <p:txBody>
          <a:bodyPr/>
          <a:lstStyle/>
          <a:p>
            <a:r>
              <a:rPr lang="en-IN" dirty="0"/>
              <a:t>Load Match Implementation</a:t>
            </a:r>
          </a:p>
        </p:txBody>
      </p:sp>
      <p:sp>
        <p:nvSpPr>
          <p:cNvPr id="3" name="Date Placeholder 2">
            <a:extLst>
              <a:ext uri="{FF2B5EF4-FFF2-40B4-BE49-F238E27FC236}">
                <a16:creationId xmlns:a16="http://schemas.microsoft.com/office/drawing/2014/main" id="{E1345E23-C6B4-4C9C-8583-D5A792B1696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5172A61-3AA1-4B9E-B734-3B085684AE1D}"/>
              </a:ext>
            </a:extLst>
          </p:cNvPr>
          <p:cNvSpPr>
            <a:spLocks noGrp="1"/>
          </p:cNvSpPr>
          <p:nvPr>
            <p:ph type="sldNum" sz="quarter" idx="12"/>
          </p:nvPr>
        </p:nvSpPr>
        <p:spPr/>
        <p:txBody>
          <a:bodyPr/>
          <a:lstStyle/>
          <a:p>
            <a:fld id="{2495F090-CA2D-44FF-B42B-1156B48CA943}" type="slidenum">
              <a:rPr lang="en-IN" smtClean="0"/>
              <a:t>183</a:t>
            </a:fld>
            <a:endParaRPr lang="en-IN"/>
          </a:p>
        </p:txBody>
      </p:sp>
      <p:pic>
        <p:nvPicPr>
          <p:cNvPr id="6" name="Picture 5">
            <a:extLst>
              <a:ext uri="{FF2B5EF4-FFF2-40B4-BE49-F238E27FC236}">
                <a16:creationId xmlns:a16="http://schemas.microsoft.com/office/drawing/2014/main" id="{2B2A325C-C069-4BCA-AB36-7045868FA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12" y="769084"/>
            <a:ext cx="2979678" cy="2065199"/>
          </a:xfrm>
          <a:prstGeom prst="rect">
            <a:avLst/>
          </a:prstGeom>
          <a:ln>
            <a:solidFill>
              <a:schemeClr val="accent1"/>
            </a:solidFill>
          </a:ln>
        </p:spPr>
      </p:pic>
      <p:pic>
        <p:nvPicPr>
          <p:cNvPr id="8" name="Picture 7">
            <a:extLst>
              <a:ext uri="{FF2B5EF4-FFF2-40B4-BE49-F238E27FC236}">
                <a16:creationId xmlns:a16="http://schemas.microsoft.com/office/drawing/2014/main" id="{B78781C2-4810-4292-9F3F-87BCA293FE42}"/>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954215" y="769084"/>
            <a:ext cx="3650296" cy="1699407"/>
          </a:xfrm>
          <a:prstGeom prst="rect">
            <a:avLst/>
          </a:prstGeom>
          <a:ln>
            <a:solidFill>
              <a:schemeClr val="accent1"/>
            </a:solidFill>
          </a:ln>
        </p:spPr>
      </p:pic>
      <p:pic>
        <p:nvPicPr>
          <p:cNvPr id="10" name="Picture 9">
            <a:extLst>
              <a:ext uri="{FF2B5EF4-FFF2-40B4-BE49-F238E27FC236}">
                <a16:creationId xmlns:a16="http://schemas.microsoft.com/office/drawing/2014/main" id="{6D60A4AB-41B5-4D38-9D36-B82187FB8E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2" y="3429000"/>
            <a:ext cx="7445385" cy="2484335"/>
          </a:xfrm>
          <a:prstGeom prst="rect">
            <a:avLst/>
          </a:prstGeom>
          <a:ln>
            <a:solidFill>
              <a:schemeClr val="accent1"/>
            </a:solidFill>
          </a:ln>
        </p:spPr>
      </p:pic>
      <p:grpSp>
        <p:nvGrpSpPr>
          <p:cNvPr id="11" name="Group 10">
            <a:extLst>
              <a:ext uri="{FF2B5EF4-FFF2-40B4-BE49-F238E27FC236}">
                <a16:creationId xmlns:a16="http://schemas.microsoft.com/office/drawing/2014/main" id="{4DA10E17-2326-4EB8-A84C-4F5102481956}"/>
              </a:ext>
            </a:extLst>
          </p:cNvPr>
          <p:cNvGrpSpPr/>
          <p:nvPr/>
        </p:nvGrpSpPr>
        <p:grpSpPr>
          <a:xfrm>
            <a:off x="7202757" y="2872043"/>
            <a:ext cx="998840" cy="506055"/>
            <a:chOff x="2645546" y="3175237"/>
            <a:chExt cx="998840" cy="506055"/>
          </a:xfrm>
        </p:grpSpPr>
        <p:cxnSp>
          <p:nvCxnSpPr>
            <p:cNvPr id="12" name="Straight Connector 11">
              <a:extLst>
                <a:ext uri="{FF2B5EF4-FFF2-40B4-BE49-F238E27FC236}">
                  <a16:creationId xmlns:a16="http://schemas.microsoft.com/office/drawing/2014/main" id="{8DC31496-6F81-4EF4-8305-EF86822EF5CF}"/>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569203F-5ADE-4568-8CC1-6143F25E7C8C}"/>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4" name="Straight Connector 13">
              <a:extLst>
                <a:ext uri="{FF2B5EF4-FFF2-40B4-BE49-F238E27FC236}">
                  <a16:creationId xmlns:a16="http://schemas.microsoft.com/office/drawing/2014/main" id="{572E4B83-09C7-4B75-B67F-D7C5381FCB41}"/>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C3A16D6-71BA-4055-A36F-6BB646B47AB3}"/>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spTree>
    <p:extLst>
      <p:ext uri="{BB962C8B-B14F-4D97-AF65-F5344CB8AC3E}">
        <p14:creationId xmlns:p14="http://schemas.microsoft.com/office/powerpoint/2010/main" val="102163269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6CCCF-AA66-4CB2-8707-50217AB2AF8A}"/>
              </a:ext>
            </a:extLst>
          </p:cNvPr>
          <p:cNvSpPr>
            <a:spLocks noGrp="1"/>
          </p:cNvSpPr>
          <p:nvPr>
            <p:ph type="title"/>
          </p:nvPr>
        </p:nvSpPr>
        <p:spPr/>
        <p:txBody>
          <a:bodyPr/>
          <a:lstStyle/>
          <a:p>
            <a:r>
              <a:rPr lang="en-IN" dirty="0"/>
              <a:t>Load Match Implementation</a:t>
            </a:r>
          </a:p>
        </p:txBody>
      </p:sp>
      <p:sp>
        <p:nvSpPr>
          <p:cNvPr id="3" name="Date Placeholder 2">
            <a:extLst>
              <a:ext uri="{FF2B5EF4-FFF2-40B4-BE49-F238E27FC236}">
                <a16:creationId xmlns:a16="http://schemas.microsoft.com/office/drawing/2014/main" id="{26A24726-7F1C-44A3-9F57-58C866F95761}"/>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199E372-C9F0-4DCE-81CF-F80677CA93BD}"/>
              </a:ext>
            </a:extLst>
          </p:cNvPr>
          <p:cNvSpPr>
            <a:spLocks noGrp="1"/>
          </p:cNvSpPr>
          <p:nvPr>
            <p:ph type="sldNum" sz="quarter" idx="12"/>
          </p:nvPr>
        </p:nvSpPr>
        <p:spPr/>
        <p:txBody>
          <a:bodyPr/>
          <a:lstStyle/>
          <a:p>
            <a:fld id="{2495F090-CA2D-44FF-B42B-1156B48CA943}" type="slidenum">
              <a:rPr lang="en-IN" smtClean="0"/>
              <a:t>184</a:t>
            </a:fld>
            <a:endParaRPr lang="en-IN"/>
          </a:p>
        </p:txBody>
      </p:sp>
      <p:pic>
        <p:nvPicPr>
          <p:cNvPr id="6" name="Picture 5">
            <a:extLst>
              <a:ext uri="{FF2B5EF4-FFF2-40B4-BE49-F238E27FC236}">
                <a16:creationId xmlns:a16="http://schemas.microsoft.com/office/drawing/2014/main" id="{04E1A9FC-8E2E-4297-A733-944C14620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357" y="769084"/>
            <a:ext cx="2880610" cy="2080440"/>
          </a:xfrm>
          <a:prstGeom prst="rect">
            <a:avLst/>
          </a:prstGeom>
          <a:ln>
            <a:solidFill>
              <a:schemeClr val="accent1"/>
            </a:solidFill>
          </a:ln>
        </p:spPr>
      </p:pic>
      <p:pic>
        <p:nvPicPr>
          <p:cNvPr id="8" name="Picture 7">
            <a:extLst>
              <a:ext uri="{FF2B5EF4-FFF2-40B4-BE49-F238E27FC236}">
                <a16:creationId xmlns:a16="http://schemas.microsoft.com/office/drawing/2014/main" id="{442335FD-B2CB-4E03-9B70-2F65F3F6634F}"/>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695938" y="769084"/>
            <a:ext cx="3612193" cy="1562235"/>
          </a:xfrm>
          <a:prstGeom prst="rect">
            <a:avLst/>
          </a:prstGeom>
          <a:ln>
            <a:solidFill>
              <a:schemeClr val="accent1"/>
            </a:solidFill>
          </a:ln>
        </p:spPr>
      </p:pic>
      <p:pic>
        <p:nvPicPr>
          <p:cNvPr id="10" name="Picture 9">
            <a:extLst>
              <a:ext uri="{FF2B5EF4-FFF2-40B4-BE49-F238E27FC236}">
                <a16:creationId xmlns:a16="http://schemas.microsoft.com/office/drawing/2014/main" id="{1CB96D2C-2D43-4A23-A710-C18DD6BCC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357" y="3862704"/>
            <a:ext cx="6957663" cy="2080440"/>
          </a:xfrm>
          <a:prstGeom prst="rect">
            <a:avLst/>
          </a:prstGeom>
          <a:ln>
            <a:solidFill>
              <a:schemeClr val="accent1"/>
            </a:solidFill>
          </a:ln>
        </p:spPr>
      </p:pic>
      <p:grpSp>
        <p:nvGrpSpPr>
          <p:cNvPr id="11" name="Group 10">
            <a:extLst>
              <a:ext uri="{FF2B5EF4-FFF2-40B4-BE49-F238E27FC236}">
                <a16:creationId xmlns:a16="http://schemas.microsoft.com/office/drawing/2014/main" id="{E520345A-799C-4E1D-B0A0-5A6D1D0F11EC}"/>
              </a:ext>
            </a:extLst>
          </p:cNvPr>
          <p:cNvGrpSpPr/>
          <p:nvPr/>
        </p:nvGrpSpPr>
        <p:grpSpPr>
          <a:xfrm>
            <a:off x="6778120" y="3311208"/>
            <a:ext cx="998840" cy="506055"/>
            <a:chOff x="2645546" y="3175237"/>
            <a:chExt cx="998840" cy="506055"/>
          </a:xfrm>
        </p:grpSpPr>
        <p:cxnSp>
          <p:nvCxnSpPr>
            <p:cNvPr id="12" name="Straight Connector 11">
              <a:extLst>
                <a:ext uri="{FF2B5EF4-FFF2-40B4-BE49-F238E27FC236}">
                  <a16:creationId xmlns:a16="http://schemas.microsoft.com/office/drawing/2014/main" id="{52767E43-7B23-4644-B07D-BA94D8EED746}"/>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1457412-33C1-46B2-87B0-92C00E778E55}"/>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4" name="Straight Connector 13">
              <a:extLst>
                <a:ext uri="{FF2B5EF4-FFF2-40B4-BE49-F238E27FC236}">
                  <a16:creationId xmlns:a16="http://schemas.microsoft.com/office/drawing/2014/main" id="{99EF8C3C-6443-4ECB-86E9-A27DFA62C5A8}"/>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332B41B-8438-44A1-B662-6485665469F1}"/>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spTree>
    <p:extLst>
      <p:ext uri="{BB962C8B-B14F-4D97-AF65-F5344CB8AC3E}">
        <p14:creationId xmlns:p14="http://schemas.microsoft.com/office/powerpoint/2010/main" val="369655121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F2E4-D424-4831-AAB6-7E287D17BFFF}"/>
              </a:ext>
            </a:extLst>
          </p:cNvPr>
          <p:cNvSpPr>
            <a:spLocks noGrp="1"/>
          </p:cNvSpPr>
          <p:nvPr>
            <p:ph type="title"/>
          </p:nvPr>
        </p:nvSpPr>
        <p:spPr/>
        <p:txBody>
          <a:bodyPr/>
          <a:lstStyle/>
          <a:p>
            <a:r>
              <a:rPr lang="en-IN" dirty="0"/>
              <a:t>Load Match Implementation</a:t>
            </a:r>
          </a:p>
        </p:txBody>
      </p:sp>
      <p:sp>
        <p:nvSpPr>
          <p:cNvPr id="3" name="Date Placeholder 2">
            <a:extLst>
              <a:ext uri="{FF2B5EF4-FFF2-40B4-BE49-F238E27FC236}">
                <a16:creationId xmlns:a16="http://schemas.microsoft.com/office/drawing/2014/main" id="{5A858BEB-15CA-44A7-9952-D72CB570515F}"/>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1BA9868B-9F30-41E1-8FDF-F978324268FA}"/>
              </a:ext>
            </a:extLst>
          </p:cNvPr>
          <p:cNvSpPr>
            <a:spLocks noGrp="1"/>
          </p:cNvSpPr>
          <p:nvPr>
            <p:ph type="sldNum" sz="quarter" idx="12"/>
          </p:nvPr>
        </p:nvSpPr>
        <p:spPr/>
        <p:txBody>
          <a:bodyPr/>
          <a:lstStyle/>
          <a:p>
            <a:fld id="{2495F090-CA2D-44FF-B42B-1156B48CA943}" type="slidenum">
              <a:rPr lang="en-IN" smtClean="0"/>
              <a:t>185</a:t>
            </a:fld>
            <a:endParaRPr lang="en-IN"/>
          </a:p>
        </p:txBody>
      </p:sp>
      <p:pic>
        <p:nvPicPr>
          <p:cNvPr id="6" name="Picture 5">
            <a:extLst>
              <a:ext uri="{FF2B5EF4-FFF2-40B4-BE49-F238E27FC236}">
                <a16:creationId xmlns:a16="http://schemas.microsoft.com/office/drawing/2014/main" id="{1DC7C6AC-0A64-437C-8E86-8A6170AEE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579" y="708033"/>
            <a:ext cx="4069285" cy="2186088"/>
          </a:xfrm>
          <a:prstGeom prst="rect">
            <a:avLst/>
          </a:prstGeom>
          <a:ln>
            <a:solidFill>
              <a:schemeClr val="accent1"/>
            </a:solidFill>
          </a:ln>
        </p:spPr>
      </p:pic>
      <p:pic>
        <p:nvPicPr>
          <p:cNvPr id="8" name="Picture 7">
            <a:extLst>
              <a:ext uri="{FF2B5EF4-FFF2-40B4-BE49-F238E27FC236}">
                <a16:creationId xmlns:a16="http://schemas.microsoft.com/office/drawing/2014/main" id="{7E990CA8-FD66-44DD-AC2F-E51099C476E6}"/>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902055" y="708033"/>
            <a:ext cx="3528366" cy="1478408"/>
          </a:xfrm>
          <a:prstGeom prst="rect">
            <a:avLst/>
          </a:prstGeom>
          <a:ln>
            <a:solidFill>
              <a:schemeClr val="accent1"/>
            </a:solidFill>
          </a:ln>
        </p:spPr>
      </p:pic>
      <p:pic>
        <p:nvPicPr>
          <p:cNvPr id="10" name="Picture 9">
            <a:extLst>
              <a:ext uri="{FF2B5EF4-FFF2-40B4-BE49-F238E27FC236}">
                <a16:creationId xmlns:a16="http://schemas.microsoft.com/office/drawing/2014/main" id="{2F859E6F-00F1-4B34-85A1-9B39FFF34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79" y="3871390"/>
            <a:ext cx="7102455" cy="2278577"/>
          </a:xfrm>
          <a:prstGeom prst="rect">
            <a:avLst/>
          </a:prstGeom>
          <a:ln>
            <a:solidFill>
              <a:schemeClr val="accent1"/>
            </a:solidFill>
          </a:ln>
        </p:spPr>
      </p:pic>
      <p:grpSp>
        <p:nvGrpSpPr>
          <p:cNvPr id="11" name="Group 10">
            <a:extLst>
              <a:ext uri="{FF2B5EF4-FFF2-40B4-BE49-F238E27FC236}">
                <a16:creationId xmlns:a16="http://schemas.microsoft.com/office/drawing/2014/main" id="{1023D632-3AEC-4B50-8D33-361BE19F1439}"/>
              </a:ext>
            </a:extLst>
          </p:cNvPr>
          <p:cNvGrpSpPr/>
          <p:nvPr/>
        </p:nvGrpSpPr>
        <p:grpSpPr>
          <a:xfrm>
            <a:off x="6778120" y="3311208"/>
            <a:ext cx="998840" cy="506055"/>
            <a:chOff x="2645546" y="3175237"/>
            <a:chExt cx="998840" cy="506055"/>
          </a:xfrm>
        </p:grpSpPr>
        <p:cxnSp>
          <p:nvCxnSpPr>
            <p:cNvPr id="12" name="Straight Connector 11">
              <a:extLst>
                <a:ext uri="{FF2B5EF4-FFF2-40B4-BE49-F238E27FC236}">
                  <a16:creationId xmlns:a16="http://schemas.microsoft.com/office/drawing/2014/main" id="{4D18B74B-BA85-46F0-BD19-3962A9F65BB2}"/>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2824EC7-F21A-447E-8B4F-06EEC14A862C}"/>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4" name="Straight Connector 13">
              <a:extLst>
                <a:ext uri="{FF2B5EF4-FFF2-40B4-BE49-F238E27FC236}">
                  <a16:creationId xmlns:a16="http://schemas.microsoft.com/office/drawing/2014/main" id="{F6E55B75-44A3-4A4A-9A9B-ADEE60CBC62B}"/>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453FCC-F458-429B-8314-A26D00C88FD2}"/>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spTree>
    <p:extLst>
      <p:ext uri="{BB962C8B-B14F-4D97-AF65-F5344CB8AC3E}">
        <p14:creationId xmlns:p14="http://schemas.microsoft.com/office/powerpoint/2010/main" val="213111604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A4557-60D9-490F-A17C-E666A032A7CD}"/>
              </a:ext>
            </a:extLst>
          </p:cNvPr>
          <p:cNvSpPr>
            <a:spLocks noGrp="1"/>
          </p:cNvSpPr>
          <p:nvPr>
            <p:ph type="title"/>
          </p:nvPr>
        </p:nvSpPr>
        <p:spPr/>
        <p:txBody>
          <a:bodyPr/>
          <a:lstStyle/>
          <a:p>
            <a:r>
              <a:rPr lang="en-IN" dirty="0"/>
              <a:t>Load Match Implementation</a:t>
            </a:r>
          </a:p>
        </p:txBody>
      </p:sp>
      <p:sp>
        <p:nvSpPr>
          <p:cNvPr id="3" name="Date Placeholder 2">
            <a:extLst>
              <a:ext uri="{FF2B5EF4-FFF2-40B4-BE49-F238E27FC236}">
                <a16:creationId xmlns:a16="http://schemas.microsoft.com/office/drawing/2014/main" id="{BB48C548-F448-4032-B48F-E170C3B3944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94ADA9C-9D77-4AC3-A578-1705B452D4A0}"/>
              </a:ext>
            </a:extLst>
          </p:cNvPr>
          <p:cNvSpPr>
            <a:spLocks noGrp="1"/>
          </p:cNvSpPr>
          <p:nvPr>
            <p:ph type="sldNum" sz="quarter" idx="12"/>
          </p:nvPr>
        </p:nvSpPr>
        <p:spPr/>
        <p:txBody>
          <a:bodyPr/>
          <a:lstStyle/>
          <a:p>
            <a:fld id="{2495F090-CA2D-44FF-B42B-1156B48CA943}" type="slidenum">
              <a:rPr lang="en-IN" smtClean="0"/>
              <a:t>186</a:t>
            </a:fld>
            <a:endParaRPr lang="en-IN"/>
          </a:p>
        </p:txBody>
      </p:sp>
      <p:pic>
        <p:nvPicPr>
          <p:cNvPr id="6" name="Picture 5">
            <a:extLst>
              <a:ext uri="{FF2B5EF4-FFF2-40B4-BE49-F238E27FC236}">
                <a16:creationId xmlns:a16="http://schemas.microsoft.com/office/drawing/2014/main" id="{4F66322F-AB6B-471C-9365-C6402835C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639" y="769084"/>
            <a:ext cx="4290432" cy="2057578"/>
          </a:xfrm>
          <a:prstGeom prst="rect">
            <a:avLst/>
          </a:prstGeom>
          <a:ln>
            <a:solidFill>
              <a:schemeClr val="accent1"/>
            </a:solidFill>
          </a:ln>
        </p:spPr>
      </p:pic>
      <p:pic>
        <p:nvPicPr>
          <p:cNvPr id="8" name="Picture 7">
            <a:extLst>
              <a:ext uri="{FF2B5EF4-FFF2-40B4-BE49-F238E27FC236}">
                <a16:creationId xmlns:a16="http://schemas.microsoft.com/office/drawing/2014/main" id="{9898995F-A1E1-4EA1-8E47-3D368B774E9D}"/>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053060" y="769084"/>
            <a:ext cx="3878916" cy="1569856"/>
          </a:xfrm>
          <a:prstGeom prst="rect">
            <a:avLst/>
          </a:prstGeom>
          <a:ln>
            <a:solidFill>
              <a:schemeClr val="accent1"/>
            </a:solidFill>
          </a:ln>
        </p:spPr>
      </p:pic>
      <p:pic>
        <p:nvPicPr>
          <p:cNvPr id="10" name="Picture 9">
            <a:extLst>
              <a:ext uri="{FF2B5EF4-FFF2-40B4-BE49-F238E27FC236}">
                <a16:creationId xmlns:a16="http://schemas.microsoft.com/office/drawing/2014/main" id="{B445D76F-CD74-43A6-AD2A-9FD158458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39" y="3788065"/>
            <a:ext cx="7186283" cy="2385267"/>
          </a:xfrm>
          <a:prstGeom prst="rect">
            <a:avLst/>
          </a:prstGeom>
          <a:ln>
            <a:solidFill>
              <a:schemeClr val="accent1"/>
            </a:solidFill>
          </a:ln>
        </p:spPr>
      </p:pic>
      <p:grpSp>
        <p:nvGrpSpPr>
          <p:cNvPr id="11" name="Group 10">
            <a:extLst>
              <a:ext uri="{FF2B5EF4-FFF2-40B4-BE49-F238E27FC236}">
                <a16:creationId xmlns:a16="http://schemas.microsoft.com/office/drawing/2014/main" id="{2B911D5B-C26C-446B-8E95-AE1928A030D1}"/>
              </a:ext>
            </a:extLst>
          </p:cNvPr>
          <p:cNvGrpSpPr/>
          <p:nvPr/>
        </p:nvGrpSpPr>
        <p:grpSpPr>
          <a:xfrm>
            <a:off x="6778120" y="3311208"/>
            <a:ext cx="998840" cy="506055"/>
            <a:chOff x="2645546" y="3175237"/>
            <a:chExt cx="998840" cy="506055"/>
          </a:xfrm>
        </p:grpSpPr>
        <p:cxnSp>
          <p:nvCxnSpPr>
            <p:cNvPr id="12" name="Straight Connector 11">
              <a:extLst>
                <a:ext uri="{FF2B5EF4-FFF2-40B4-BE49-F238E27FC236}">
                  <a16:creationId xmlns:a16="http://schemas.microsoft.com/office/drawing/2014/main" id="{D0DE431C-3190-4E86-810E-35CB9B86DED9}"/>
                </a:ext>
              </a:extLst>
            </p:cNvPr>
            <p:cNvCxnSpPr/>
            <p:nvPr/>
          </p:nvCxnSpPr>
          <p:spPr>
            <a:xfrm>
              <a:off x="2645546" y="3329126"/>
              <a:ext cx="3606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B28898C-9EC8-4478-98CC-187942A58965}"/>
                </a:ext>
              </a:extLst>
            </p:cNvPr>
            <p:cNvSpPr txBox="1"/>
            <p:nvPr/>
          </p:nvSpPr>
          <p:spPr>
            <a:xfrm>
              <a:off x="2951568" y="3175237"/>
              <a:ext cx="692818" cy="307777"/>
            </a:xfrm>
            <a:prstGeom prst="rect">
              <a:avLst/>
            </a:prstGeom>
            <a:noFill/>
          </p:spPr>
          <p:txBody>
            <a:bodyPr wrap="none" rtlCol="0">
              <a:spAutoFit/>
            </a:bodyPr>
            <a:lstStyle/>
            <a:p>
              <a:r>
                <a:rPr lang="en-IN" sz="1400" dirty="0"/>
                <a:t>Circuit</a:t>
              </a:r>
            </a:p>
          </p:txBody>
        </p:sp>
        <p:cxnSp>
          <p:nvCxnSpPr>
            <p:cNvPr id="14" name="Straight Connector 13">
              <a:extLst>
                <a:ext uri="{FF2B5EF4-FFF2-40B4-BE49-F238E27FC236}">
                  <a16:creationId xmlns:a16="http://schemas.microsoft.com/office/drawing/2014/main" id="{EFC50C0F-83AF-4AF5-8DD4-E5CE05876030}"/>
                </a:ext>
              </a:extLst>
            </p:cNvPr>
            <p:cNvCxnSpPr/>
            <p:nvPr/>
          </p:nvCxnSpPr>
          <p:spPr>
            <a:xfrm>
              <a:off x="2645546" y="3527404"/>
              <a:ext cx="360674" cy="0"/>
            </a:xfrm>
            <a:prstGeom prst="line">
              <a:avLst/>
            </a:prstGeom>
            <a:ln w="19050">
              <a:solidFill>
                <a:srgbClr val="190DB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B4114E-3669-40F1-B9B0-85D974E8921E}"/>
                </a:ext>
              </a:extLst>
            </p:cNvPr>
            <p:cNvSpPr txBox="1"/>
            <p:nvPr/>
          </p:nvSpPr>
          <p:spPr>
            <a:xfrm>
              <a:off x="2951568" y="3373515"/>
              <a:ext cx="453970" cy="307777"/>
            </a:xfrm>
            <a:prstGeom prst="rect">
              <a:avLst/>
            </a:prstGeom>
            <a:noFill/>
          </p:spPr>
          <p:txBody>
            <a:bodyPr wrap="none" rtlCol="0">
              <a:spAutoFit/>
            </a:bodyPr>
            <a:lstStyle/>
            <a:p>
              <a:r>
                <a:rPr lang="en-IN" sz="1400" dirty="0"/>
                <a:t>EM</a:t>
              </a:r>
            </a:p>
          </p:txBody>
        </p:sp>
      </p:grpSp>
    </p:spTree>
    <p:extLst>
      <p:ext uri="{BB962C8B-B14F-4D97-AF65-F5344CB8AC3E}">
        <p14:creationId xmlns:p14="http://schemas.microsoft.com/office/powerpoint/2010/main" val="358792705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62FC-A211-44C1-A056-129BFFD4484D}"/>
              </a:ext>
            </a:extLst>
          </p:cNvPr>
          <p:cNvSpPr>
            <a:spLocks noGrp="1"/>
          </p:cNvSpPr>
          <p:nvPr>
            <p:ph type="title"/>
          </p:nvPr>
        </p:nvSpPr>
        <p:spPr/>
        <p:txBody>
          <a:bodyPr/>
          <a:lstStyle/>
          <a:p>
            <a:r>
              <a:rPr lang="en-IN" dirty="0"/>
              <a:t>LNA with all Matching</a:t>
            </a:r>
          </a:p>
        </p:txBody>
      </p:sp>
      <p:sp>
        <p:nvSpPr>
          <p:cNvPr id="3" name="Date Placeholder 2">
            <a:extLst>
              <a:ext uri="{FF2B5EF4-FFF2-40B4-BE49-F238E27FC236}">
                <a16:creationId xmlns:a16="http://schemas.microsoft.com/office/drawing/2014/main" id="{73F5B54D-C710-4ADB-8BE5-D0A37C6939B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11E8C54D-5BF3-4A55-961B-0F8BB290D5F1}"/>
              </a:ext>
            </a:extLst>
          </p:cNvPr>
          <p:cNvSpPr>
            <a:spLocks noGrp="1"/>
          </p:cNvSpPr>
          <p:nvPr>
            <p:ph type="sldNum" sz="quarter" idx="12"/>
          </p:nvPr>
        </p:nvSpPr>
        <p:spPr/>
        <p:txBody>
          <a:bodyPr/>
          <a:lstStyle/>
          <a:p>
            <a:fld id="{2495F090-CA2D-44FF-B42B-1156B48CA943}" type="slidenum">
              <a:rPr lang="en-IN" smtClean="0"/>
              <a:t>187</a:t>
            </a:fld>
            <a:endParaRPr lang="en-IN"/>
          </a:p>
        </p:txBody>
      </p:sp>
      <p:pic>
        <p:nvPicPr>
          <p:cNvPr id="6" name="Picture 5">
            <a:extLst>
              <a:ext uri="{FF2B5EF4-FFF2-40B4-BE49-F238E27FC236}">
                <a16:creationId xmlns:a16="http://schemas.microsoft.com/office/drawing/2014/main" id="{C98873F8-6F83-42F4-BBEE-C4E85A5B7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21" y="671893"/>
            <a:ext cx="8268417" cy="3383573"/>
          </a:xfrm>
          <a:prstGeom prst="rect">
            <a:avLst/>
          </a:prstGeom>
          <a:ln>
            <a:solidFill>
              <a:schemeClr val="accent1"/>
            </a:solidFill>
          </a:ln>
        </p:spPr>
      </p:pic>
      <p:pic>
        <p:nvPicPr>
          <p:cNvPr id="8" name="Picture 7">
            <a:extLst>
              <a:ext uri="{FF2B5EF4-FFF2-40B4-BE49-F238E27FC236}">
                <a16:creationId xmlns:a16="http://schemas.microsoft.com/office/drawing/2014/main" id="{7F2852A5-6993-488A-9282-787F49AE6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21" y="3600417"/>
            <a:ext cx="6513425" cy="2761742"/>
          </a:xfrm>
          <a:prstGeom prst="rect">
            <a:avLst/>
          </a:prstGeom>
          <a:ln>
            <a:solidFill>
              <a:schemeClr val="accent1"/>
            </a:solidFill>
          </a:ln>
        </p:spPr>
      </p:pic>
    </p:spTree>
    <p:extLst>
      <p:ext uri="{BB962C8B-B14F-4D97-AF65-F5344CB8AC3E}">
        <p14:creationId xmlns:p14="http://schemas.microsoft.com/office/powerpoint/2010/main" val="22559883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D1C9E2-80BF-4B7C-9610-3393D85AC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744" y="870012"/>
            <a:ext cx="6406970" cy="5443408"/>
          </a:xfrm>
          <a:prstGeom prst="rect">
            <a:avLst/>
          </a:prstGeom>
          <a:ln>
            <a:solidFill>
              <a:schemeClr val="accent1"/>
            </a:solidFill>
          </a:ln>
        </p:spPr>
      </p:pic>
      <p:sp>
        <p:nvSpPr>
          <p:cNvPr id="2" name="Title 1">
            <a:extLst>
              <a:ext uri="{FF2B5EF4-FFF2-40B4-BE49-F238E27FC236}">
                <a16:creationId xmlns:a16="http://schemas.microsoft.com/office/drawing/2014/main" id="{12A248A5-46C5-4667-8C21-FA038A7D1506}"/>
              </a:ext>
            </a:extLst>
          </p:cNvPr>
          <p:cNvSpPr>
            <a:spLocks noGrp="1"/>
          </p:cNvSpPr>
          <p:nvPr>
            <p:ph type="title"/>
          </p:nvPr>
        </p:nvSpPr>
        <p:spPr/>
        <p:txBody>
          <a:bodyPr/>
          <a:lstStyle/>
          <a:p>
            <a:r>
              <a:rPr lang="en-IN" dirty="0"/>
              <a:t>LTCC Module</a:t>
            </a:r>
          </a:p>
        </p:txBody>
      </p:sp>
      <p:sp>
        <p:nvSpPr>
          <p:cNvPr id="3" name="Date Placeholder 2">
            <a:extLst>
              <a:ext uri="{FF2B5EF4-FFF2-40B4-BE49-F238E27FC236}">
                <a16:creationId xmlns:a16="http://schemas.microsoft.com/office/drawing/2014/main" id="{CC122BAF-1700-4573-8B73-32E3202E1F4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653337D-8D05-4F01-AB3C-CA37B94AE312}"/>
              </a:ext>
            </a:extLst>
          </p:cNvPr>
          <p:cNvSpPr>
            <a:spLocks noGrp="1"/>
          </p:cNvSpPr>
          <p:nvPr>
            <p:ph type="sldNum" sz="quarter" idx="12"/>
          </p:nvPr>
        </p:nvSpPr>
        <p:spPr/>
        <p:txBody>
          <a:bodyPr/>
          <a:lstStyle/>
          <a:p>
            <a:fld id="{2495F090-CA2D-44FF-B42B-1156B48CA943}" type="slidenum">
              <a:rPr lang="en-IN" smtClean="0"/>
              <a:t>188</a:t>
            </a:fld>
            <a:endParaRPr lang="en-IN"/>
          </a:p>
        </p:txBody>
      </p:sp>
      <p:pic>
        <p:nvPicPr>
          <p:cNvPr id="6" name="Picture 5">
            <a:extLst>
              <a:ext uri="{FF2B5EF4-FFF2-40B4-BE49-F238E27FC236}">
                <a16:creationId xmlns:a16="http://schemas.microsoft.com/office/drawing/2014/main" id="{D6F60717-3D6E-4A9E-B0A8-43CE0506C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47" y="633240"/>
            <a:ext cx="3108849" cy="2194482"/>
          </a:xfrm>
          <a:prstGeom prst="rect">
            <a:avLst/>
          </a:prstGeom>
          <a:ln>
            <a:solidFill>
              <a:schemeClr val="accent1"/>
            </a:solidFill>
          </a:ln>
        </p:spPr>
      </p:pic>
    </p:spTree>
    <p:extLst>
      <p:ext uri="{BB962C8B-B14F-4D97-AF65-F5344CB8AC3E}">
        <p14:creationId xmlns:p14="http://schemas.microsoft.com/office/powerpoint/2010/main" val="68958979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D933-05A5-4F78-BC87-F0F4CDE9EEEF}"/>
              </a:ext>
            </a:extLst>
          </p:cNvPr>
          <p:cNvSpPr>
            <a:spLocks noGrp="1"/>
          </p:cNvSpPr>
          <p:nvPr>
            <p:ph type="title"/>
          </p:nvPr>
        </p:nvSpPr>
        <p:spPr>
          <a:xfrm>
            <a:off x="628649" y="2"/>
            <a:ext cx="8409333" cy="769082"/>
          </a:xfrm>
        </p:spPr>
        <p:txBody>
          <a:bodyPr>
            <a:normAutofit fontScale="90000"/>
          </a:bodyPr>
          <a:lstStyle/>
          <a:p>
            <a:r>
              <a:rPr lang="en-US" dirty="0"/>
              <a:t>LNA Performance with LTCC Package</a:t>
            </a:r>
          </a:p>
        </p:txBody>
      </p:sp>
      <p:sp>
        <p:nvSpPr>
          <p:cNvPr id="3" name="Date Placeholder 2">
            <a:extLst>
              <a:ext uri="{FF2B5EF4-FFF2-40B4-BE49-F238E27FC236}">
                <a16:creationId xmlns:a16="http://schemas.microsoft.com/office/drawing/2014/main" id="{789FAACB-64AB-4D44-B21D-AD428871B9C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C13C3A6-87FB-4104-93DA-2EB0793CF30E}"/>
              </a:ext>
            </a:extLst>
          </p:cNvPr>
          <p:cNvSpPr>
            <a:spLocks noGrp="1"/>
          </p:cNvSpPr>
          <p:nvPr>
            <p:ph type="sldNum" sz="quarter" idx="12"/>
          </p:nvPr>
        </p:nvSpPr>
        <p:spPr/>
        <p:txBody>
          <a:bodyPr/>
          <a:lstStyle/>
          <a:p>
            <a:fld id="{2495F090-CA2D-44FF-B42B-1156B48CA943}" type="slidenum">
              <a:rPr lang="en-IN" smtClean="0"/>
              <a:t>189</a:t>
            </a:fld>
            <a:endParaRPr lang="en-IN"/>
          </a:p>
        </p:txBody>
      </p:sp>
      <p:pic>
        <p:nvPicPr>
          <p:cNvPr id="6" name="Picture 5">
            <a:extLst>
              <a:ext uri="{FF2B5EF4-FFF2-40B4-BE49-F238E27FC236}">
                <a16:creationId xmlns:a16="http://schemas.microsoft.com/office/drawing/2014/main" id="{8FACF34C-11E3-4ADC-8FBA-DE3F97E57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155" y="675114"/>
            <a:ext cx="6995766" cy="2453853"/>
          </a:xfrm>
          <a:prstGeom prst="rect">
            <a:avLst/>
          </a:prstGeom>
          <a:ln>
            <a:solidFill>
              <a:schemeClr val="accent1"/>
            </a:solidFill>
          </a:ln>
        </p:spPr>
      </p:pic>
      <p:pic>
        <p:nvPicPr>
          <p:cNvPr id="8" name="Picture 7">
            <a:extLst>
              <a:ext uri="{FF2B5EF4-FFF2-40B4-BE49-F238E27FC236}">
                <a16:creationId xmlns:a16="http://schemas.microsoft.com/office/drawing/2014/main" id="{76333507-ABF1-4738-9099-76EA41003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020" y="3209728"/>
            <a:ext cx="5768840" cy="2857748"/>
          </a:xfrm>
          <a:prstGeom prst="rect">
            <a:avLst/>
          </a:prstGeom>
          <a:ln>
            <a:solidFill>
              <a:schemeClr val="accent1"/>
            </a:solidFill>
          </a:ln>
        </p:spPr>
      </p:pic>
      <p:sp>
        <p:nvSpPr>
          <p:cNvPr id="9" name="TextBox 8">
            <a:extLst>
              <a:ext uri="{FF2B5EF4-FFF2-40B4-BE49-F238E27FC236}">
                <a16:creationId xmlns:a16="http://schemas.microsoft.com/office/drawing/2014/main" id="{8819C2A3-5DDF-4B43-9838-92B83EBA2D47}"/>
              </a:ext>
            </a:extLst>
          </p:cNvPr>
          <p:cNvSpPr txBox="1"/>
          <p:nvPr/>
        </p:nvSpPr>
        <p:spPr>
          <a:xfrm>
            <a:off x="731155" y="3276684"/>
            <a:ext cx="2606849" cy="2585323"/>
          </a:xfrm>
          <a:prstGeom prst="rect">
            <a:avLst/>
          </a:prstGeom>
          <a:noFill/>
        </p:spPr>
        <p:txBody>
          <a:bodyPr wrap="square" rtlCol="0">
            <a:spAutoFit/>
          </a:bodyPr>
          <a:lstStyle/>
          <a:p>
            <a:r>
              <a:rPr lang="en-IN" dirty="0">
                <a:solidFill>
                  <a:srgbClr val="0070C0"/>
                </a:solidFill>
              </a:rPr>
              <a:t>Conclusion</a:t>
            </a:r>
          </a:p>
          <a:p>
            <a:endParaRPr lang="en-IN" dirty="0"/>
          </a:p>
          <a:p>
            <a:r>
              <a:rPr lang="en-IN" sz="1400" dirty="0"/>
              <a:t>We will loose 0.4 to 0.6 dB in Noise Figure due to mismatch on package pins and losses in bond wires. Gain Flatness will also be affected. </a:t>
            </a:r>
          </a:p>
          <a:p>
            <a:endParaRPr lang="en-IN" sz="1400" dirty="0"/>
          </a:p>
          <a:p>
            <a:r>
              <a:rPr lang="en-IN" sz="1400" dirty="0"/>
              <a:t>3</a:t>
            </a:r>
            <a:r>
              <a:rPr lang="el-GR" sz="1400" dirty="0"/>
              <a:t>Ω</a:t>
            </a:r>
            <a:r>
              <a:rPr lang="en-IN" sz="1400" dirty="0"/>
              <a:t> mismatch in 50</a:t>
            </a:r>
            <a:r>
              <a:rPr lang="el-GR" sz="1400" dirty="0"/>
              <a:t>Ω</a:t>
            </a:r>
            <a:r>
              <a:rPr lang="en-IN" sz="1400" dirty="0"/>
              <a:t> system roughly corresponds to 1 dB loss in gain.</a:t>
            </a:r>
          </a:p>
        </p:txBody>
      </p:sp>
    </p:spTree>
    <p:extLst>
      <p:ext uri="{BB962C8B-B14F-4D97-AF65-F5344CB8AC3E}">
        <p14:creationId xmlns:p14="http://schemas.microsoft.com/office/powerpoint/2010/main" val="3604126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A4FAC-4B78-4331-82CA-1620FEC6F475}"/>
              </a:ext>
            </a:extLst>
          </p:cNvPr>
          <p:cNvSpPr>
            <a:spLocks noGrp="1"/>
          </p:cNvSpPr>
          <p:nvPr>
            <p:ph type="title"/>
          </p:nvPr>
        </p:nvSpPr>
        <p:spPr/>
        <p:txBody>
          <a:bodyPr/>
          <a:lstStyle/>
          <a:p>
            <a:r>
              <a:rPr lang="en-IN" dirty="0"/>
              <a:t>Create a Schematic</a:t>
            </a:r>
          </a:p>
        </p:txBody>
      </p:sp>
      <p:sp>
        <p:nvSpPr>
          <p:cNvPr id="3" name="Date Placeholder 2">
            <a:extLst>
              <a:ext uri="{FF2B5EF4-FFF2-40B4-BE49-F238E27FC236}">
                <a16:creationId xmlns:a16="http://schemas.microsoft.com/office/drawing/2014/main" id="{2E9F32E4-1132-4580-822B-24526E09C1D1}"/>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1ED62E4-8E4D-4B6E-AAE8-67FCFC470C33}"/>
              </a:ext>
            </a:extLst>
          </p:cNvPr>
          <p:cNvSpPr>
            <a:spLocks noGrp="1"/>
          </p:cNvSpPr>
          <p:nvPr>
            <p:ph type="sldNum" sz="quarter" idx="12"/>
          </p:nvPr>
        </p:nvSpPr>
        <p:spPr/>
        <p:txBody>
          <a:bodyPr/>
          <a:lstStyle/>
          <a:p>
            <a:fld id="{2495F090-CA2D-44FF-B42B-1156B48CA943}" type="slidenum">
              <a:rPr lang="en-IN" smtClean="0"/>
              <a:t>19</a:t>
            </a:fld>
            <a:endParaRPr lang="en-IN"/>
          </a:p>
        </p:txBody>
      </p:sp>
      <p:sp>
        <p:nvSpPr>
          <p:cNvPr id="5" name="TextBox 4">
            <a:extLst>
              <a:ext uri="{FF2B5EF4-FFF2-40B4-BE49-F238E27FC236}">
                <a16:creationId xmlns:a16="http://schemas.microsoft.com/office/drawing/2014/main" id="{9307BA42-1879-4B3B-BF16-A30D735E2616}"/>
              </a:ext>
            </a:extLst>
          </p:cNvPr>
          <p:cNvSpPr txBox="1"/>
          <p:nvPr/>
        </p:nvSpPr>
        <p:spPr>
          <a:xfrm>
            <a:off x="645885" y="937707"/>
            <a:ext cx="4232890" cy="369332"/>
          </a:xfrm>
          <a:prstGeom prst="rect">
            <a:avLst/>
          </a:prstGeom>
          <a:noFill/>
        </p:spPr>
        <p:txBody>
          <a:bodyPr wrap="none" rtlCol="0">
            <a:spAutoFit/>
          </a:bodyPr>
          <a:lstStyle/>
          <a:p>
            <a:r>
              <a:rPr lang="en-IN" dirty="0"/>
              <a:t>Create a New Cell with Schematic View</a:t>
            </a:r>
          </a:p>
        </p:txBody>
      </p:sp>
      <p:sp>
        <p:nvSpPr>
          <p:cNvPr id="6" name="Speech Bubble: Oval 5">
            <a:extLst>
              <a:ext uri="{FF2B5EF4-FFF2-40B4-BE49-F238E27FC236}">
                <a16:creationId xmlns:a16="http://schemas.microsoft.com/office/drawing/2014/main" id="{A0866820-F62F-4950-BD81-A2896534DA2D}"/>
              </a:ext>
            </a:extLst>
          </p:cNvPr>
          <p:cNvSpPr/>
          <p:nvPr/>
        </p:nvSpPr>
        <p:spPr>
          <a:xfrm>
            <a:off x="837043" y="64812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7" name="TextBox 6">
            <a:extLst>
              <a:ext uri="{FF2B5EF4-FFF2-40B4-BE49-F238E27FC236}">
                <a16:creationId xmlns:a16="http://schemas.microsoft.com/office/drawing/2014/main" id="{99946AB6-2EDE-4CA6-BBB5-904677820562}"/>
              </a:ext>
            </a:extLst>
          </p:cNvPr>
          <p:cNvSpPr txBox="1"/>
          <p:nvPr/>
        </p:nvSpPr>
        <p:spPr>
          <a:xfrm>
            <a:off x="645886" y="1216495"/>
            <a:ext cx="7886700" cy="646331"/>
          </a:xfrm>
          <a:prstGeom prst="rect">
            <a:avLst/>
          </a:prstGeom>
          <a:noFill/>
        </p:spPr>
        <p:txBody>
          <a:bodyPr wrap="square" rtlCol="0">
            <a:spAutoFit/>
          </a:bodyPr>
          <a:lstStyle/>
          <a:p>
            <a:r>
              <a:rPr lang="en-IN" dirty="0"/>
              <a:t>Simulate-able design has circuit with ground and supply, terminations and excitations and simulation controller </a:t>
            </a:r>
          </a:p>
        </p:txBody>
      </p:sp>
      <p:pic>
        <p:nvPicPr>
          <p:cNvPr id="9" name="Picture 8">
            <a:extLst>
              <a:ext uri="{FF2B5EF4-FFF2-40B4-BE49-F238E27FC236}">
                <a16:creationId xmlns:a16="http://schemas.microsoft.com/office/drawing/2014/main" id="{A3A340C8-346F-4105-A1B1-D64E3A0CD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869" y="2349426"/>
            <a:ext cx="3291104" cy="1708286"/>
          </a:xfrm>
          <a:prstGeom prst="rect">
            <a:avLst/>
          </a:prstGeom>
          <a:ln>
            <a:solidFill>
              <a:schemeClr val="accent1"/>
            </a:solidFill>
          </a:ln>
        </p:spPr>
      </p:pic>
      <p:sp>
        <p:nvSpPr>
          <p:cNvPr id="10" name="TextBox 9">
            <a:extLst>
              <a:ext uri="{FF2B5EF4-FFF2-40B4-BE49-F238E27FC236}">
                <a16:creationId xmlns:a16="http://schemas.microsoft.com/office/drawing/2014/main" id="{E249333A-E58C-4CE9-8145-E74529B09243}"/>
              </a:ext>
            </a:extLst>
          </p:cNvPr>
          <p:cNvSpPr txBox="1"/>
          <p:nvPr/>
        </p:nvSpPr>
        <p:spPr>
          <a:xfrm>
            <a:off x="628650" y="1980094"/>
            <a:ext cx="3929281" cy="369332"/>
          </a:xfrm>
          <a:prstGeom prst="rect">
            <a:avLst/>
          </a:prstGeom>
          <a:noFill/>
        </p:spPr>
        <p:txBody>
          <a:bodyPr wrap="none" rtlCol="0">
            <a:spAutoFit/>
          </a:bodyPr>
          <a:lstStyle/>
          <a:p>
            <a:r>
              <a:rPr lang="en-IN" dirty="0"/>
              <a:t>Create the design as shown in figure</a:t>
            </a:r>
          </a:p>
        </p:txBody>
      </p:sp>
      <p:sp>
        <p:nvSpPr>
          <p:cNvPr id="11" name="Speech Bubble: Oval 10">
            <a:extLst>
              <a:ext uri="{FF2B5EF4-FFF2-40B4-BE49-F238E27FC236}">
                <a16:creationId xmlns:a16="http://schemas.microsoft.com/office/drawing/2014/main" id="{002EAD1A-9B4E-4256-BF66-9A85966958D1}"/>
              </a:ext>
            </a:extLst>
          </p:cNvPr>
          <p:cNvSpPr/>
          <p:nvPr/>
        </p:nvSpPr>
        <p:spPr>
          <a:xfrm>
            <a:off x="837043" y="1776668"/>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pic>
        <p:nvPicPr>
          <p:cNvPr id="13" name="Picture 12">
            <a:extLst>
              <a:ext uri="{FF2B5EF4-FFF2-40B4-BE49-F238E27FC236}">
                <a16:creationId xmlns:a16="http://schemas.microsoft.com/office/drawing/2014/main" id="{E6F52B90-51B3-484D-85CC-13CEA0D20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897" y="2396365"/>
            <a:ext cx="1211685" cy="251482"/>
          </a:xfrm>
          <a:prstGeom prst="rect">
            <a:avLst/>
          </a:prstGeom>
          <a:ln>
            <a:solidFill>
              <a:schemeClr val="accent1"/>
            </a:solidFill>
          </a:ln>
        </p:spPr>
      </p:pic>
      <p:sp>
        <p:nvSpPr>
          <p:cNvPr id="14" name="TextBox 13">
            <a:extLst>
              <a:ext uri="{FF2B5EF4-FFF2-40B4-BE49-F238E27FC236}">
                <a16:creationId xmlns:a16="http://schemas.microsoft.com/office/drawing/2014/main" id="{72ECC706-4A62-4555-B810-07165F147BED}"/>
              </a:ext>
            </a:extLst>
          </p:cNvPr>
          <p:cNvSpPr txBox="1"/>
          <p:nvPr/>
        </p:nvSpPr>
        <p:spPr>
          <a:xfrm>
            <a:off x="4878775" y="1980094"/>
            <a:ext cx="2159566" cy="369332"/>
          </a:xfrm>
          <a:prstGeom prst="rect">
            <a:avLst/>
          </a:prstGeom>
          <a:noFill/>
        </p:spPr>
        <p:txBody>
          <a:bodyPr wrap="none" rtlCol="0">
            <a:spAutoFit/>
          </a:bodyPr>
          <a:lstStyle/>
          <a:p>
            <a:r>
              <a:rPr lang="en-IN" dirty="0"/>
              <a:t>Hit Simulate Button</a:t>
            </a:r>
          </a:p>
        </p:txBody>
      </p:sp>
      <p:sp>
        <p:nvSpPr>
          <p:cNvPr id="15" name="Speech Bubble: Oval 14">
            <a:extLst>
              <a:ext uri="{FF2B5EF4-FFF2-40B4-BE49-F238E27FC236}">
                <a16:creationId xmlns:a16="http://schemas.microsoft.com/office/drawing/2014/main" id="{E6129DEA-3AD5-41AA-A3A9-D528D875C6C6}"/>
              </a:ext>
            </a:extLst>
          </p:cNvPr>
          <p:cNvSpPr/>
          <p:nvPr/>
        </p:nvSpPr>
        <p:spPr>
          <a:xfrm>
            <a:off x="5087168" y="175003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
        <p:nvSpPr>
          <p:cNvPr id="16" name="Freeform: Shape 15">
            <a:extLst>
              <a:ext uri="{FF2B5EF4-FFF2-40B4-BE49-F238E27FC236}">
                <a16:creationId xmlns:a16="http://schemas.microsoft.com/office/drawing/2014/main" id="{0916B9A5-B23F-4C02-9506-3B10C27FD03B}"/>
              </a:ext>
            </a:extLst>
          </p:cNvPr>
          <p:cNvSpPr/>
          <p:nvPr/>
        </p:nvSpPr>
        <p:spPr>
          <a:xfrm>
            <a:off x="5179878" y="2338828"/>
            <a:ext cx="305152" cy="309019"/>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7" name="TextBox 16">
            <a:extLst>
              <a:ext uri="{FF2B5EF4-FFF2-40B4-BE49-F238E27FC236}">
                <a16:creationId xmlns:a16="http://schemas.microsoft.com/office/drawing/2014/main" id="{C4A68B91-2880-44BD-AD35-886841F8E773}"/>
              </a:ext>
            </a:extLst>
          </p:cNvPr>
          <p:cNvSpPr txBox="1"/>
          <p:nvPr/>
        </p:nvSpPr>
        <p:spPr>
          <a:xfrm>
            <a:off x="4878775" y="3051689"/>
            <a:ext cx="3736920" cy="369332"/>
          </a:xfrm>
          <a:prstGeom prst="rect">
            <a:avLst/>
          </a:prstGeom>
          <a:noFill/>
        </p:spPr>
        <p:txBody>
          <a:bodyPr wrap="none" rtlCol="0">
            <a:spAutoFit/>
          </a:bodyPr>
          <a:lstStyle/>
          <a:p>
            <a:r>
              <a:rPr lang="en-IN" dirty="0"/>
              <a:t>Plot S21 in dB on Rectangular Plot</a:t>
            </a:r>
          </a:p>
        </p:txBody>
      </p:sp>
      <p:sp>
        <p:nvSpPr>
          <p:cNvPr id="18" name="Speech Bubble: Oval 17">
            <a:extLst>
              <a:ext uri="{FF2B5EF4-FFF2-40B4-BE49-F238E27FC236}">
                <a16:creationId xmlns:a16="http://schemas.microsoft.com/office/drawing/2014/main" id="{26B9B028-A457-4471-AA7A-432CE7DCB765}"/>
              </a:ext>
            </a:extLst>
          </p:cNvPr>
          <p:cNvSpPr/>
          <p:nvPr/>
        </p:nvSpPr>
        <p:spPr>
          <a:xfrm>
            <a:off x="5087168" y="281543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pic>
        <p:nvPicPr>
          <p:cNvPr id="19" name="Picture 18">
            <a:extLst>
              <a:ext uri="{FF2B5EF4-FFF2-40B4-BE49-F238E27FC236}">
                <a16:creationId xmlns:a16="http://schemas.microsoft.com/office/drawing/2014/main" id="{BE7877B6-A7A5-45B9-9C94-126D2CAB299B}"/>
              </a:ext>
            </a:extLst>
          </p:cNvPr>
          <p:cNvPicPr>
            <a:picLocks noChangeAspect="1"/>
          </p:cNvPicPr>
          <p:nvPr/>
        </p:nvPicPr>
        <p:blipFill>
          <a:blip r:embed="rId4"/>
          <a:stretch>
            <a:fillRect/>
          </a:stretch>
        </p:blipFill>
        <p:spPr>
          <a:xfrm>
            <a:off x="4971897" y="3508859"/>
            <a:ext cx="2592017" cy="2287490"/>
          </a:xfrm>
          <a:prstGeom prst="rect">
            <a:avLst/>
          </a:prstGeom>
          <a:ln>
            <a:solidFill>
              <a:srgbClr val="0070C0"/>
            </a:solidFill>
          </a:ln>
        </p:spPr>
      </p:pic>
      <p:grpSp>
        <p:nvGrpSpPr>
          <p:cNvPr id="59" name="Group 58">
            <a:extLst>
              <a:ext uri="{FF2B5EF4-FFF2-40B4-BE49-F238E27FC236}">
                <a16:creationId xmlns:a16="http://schemas.microsoft.com/office/drawing/2014/main" id="{8D0654F1-17EF-4692-9586-7F295789D9EF}"/>
              </a:ext>
            </a:extLst>
          </p:cNvPr>
          <p:cNvGrpSpPr/>
          <p:nvPr/>
        </p:nvGrpSpPr>
        <p:grpSpPr>
          <a:xfrm>
            <a:off x="1327615" y="4670025"/>
            <a:ext cx="2592018" cy="942553"/>
            <a:chOff x="1580086" y="4618233"/>
            <a:chExt cx="1953087" cy="710214"/>
          </a:xfrm>
        </p:grpSpPr>
        <p:sp>
          <p:nvSpPr>
            <p:cNvPr id="20" name="Rectangle: Rounded Corners 19">
              <a:extLst>
                <a:ext uri="{FF2B5EF4-FFF2-40B4-BE49-F238E27FC236}">
                  <a16:creationId xmlns:a16="http://schemas.microsoft.com/office/drawing/2014/main" id="{733B76DF-E465-46F6-A803-06224078D8EF}"/>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0" name="Group 29">
              <a:extLst>
                <a:ext uri="{FF2B5EF4-FFF2-40B4-BE49-F238E27FC236}">
                  <a16:creationId xmlns:a16="http://schemas.microsoft.com/office/drawing/2014/main" id="{0FA645EA-D93C-436B-A2D6-A8595994DB57}"/>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22" name="Freeform: Shape 21">
                <a:extLst>
                  <a:ext uri="{FF2B5EF4-FFF2-40B4-BE49-F238E27FC236}">
                    <a16:creationId xmlns:a16="http://schemas.microsoft.com/office/drawing/2014/main" id="{E5C97DCC-56DB-4E62-9725-40C9B94A8C4B}"/>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737987E4-F540-4FBC-B020-612327D49B06}"/>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CFE57755-3FFC-4EA9-B5A3-912DF7BC6849}"/>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CD5737C6-0DE9-43AE-BA6B-C25441F4220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01453531-4288-4BD8-9DA5-021D80C8BB0D}"/>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4B6DCCEE-9C90-4232-B054-D0904A167E6D}"/>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41225D76-D65E-4023-9D9F-42D379E4CD7A}"/>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1" name="Group 30">
              <a:extLst>
                <a:ext uri="{FF2B5EF4-FFF2-40B4-BE49-F238E27FC236}">
                  <a16:creationId xmlns:a16="http://schemas.microsoft.com/office/drawing/2014/main" id="{75C69665-D25F-4D77-8302-9A5107C3A25F}"/>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2" name="Freeform: Shape 31">
                <a:extLst>
                  <a:ext uri="{FF2B5EF4-FFF2-40B4-BE49-F238E27FC236}">
                    <a16:creationId xmlns:a16="http://schemas.microsoft.com/office/drawing/2014/main" id="{AB35C0C6-3D5F-454B-8E6B-C5C4218FF5B6}"/>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7C80E699-2D41-4BA6-BA8B-660024F0A981}"/>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96063D7A-26D8-42F9-A760-4EC5FE51695A}"/>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4C5F0279-ADF0-408C-ADCB-67877270918F}"/>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7F5D090A-9197-4914-A043-EFDE75250415}"/>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754DC4AF-C9D3-40A5-A6AA-5F13FE4F72BB}"/>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A303FEF2-D383-4C0F-A595-68FBBC464882}"/>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9" name="Group 38">
              <a:extLst>
                <a:ext uri="{FF2B5EF4-FFF2-40B4-BE49-F238E27FC236}">
                  <a16:creationId xmlns:a16="http://schemas.microsoft.com/office/drawing/2014/main" id="{28D5ED15-4B61-4E8E-9524-A4BFDB6BD28B}"/>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40" name="Freeform: Shape 39">
                <a:extLst>
                  <a:ext uri="{FF2B5EF4-FFF2-40B4-BE49-F238E27FC236}">
                    <a16:creationId xmlns:a16="http://schemas.microsoft.com/office/drawing/2014/main" id="{EB660910-FD0A-429B-9F3D-713201A464F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E3E3CBDE-4B1D-4CE6-AD3E-0C987B94C02C}"/>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A2C6EBD1-9CC0-41DF-A56D-489ECA00F37E}"/>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65399CB1-33D5-4FDA-9A6D-C14E98CBAD26}"/>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2CF93715-30A0-4B2E-AF2C-8565EBD7ACB9}"/>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CCAE4935-4CD7-4780-9DA2-698796054AA9}"/>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1877E585-E3B4-49D0-BF4F-A7404B016506}"/>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37623031-DD7D-47D2-8B37-E9C82CA68BEF}"/>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48" name="Freeform: Shape 47">
                <a:extLst>
                  <a:ext uri="{FF2B5EF4-FFF2-40B4-BE49-F238E27FC236}">
                    <a16:creationId xmlns:a16="http://schemas.microsoft.com/office/drawing/2014/main" id="{3C2DE37A-7591-4FAF-9E4A-24DC10F187C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Freeform: Shape 48">
                <a:extLst>
                  <a:ext uri="{FF2B5EF4-FFF2-40B4-BE49-F238E27FC236}">
                    <a16:creationId xmlns:a16="http://schemas.microsoft.com/office/drawing/2014/main" id="{6B59E497-5007-425E-B896-B131EC63325D}"/>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Freeform: Shape 49">
                <a:extLst>
                  <a:ext uri="{FF2B5EF4-FFF2-40B4-BE49-F238E27FC236}">
                    <a16:creationId xmlns:a16="http://schemas.microsoft.com/office/drawing/2014/main" id="{5F2734B9-A092-40DA-8058-F38F7543BF71}"/>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Freeform: Shape 50">
                <a:extLst>
                  <a:ext uri="{FF2B5EF4-FFF2-40B4-BE49-F238E27FC236}">
                    <a16:creationId xmlns:a16="http://schemas.microsoft.com/office/drawing/2014/main" id="{27A5FFB1-0651-447B-9F9A-05CFB854C7DC}"/>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Freeform: Shape 51">
                <a:extLst>
                  <a:ext uri="{FF2B5EF4-FFF2-40B4-BE49-F238E27FC236}">
                    <a16:creationId xmlns:a16="http://schemas.microsoft.com/office/drawing/2014/main" id="{8E24ED56-4D71-4AA9-886F-2F120BD2928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Freeform: Shape 52">
                <a:extLst>
                  <a:ext uri="{FF2B5EF4-FFF2-40B4-BE49-F238E27FC236}">
                    <a16:creationId xmlns:a16="http://schemas.microsoft.com/office/drawing/2014/main" id="{E8057B18-CBD3-4EEB-8EF3-CCEF53DF660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Freeform: Shape 53">
                <a:extLst>
                  <a:ext uri="{FF2B5EF4-FFF2-40B4-BE49-F238E27FC236}">
                    <a16:creationId xmlns:a16="http://schemas.microsoft.com/office/drawing/2014/main" id="{F587568B-AE60-41D9-BF4F-4CDCBEAB5B0B}"/>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7" name="Group 56">
              <a:extLst>
                <a:ext uri="{FF2B5EF4-FFF2-40B4-BE49-F238E27FC236}">
                  <a16:creationId xmlns:a16="http://schemas.microsoft.com/office/drawing/2014/main" id="{022CF055-B1D0-4C59-9B5D-8BA581F19027}"/>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55" name="Oval 54">
                <a:extLst>
                  <a:ext uri="{FF2B5EF4-FFF2-40B4-BE49-F238E27FC236}">
                    <a16:creationId xmlns:a16="http://schemas.microsoft.com/office/drawing/2014/main" id="{DCB162E4-7C4F-4278-B5E4-AE44CD80CE42}"/>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a:extLst>
                  <a:ext uri="{FF2B5EF4-FFF2-40B4-BE49-F238E27FC236}">
                    <a16:creationId xmlns:a16="http://schemas.microsoft.com/office/drawing/2014/main" id="{36504D5B-6B5B-46DD-B5D6-3940BD551FA1}"/>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167449755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6140-2D7E-4AE5-B904-1FD2D3140892}"/>
              </a:ext>
            </a:extLst>
          </p:cNvPr>
          <p:cNvSpPr>
            <a:spLocks noGrp="1"/>
          </p:cNvSpPr>
          <p:nvPr>
            <p:ph type="title"/>
          </p:nvPr>
        </p:nvSpPr>
        <p:spPr/>
        <p:txBody>
          <a:bodyPr/>
          <a:lstStyle/>
          <a:p>
            <a:r>
              <a:rPr lang="en-IN" dirty="0"/>
              <a:t>LNA Layout (DRC clean)</a:t>
            </a:r>
          </a:p>
        </p:txBody>
      </p:sp>
      <p:sp>
        <p:nvSpPr>
          <p:cNvPr id="3" name="Date Placeholder 2">
            <a:extLst>
              <a:ext uri="{FF2B5EF4-FFF2-40B4-BE49-F238E27FC236}">
                <a16:creationId xmlns:a16="http://schemas.microsoft.com/office/drawing/2014/main" id="{C400055B-154D-46C2-B13B-4EEA16F051D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298874D-44A6-4722-8830-CCB784461261}"/>
              </a:ext>
            </a:extLst>
          </p:cNvPr>
          <p:cNvSpPr>
            <a:spLocks noGrp="1"/>
          </p:cNvSpPr>
          <p:nvPr>
            <p:ph type="sldNum" sz="quarter" idx="12"/>
          </p:nvPr>
        </p:nvSpPr>
        <p:spPr/>
        <p:txBody>
          <a:bodyPr/>
          <a:lstStyle/>
          <a:p>
            <a:fld id="{2495F090-CA2D-44FF-B42B-1156B48CA943}" type="slidenum">
              <a:rPr lang="en-IN" smtClean="0"/>
              <a:t>190</a:t>
            </a:fld>
            <a:endParaRPr lang="en-IN"/>
          </a:p>
        </p:txBody>
      </p:sp>
      <p:pic>
        <p:nvPicPr>
          <p:cNvPr id="6" name="Picture 5">
            <a:extLst>
              <a:ext uri="{FF2B5EF4-FFF2-40B4-BE49-F238E27FC236}">
                <a16:creationId xmlns:a16="http://schemas.microsoft.com/office/drawing/2014/main" id="{08641DA2-9797-4570-BB82-17DD16AC0CD5}"/>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28650" y="769084"/>
            <a:ext cx="8537595" cy="2458214"/>
          </a:xfrm>
          <a:prstGeom prst="rect">
            <a:avLst/>
          </a:prstGeom>
        </p:spPr>
      </p:pic>
      <p:pic>
        <p:nvPicPr>
          <p:cNvPr id="8" name="Picture 7">
            <a:extLst>
              <a:ext uri="{FF2B5EF4-FFF2-40B4-BE49-F238E27FC236}">
                <a16:creationId xmlns:a16="http://schemas.microsoft.com/office/drawing/2014/main" id="{04323FB3-8542-4635-B340-97A35A3A6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25" y="3429000"/>
            <a:ext cx="3863675" cy="2796782"/>
          </a:xfrm>
          <a:prstGeom prst="rect">
            <a:avLst/>
          </a:prstGeom>
          <a:ln>
            <a:solidFill>
              <a:schemeClr val="accent1"/>
            </a:solidFill>
          </a:ln>
        </p:spPr>
      </p:pic>
      <p:sp>
        <p:nvSpPr>
          <p:cNvPr id="9" name="Rectangle 8">
            <a:extLst>
              <a:ext uri="{FF2B5EF4-FFF2-40B4-BE49-F238E27FC236}">
                <a16:creationId xmlns:a16="http://schemas.microsoft.com/office/drawing/2014/main" id="{D6C1F90F-55D5-4577-95BE-95BAEA61436C}"/>
              </a:ext>
            </a:extLst>
          </p:cNvPr>
          <p:cNvSpPr/>
          <p:nvPr/>
        </p:nvSpPr>
        <p:spPr>
          <a:xfrm>
            <a:off x="3311371" y="692458"/>
            <a:ext cx="2254928" cy="2618913"/>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Arrow Connector 10">
            <a:extLst>
              <a:ext uri="{FF2B5EF4-FFF2-40B4-BE49-F238E27FC236}">
                <a16:creationId xmlns:a16="http://schemas.microsoft.com/office/drawing/2014/main" id="{463EC9E0-AC94-4743-94C7-2ED6758A52AF}"/>
              </a:ext>
            </a:extLst>
          </p:cNvPr>
          <p:cNvCxnSpPr/>
          <p:nvPr/>
        </p:nvCxnSpPr>
        <p:spPr>
          <a:xfrm>
            <a:off x="5264458" y="3311371"/>
            <a:ext cx="399495" cy="8078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5B29541-985D-45FD-ADC3-63DECB45EF31}"/>
              </a:ext>
            </a:extLst>
          </p:cNvPr>
          <p:cNvSpPr txBox="1"/>
          <p:nvPr/>
        </p:nvSpPr>
        <p:spPr>
          <a:xfrm>
            <a:off x="4798026" y="4129882"/>
            <a:ext cx="2787943" cy="369332"/>
          </a:xfrm>
          <a:prstGeom prst="rect">
            <a:avLst/>
          </a:prstGeom>
          <a:noFill/>
        </p:spPr>
        <p:txBody>
          <a:bodyPr wrap="none" rtlCol="0">
            <a:spAutoFit/>
          </a:bodyPr>
          <a:lstStyle/>
          <a:p>
            <a:r>
              <a:rPr lang="en-IN" dirty="0"/>
              <a:t>Scope for Size Reduction</a:t>
            </a:r>
          </a:p>
        </p:txBody>
      </p:sp>
    </p:spTree>
    <p:extLst>
      <p:ext uri="{BB962C8B-B14F-4D97-AF65-F5344CB8AC3E}">
        <p14:creationId xmlns:p14="http://schemas.microsoft.com/office/powerpoint/2010/main" val="33775700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43F96F-208D-4265-B09A-70897F1AEA09}"/>
              </a:ext>
            </a:extLst>
          </p:cNvPr>
          <p:cNvSpPr>
            <a:spLocks noGrp="1"/>
          </p:cNvSpPr>
          <p:nvPr>
            <p:ph type="ctrTitle"/>
          </p:nvPr>
        </p:nvSpPr>
        <p:spPr/>
        <p:txBody>
          <a:bodyPr/>
          <a:lstStyle/>
          <a:p>
            <a:r>
              <a:rPr lang="en-IN" dirty="0"/>
              <a:t>Power Amplifier Fundamentals</a:t>
            </a:r>
          </a:p>
        </p:txBody>
      </p:sp>
      <p:sp>
        <p:nvSpPr>
          <p:cNvPr id="6" name="Subtitle 5">
            <a:extLst>
              <a:ext uri="{FF2B5EF4-FFF2-40B4-BE49-F238E27FC236}">
                <a16:creationId xmlns:a16="http://schemas.microsoft.com/office/drawing/2014/main" id="{B980A535-F911-4C1E-832E-948A67B3124B}"/>
              </a:ext>
            </a:extLst>
          </p:cNvPr>
          <p:cNvSpPr>
            <a:spLocks noGrp="1"/>
          </p:cNvSpPr>
          <p:nvPr>
            <p:ph type="subTitle" idx="1"/>
          </p:nvPr>
        </p:nvSpPr>
        <p:spPr>
          <a:xfrm>
            <a:off x="733537" y="4354024"/>
            <a:ext cx="7073283" cy="668632"/>
          </a:xfrm>
        </p:spPr>
        <p:txBody>
          <a:bodyPr>
            <a:normAutofit/>
          </a:bodyPr>
          <a:lstStyle/>
          <a:p>
            <a:r>
              <a:rPr lang="en-IN" dirty="0"/>
              <a:t>Design considerations for Communication System</a:t>
            </a:r>
          </a:p>
        </p:txBody>
      </p:sp>
      <p:sp>
        <p:nvSpPr>
          <p:cNvPr id="3" name="Date Placeholder 2">
            <a:extLst>
              <a:ext uri="{FF2B5EF4-FFF2-40B4-BE49-F238E27FC236}">
                <a16:creationId xmlns:a16="http://schemas.microsoft.com/office/drawing/2014/main" id="{0CFBAE0E-11EE-421F-83E7-DF98F94594A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AD0DF0F-2CF3-468F-99CB-3C58705C4B31}"/>
              </a:ext>
            </a:extLst>
          </p:cNvPr>
          <p:cNvSpPr>
            <a:spLocks noGrp="1"/>
          </p:cNvSpPr>
          <p:nvPr>
            <p:ph type="sldNum" sz="quarter" idx="12"/>
          </p:nvPr>
        </p:nvSpPr>
        <p:spPr/>
        <p:txBody>
          <a:bodyPr/>
          <a:lstStyle/>
          <a:p>
            <a:fld id="{2495F090-CA2D-44FF-B42B-1156B48CA943}" type="slidenum">
              <a:rPr lang="en-IN" smtClean="0"/>
              <a:t>191</a:t>
            </a:fld>
            <a:endParaRPr lang="en-IN"/>
          </a:p>
        </p:txBody>
      </p:sp>
      <p:grpSp>
        <p:nvGrpSpPr>
          <p:cNvPr id="7" name="Group 6">
            <a:extLst>
              <a:ext uri="{FF2B5EF4-FFF2-40B4-BE49-F238E27FC236}">
                <a16:creationId xmlns:a16="http://schemas.microsoft.com/office/drawing/2014/main" id="{B656E10D-20CA-43C7-B673-642FA0F3BCCA}"/>
              </a:ext>
            </a:extLst>
          </p:cNvPr>
          <p:cNvGrpSpPr/>
          <p:nvPr/>
        </p:nvGrpSpPr>
        <p:grpSpPr>
          <a:xfrm>
            <a:off x="5773009" y="5000240"/>
            <a:ext cx="2592018" cy="942553"/>
            <a:chOff x="1580086" y="4618233"/>
            <a:chExt cx="1953087" cy="710214"/>
          </a:xfrm>
        </p:grpSpPr>
        <p:sp>
          <p:nvSpPr>
            <p:cNvPr id="8" name="Rectangle: Rounded Corners 7">
              <a:extLst>
                <a:ext uri="{FF2B5EF4-FFF2-40B4-BE49-F238E27FC236}">
                  <a16:creationId xmlns:a16="http://schemas.microsoft.com/office/drawing/2014/main" id="{435CF2B2-7E02-4180-B207-9FDDE54A15E0}"/>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77D7885F-2BD8-47A7-969C-E381D400F87C}"/>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7" name="Freeform: Shape 36">
                <a:extLst>
                  <a:ext uri="{FF2B5EF4-FFF2-40B4-BE49-F238E27FC236}">
                    <a16:creationId xmlns:a16="http://schemas.microsoft.com/office/drawing/2014/main" id="{95448E56-F35E-4746-B76B-6CA5EC783D68}"/>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A1A08742-D84A-4DFB-B990-6A43F115C99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84B742DF-4FAF-41FB-BEFA-1300CE33560C}"/>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EB1ACBFF-EA58-4A0D-A5E6-032CF4D09FDE}"/>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9AC8245E-2F66-42A2-A6C9-3EC2C719A0BF}"/>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4E4A6B22-556A-43C1-9239-80A32CEA9EF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DFA70B80-6729-45B5-93FC-2F063454C26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155E7E32-0B04-4D33-AC97-E092CF1EBBCD}"/>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0" name="Freeform: Shape 29">
                <a:extLst>
                  <a:ext uri="{FF2B5EF4-FFF2-40B4-BE49-F238E27FC236}">
                    <a16:creationId xmlns:a16="http://schemas.microsoft.com/office/drawing/2014/main" id="{522806B2-A04F-4621-84D3-72E6015A5759}"/>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64C42EAA-C90C-4760-8FD3-B604A5D2B25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D3B074D2-454E-4B43-9F96-CE8AF0AAA6D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3D6B4843-E6DE-4FBB-B75F-9B8119EC0BEA}"/>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80118F54-35AF-4B36-8841-FEC51F49BF98}"/>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823DA3AB-AA08-449F-96FC-57808A3D1925}"/>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CAEB902F-4E62-4FEA-A5DA-43C2AFED516C}"/>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770D1064-E56D-411C-A836-654636729D80}"/>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3" name="Freeform: Shape 22">
                <a:extLst>
                  <a:ext uri="{FF2B5EF4-FFF2-40B4-BE49-F238E27FC236}">
                    <a16:creationId xmlns:a16="http://schemas.microsoft.com/office/drawing/2014/main" id="{8779ADEB-A3F5-4FC3-AAF3-857FA6DDEDA6}"/>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025687EC-C6CF-4021-985B-168B03D74A94}"/>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79501406-0605-49A6-8B4A-B2255A8A705A}"/>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DB0FBAE1-910D-4F1D-B28A-124B8F35BB78}"/>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A9259690-8978-4957-A530-1E3A4CD06F0A}"/>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32C7E754-0DC9-4CE7-BDA9-A5AE43E6A22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A564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F9CF8524-4133-437B-A4C0-5D221A7A867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C3D10DC2-AD46-449C-9A0E-C8077C2BB74C}"/>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6" name="Freeform: Shape 15">
                <a:extLst>
                  <a:ext uri="{FF2B5EF4-FFF2-40B4-BE49-F238E27FC236}">
                    <a16:creationId xmlns:a16="http://schemas.microsoft.com/office/drawing/2014/main" id="{E9DA1AE6-91FA-4F6D-909E-4F5846D5FEC7}"/>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0D37CA9C-3893-4F1D-83B2-AB0530F32D06}"/>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742CE646-FC74-4323-BEC7-1BE28528819B}"/>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5CE13D55-F030-4593-959E-772E110B4186}"/>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2E56B3DF-020E-4692-8C63-A00C52843F81}"/>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B51EAFCF-2F0C-4BAD-9D66-B6A4BF595E11}"/>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AE1F61D6-6751-45E9-B236-3274AD5B3C64}"/>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B782CE56-A61D-41EF-8E97-C13E4C95094B}"/>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4" name="Oval 13">
                <a:extLst>
                  <a:ext uri="{FF2B5EF4-FFF2-40B4-BE49-F238E27FC236}">
                    <a16:creationId xmlns:a16="http://schemas.microsoft.com/office/drawing/2014/main" id="{85DEA2B4-4CF0-430D-8D4E-1EC674F02B75}"/>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F3063A36-3C2C-4E11-8616-62A168D4C7C8}"/>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24760066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3BD4A8-67E1-4C9E-B908-FDE27B503D95}"/>
              </a:ext>
            </a:extLst>
          </p:cNvPr>
          <p:cNvSpPr>
            <a:spLocks noGrp="1"/>
          </p:cNvSpPr>
          <p:nvPr>
            <p:ph type="title"/>
          </p:nvPr>
        </p:nvSpPr>
        <p:spPr>
          <a:xfrm>
            <a:off x="628650" y="2"/>
            <a:ext cx="8515350" cy="769082"/>
          </a:xfrm>
        </p:spPr>
        <p:txBody>
          <a:bodyPr>
            <a:noAutofit/>
          </a:bodyPr>
          <a:lstStyle/>
          <a:p>
            <a:r>
              <a:rPr lang="en-IN" sz="2800" dirty="0"/>
              <a:t>Role of Power Amplifier in Communication System</a:t>
            </a:r>
          </a:p>
        </p:txBody>
      </p:sp>
      <p:sp>
        <p:nvSpPr>
          <p:cNvPr id="4" name="Date Placeholder 3">
            <a:extLst>
              <a:ext uri="{FF2B5EF4-FFF2-40B4-BE49-F238E27FC236}">
                <a16:creationId xmlns:a16="http://schemas.microsoft.com/office/drawing/2014/main" id="{1388A301-02DC-4109-9125-7DFFF565C2BE}"/>
              </a:ext>
            </a:extLst>
          </p:cNvPr>
          <p:cNvSpPr>
            <a:spLocks noGrp="1"/>
          </p:cNvSpPr>
          <p:nvPr>
            <p:ph type="dt" sz="half" idx="10"/>
          </p:nvPr>
        </p:nvSpPr>
        <p:spPr/>
        <p:txBody>
          <a:bodyPr/>
          <a:lstStyle/>
          <a:p>
            <a:fld id="{1F3FE0A6-3C89-4F9D-86B2-EA563F2B0EDE}" type="datetime1">
              <a:rPr lang="en-IN" smtClean="0"/>
              <a:t>09-09-2019</a:t>
            </a:fld>
            <a:endParaRPr lang="en-IN"/>
          </a:p>
        </p:txBody>
      </p:sp>
      <p:sp>
        <p:nvSpPr>
          <p:cNvPr id="5" name="Slide Number Placeholder 4">
            <a:extLst>
              <a:ext uri="{FF2B5EF4-FFF2-40B4-BE49-F238E27FC236}">
                <a16:creationId xmlns:a16="http://schemas.microsoft.com/office/drawing/2014/main" id="{1F26978E-87FF-4FDF-897C-699AED929E20}"/>
              </a:ext>
            </a:extLst>
          </p:cNvPr>
          <p:cNvSpPr>
            <a:spLocks noGrp="1"/>
          </p:cNvSpPr>
          <p:nvPr>
            <p:ph type="sldNum" sz="quarter" idx="12"/>
          </p:nvPr>
        </p:nvSpPr>
        <p:spPr/>
        <p:txBody>
          <a:bodyPr/>
          <a:lstStyle/>
          <a:p>
            <a:fld id="{2495F090-CA2D-44FF-B42B-1156B48CA943}" type="slidenum">
              <a:rPr lang="en-IN" smtClean="0"/>
              <a:t>192</a:t>
            </a:fld>
            <a:endParaRPr lang="en-IN"/>
          </a:p>
        </p:txBody>
      </p:sp>
      <p:sp>
        <p:nvSpPr>
          <p:cNvPr id="7" name="TextBox 6">
            <a:extLst>
              <a:ext uri="{FF2B5EF4-FFF2-40B4-BE49-F238E27FC236}">
                <a16:creationId xmlns:a16="http://schemas.microsoft.com/office/drawing/2014/main" id="{B2B02D2B-DDC1-4684-A88C-738CFB32FF4C}"/>
              </a:ext>
            </a:extLst>
          </p:cNvPr>
          <p:cNvSpPr txBox="1"/>
          <p:nvPr/>
        </p:nvSpPr>
        <p:spPr>
          <a:xfrm>
            <a:off x="628650" y="769084"/>
            <a:ext cx="8311164" cy="1200329"/>
          </a:xfrm>
          <a:prstGeom prst="rect">
            <a:avLst/>
          </a:prstGeom>
          <a:noFill/>
        </p:spPr>
        <p:txBody>
          <a:bodyPr wrap="square" rtlCol="0">
            <a:spAutoFit/>
          </a:bodyPr>
          <a:lstStyle/>
          <a:p>
            <a:r>
              <a:rPr lang="en-IN" dirty="0"/>
              <a:t>Ideally, Power Amplifier amplifies the output of a Transceiver to Power Level that would be enough for signal to get through the medium to a receiver where it can be faithfully demodulated. Faithfully Demodulated refers to satisfying a certain Bit-Error-Rate (BER) upon demodulation.</a:t>
            </a:r>
          </a:p>
        </p:txBody>
      </p:sp>
      <p:sp>
        <p:nvSpPr>
          <p:cNvPr id="8" name="TextBox 7">
            <a:extLst>
              <a:ext uri="{FF2B5EF4-FFF2-40B4-BE49-F238E27FC236}">
                <a16:creationId xmlns:a16="http://schemas.microsoft.com/office/drawing/2014/main" id="{ABE811B6-BEE3-4C10-A572-5B384FEE0C1D}"/>
              </a:ext>
            </a:extLst>
          </p:cNvPr>
          <p:cNvSpPr txBox="1"/>
          <p:nvPr/>
        </p:nvSpPr>
        <p:spPr>
          <a:xfrm>
            <a:off x="628650" y="1889374"/>
            <a:ext cx="8311164" cy="646331"/>
          </a:xfrm>
          <a:prstGeom prst="rect">
            <a:avLst/>
          </a:prstGeom>
          <a:noFill/>
        </p:spPr>
        <p:txBody>
          <a:bodyPr wrap="square" rtlCol="0">
            <a:spAutoFit/>
          </a:bodyPr>
          <a:lstStyle/>
          <a:p>
            <a:r>
              <a:rPr lang="en-IN" dirty="0"/>
              <a:t>Tolerable non-Ideal characteristics of a PA depend upon its application. These non-ideal characteristics have to be optimized by a designer.</a:t>
            </a:r>
          </a:p>
        </p:txBody>
      </p:sp>
      <p:grpSp>
        <p:nvGrpSpPr>
          <p:cNvPr id="65" name="Group 64">
            <a:extLst>
              <a:ext uri="{FF2B5EF4-FFF2-40B4-BE49-F238E27FC236}">
                <a16:creationId xmlns:a16="http://schemas.microsoft.com/office/drawing/2014/main" id="{2FDA7C77-12DF-4E1F-BBA7-91EE93BC6130}"/>
              </a:ext>
            </a:extLst>
          </p:cNvPr>
          <p:cNvGrpSpPr/>
          <p:nvPr/>
        </p:nvGrpSpPr>
        <p:grpSpPr>
          <a:xfrm>
            <a:off x="824533" y="2654235"/>
            <a:ext cx="4065588" cy="3336122"/>
            <a:chOff x="0" y="1"/>
            <a:chExt cx="3752850" cy="3336708"/>
          </a:xfrm>
        </p:grpSpPr>
        <p:grpSp>
          <p:nvGrpSpPr>
            <p:cNvPr id="66" name="Group 65">
              <a:extLst>
                <a:ext uri="{FF2B5EF4-FFF2-40B4-BE49-F238E27FC236}">
                  <a16:creationId xmlns:a16="http://schemas.microsoft.com/office/drawing/2014/main" id="{82C4309A-F6A9-4203-A0BB-2605EFDDDE4B}"/>
                </a:ext>
              </a:extLst>
            </p:cNvPr>
            <p:cNvGrpSpPr/>
            <p:nvPr/>
          </p:nvGrpSpPr>
          <p:grpSpPr>
            <a:xfrm>
              <a:off x="84658" y="85725"/>
              <a:ext cx="3566118" cy="3160395"/>
              <a:chOff x="-10592" y="0"/>
              <a:chExt cx="3566118" cy="3160395"/>
            </a:xfrm>
          </p:grpSpPr>
          <p:grpSp>
            <p:nvGrpSpPr>
              <p:cNvPr id="69" name="Group 68">
                <a:extLst>
                  <a:ext uri="{FF2B5EF4-FFF2-40B4-BE49-F238E27FC236}">
                    <a16:creationId xmlns:a16="http://schemas.microsoft.com/office/drawing/2014/main" id="{D83B4206-2A7D-41F9-B2AE-9BEAB44E06F9}"/>
                  </a:ext>
                </a:extLst>
              </p:cNvPr>
              <p:cNvGrpSpPr/>
              <p:nvPr/>
            </p:nvGrpSpPr>
            <p:grpSpPr>
              <a:xfrm>
                <a:off x="71808" y="0"/>
                <a:ext cx="3306687" cy="3160395"/>
                <a:chOff x="-32967" y="0"/>
                <a:chExt cx="3306687" cy="3160395"/>
              </a:xfrm>
            </p:grpSpPr>
            <p:grpSp>
              <p:nvGrpSpPr>
                <p:cNvPr id="72" name="Group 71">
                  <a:extLst>
                    <a:ext uri="{FF2B5EF4-FFF2-40B4-BE49-F238E27FC236}">
                      <a16:creationId xmlns:a16="http://schemas.microsoft.com/office/drawing/2014/main" id="{710D056F-12C3-40AB-865D-A72296B3EC19}"/>
                    </a:ext>
                  </a:extLst>
                </p:cNvPr>
                <p:cNvGrpSpPr/>
                <p:nvPr/>
              </p:nvGrpSpPr>
              <p:grpSpPr>
                <a:xfrm>
                  <a:off x="-32967" y="0"/>
                  <a:ext cx="2925109" cy="3160395"/>
                  <a:chOff x="-32967" y="0"/>
                  <a:chExt cx="2925109" cy="3160395"/>
                </a:xfrm>
              </p:grpSpPr>
              <p:grpSp>
                <p:nvGrpSpPr>
                  <p:cNvPr id="78" name="Group 77">
                    <a:extLst>
                      <a:ext uri="{FF2B5EF4-FFF2-40B4-BE49-F238E27FC236}">
                        <a16:creationId xmlns:a16="http://schemas.microsoft.com/office/drawing/2014/main" id="{5CCDA497-483A-45A0-9D53-BF940A3458AA}"/>
                      </a:ext>
                    </a:extLst>
                  </p:cNvPr>
                  <p:cNvGrpSpPr/>
                  <p:nvPr/>
                </p:nvGrpSpPr>
                <p:grpSpPr>
                  <a:xfrm flipH="1">
                    <a:off x="485775" y="1257300"/>
                    <a:ext cx="1042546" cy="422227"/>
                    <a:chOff x="445312" y="0"/>
                    <a:chExt cx="1617663" cy="601662"/>
                  </a:xfrm>
                </p:grpSpPr>
                <p:sp>
                  <p:nvSpPr>
                    <p:cNvPr id="337" name="Arc 178">
                      <a:extLst>
                        <a:ext uri="{FF2B5EF4-FFF2-40B4-BE49-F238E27FC236}">
                          <a16:creationId xmlns:a16="http://schemas.microsoft.com/office/drawing/2014/main" id="{D067BAF0-A26D-4864-A7C2-A6D8F1EF6DBC}"/>
                        </a:ext>
                      </a:extLst>
                    </p:cNvPr>
                    <p:cNvSpPr>
                      <a:spLocks/>
                    </p:cNvSpPr>
                    <p:nvPr/>
                  </p:nvSpPr>
                  <p:spPr bwMode="auto">
                    <a:xfrm rot="1612189">
                      <a:off x="608825" y="115887"/>
                      <a:ext cx="1331913" cy="306388"/>
                    </a:xfrm>
                    <a:custGeom>
                      <a:avLst/>
                      <a:gdLst>
                        <a:gd name="G0" fmla="+- 13004 0 0"/>
                        <a:gd name="G1" fmla="+- 21600 0 0"/>
                        <a:gd name="G2" fmla="+- 21600 0 0"/>
                        <a:gd name="T0" fmla="*/ 0 w 34604"/>
                        <a:gd name="T1" fmla="*/ 4353 h 21600"/>
                        <a:gd name="T2" fmla="*/ 34604 w 34604"/>
                        <a:gd name="T3" fmla="*/ 21600 h 21600"/>
                        <a:gd name="T4" fmla="*/ 13004 w 34604"/>
                        <a:gd name="T5" fmla="*/ 21600 h 21600"/>
                      </a:gdLst>
                      <a:ahLst/>
                      <a:cxnLst>
                        <a:cxn ang="0">
                          <a:pos x="T0" y="T1"/>
                        </a:cxn>
                        <a:cxn ang="0">
                          <a:pos x="T2" y="T3"/>
                        </a:cxn>
                        <a:cxn ang="0">
                          <a:pos x="T4" y="T5"/>
                        </a:cxn>
                      </a:cxnLst>
                      <a:rect l="0" t="0" r="r" b="b"/>
                      <a:pathLst>
                        <a:path w="34604" h="21600" fill="none" extrusionOk="0">
                          <a:moveTo>
                            <a:pt x="0" y="4353"/>
                          </a:moveTo>
                          <a:cubicBezTo>
                            <a:pt x="3746" y="1528"/>
                            <a:pt x="8311" y="-1"/>
                            <a:pt x="13004" y="0"/>
                          </a:cubicBezTo>
                          <a:cubicBezTo>
                            <a:pt x="24933" y="0"/>
                            <a:pt x="34604" y="9670"/>
                            <a:pt x="34604" y="21600"/>
                          </a:cubicBezTo>
                        </a:path>
                        <a:path w="34604" h="21600" stroke="0" extrusionOk="0">
                          <a:moveTo>
                            <a:pt x="0" y="4353"/>
                          </a:moveTo>
                          <a:cubicBezTo>
                            <a:pt x="3746" y="1528"/>
                            <a:pt x="8311" y="-1"/>
                            <a:pt x="13004" y="0"/>
                          </a:cubicBezTo>
                          <a:cubicBezTo>
                            <a:pt x="24933" y="0"/>
                            <a:pt x="34604" y="9670"/>
                            <a:pt x="34604" y="21600"/>
                          </a:cubicBezTo>
                          <a:lnTo>
                            <a:pt x="13004" y="21600"/>
                          </a:lnTo>
                          <a:close/>
                        </a:path>
                      </a:pathLst>
                    </a:custGeom>
                    <a:noFill/>
                    <a:ln w="9525">
                      <a:solidFill>
                        <a:schemeClr val="tx1"/>
                      </a:solidFill>
                      <a:prstDash val="dash"/>
                      <a:round/>
                      <a:headEnd/>
                      <a:tailEnd/>
                    </a:ln>
                    <a:effectLst/>
                  </p:spPr>
                  <p:txBody>
                    <a:bodyPr wrap="none" anchor="ctr"/>
                    <a:lstStyle/>
                    <a:p>
                      <a:endParaRPr lang="en-US"/>
                    </a:p>
                  </p:txBody>
                </p:sp>
                <p:sp>
                  <p:nvSpPr>
                    <p:cNvPr id="338" name="Arc 176">
                      <a:extLst>
                        <a:ext uri="{FF2B5EF4-FFF2-40B4-BE49-F238E27FC236}">
                          <a16:creationId xmlns:a16="http://schemas.microsoft.com/office/drawing/2014/main" id="{327A87F4-6FA9-449E-A515-6334ECDD5FDD}"/>
                        </a:ext>
                      </a:extLst>
                    </p:cNvPr>
                    <p:cNvSpPr>
                      <a:spLocks/>
                    </p:cNvSpPr>
                    <p:nvPr/>
                  </p:nvSpPr>
                  <p:spPr bwMode="auto">
                    <a:xfrm rot="1612189">
                      <a:off x="445312" y="334962"/>
                      <a:ext cx="1177926" cy="266700"/>
                    </a:xfrm>
                    <a:custGeom>
                      <a:avLst/>
                      <a:gdLst>
                        <a:gd name="G0" fmla="+- 13004 0 0"/>
                        <a:gd name="G1" fmla="+- 21600 0 0"/>
                        <a:gd name="G2" fmla="+- 21600 0 0"/>
                        <a:gd name="T0" fmla="*/ 0 w 34604"/>
                        <a:gd name="T1" fmla="*/ 4353 h 21600"/>
                        <a:gd name="T2" fmla="*/ 34604 w 34604"/>
                        <a:gd name="T3" fmla="*/ 21600 h 21600"/>
                        <a:gd name="T4" fmla="*/ 13004 w 34604"/>
                        <a:gd name="T5" fmla="*/ 21600 h 21600"/>
                      </a:gdLst>
                      <a:ahLst/>
                      <a:cxnLst>
                        <a:cxn ang="0">
                          <a:pos x="T0" y="T1"/>
                        </a:cxn>
                        <a:cxn ang="0">
                          <a:pos x="T2" y="T3"/>
                        </a:cxn>
                        <a:cxn ang="0">
                          <a:pos x="T4" y="T5"/>
                        </a:cxn>
                      </a:cxnLst>
                      <a:rect l="0" t="0" r="r" b="b"/>
                      <a:pathLst>
                        <a:path w="34604" h="21600" fill="none" extrusionOk="0">
                          <a:moveTo>
                            <a:pt x="0" y="4353"/>
                          </a:moveTo>
                          <a:cubicBezTo>
                            <a:pt x="3746" y="1528"/>
                            <a:pt x="8311" y="-1"/>
                            <a:pt x="13004" y="0"/>
                          </a:cubicBezTo>
                          <a:cubicBezTo>
                            <a:pt x="24933" y="0"/>
                            <a:pt x="34604" y="9670"/>
                            <a:pt x="34604" y="21600"/>
                          </a:cubicBezTo>
                        </a:path>
                        <a:path w="34604" h="21600" stroke="0" extrusionOk="0">
                          <a:moveTo>
                            <a:pt x="0" y="4353"/>
                          </a:moveTo>
                          <a:cubicBezTo>
                            <a:pt x="3746" y="1528"/>
                            <a:pt x="8311" y="-1"/>
                            <a:pt x="13004" y="0"/>
                          </a:cubicBezTo>
                          <a:cubicBezTo>
                            <a:pt x="24933" y="0"/>
                            <a:pt x="34604" y="9670"/>
                            <a:pt x="34604" y="21600"/>
                          </a:cubicBezTo>
                          <a:lnTo>
                            <a:pt x="13004" y="21600"/>
                          </a:lnTo>
                          <a:close/>
                        </a:path>
                      </a:pathLst>
                    </a:custGeom>
                    <a:noFill/>
                    <a:ln w="9525">
                      <a:solidFill>
                        <a:schemeClr val="tx1"/>
                      </a:solidFill>
                      <a:prstDash val="dash"/>
                      <a:round/>
                      <a:headEnd/>
                      <a:tailEnd/>
                    </a:ln>
                    <a:effectLst/>
                  </p:spPr>
                  <p:txBody>
                    <a:bodyPr wrap="none" anchor="ctr"/>
                    <a:lstStyle/>
                    <a:p>
                      <a:endParaRPr lang="en-US"/>
                    </a:p>
                  </p:txBody>
                </p:sp>
                <p:sp>
                  <p:nvSpPr>
                    <p:cNvPr id="339" name="Arc 177">
                      <a:extLst>
                        <a:ext uri="{FF2B5EF4-FFF2-40B4-BE49-F238E27FC236}">
                          <a16:creationId xmlns:a16="http://schemas.microsoft.com/office/drawing/2014/main" id="{0A2406AA-EAE8-4789-9AF4-6F1DBACF9F41}"/>
                        </a:ext>
                      </a:extLst>
                    </p:cNvPr>
                    <p:cNvSpPr>
                      <a:spLocks/>
                    </p:cNvSpPr>
                    <p:nvPr/>
                  </p:nvSpPr>
                  <p:spPr bwMode="auto">
                    <a:xfrm rot="1612189">
                      <a:off x="467537" y="239712"/>
                      <a:ext cx="1331913" cy="307975"/>
                    </a:xfrm>
                    <a:custGeom>
                      <a:avLst/>
                      <a:gdLst>
                        <a:gd name="G0" fmla="+- 13004 0 0"/>
                        <a:gd name="G1" fmla="+- 21600 0 0"/>
                        <a:gd name="G2" fmla="+- 21600 0 0"/>
                        <a:gd name="T0" fmla="*/ 0 w 34604"/>
                        <a:gd name="T1" fmla="*/ 4353 h 21600"/>
                        <a:gd name="T2" fmla="*/ 34604 w 34604"/>
                        <a:gd name="T3" fmla="*/ 21600 h 21600"/>
                        <a:gd name="T4" fmla="*/ 13004 w 34604"/>
                        <a:gd name="T5" fmla="*/ 21600 h 21600"/>
                      </a:gdLst>
                      <a:ahLst/>
                      <a:cxnLst>
                        <a:cxn ang="0">
                          <a:pos x="T0" y="T1"/>
                        </a:cxn>
                        <a:cxn ang="0">
                          <a:pos x="T2" y="T3"/>
                        </a:cxn>
                        <a:cxn ang="0">
                          <a:pos x="T4" y="T5"/>
                        </a:cxn>
                      </a:cxnLst>
                      <a:rect l="0" t="0" r="r" b="b"/>
                      <a:pathLst>
                        <a:path w="34604" h="21600" fill="none" extrusionOk="0">
                          <a:moveTo>
                            <a:pt x="0" y="4353"/>
                          </a:moveTo>
                          <a:cubicBezTo>
                            <a:pt x="3746" y="1528"/>
                            <a:pt x="8311" y="-1"/>
                            <a:pt x="13004" y="0"/>
                          </a:cubicBezTo>
                          <a:cubicBezTo>
                            <a:pt x="24933" y="0"/>
                            <a:pt x="34604" y="9670"/>
                            <a:pt x="34604" y="21600"/>
                          </a:cubicBezTo>
                        </a:path>
                        <a:path w="34604" h="21600" stroke="0" extrusionOk="0">
                          <a:moveTo>
                            <a:pt x="0" y="4353"/>
                          </a:moveTo>
                          <a:cubicBezTo>
                            <a:pt x="3746" y="1528"/>
                            <a:pt x="8311" y="-1"/>
                            <a:pt x="13004" y="0"/>
                          </a:cubicBezTo>
                          <a:cubicBezTo>
                            <a:pt x="24933" y="0"/>
                            <a:pt x="34604" y="9670"/>
                            <a:pt x="34604" y="21600"/>
                          </a:cubicBezTo>
                          <a:lnTo>
                            <a:pt x="13004" y="21600"/>
                          </a:lnTo>
                          <a:close/>
                        </a:path>
                      </a:pathLst>
                    </a:custGeom>
                    <a:noFill/>
                    <a:ln w="9525">
                      <a:solidFill>
                        <a:schemeClr val="tx1"/>
                      </a:solidFill>
                      <a:prstDash val="dash"/>
                      <a:round/>
                      <a:headEnd/>
                      <a:tailEnd/>
                    </a:ln>
                    <a:effectLst/>
                  </p:spPr>
                  <p:txBody>
                    <a:bodyPr wrap="none" anchor="ctr"/>
                    <a:lstStyle/>
                    <a:p>
                      <a:endParaRPr lang="en-US"/>
                    </a:p>
                  </p:txBody>
                </p:sp>
                <p:sp>
                  <p:nvSpPr>
                    <p:cNvPr id="340" name="Arc 179">
                      <a:extLst>
                        <a:ext uri="{FF2B5EF4-FFF2-40B4-BE49-F238E27FC236}">
                          <a16:creationId xmlns:a16="http://schemas.microsoft.com/office/drawing/2014/main" id="{3D3D7F09-95C2-4C35-A590-43639850FF91}"/>
                        </a:ext>
                      </a:extLst>
                    </p:cNvPr>
                    <p:cNvSpPr>
                      <a:spLocks/>
                    </p:cNvSpPr>
                    <p:nvPr/>
                  </p:nvSpPr>
                  <p:spPr bwMode="auto">
                    <a:xfrm rot="1612189">
                      <a:off x="731062" y="0"/>
                      <a:ext cx="1331913" cy="306388"/>
                    </a:xfrm>
                    <a:custGeom>
                      <a:avLst/>
                      <a:gdLst>
                        <a:gd name="G0" fmla="+- 13004 0 0"/>
                        <a:gd name="G1" fmla="+- 21600 0 0"/>
                        <a:gd name="G2" fmla="+- 21600 0 0"/>
                        <a:gd name="T0" fmla="*/ 0 w 34604"/>
                        <a:gd name="T1" fmla="*/ 4353 h 21600"/>
                        <a:gd name="T2" fmla="*/ 34604 w 34604"/>
                        <a:gd name="T3" fmla="*/ 21600 h 21600"/>
                        <a:gd name="T4" fmla="*/ 13004 w 34604"/>
                        <a:gd name="T5" fmla="*/ 21600 h 21600"/>
                      </a:gdLst>
                      <a:ahLst/>
                      <a:cxnLst>
                        <a:cxn ang="0">
                          <a:pos x="T0" y="T1"/>
                        </a:cxn>
                        <a:cxn ang="0">
                          <a:pos x="T2" y="T3"/>
                        </a:cxn>
                        <a:cxn ang="0">
                          <a:pos x="T4" y="T5"/>
                        </a:cxn>
                      </a:cxnLst>
                      <a:rect l="0" t="0" r="r" b="b"/>
                      <a:pathLst>
                        <a:path w="34604" h="21600" fill="none" extrusionOk="0">
                          <a:moveTo>
                            <a:pt x="0" y="4353"/>
                          </a:moveTo>
                          <a:cubicBezTo>
                            <a:pt x="3746" y="1528"/>
                            <a:pt x="8311" y="-1"/>
                            <a:pt x="13004" y="0"/>
                          </a:cubicBezTo>
                          <a:cubicBezTo>
                            <a:pt x="24933" y="0"/>
                            <a:pt x="34604" y="9670"/>
                            <a:pt x="34604" y="21600"/>
                          </a:cubicBezTo>
                        </a:path>
                        <a:path w="34604" h="21600" stroke="0" extrusionOk="0">
                          <a:moveTo>
                            <a:pt x="0" y="4353"/>
                          </a:moveTo>
                          <a:cubicBezTo>
                            <a:pt x="3746" y="1528"/>
                            <a:pt x="8311" y="-1"/>
                            <a:pt x="13004" y="0"/>
                          </a:cubicBezTo>
                          <a:cubicBezTo>
                            <a:pt x="24933" y="0"/>
                            <a:pt x="34604" y="9670"/>
                            <a:pt x="34604" y="21600"/>
                          </a:cubicBezTo>
                          <a:lnTo>
                            <a:pt x="13004" y="21600"/>
                          </a:lnTo>
                          <a:close/>
                        </a:path>
                      </a:pathLst>
                    </a:custGeom>
                    <a:noFill/>
                    <a:ln w="9525">
                      <a:solidFill>
                        <a:schemeClr val="tx1"/>
                      </a:solidFill>
                      <a:prstDash val="dash"/>
                      <a:round/>
                      <a:headEnd/>
                      <a:tailEnd/>
                    </a:ln>
                    <a:effectLst/>
                  </p:spPr>
                  <p:txBody>
                    <a:bodyPr wrap="none" anchor="ctr"/>
                    <a:lstStyle/>
                    <a:p>
                      <a:endParaRPr lang="en-US"/>
                    </a:p>
                  </p:txBody>
                </p:sp>
              </p:grpSp>
              <p:grpSp>
                <p:nvGrpSpPr>
                  <p:cNvPr id="79" name="Group 78">
                    <a:extLst>
                      <a:ext uri="{FF2B5EF4-FFF2-40B4-BE49-F238E27FC236}">
                        <a16:creationId xmlns:a16="http://schemas.microsoft.com/office/drawing/2014/main" id="{F1E02370-BBD8-4BFC-8C64-CE43D7FE38BA}"/>
                      </a:ext>
                    </a:extLst>
                  </p:cNvPr>
                  <p:cNvGrpSpPr/>
                  <p:nvPr/>
                </p:nvGrpSpPr>
                <p:grpSpPr>
                  <a:xfrm>
                    <a:off x="419102" y="590551"/>
                    <a:ext cx="2279018" cy="2249130"/>
                    <a:chOff x="1" y="1"/>
                    <a:chExt cx="2040654" cy="2255505"/>
                  </a:xfrm>
                </p:grpSpPr>
                <p:grpSp>
                  <p:nvGrpSpPr>
                    <p:cNvPr id="249" name="Group 248">
                      <a:extLst>
                        <a:ext uri="{FF2B5EF4-FFF2-40B4-BE49-F238E27FC236}">
                          <a16:creationId xmlns:a16="http://schemas.microsoft.com/office/drawing/2014/main" id="{B53D9301-6453-4367-B673-8E4F72F43083}"/>
                        </a:ext>
                      </a:extLst>
                    </p:cNvPr>
                    <p:cNvGrpSpPr>
                      <a:grpSpLocks/>
                    </p:cNvGrpSpPr>
                    <p:nvPr/>
                  </p:nvGrpSpPr>
                  <p:grpSpPr bwMode="auto">
                    <a:xfrm>
                      <a:off x="744762" y="859877"/>
                      <a:ext cx="384651" cy="447675"/>
                      <a:chOff x="744762" y="858638"/>
                      <a:chExt cx="870" cy="693"/>
                    </a:xfrm>
                  </p:grpSpPr>
                  <p:sp>
                    <p:nvSpPr>
                      <p:cNvPr id="333" name="Rectangle 332">
                        <a:extLst>
                          <a:ext uri="{FF2B5EF4-FFF2-40B4-BE49-F238E27FC236}">
                            <a16:creationId xmlns:a16="http://schemas.microsoft.com/office/drawing/2014/main" id="{C4C8FA74-508A-4B50-A1D8-CB5B76789C7A}"/>
                          </a:ext>
                        </a:extLst>
                      </p:cNvPr>
                      <p:cNvSpPr>
                        <a:spLocks noChangeArrowheads="1"/>
                      </p:cNvSpPr>
                      <p:nvPr/>
                    </p:nvSpPr>
                    <p:spPr bwMode="auto">
                      <a:xfrm>
                        <a:off x="744936" y="858869"/>
                        <a:ext cx="696" cy="234"/>
                      </a:xfrm>
                      <a:prstGeom prst="rect">
                        <a:avLst/>
                      </a:prstGeom>
                      <a:gradFill flip="none" rotWithShape="1">
                        <a:gsLst>
                          <a:gs pos="0">
                            <a:srgbClr val="800000"/>
                          </a:gs>
                          <a:gs pos="100000">
                            <a:schemeClr val="bg1"/>
                          </a:gs>
                        </a:gsLst>
                        <a:lin ang="0" scaled="1"/>
                        <a:tileRect/>
                      </a:gradFill>
                      <a:ln w="9525">
                        <a:noFill/>
                        <a:miter lim="800000"/>
                        <a:headEnd/>
                        <a:tailEnd/>
                      </a:ln>
                      <a:effectLst/>
                    </p:spPr>
                    <p:txBody>
                      <a:bodyPr wrap="none" anchor="ctr"/>
                      <a:lstStyle/>
                      <a:p>
                        <a:endParaRPr lang="en-US"/>
                      </a:p>
                    </p:txBody>
                  </p:sp>
                  <p:sp>
                    <p:nvSpPr>
                      <p:cNvPr id="334" name="AutoShape 129">
                        <a:extLst>
                          <a:ext uri="{FF2B5EF4-FFF2-40B4-BE49-F238E27FC236}">
                            <a16:creationId xmlns:a16="http://schemas.microsoft.com/office/drawing/2014/main" id="{05F9A42F-C03E-4E1F-B221-D61ADF1B98D1}"/>
                          </a:ext>
                        </a:extLst>
                      </p:cNvPr>
                      <p:cNvSpPr>
                        <a:spLocks noChangeArrowheads="1"/>
                      </p:cNvSpPr>
                      <p:nvPr/>
                    </p:nvSpPr>
                    <p:spPr bwMode="auto">
                      <a:xfrm rot="10800000">
                        <a:off x="745118" y="858638"/>
                        <a:ext cx="140" cy="2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800000"/>
                          </a:gs>
                          <a:gs pos="100000">
                            <a:schemeClr val="bg1"/>
                          </a:gs>
                        </a:gsLst>
                        <a:lin ang="0" scaled="1"/>
                      </a:gradFill>
                      <a:ln w="9525">
                        <a:solidFill>
                          <a:schemeClr val="accent2">
                            <a:lumMod val="60000"/>
                            <a:lumOff val="40000"/>
                          </a:schemeClr>
                        </a:solidFill>
                        <a:miter lim="800000"/>
                        <a:headEnd/>
                        <a:tailEnd/>
                      </a:ln>
                      <a:effectLst/>
                    </p:spPr>
                    <p:txBody>
                      <a:bodyPr wrap="none" anchor="ctr"/>
                      <a:lstStyle/>
                      <a:p>
                        <a:endParaRPr lang="en-US"/>
                      </a:p>
                    </p:txBody>
                  </p:sp>
                  <p:sp>
                    <p:nvSpPr>
                      <p:cNvPr id="335" name="AutoShape 130">
                        <a:extLst>
                          <a:ext uri="{FF2B5EF4-FFF2-40B4-BE49-F238E27FC236}">
                            <a16:creationId xmlns:a16="http://schemas.microsoft.com/office/drawing/2014/main" id="{67251008-3B88-4ED3-ACF6-7451A8CFEC0F}"/>
                          </a:ext>
                        </a:extLst>
                      </p:cNvPr>
                      <p:cNvSpPr>
                        <a:spLocks noChangeArrowheads="1"/>
                      </p:cNvSpPr>
                      <p:nvPr/>
                    </p:nvSpPr>
                    <p:spPr bwMode="auto">
                      <a:xfrm>
                        <a:off x="744762" y="858875"/>
                        <a:ext cx="342" cy="234"/>
                      </a:xfrm>
                      <a:prstGeom prst="triangle">
                        <a:avLst>
                          <a:gd name="adj" fmla="val 50000"/>
                        </a:avLst>
                      </a:prstGeom>
                      <a:gradFill rotWithShape="1">
                        <a:gsLst>
                          <a:gs pos="0">
                            <a:srgbClr val="800000"/>
                          </a:gs>
                          <a:gs pos="100000">
                            <a:schemeClr val="bg1"/>
                          </a:gs>
                        </a:gsLst>
                        <a:lin ang="2700000" scaled="1"/>
                      </a:gradFill>
                      <a:ln w="9525">
                        <a:solidFill>
                          <a:schemeClr val="accent2">
                            <a:lumMod val="60000"/>
                            <a:lumOff val="40000"/>
                          </a:schemeClr>
                        </a:solidFill>
                        <a:miter lim="800000"/>
                        <a:headEnd/>
                        <a:tailEnd/>
                      </a:ln>
                      <a:effectLst/>
                    </p:spPr>
                    <p:txBody>
                      <a:bodyPr wrap="none" anchor="ctr"/>
                      <a:lstStyle/>
                      <a:p>
                        <a:endParaRPr lang="en-US"/>
                      </a:p>
                    </p:txBody>
                  </p:sp>
                  <p:sp>
                    <p:nvSpPr>
                      <p:cNvPr id="336" name="Rectangle 335">
                        <a:extLst>
                          <a:ext uri="{FF2B5EF4-FFF2-40B4-BE49-F238E27FC236}">
                            <a16:creationId xmlns:a16="http://schemas.microsoft.com/office/drawing/2014/main" id="{6FC7E4EF-DA2E-405E-9BE4-10FEBD5EEC39}"/>
                          </a:ext>
                        </a:extLst>
                      </p:cNvPr>
                      <p:cNvSpPr>
                        <a:spLocks noChangeArrowheads="1"/>
                      </p:cNvSpPr>
                      <p:nvPr/>
                    </p:nvSpPr>
                    <p:spPr bwMode="auto">
                      <a:xfrm>
                        <a:off x="744804" y="859109"/>
                        <a:ext cx="258" cy="222"/>
                      </a:xfrm>
                      <a:prstGeom prst="rect">
                        <a:avLst/>
                      </a:prstGeom>
                      <a:gradFill rotWithShape="1">
                        <a:gsLst>
                          <a:gs pos="0">
                            <a:srgbClr val="800000"/>
                          </a:gs>
                          <a:gs pos="100000">
                            <a:schemeClr val="bg1"/>
                          </a:gs>
                        </a:gsLst>
                        <a:lin ang="2700000" scaled="1"/>
                      </a:gradFill>
                      <a:ln w="9525">
                        <a:solidFill>
                          <a:schemeClr val="accent2">
                            <a:lumMod val="60000"/>
                            <a:lumOff val="40000"/>
                          </a:schemeClr>
                        </a:solidFill>
                        <a:miter lim="800000"/>
                        <a:headEnd/>
                        <a:tailEnd/>
                      </a:ln>
                      <a:effectLst/>
                    </p:spPr>
                    <p:txBody>
                      <a:bodyPr wrap="none" anchor="ctr"/>
                      <a:lstStyle/>
                      <a:p>
                        <a:endParaRPr lang="en-US"/>
                      </a:p>
                    </p:txBody>
                  </p:sp>
                </p:grpSp>
                <p:grpSp>
                  <p:nvGrpSpPr>
                    <p:cNvPr id="250" name="Group 249">
                      <a:extLst>
                        <a:ext uri="{FF2B5EF4-FFF2-40B4-BE49-F238E27FC236}">
                          <a16:creationId xmlns:a16="http://schemas.microsoft.com/office/drawing/2014/main" id="{AE80BCBB-A237-4E8D-BFF7-7B8423FAC0CA}"/>
                        </a:ext>
                      </a:extLst>
                    </p:cNvPr>
                    <p:cNvGrpSpPr>
                      <a:grpSpLocks/>
                    </p:cNvGrpSpPr>
                    <p:nvPr/>
                  </p:nvGrpSpPr>
                  <p:grpSpPr bwMode="auto">
                    <a:xfrm>
                      <a:off x="518447" y="944204"/>
                      <a:ext cx="1522208" cy="1311302"/>
                      <a:chOff x="518445" y="941230"/>
                      <a:chExt cx="1575" cy="1583"/>
                    </a:xfrm>
                  </p:grpSpPr>
                  <p:grpSp>
                    <p:nvGrpSpPr>
                      <p:cNvPr id="301" name="Group 300">
                        <a:extLst>
                          <a:ext uri="{FF2B5EF4-FFF2-40B4-BE49-F238E27FC236}">
                            <a16:creationId xmlns:a16="http://schemas.microsoft.com/office/drawing/2014/main" id="{68AFB9AC-7941-4E7E-9A86-D90AE535CAAF}"/>
                          </a:ext>
                        </a:extLst>
                      </p:cNvPr>
                      <p:cNvGrpSpPr>
                        <a:grpSpLocks/>
                      </p:cNvGrpSpPr>
                      <p:nvPr/>
                    </p:nvGrpSpPr>
                    <p:grpSpPr bwMode="auto">
                      <a:xfrm flipH="1">
                        <a:off x="519434" y="941651"/>
                        <a:ext cx="586" cy="391"/>
                        <a:chOff x="519434" y="941651"/>
                        <a:chExt cx="591" cy="391"/>
                      </a:xfrm>
                    </p:grpSpPr>
                    <p:sp>
                      <p:nvSpPr>
                        <p:cNvPr id="327" name="Oval 326">
                          <a:extLst>
                            <a:ext uri="{FF2B5EF4-FFF2-40B4-BE49-F238E27FC236}">
                              <a16:creationId xmlns:a16="http://schemas.microsoft.com/office/drawing/2014/main" id="{827934F7-2A95-4606-A9E2-4485D80FDE41}"/>
                            </a:ext>
                          </a:extLst>
                        </p:cNvPr>
                        <p:cNvSpPr>
                          <a:spLocks noChangeArrowheads="1"/>
                        </p:cNvSpPr>
                        <p:nvPr/>
                      </p:nvSpPr>
                      <p:spPr bwMode="auto">
                        <a:xfrm>
                          <a:off x="519509" y="941651"/>
                          <a:ext cx="341" cy="237"/>
                        </a:xfrm>
                        <a:prstGeom prst="ellipse">
                          <a:avLst/>
                        </a:prstGeom>
                        <a:gradFill rotWithShape="1">
                          <a:gsLst>
                            <a:gs pos="0">
                              <a:srgbClr val="99CC00"/>
                            </a:gs>
                            <a:gs pos="100000">
                              <a:schemeClr val="bg1"/>
                            </a:gs>
                          </a:gsLst>
                          <a:lin ang="5400000" scaled="1"/>
                        </a:gradFill>
                        <a:ln w="9525">
                          <a:noFill/>
                          <a:round/>
                          <a:headEnd/>
                          <a:tailEnd/>
                        </a:ln>
                        <a:effectLst/>
                      </p:spPr>
                      <p:txBody>
                        <a:bodyPr wrap="none" anchor="ctr"/>
                        <a:lstStyle/>
                        <a:p>
                          <a:endParaRPr lang="en-US"/>
                        </a:p>
                      </p:txBody>
                    </p:sp>
                    <p:sp>
                      <p:nvSpPr>
                        <p:cNvPr id="328" name="Oval 327">
                          <a:extLst>
                            <a:ext uri="{FF2B5EF4-FFF2-40B4-BE49-F238E27FC236}">
                              <a16:creationId xmlns:a16="http://schemas.microsoft.com/office/drawing/2014/main" id="{83601C36-BB3A-40BE-88C6-BC36CA1670E6}"/>
                            </a:ext>
                          </a:extLst>
                        </p:cNvPr>
                        <p:cNvSpPr>
                          <a:spLocks noChangeArrowheads="1"/>
                        </p:cNvSpPr>
                        <p:nvPr/>
                      </p:nvSpPr>
                      <p:spPr bwMode="auto">
                        <a:xfrm>
                          <a:off x="519434" y="941675"/>
                          <a:ext cx="263" cy="237"/>
                        </a:xfrm>
                        <a:prstGeom prst="ellipse">
                          <a:avLst/>
                        </a:prstGeom>
                        <a:gradFill rotWithShape="1">
                          <a:gsLst>
                            <a:gs pos="0">
                              <a:srgbClr val="99CC00"/>
                            </a:gs>
                            <a:gs pos="100000">
                              <a:schemeClr val="bg1"/>
                            </a:gs>
                          </a:gsLst>
                          <a:lin ang="18900000" scaled="1"/>
                        </a:gradFill>
                        <a:ln w="9525">
                          <a:noFill/>
                          <a:round/>
                          <a:headEnd/>
                          <a:tailEnd/>
                        </a:ln>
                        <a:effectLst/>
                      </p:spPr>
                      <p:txBody>
                        <a:bodyPr wrap="none" anchor="ctr"/>
                        <a:lstStyle/>
                        <a:p>
                          <a:endParaRPr lang="en-US"/>
                        </a:p>
                      </p:txBody>
                    </p:sp>
                    <p:sp>
                      <p:nvSpPr>
                        <p:cNvPr id="329" name="Oval 328">
                          <a:extLst>
                            <a:ext uri="{FF2B5EF4-FFF2-40B4-BE49-F238E27FC236}">
                              <a16:creationId xmlns:a16="http://schemas.microsoft.com/office/drawing/2014/main" id="{E6B62700-515E-402E-BAF5-3AED0044FF6B}"/>
                            </a:ext>
                          </a:extLst>
                        </p:cNvPr>
                        <p:cNvSpPr>
                          <a:spLocks noChangeArrowheads="1"/>
                        </p:cNvSpPr>
                        <p:nvPr/>
                      </p:nvSpPr>
                      <p:spPr bwMode="auto">
                        <a:xfrm>
                          <a:off x="519503" y="941765"/>
                          <a:ext cx="263" cy="236"/>
                        </a:xfrm>
                        <a:prstGeom prst="ellipse">
                          <a:avLst/>
                        </a:prstGeom>
                        <a:gradFill rotWithShape="1">
                          <a:gsLst>
                            <a:gs pos="0">
                              <a:srgbClr val="99CC00"/>
                            </a:gs>
                            <a:gs pos="100000">
                              <a:schemeClr val="bg1"/>
                            </a:gs>
                          </a:gsLst>
                          <a:lin ang="18900000" scaled="1"/>
                        </a:gradFill>
                        <a:ln w="9525">
                          <a:noFill/>
                          <a:round/>
                          <a:headEnd/>
                          <a:tailEnd/>
                        </a:ln>
                        <a:effectLst/>
                      </p:spPr>
                      <p:txBody>
                        <a:bodyPr wrap="none" anchor="ctr"/>
                        <a:lstStyle/>
                        <a:p>
                          <a:endParaRPr lang="en-US"/>
                        </a:p>
                      </p:txBody>
                    </p:sp>
                    <p:sp>
                      <p:nvSpPr>
                        <p:cNvPr id="330" name="Oval 329">
                          <a:extLst>
                            <a:ext uri="{FF2B5EF4-FFF2-40B4-BE49-F238E27FC236}">
                              <a16:creationId xmlns:a16="http://schemas.microsoft.com/office/drawing/2014/main" id="{09D0635D-BBFD-4F14-9377-A1965CAC880D}"/>
                            </a:ext>
                          </a:extLst>
                        </p:cNvPr>
                        <p:cNvSpPr>
                          <a:spLocks noChangeArrowheads="1"/>
                        </p:cNvSpPr>
                        <p:nvPr/>
                      </p:nvSpPr>
                      <p:spPr bwMode="auto">
                        <a:xfrm>
                          <a:off x="519627" y="941783"/>
                          <a:ext cx="263" cy="237"/>
                        </a:xfrm>
                        <a:prstGeom prst="ellipse">
                          <a:avLst/>
                        </a:prstGeom>
                        <a:gradFill rotWithShape="1">
                          <a:gsLst>
                            <a:gs pos="0">
                              <a:schemeClr val="bg1"/>
                            </a:gs>
                            <a:gs pos="100000">
                              <a:srgbClr val="99CC00"/>
                            </a:gs>
                          </a:gsLst>
                          <a:lin ang="5400000" scaled="1"/>
                        </a:gradFill>
                        <a:ln w="9525">
                          <a:noFill/>
                          <a:round/>
                          <a:headEnd/>
                          <a:tailEnd/>
                        </a:ln>
                        <a:effectLst/>
                      </p:spPr>
                      <p:txBody>
                        <a:bodyPr wrap="none" anchor="ctr"/>
                        <a:lstStyle/>
                        <a:p>
                          <a:endParaRPr lang="en-US"/>
                        </a:p>
                      </p:txBody>
                    </p:sp>
                    <p:sp>
                      <p:nvSpPr>
                        <p:cNvPr id="331" name="Oval 330">
                          <a:extLst>
                            <a:ext uri="{FF2B5EF4-FFF2-40B4-BE49-F238E27FC236}">
                              <a16:creationId xmlns:a16="http://schemas.microsoft.com/office/drawing/2014/main" id="{CD99C8D3-D75E-4DC2-80F2-31A63AC3DE2E}"/>
                            </a:ext>
                          </a:extLst>
                        </p:cNvPr>
                        <p:cNvSpPr>
                          <a:spLocks noChangeArrowheads="1"/>
                        </p:cNvSpPr>
                        <p:nvPr/>
                      </p:nvSpPr>
                      <p:spPr bwMode="auto">
                        <a:xfrm>
                          <a:off x="519762" y="941796"/>
                          <a:ext cx="263" cy="237"/>
                        </a:xfrm>
                        <a:prstGeom prst="ellipse">
                          <a:avLst/>
                        </a:prstGeom>
                        <a:gradFill rotWithShape="1">
                          <a:gsLst>
                            <a:gs pos="0">
                              <a:schemeClr val="bg1"/>
                            </a:gs>
                            <a:gs pos="100000">
                              <a:srgbClr val="99CC00"/>
                            </a:gs>
                          </a:gsLst>
                          <a:lin ang="2700000" scaled="1"/>
                        </a:gradFill>
                        <a:ln w="9525">
                          <a:noFill/>
                          <a:round/>
                          <a:headEnd/>
                          <a:tailEnd/>
                        </a:ln>
                        <a:effectLst/>
                      </p:spPr>
                      <p:txBody>
                        <a:bodyPr wrap="none" anchor="ctr"/>
                        <a:lstStyle/>
                        <a:p>
                          <a:endParaRPr lang="en-US"/>
                        </a:p>
                      </p:txBody>
                    </p:sp>
                    <p:sp>
                      <p:nvSpPr>
                        <p:cNvPr id="332" name="Oval 331">
                          <a:extLst>
                            <a:ext uri="{FF2B5EF4-FFF2-40B4-BE49-F238E27FC236}">
                              <a16:creationId xmlns:a16="http://schemas.microsoft.com/office/drawing/2014/main" id="{A3CB282C-84F4-45CE-B020-C80FA9541496}"/>
                            </a:ext>
                          </a:extLst>
                        </p:cNvPr>
                        <p:cNvSpPr>
                          <a:spLocks noChangeArrowheads="1"/>
                        </p:cNvSpPr>
                        <p:nvPr/>
                      </p:nvSpPr>
                      <p:spPr bwMode="auto">
                        <a:xfrm>
                          <a:off x="519623" y="941805"/>
                          <a:ext cx="263" cy="237"/>
                        </a:xfrm>
                        <a:prstGeom prst="ellipse">
                          <a:avLst/>
                        </a:prstGeom>
                        <a:gradFill rotWithShape="1">
                          <a:gsLst>
                            <a:gs pos="0">
                              <a:schemeClr val="bg1"/>
                            </a:gs>
                            <a:gs pos="100000">
                              <a:srgbClr val="99CC00"/>
                            </a:gs>
                          </a:gsLst>
                          <a:lin ang="5400000" scaled="1"/>
                        </a:gradFill>
                        <a:ln w="9525">
                          <a:noFill/>
                          <a:round/>
                          <a:headEnd/>
                          <a:tailEnd/>
                        </a:ln>
                        <a:effectLst/>
                      </p:spPr>
                      <p:txBody>
                        <a:bodyPr wrap="none" anchor="ctr"/>
                        <a:lstStyle/>
                        <a:p>
                          <a:endParaRPr lang="en-US"/>
                        </a:p>
                      </p:txBody>
                    </p:sp>
                  </p:grpSp>
                  <p:sp>
                    <p:nvSpPr>
                      <p:cNvPr id="302" name="Oval 301">
                        <a:extLst>
                          <a:ext uri="{FF2B5EF4-FFF2-40B4-BE49-F238E27FC236}">
                            <a16:creationId xmlns:a16="http://schemas.microsoft.com/office/drawing/2014/main" id="{EBD2E59B-B574-465E-B129-0A969F8BE9D9}"/>
                          </a:ext>
                        </a:extLst>
                      </p:cNvPr>
                      <p:cNvSpPr>
                        <a:spLocks noChangeArrowheads="1"/>
                      </p:cNvSpPr>
                      <p:nvPr/>
                    </p:nvSpPr>
                    <p:spPr bwMode="auto">
                      <a:xfrm>
                        <a:off x="518744" y="941556"/>
                        <a:ext cx="636" cy="270"/>
                      </a:xfrm>
                      <a:prstGeom prst="ellipse">
                        <a:avLst/>
                      </a:prstGeom>
                      <a:gradFill flip="none" rotWithShape="1">
                        <a:gsLst>
                          <a:gs pos="91000">
                            <a:schemeClr val="accent6"/>
                          </a:gs>
                          <a:gs pos="10000">
                            <a:schemeClr val="bg1"/>
                          </a:gs>
                        </a:gsLst>
                        <a:path path="circle">
                          <a:fillToRect l="50000" t="50000" r="50000" b="50000"/>
                        </a:path>
                        <a:tileRect/>
                      </a:gradFill>
                      <a:ln w="9525">
                        <a:noFill/>
                        <a:round/>
                        <a:headEnd/>
                        <a:tailEnd/>
                      </a:ln>
                      <a:effectLst/>
                    </p:spPr>
                    <p:txBody>
                      <a:bodyPr wrap="none" anchor="ctr"/>
                      <a:lstStyle/>
                      <a:p>
                        <a:endParaRPr lang="en-US"/>
                      </a:p>
                    </p:txBody>
                  </p:sp>
                  <p:sp>
                    <p:nvSpPr>
                      <p:cNvPr id="303" name="Oval 302">
                        <a:extLst>
                          <a:ext uri="{FF2B5EF4-FFF2-40B4-BE49-F238E27FC236}">
                            <a16:creationId xmlns:a16="http://schemas.microsoft.com/office/drawing/2014/main" id="{2B7084F1-9694-4D01-99B3-2AEA0C5ED185}"/>
                          </a:ext>
                        </a:extLst>
                      </p:cNvPr>
                      <p:cNvSpPr>
                        <a:spLocks noChangeArrowheads="1"/>
                      </p:cNvSpPr>
                      <p:nvPr/>
                    </p:nvSpPr>
                    <p:spPr bwMode="auto">
                      <a:xfrm>
                        <a:off x="519440" y="941574"/>
                        <a:ext cx="468" cy="276"/>
                      </a:xfrm>
                      <a:prstGeom prst="ellipse">
                        <a:avLst/>
                      </a:prstGeom>
                      <a:gradFill rotWithShape="1">
                        <a:gsLst>
                          <a:gs pos="0">
                            <a:schemeClr val="bg1"/>
                          </a:gs>
                          <a:gs pos="100000">
                            <a:schemeClr val="accent6"/>
                          </a:gs>
                        </a:gsLst>
                        <a:lin ang="2700000" scaled="1"/>
                      </a:gradFill>
                      <a:ln w="9525">
                        <a:noFill/>
                        <a:round/>
                        <a:headEnd/>
                        <a:tailEnd/>
                      </a:ln>
                      <a:effectLst/>
                    </p:spPr>
                    <p:txBody>
                      <a:bodyPr wrap="none" anchor="ctr"/>
                      <a:lstStyle/>
                      <a:p>
                        <a:endParaRPr lang="en-US"/>
                      </a:p>
                    </p:txBody>
                  </p:sp>
                  <p:sp>
                    <p:nvSpPr>
                      <p:cNvPr id="304" name="Oval 303">
                        <a:extLst>
                          <a:ext uri="{FF2B5EF4-FFF2-40B4-BE49-F238E27FC236}">
                            <a16:creationId xmlns:a16="http://schemas.microsoft.com/office/drawing/2014/main" id="{3F4A5956-DBA3-4B5E-B90D-F4CBD045CEA5}"/>
                          </a:ext>
                        </a:extLst>
                      </p:cNvPr>
                      <p:cNvSpPr>
                        <a:spLocks noChangeArrowheads="1"/>
                      </p:cNvSpPr>
                      <p:nvPr/>
                    </p:nvSpPr>
                    <p:spPr bwMode="auto">
                      <a:xfrm>
                        <a:off x="519303" y="941373"/>
                        <a:ext cx="341" cy="237"/>
                      </a:xfrm>
                      <a:prstGeom prst="ellipse">
                        <a:avLst/>
                      </a:prstGeom>
                      <a:gradFill rotWithShape="1">
                        <a:gsLst>
                          <a:gs pos="0">
                            <a:schemeClr val="bg1"/>
                          </a:gs>
                          <a:gs pos="100000">
                            <a:srgbClr val="99CC00"/>
                          </a:gs>
                        </a:gsLst>
                        <a:lin ang="2700000" scaled="1"/>
                      </a:gradFill>
                      <a:ln w="9525">
                        <a:noFill/>
                        <a:round/>
                        <a:headEnd/>
                        <a:tailEnd/>
                      </a:ln>
                      <a:effectLst/>
                    </p:spPr>
                    <p:txBody>
                      <a:bodyPr wrap="none" anchor="ctr"/>
                      <a:lstStyle/>
                      <a:p>
                        <a:endParaRPr lang="en-US"/>
                      </a:p>
                    </p:txBody>
                  </p:sp>
                  <p:sp>
                    <p:nvSpPr>
                      <p:cNvPr id="305" name="Oval 304">
                        <a:extLst>
                          <a:ext uri="{FF2B5EF4-FFF2-40B4-BE49-F238E27FC236}">
                            <a16:creationId xmlns:a16="http://schemas.microsoft.com/office/drawing/2014/main" id="{6A2F0DD2-7EC5-4877-A87E-7AFF3CC09754}"/>
                          </a:ext>
                        </a:extLst>
                      </p:cNvPr>
                      <p:cNvSpPr>
                        <a:spLocks noChangeArrowheads="1"/>
                      </p:cNvSpPr>
                      <p:nvPr/>
                    </p:nvSpPr>
                    <p:spPr bwMode="auto">
                      <a:xfrm>
                        <a:off x="519148" y="941230"/>
                        <a:ext cx="257" cy="153"/>
                      </a:xfrm>
                      <a:prstGeom prst="ellipse">
                        <a:avLst/>
                      </a:prstGeom>
                      <a:gradFill rotWithShape="1">
                        <a:gsLst>
                          <a:gs pos="0">
                            <a:srgbClr val="99CC00"/>
                          </a:gs>
                          <a:gs pos="100000">
                            <a:schemeClr val="bg1"/>
                          </a:gs>
                        </a:gsLst>
                        <a:lin ang="5400000" scaled="1"/>
                      </a:gradFill>
                      <a:ln w="9525">
                        <a:noFill/>
                        <a:round/>
                        <a:headEnd/>
                        <a:tailEnd/>
                      </a:ln>
                      <a:effectLst/>
                    </p:spPr>
                    <p:txBody>
                      <a:bodyPr wrap="none" anchor="ctr"/>
                      <a:lstStyle/>
                      <a:p>
                        <a:endParaRPr lang="en-US"/>
                      </a:p>
                    </p:txBody>
                  </p:sp>
                  <p:grpSp>
                    <p:nvGrpSpPr>
                      <p:cNvPr id="306" name="Group 305">
                        <a:extLst>
                          <a:ext uri="{FF2B5EF4-FFF2-40B4-BE49-F238E27FC236}">
                            <a16:creationId xmlns:a16="http://schemas.microsoft.com/office/drawing/2014/main" id="{B1BD2D94-6858-4591-932F-AFFCB06CB227}"/>
                          </a:ext>
                        </a:extLst>
                      </p:cNvPr>
                      <p:cNvGrpSpPr>
                        <a:grpSpLocks/>
                      </p:cNvGrpSpPr>
                      <p:nvPr/>
                    </p:nvGrpSpPr>
                    <p:grpSpPr bwMode="auto">
                      <a:xfrm>
                        <a:off x="518445" y="941628"/>
                        <a:ext cx="591" cy="409"/>
                        <a:chOff x="518445" y="941628"/>
                        <a:chExt cx="591" cy="409"/>
                      </a:xfrm>
                    </p:grpSpPr>
                    <p:sp>
                      <p:nvSpPr>
                        <p:cNvPr id="321" name="Oval 320">
                          <a:extLst>
                            <a:ext uri="{FF2B5EF4-FFF2-40B4-BE49-F238E27FC236}">
                              <a16:creationId xmlns:a16="http://schemas.microsoft.com/office/drawing/2014/main" id="{1346F636-DFBB-4993-9879-E6EB0921EF91}"/>
                            </a:ext>
                          </a:extLst>
                        </p:cNvPr>
                        <p:cNvSpPr>
                          <a:spLocks noChangeArrowheads="1"/>
                        </p:cNvSpPr>
                        <p:nvPr/>
                      </p:nvSpPr>
                      <p:spPr bwMode="auto">
                        <a:xfrm>
                          <a:off x="518550" y="941628"/>
                          <a:ext cx="341" cy="237"/>
                        </a:xfrm>
                        <a:prstGeom prst="ellipse">
                          <a:avLst/>
                        </a:prstGeom>
                        <a:gradFill rotWithShape="1">
                          <a:gsLst>
                            <a:gs pos="0">
                              <a:srgbClr val="99CC00"/>
                            </a:gs>
                            <a:gs pos="100000">
                              <a:schemeClr val="bg1"/>
                            </a:gs>
                          </a:gsLst>
                          <a:lin ang="5400000" scaled="1"/>
                        </a:gradFill>
                        <a:ln w="9525">
                          <a:noFill/>
                          <a:round/>
                          <a:headEnd/>
                          <a:tailEnd/>
                        </a:ln>
                        <a:effectLst/>
                      </p:spPr>
                      <p:txBody>
                        <a:bodyPr wrap="none" anchor="ctr"/>
                        <a:lstStyle/>
                        <a:p>
                          <a:endParaRPr lang="en-US"/>
                        </a:p>
                      </p:txBody>
                    </p:sp>
                    <p:sp>
                      <p:nvSpPr>
                        <p:cNvPr id="322" name="Oval 321">
                          <a:extLst>
                            <a:ext uri="{FF2B5EF4-FFF2-40B4-BE49-F238E27FC236}">
                              <a16:creationId xmlns:a16="http://schemas.microsoft.com/office/drawing/2014/main" id="{610C9C57-2BD4-44C9-A386-5AD4BBD688DF}"/>
                            </a:ext>
                          </a:extLst>
                        </p:cNvPr>
                        <p:cNvSpPr>
                          <a:spLocks noChangeArrowheads="1"/>
                        </p:cNvSpPr>
                        <p:nvPr/>
                      </p:nvSpPr>
                      <p:spPr bwMode="auto">
                        <a:xfrm>
                          <a:off x="518445" y="941670"/>
                          <a:ext cx="263" cy="237"/>
                        </a:xfrm>
                        <a:prstGeom prst="ellipse">
                          <a:avLst/>
                        </a:prstGeom>
                        <a:gradFill rotWithShape="1">
                          <a:gsLst>
                            <a:gs pos="0">
                              <a:srgbClr val="99CC00"/>
                            </a:gs>
                            <a:gs pos="100000">
                              <a:schemeClr val="bg1"/>
                            </a:gs>
                          </a:gsLst>
                          <a:lin ang="18900000" scaled="1"/>
                        </a:gradFill>
                        <a:ln w="9525">
                          <a:noFill/>
                          <a:round/>
                          <a:headEnd/>
                          <a:tailEnd/>
                        </a:ln>
                        <a:effectLst/>
                      </p:spPr>
                      <p:txBody>
                        <a:bodyPr wrap="none" anchor="ctr"/>
                        <a:lstStyle/>
                        <a:p>
                          <a:endParaRPr lang="en-US"/>
                        </a:p>
                      </p:txBody>
                    </p:sp>
                    <p:sp>
                      <p:nvSpPr>
                        <p:cNvPr id="323" name="Oval 322">
                          <a:extLst>
                            <a:ext uri="{FF2B5EF4-FFF2-40B4-BE49-F238E27FC236}">
                              <a16:creationId xmlns:a16="http://schemas.microsoft.com/office/drawing/2014/main" id="{2D3DF3A1-D343-4A91-94A9-AAF9F97C48EF}"/>
                            </a:ext>
                          </a:extLst>
                        </p:cNvPr>
                        <p:cNvSpPr>
                          <a:spLocks noChangeArrowheads="1"/>
                        </p:cNvSpPr>
                        <p:nvPr/>
                      </p:nvSpPr>
                      <p:spPr bwMode="auto">
                        <a:xfrm>
                          <a:off x="518514" y="941760"/>
                          <a:ext cx="263" cy="236"/>
                        </a:xfrm>
                        <a:prstGeom prst="ellipse">
                          <a:avLst/>
                        </a:prstGeom>
                        <a:gradFill rotWithShape="1">
                          <a:gsLst>
                            <a:gs pos="0">
                              <a:srgbClr val="99CC00"/>
                            </a:gs>
                            <a:gs pos="100000">
                              <a:schemeClr val="bg1"/>
                            </a:gs>
                          </a:gsLst>
                          <a:lin ang="18900000" scaled="1"/>
                        </a:gradFill>
                        <a:ln w="9525">
                          <a:noFill/>
                          <a:round/>
                          <a:headEnd/>
                          <a:tailEnd/>
                        </a:ln>
                        <a:effectLst/>
                      </p:spPr>
                      <p:txBody>
                        <a:bodyPr wrap="none" anchor="ctr"/>
                        <a:lstStyle/>
                        <a:p>
                          <a:endParaRPr lang="en-US"/>
                        </a:p>
                      </p:txBody>
                    </p:sp>
                    <p:sp>
                      <p:nvSpPr>
                        <p:cNvPr id="324" name="Oval 323">
                          <a:extLst>
                            <a:ext uri="{FF2B5EF4-FFF2-40B4-BE49-F238E27FC236}">
                              <a16:creationId xmlns:a16="http://schemas.microsoft.com/office/drawing/2014/main" id="{68EFF2D5-5EED-4FD7-94ED-A6A9112BE619}"/>
                            </a:ext>
                          </a:extLst>
                        </p:cNvPr>
                        <p:cNvSpPr>
                          <a:spLocks noChangeArrowheads="1"/>
                        </p:cNvSpPr>
                        <p:nvPr/>
                      </p:nvSpPr>
                      <p:spPr bwMode="auto">
                        <a:xfrm>
                          <a:off x="518638" y="941778"/>
                          <a:ext cx="263" cy="237"/>
                        </a:xfrm>
                        <a:prstGeom prst="ellipse">
                          <a:avLst/>
                        </a:prstGeom>
                        <a:gradFill rotWithShape="1">
                          <a:gsLst>
                            <a:gs pos="0">
                              <a:schemeClr val="bg1"/>
                            </a:gs>
                            <a:gs pos="100000">
                              <a:srgbClr val="99CC00"/>
                            </a:gs>
                          </a:gsLst>
                          <a:lin ang="5400000" scaled="1"/>
                        </a:gradFill>
                        <a:ln w="9525">
                          <a:noFill/>
                          <a:round/>
                          <a:headEnd/>
                          <a:tailEnd/>
                        </a:ln>
                        <a:effectLst/>
                      </p:spPr>
                      <p:txBody>
                        <a:bodyPr wrap="none" anchor="ctr"/>
                        <a:lstStyle/>
                        <a:p>
                          <a:endParaRPr lang="en-US"/>
                        </a:p>
                      </p:txBody>
                    </p:sp>
                    <p:sp>
                      <p:nvSpPr>
                        <p:cNvPr id="325" name="Oval 324">
                          <a:extLst>
                            <a:ext uri="{FF2B5EF4-FFF2-40B4-BE49-F238E27FC236}">
                              <a16:creationId xmlns:a16="http://schemas.microsoft.com/office/drawing/2014/main" id="{E64794B7-FF4A-4E8D-8961-3CEC98981ABA}"/>
                            </a:ext>
                          </a:extLst>
                        </p:cNvPr>
                        <p:cNvSpPr>
                          <a:spLocks noChangeArrowheads="1"/>
                        </p:cNvSpPr>
                        <p:nvPr/>
                      </p:nvSpPr>
                      <p:spPr bwMode="auto">
                        <a:xfrm>
                          <a:off x="518773" y="941791"/>
                          <a:ext cx="263" cy="237"/>
                        </a:xfrm>
                        <a:prstGeom prst="ellipse">
                          <a:avLst/>
                        </a:prstGeom>
                        <a:gradFill rotWithShape="1">
                          <a:gsLst>
                            <a:gs pos="0">
                              <a:schemeClr val="bg1"/>
                            </a:gs>
                            <a:gs pos="100000">
                              <a:srgbClr val="99CC00"/>
                            </a:gs>
                          </a:gsLst>
                          <a:lin ang="2700000" scaled="1"/>
                        </a:gradFill>
                        <a:ln w="9525">
                          <a:noFill/>
                          <a:round/>
                          <a:headEnd/>
                          <a:tailEnd/>
                        </a:ln>
                        <a:effectLst/>
                      </p:spPr>
                      <p:txBody>
                        <a:bodyPr wrap="none" anchor="ctr"/>
                        <a:lstStyle/>
                        <a:p>
                          <a:endParaRPr lang="en-US"/>
                        </a:p>
                      </p:txBody>
                    </p:sp>
                    <p:sp>
                      <p:nvSpPr>
                        <p:cNvPr id="326" name="Oval 325">
                          <a:extLst>
                            <a:ext uri="{FF2B5EF4-FFF2-40B4-BE49-F238E27FC236}">
                              <a16:creationId xmlns:a16="http://schemas.microsoft.com/office/drawing/2014/main" id="{B693E67F-C96E-4992-AF2F-167A054F815B}"/>
                            </a:ext>
                          </a:extLst>
                        </p:cNvPr>
                        <p:cNvSpPr>
                          <a:spLocks noChangeArrowheads="1"/>
                        </p:cNvSpPr>
                        <p:nvPr/>
                      </p:nvSpPr>
                      <p:spPr bwMode="auto">
                        <a:xfrm>
                          <a:off x="518634" y="941800"/>
                          <a:ext cx="263" cy="237"/>
                        </a:xfrm>
                        <a:prstGeom prst="ellipse">
                          <a:avLst/>
                        </a:prstGeom>
                        <a:gradFill rotWithShape="1">
                          <a:gsLst>
                            <a:gs pos="0">
                              <a:schemeClr val="bg1"/>
                            </a:gs>
                            <a:gs pos="100000">
                              <a:srgbClr val="99CC00"/>
                            </a:gs>
                          </a:gsLst>
                          <a:lin ang="5400000" scaled="1"/>
                        </a:gradFill>
                        <a:ln w="9525">
                          <a:noFill/>
                          <a:round/>
                          <a:headEnd/>
                          <a:tailEnd/>
                        </a:ln>
                        <a:effectLst/>
                      </p:spPr>
                      <p:txBody>
                        <a:bodyPr wrap="none" anchor="ctr"/>
                        <a:lstStyle/>
                        <a:p>
                          <a:endParaRPr lang="en-US"/>
                        </a:p>
                      </p:txBody>
                    </p:sp>
                  </p:grpSp>
                  <p:sp>
                    <p:nvSpPr>
                      <p:cNvPr id="307" name="Oval 306">
                        <a:extLst>
                          <a:ext uri="{FF2B5EF4-FFF2-40B4-BE49-F238E27FC236}">
                            <a16:creationId xmlns:a16="http://schemas.microsoft.com/office/drawing/2014/main" id="{752261DD-41F4-4DC5-9EED-65D51CBBAF2A}"/>
                          </a:ext>
                        </a:extLst>
                      </p:cNvPr>
                      <p:cNvSpPr>
                        <a:spLocks noChangeArrowheads="1"/>
                      </p:cNvSpPr>
                      <p:nvPr/>
                    </p:nvSpPr>
                    <p:spPr bwMode="auto">
                      <a:xfrm>
                        <a:off x="519023" y="941297"/>
                        <a:ext cx="281" cy="237"/>
                      </a:xfrm>
                      <a:prstGeom prst="ellipse">
                        <a:avLst/>
                      </a:prstGeom>
                      <a:gradFill rotWithShape="1">
                        <a:gsLst>
                          <a:gs pos="0">
                            <a:srgbClr val="99CC00"/>
                          </a:gs>
                          <a:gs pos="100000">
                            <a:schemeClr val="bg1"/>
                          </a:gs>
                        </a:gsLst>
                        <a:lin ang="5400000" scaled="1"/>
                      </a:gradFill>
                      <a:ln w="9525">
                        <a:noFill/>
                        <a:round/>
                        <a:headEnd/>
                        <a:tailEnd/>
                      </a:ln>
                      <a:effectLst/>
                    </p:spPr>
                    <p:txBody>
                      <a:bodyPr wrap="none" anchor="ctr"/>
                      <a:lstStyle/>
                      <a:p>
                        <a:endParaRPr lang="en-US"/>
                      </a:p>
                    </p:txBody>
                  </p:sp>
                  <p:sp>
                    <p:nvSpPr>
                      <p:cNvPr id="308" name="Oval 307">
                        <a:extLst>
                          <a:ext uri="{FF2B5EF4-FFF2-40B4-BE49-F238E27FC236}">
                            <a16:creationId xmlns:a16="http://schemas.microsoft.com/office/drawing/2014/main" id="{4191366D-88A5-4CFC-BB58-1E87C4E8401F}"/>
                          </a:ext>
                        </a:extLst>
                      </p:cNvPr>
                      <p:cNvSpPr>
                        <a:spLocks noChangeArrowheads="1"/>
                      </p:cNvSpPr>
                      <p:nvPr/>
                    </p:nvSpPr>
                    <p:spPr bwMode="auto">
                      <a:xfrm>
                        <a:off x="518930" y="941375"/>
                        <a:ext cx="263" cy="237"/>
                      </a:xfrm>
                      <a:prstGeom prst="ellipse">
                        <a:avLst/>
                      </a:prstGeom>
                      <a:gradFill rotWithShape="1">
                        <a:gsLst>
                          <a:gs pos="0">
                            <a:srgbClr val="99CC00"/>
                          </a:gs>
                          <a:gs pos="100000">
                            <a:schemeClr val="bg1"/>
                          </a:gs>
                        </a:gsLst>
                        <a:lin ang="18900000" scaled="1"/>
                      </a:gradFill>
                      <a:ln w="9525">
                        <a:noFill/>
                        <a:round/>
                        <a:headEnd/>
                        <a:tailEnd/>
                      </a:ln>
                      <a:effectLst/>
                    </p:spPr>
                    <p:txBody>
                      <a:bodyPr wrap="none" anchor="ctr"/>
                      <a:lstStyle/>
                      <a:p>
                        <a:endParaRPr lang="en-US"/>
                      </a:p>
                    </p:txBody>
                  </p:sp>
                  <p:sp>
                    <p:nvSpPr>
                      <p:cNvPr id="309" name="Oval 308">
                        <a:extLst>
                          <a:ext uri="{FF2B5EF4-FFF2-40B4-BE49-F238E27FC236}">
                            <a16:creationId xmlns:a16="http://schemas.microsoft.com/office/drawing/2014/main" id="{53FC1BE8-2EB0-44F2-9B5E-D9E8CDD14004}"/>
                          </a:ext>
                        </a:extLst>
                      </p:cNvPr>
                      <p:cNvSpPr>
                        <a:spLocks noChangeArrowheads="1"/>
                      </p:cNvSpPr>
                      <p:nvPr/>
                    </p:nvSpPr>
                    <p:spPr bwMode="auto">
                      <a:xfrm>
                        <a:off x="518817" y="941549"/>
                        <a:ext cx="361" cy="236"/>
                      </a:xfrm>
                      <a:prstGeom prst="ellipse">
                        <a:avLst/>
                      </a:prstGeom>
                      <a:gradFill rotWithShape="1">
                        <a:gsLst>
                          <a:gs pos="0">
                            <a:srgbClr val="99CC00"/>
                          </a:gs>
                          <a:gs pos="100000">
                            <a:schemeClr val="bg1"/>
                          </a:gs>
                        </a:gsLst>
                        <a:lin ang="18900000" scaled="1"/>
                      </a:gradFill>
                      <a:ln w="9525">
                        <a:noFill/>
                        <a:round/>
                        <a:headEnd/>
                        <a:tailEnd/>
                      </a:ln>
                      <a:effectLst/>
                    </p:spPr>
                    <p:txBody>
                      <a:bodyPr wrap="none" anchor="ctr"/>
                      <a:lstStyle/>
                      <a:p>
                        <a:endParaRPr lang="en-US"/>
                      </a:p>
                    </p:txBody>
                  </p:sp>
                  <p:sp>
                    <p:nvSpPr>
                      <p:cNvPr id="310" name="Oval 309">
                        <a:extLst>
                          <a:ext uri="{FF2B5EF4-FFF2-40B4-BE49-F238E27FC236}">
                            <a16:creationId xmlns:a16="http://schemas.microsoft.com/office/drawing/2014/main" id="{6D09E290-9213-4A37-88BE-F5D12CD7AAC7}"/>
                          </a:ext>
                        </a:extLst>
                      </p:cNvPr>
                      <p:cNvSpPr>
                        <a:spLocks noChangeArrowheads="1"/>
                      </p:cNvSpPr>
                      <p:nvPr/>
                    </p:nvSpPr>
                    <p:spPr bwMode="auto">
                      <a:xfrm>
                        <a:off x="519123" y="941483"/>
                        <a:ext cx="263" cy="237"/>
                      </a:xfrm>
                      <a:prstGeom prst="ellipse">
                        <a:avLst/>
                      </a:prstGeom>
                      <a:gradFill rotWithShape="1">
                        <a:gsLst>
                          <a:gs pos="0">
                            <a:schemeClr val="bg1"/>
                          </a:gs>
                          <a:gs pos="100000">
                            <a:srgbClr val="99CC00"/>
                          </a:gs>
                        </a:gsLst>
                        <a:lin ang="5400000" scaled="1"/>
                      </a:gradFill>
                      <a:ln w="9525">
                        <a:noFill/>
                        <a:round/>
                        <a:headEnd/>
                        <a:tailEnd/>
                      </a:ln>
                      <a:effectLst/>
                    </p:spPr>
                    <p:txBody>
                      <a:bodyPr wrap="none" anchor="ctr"/>
                      <a:lstStyle/>
                      <a:p>
                        <a:endParaRPr lang="en-US"/>
                      </a:p>
                    </p:txBody>
                  </p:sp>
                  <p:sp>
                    <p:nvSpPr>
                      <p:cNvPr id="311" name="Oval 310">
                        <a:extLst>
                          <a:ext uri="{FF2B5EF4-FFF2-40B4-BE49-F238E27FC236}">
                            <a16:creationId xmlns:a16="http://schemas.microsoft.com/office/drawing/2014/main" id="{3269B455-AE20-437C-9AC8-597758A5773A}"/>
                          </a:ext>
                        </a:extLst>
                      </p:cNvPr>
                      <p:cNvSpPr>
                        <a:spLocks noChangeArrowheads="1"/>
                      </p:cNvSpPr>
                      <p:nvPr/>
                    </p:nvSpPr>
                    <p:spPr bwMode="auto">
                      <a:xfrm>
                        <a:off x="519258" y="941496"/>
                        <a:ext cx="263" cy="237"/>
                      </a:xfrm>
                      <a:prstGeom prst="ellipse">
                        <a:avLst/>
                      </a:prstGeom>
                      <a:gradFill rotWithShape="1">
                        <a:gsLst>
                          <a:gs pos="0">
                            <a:schemeClr val="bg1"/>
                          </a:gs>
                          <a:gs pos="100000">
                            <a:srgbClr val="99CC00"/>
                          </a:gs>
                        </a:gsLst>
                        <a:lin ang="2700000" scaled="1"/>
                      </a:gradFill>
                      <a:ln w="9525">
                        <a:noFill/>
                        <a:round/>
                        <a:headEnd/>
                        <a:tailEnd/>
                      </a:ln>
                      <a:effectLst/>
                    </p:spPr>
                    <p:txBody>
                      <a:bodyPr wrap="none" anchor="ctr"/>
                      <a:lstStyle/>
                      <a:p>
                        <a:endParaRPr lang="en-US"/>
                      </a:p>
                    </p:txBody>
                  </p:sp>
                  <p:sp>
                    <p:nvSpPr>
                      <p:cNvPr id="312" name="Oval 311">
                        <a:extLst>
                          <a:ext uri="{FF2B5EF4-FFF2-40B4-BE49-F238E27FC236}">
                            <a16:creationId xmlns:a16="http://schemas.microsoft.com/office/drawing/2014/main" id="{6A470635-8F91-40EA-B895-FEA9DEF28743}"/>
                          </a:ext>
                        </a:extLst>
                      </p:cNvPr>
                      <p:cNvSpPr>
                        <a:spLocks noChangeArrowheads="1"/>
                      </p:cNvSpPr>
                      <p:nvPr/>
                    </p:nvSpPr>
                    <p:spPr bwMode="auto">
                      <a:xfrm>
                        <a:off x="519119" y="941505"/>
                        <a:ext cx="263" cy="237"/>
                      </a:xfrm>
                      <a:prstGeom prst="ellipse">
                        <a:avLst/>
                      </a:prstGeom>
                      <a:gradFill rotWithShape="1">
                        <a:gsLst>
                          <a:gs pos="0">
                            <a:schemeClr val="bg1"/>
                          </a:gs>
                          <a:gs pos="100000">
                            <a:srgbClr val="99CC00"/>
                          </a:gs>
                        </a:gsLst>
                        <a:lin ang="5400000" scaled="1"/>
                      </a:gradFill>
                      <a:ln w="9525">
                        <a:noFill/>
                        <a:round/>
                        <a:headEnd/>
                        <a:tailEnd/>
                      </a:ln>
                      <a:effectLst/>
                    </p:spPr>
                    <p:txBody>
                      <a:bodyPr wrap="none" anchor="ctr"/>
                      <a:lstStyle/>
                      <a:p>
                        <a:endParaRPr lang="en-US"/>
                      </a:p>
                    </p:txBody>
                  </p:sp>
                  <p:sp>
                    <p:nvSpPr>
                      <p:cNvPr id="313" name="Oval 312">
                        <a:extLst>
                          <a:ext uri="{FF2B5EF4-FFF2-40B4-BE49-F238E27FC236}">
                            <a16:creationId xmlns:a16="http://schemas.microsoft.com/office/drawing/2014/main" id="{C51C0148-1FB8-4BE5-B211-43AC8A946E86}"/>
                          </a:ext>
                        </a:extLst>
                      </p:cNvPr>
                      <p:cNvSpPr>
                        <a:spLocks noChangeArrowheads="1"/>
                      </p:cNvSpPr>
                      <p:nvPr/>
                    </p:nvSpPr>
                    <p:spPr bwMode="auto">
                      <a:xfrm>
                        <a:off x="519220" y="941326"/>
                        <a:ext cx="341" cy="237"/>
                      </a:xfrm>
                      <a:prstGeom prst="ellipse">
                        <a:avLst/>
                      </a:prstGeom>
                      <a:gradFill rotWithShape="1">
                        <a:gsLst>
                          <a:gs pos="0">
                            <a:srgbClr val="99CC00"/>
                          </a:gs>
                          <a:gs pos="100000">
                            <a:schemeClr val="bg1"/>
                          </a:gs>
                        </a:gsLst>
                        <a:lin ang="5400000" scaled="1"/>
                      </a:gradFill>
                      <a:ln w="9525">
                        <a:noFill/>
                        <a:round/>
                        <a:headEnd/>
                        <a:tailEnd/>
                      </a:ln>
                      <a:effectLst/>
                    </p:spPr>
                    <p:txBody>
                      <a:bodyPr wrap="none" anchor="ctr"/>
                      <a:lstStyle/>
                      <a:p>
                        <a:endParaRPr lang="en-US"/>
                      </a:p>
                    </p:txBody>
                  </p:sp>
                  <p:sp>
                    <p:nvSpPr>
                      <p:cNvPr id="314" name="Oval 313">
                        <a:extLst>
                          <a:ext uri="{FF2B5EF4-FFF2-40B4-BE49-F238E27FC236}">
                            <a16:creationId xmlns:a16="http://schemas.microsoft.com/office/drawing/2014/main" id="{341718D8-B54B-46F9-983D-F59D0F75E649}"/>
                          </a:ext>
                        </a:extLst>
                      </p:cNvPr>
                      <p:cNvSpPr>
                        <a:spLocks noChangeArrowheads="1"/>
                      </p:cNvSpPr>
                      <p:nvPr/>
                    </p:nvSpPr>
                    <p:spPr bwMode="auto">
                      <a:xfrm>
                        <a:off x="519385" y="941553"/>
                        <a:ext cx="397" cy="237"/>
                      </a:xfrm>
                      <a:prstGeom prst="ellipse">
                        <a:avLst/>
                      </a:prstGeom>
                      <a:gradFill rotWithShape="1">
                        <a:gsLst>
                          <a:gs pos="0">
                            <a:schemeClr val="bg1"/>
                          </a:gs>
                          <a:gs pos="100000">
                            <a:srgbClr val="99CC00"/>
                          </a:gs>
                        </a:gsLst>
                        <a:lin ang="5400000" scaled="1"/>
                      </a:gradFill>
                      <a:ln w="9525">
                        <a:noFill/>
                        <a:round/>
                        <a:headEnd/>
                        <a:tailEnd/>
                      </a:ln>
                      <a:effectLst/>
                    </p:spPr>
                    <p:txBody>
                      <a:bodyPr wrap="none" anchor="ctr"/>
                      <a:lstStyle/>
                      <a:p>
                        <a:endParaRPr lang="en-US"/>
                      </a:p>
                    </p:txBody>
                  </p:sp>
                  <p:sp>
                    <p:nvSpPr>
                      <p:cNvPr id="315" name="Oval 314">
                        <a:extLst>
                          <a:ext uri="{FF2B5EF4-FFF2-40B4-BE49-F238E27FC236}">
                            <a16:creationId xmlns:a16="http://schemas.microsoft.com/office/drawing/2014/main" id="{922F7484-65AE-428E-826B-325E516FB961}"/>
                          </a:ext>
                        </a:extLst>
                      </p:cNvPr>
                      <p:cNvSpPr>
                        <a:spLocks noChangeArrowheads="1"/>
                      </p:cNvSpPr>
                      <p:nvPr/>
                    </p:nvSpPr>
                    <p:spPr bwMode="auto">
                      <a:xfrm>
                        <a:off x="519249" y="941497"/>
                        <a:ext cx="468" cy="228"/>
                      </a:xfrm>
                      <a:prstGeom prst="ellipse">
                        <a:avLst/>
                      </a:prstGeom>
                      <a:gradFill rotWithShape="1">
                        <a:gsLst>
                          <a:gs pos="0">
                            <a:schemeClr val="bg1"/>
                          </a:gs>
                          <a:gs pos="100000">
                            <a:schemeClr val="accent6"/>
                          </a:gs>
                        </a:gsLst>
                        <a:lin ang="2700000" scaled="1"/>
                      </a:gradFill>
                      <a:ln w="9525">
                        <a:noFill/>
                        <a:round/>
                        <a:headEnd/>
                        <a:tailEnd/>
                      </a:ln>
                      <a:effectLst/>
                    </p:spPr>
                    <p:txBody>
                      <a:bodyPr wrap="none" anchor="ctr"/>
                      <a:lstStyle/>
                      <a:p>
                        <a:endParaRPr lang="en-US"/>
                      </a:p>
                    </p:txBody>
                  </p:sp>
                  <p:sp>
                    <p:nvSpPr>
                      <p:cNvPr id="316" name="Oval 315">
                        <a:extLst>
                          <a:ext uri="{FF2B5EF4-FFF2-40B4-BE49-F238E27FC236}">
                            <a16:creationId xmlns:a16="http://schemas.microsoft.com/office/drawing/2014/main" id="{F1896E65-EE26-4C7B-867A-EDA00EA49941}"/>
                          </a:ext>
                        </a:extLst>
                      </p:cNvPr>
                      <p:cNvSpPr>
                        <a:spLocks noChangeArrowheads="1"/>
                      </p:cNvSpPr>
                      <p:nvPr/>
                    </p:nvSpPr>
                    <p:spPr bwMode="auto">
                      <a:xfrm>
                        <a:off x="519058" y="941738"/>
                        <a:ext cx="395" cy="237"/>
                      </a:xfrm>
                      <a:prstGeom prst="ellipse">
                        <a:avLst/>
                      </a:prstGeom>
                      <a:gradFill rotWithShape="1">
                        <a:gsLst>
                          <a:gs pos="0">
                            <a:schemeClr val="bg1"/>
                          </a:gs>
                          <a:gs pos="100000">
                            <a:srgbClr val="99CC00"/>
                          </a:gs>
                        </a:gsLst>
                        <a:lin ang="5400000" scaled="1"/>
                      </a:gradFill>
                      <a:ln w="9525">
                        <a:noFill/>
                        <a:round/>
                        <a:headEnd/>
                        <a:tailEnd/>
                      </a:ln>
                      <a:effectLst/>
                    </p:spPr>
                    <p:txBody>
                      <a:bodyPr wrap="none" anchor="ctr"/>
                      <a:lstStyle/>
                      <a:p>
                        <a:endParaRPr lang="en-US"/>
                      </a:p>
                    </p:txBody>
                  </p:sp>
                  <p:sp>
                    <p:nvSpPr>
                      <p:cNvPr id="317" name="Freeform 259">
                        <a:extLst>
                          <a:ext uri="{FF2B5EF4-FFF2-40B4-BE49-F238E27FC236}">
                            <a16:creationId xmlns:a16="http://schemas.microsoft.com/office/drawing/2014/main" id="{86E499A4-D8EA-4CF6-B0B5-E11CDCE8A05F}"/>
                          </a:ext>
                        </a:extLst>
                      </p:cNvPr>
                      <p:cNvSpPr>
                        <a:spLocks/>
                      </p:cNvSpPr>
                      <p:nvPr/>
                    </p:nvSpPr>
                    <p:spPr bwMode="auto">
                      <a:xfrm>
                        <a:off x="518907" y="941849"/>
                        <a:ext cx="544" cy="347"/>
                      </a:xfrm>
                      <a:custGeom>
                        <a:avLst/>
                        <a:gdLst/>
                        <a:ahLst/>
                        <a:cxnLst>
                          <a:cxn ang="0">
                            <a:pos x="12" y="140"/>
                          </a:cxn>
                          <a:cxn ang="0">
                            <a:pos x="150" y="194"/>
                          </a:cxn>
                          <a:cxn ang="0">
                            <a:pos x="264" y="260"/>
                          </a:cxn>
                          <a:cxn ang="0">
                            <a:pos x="408" y="314"/>
                          </a:cxn>
                          <a:cxn ang="0">
                            <a:pos x="504" y="344"/>
                          </a:cxn>
                          <a:cxn ang="0">
                            <a:pos x="516" y="296"/>
                          </a:cxn>
                          <a:cxn ang="0">
                            <a:pos x="336" y="236"/>
                          </a:cxn>
                          <a:cxn ang="0">
                            <a:pos x="216" y="176"/>
                          </a:cxn>
                          <a:cxn ang="0">
                            <a:pos x="186" y="26"/>
                          </a:cxn>
                          <a:cxn ang="0">
                            <a:pos x="144" y="20"/>
                          </a:cxn>
                          <a:cxn ang="0">
                            <a:pos x="162" y="146"/>
                          </a:cxn>
                          <a:cxn ang="0">
                            <a:pos x="78" y="128"/>
                          </a:cxn>
                          <a:cxn ang="0">
                            <a:pos x="12" y="140"/>
                          </a:cxn>
                        </a:cxnLst>
                        <a:rect l="0" t="0" r="r" b="b"/>
                        <a:pathLst>
                          <a:path w="544" h="347">
                            <a:moveTo>
                              <a:pt x="12" y="140"/>
                            </a:moveTo>
                            <a:cubicBezTo>
                              <a:pt x="24" y="151"/>
                              <a:pt x="108" y="174"/>
                              <a:pt x="150" y="194"/>
                            </a:cubicBezTo>
                            <a:cubicBezTo>
                              <a:pt x="192" y="214"/>
                              <a:pt x="221" y="240"/>
                              <a:pt x="264" y="260"/>
                            </a:cubicBezTo>
                            <a:cubicBezTo>
                              <a:pt x="307" y="280"/>
                              <a:pt x="368" y="300"/>
                              <a:pt x="408" y="314"/>
                            </a:cubicBezTo>
                            <a:cubicBezTo>
                              <a:pt x="448" y="328"/>
                              <a:pt x="486" y="347"/>
                              <a:pt x="504" y="344"/>
                            </a:cubicBezTo>
                            <a:cubicBezTo>
                              <a:pt x="522" y="341"/>
                              <a:pt x="544" y="314"/>
                              <a:pt x="516" y="296"/>
                            </a:cubicBezTo>
                            <a:cubicBezTo>
                              <a:pt x="488" y="278"/>
                              <a:pt x="386" y="256"/>
                              <a:pt x="336" y="236"/>
                            </a:cubicBezTo>
                            <a:cubicBezTo>
                              <a:pt x="286" y="216"/>
                              <a:pt x="241" y="211"/>
                              <a:pt x="216" y="176"/>
                            </a:cubicBezTo>
                            <a:cubicBezTo>
                              <a:pt x="191" y="141"/>
                              <a:pt x="198" y="52"/>
                              <a:pt x="186" y="26"/>
                            </a:cubicBezTo>
                            <a:cubicBezTo>
                              <a:pt x="174" y="0"/>
                              <a:pt x="148" y="0"/>
                              <a:pt x="144" y="20"/>
                            </a:cubicBezTo>
                            <a:cubicBezTo>
                              <a:pt x="140" y="40"/>
                              <a:pt x="173" y="128"/>
                              <a:pt x="162" y="146"/>
                            </a:cubicBezTo>
                            <a:cubicBezTo>
                              <a:pt x="151" y="164"/>
                              <a:pt x="104" y="129"/>
                              <a:pt x="78" y="128"/>
                            </a:cubicBezTo>
                            <a:cubicBezTo>
                              <a:pt x="52" y="127"/>
                              <a:pt x="0" y="129"/>
                              <a:pt x="12" y="140"/>
                            </a:cubicBezTo>
                            <a:close/>
                          </a:path>
                        </a:pathLst>
                      </a:custGeom>
                      <a:gradFill rotWithShape="1">
                        <a:gsLst>
                          <a:gs pos="0">
                            <a:srgbClr val="800000"/>
                          </a:gs>
                          <a:gs pos="100000">
                            <a:schemeClr val="bg1"/>
                          </a:gs>
                        </a:gsLst>
                        <a:lin ang="18900000" scaled="1"/>
                      </a:gradFill>
                      <a:ln w="9525">
                        <a:noFill/>
                        <a:round/>
                        <a:headEnd/>
                        <a:tailEnd/>
                      </a:ln>
                      <a:effectLst/>
                    </p:spPr>
                    <p:txBody>
                      <a:bodyPr/>
                      <a:lstStyle/>
                      <a:p>
                        <a:endParaRPr lang="en-US"/>
                      </a:p>
                    </p:txBody>
                  </p:sp>
                  <p:sp>
                    <p:nvSpPr>
                      <p:cNvPr id="318" name="Freeform 260">
                        <a:extLst>
                          <a:ext uri="{FF2B5EF4-FFF2-40B4-BE49-F238E27FC236}">
                            <a16:creationId xmlns:a16="http://schemas.microsoft.com/office/drawing/2014/main" id="{CBBB98C0-3355-4852-8629-A2F08083246A}"/>
                          </a:ext>
                        </a:extLst>
                      </p:cNvPr>
                      <p:cNvSpPr>
                        <a:spLocks/>
                      </p:cNvSpPr>
                      <p:nvPr/>
                    </p:nvSpPr>
                    <p:spPr bwMode="auto">
                      <a:xfrm flipH="1">
                        <a:off x="519342" y="941818"/>
                        <a:ext cx="284" cy="347"/>
                      </a:xfrm>
                      <a:custGeom>
                        <a:avLst/>
                        <a:gdLst/>
                        <a:ahLst/>
                        <a:cxnLst>
                          <a:cxn ang="0">
                            <a:pos x="12" y="140"/>
                          </a:cxn>
                          <a:cxn ang="0">
                            <a:pos x="150" y="194"/>
                          </a:cxn>
                          <a:cxn ang="0">
                            <a:pos x="264" y="260"/>
                          </a:cxn>
                          <a:cxn ang="0">
                            <a:pos x="408" y="314"/>
                          </a:cxn>
                          <a:cxn ang="0">
                            <a:pos x="504" y="344"/>
                          </a:cxn>
                          <a:cxn ang="0">
                            <a:pos x="516" y="296"/>
                          </a:cxn>
                          <a:cxn ang="0">
                            <a:pos x="336" y="236"/>
                          </a:cxn>
                          <a:cxn ang="0">
                            <a:pos x="216" y="176"/>
                          </a:cxn>
                          <a:cxn ang="0">
                            <a:pos x="186" y="26"/>
                          </a:cxn>
                          <a:cxn ang="0">
                            <a:pos x="144" y="20"/>
                          </a:cxn>
                          <a:cxn ang="0">
                            <a:pos x="162" y="146"/>
                          </a:cxn>
                          <a:cxn ang="0">
                            <a:pos x="78" y="128"/>
                          </a:cxn>
                          <a:cxn ang="0">
                            <a:pos x="12" y="140"/>
                          </a:cxn>
                        </a:cxnLst>
                        <a:rect l="0" t="0" r="r" b="b"/>
                        <a:pathLst>
                          <a:path w="544" h="347">
                            <a:moveTo>
                              <a:pt x="12" y="140"/>
                            </a:moveTo>
                            <a:cubicBezTo>
                              <a:pt x="24" y="151"/>
                              <a:pt x="108" y="174"/>
                              <a:pt x="150" y="194"/>
                            </a:cubicBezTo>
                            <a:cubicBezTo>
                              <a:pt x="192" y="214"/>
                              <a:pt x="221" y="240"/>
                              <a:pt x="264" y="260"/>
                            </a:cubicBezTo>
                            <a:cubicBezTo>
                              <a:pt x="307" y="280"/>
                              <a:pt x="368" y="300"/>
                              <a:pt x="408" y="314"/>
                            </a:cubicBezTo>
                            <a:cubicBezTo>
                              <a:pt x="448" y="328"/>
                              <a:pt x="486" y="347"/>
                              <a:pt x="504" y="344"/>
                            </a:cubicBezTo>
                            <a:cubicBezTo>
                              <a:pt x="522" y="341"/>
                              <a:pt x="544" y="314"/>
                              <a:pt x="516" y="296"/>
                            </a:cubicBezTo>
                            <a:cubicBezTo>
                              <a:pt x="488" y="278"/>
                              <a:pt x="386" y="256"/>
                              <a:pt x="336" y="236"/>
                            </a:cubicBezTo>
                            <a:cubicBezTo>
                              <a:pt x="286" y="216"/>
                              <a:pt x="241" y="211"/>
                              <a:pt x="216" y="176"/>
                            </a:cubicBezTo>
                            <a:cubicBezTo>
                              <a:pt x="191" y="141"/>
                              <a:pt x="198" y="52"/>
                              <a:pt x="186" y="26"/>
                            </a:cubicBezTo>
                            <a:cubicBezTo>
                              <a:pt x="174" y="0"/>
                              <a:pt x="148" y="0"/>
                              <a:pt x="144" y="20"/>
                            </a:cubicBezTo>
                            <a:cubicBezTo>
                              <a:pt x="140" y="40"/>
                              <a:pt x="173" y="128"/>
                              <a:pt x="162" y="146"/>
                            </a:cubicBezTo>
                            <a:cubicBezTo>
                              <a:pt x="151" y="164"/>
                              <a:pt x="104" y="129"/>
                              <a:pt x="78" y="128"/>
                            </a:cubicBezTo>
                            <a:cubicBezTo>
                              <a:pt x="52" y="127"/>
                              <a:pt x="0" y="129"/>
                              <a:pt x="12" y="140"/>
                            </a:cubicBezTo>
                            <a:close/>
                          </a:path>
                        </a:pathLst>
                      </a:custGeom>
                      <a:gradFill rotWithShape="1">
                        <a:gsLst>
                          <a:gs pos="0">
                            <a:srgbClr val="800000"/>
                          </a:gs>
                          <a:gs pos="100000">
                            <a:schemeClr val="bg1"/>
                          </a:gs>
                        </a:gsLst>
                        <a:lin ang="18900000" scaled="1"/>
                      </a:gradFill>
                      <a:ln w="9525">
                        <a:noFill/>
                        <a:round/>
                        <a:headEnd/>
                        <a:tailEnd/>
                      </a:ln>
                      <a:effectLst/>
                    </p:spPr>
                    <p:txBody>
                      <a:bodyPr/>
                      <a:lstStyle/>
                      <a:p>
                        <a:endParaRPr lang="en-US"/>
                      </a:p>
                    </p:txBody>
                  </p:sp>
                  <p:sp>
                    <p:nvSpPr>
                      <p:cNvPr id="319" name="Freeform 261">
                        <a:extLst>
                          <a:ext uri="{FF2B5EF4-FFF2-40B4-BE49-F238E27FC236}">
                            <a16:creationId xmlns:a16="http://schemas.microsoft.com/office/drawing/2014/main" id="{3FC01931-F1B0-43E3-B10E-F232EB32721C}"/>
                          </a:ext>
                        </a:extLst>
                      </p:cNvPr>
                      <p:cNvSpPr>
                        <a:spLocks/>
                      </p:cNvSpPr>
                      <p:nvPr/>
                    </p:nvSpPr>
                    <p:spPr bwMode="auto">
                      <a:xfrm>
                        <a:off x="519195" y="941949"/>
                        <a:ext cx="218" cy="187"/>
                      </a:xfrm>
                      <a:custGeom>
                        <a:avLst/>
                        <a:gdLst/>
                        <a:ahLst/>
                        <a:cxnLst>
                          <a:cxn ang="0">
                            <a:pos x="12" y="22"/>
                          </a:cxn>
                          <a:cxn ang="0">
                            <a:pos x="84" y="88"/>
                          </a:cxn>
                          <a:cxn ang="0">
                            <a:pos x="114" y="154"/>
                          </a:cxn>
                          <a:cxn ang="0">
                            <a:pos x="168" y="184"/>
                          </a:cxn>
                          <a:cxn ang="0">
                            <a:pos x="216" y="136"/>
                          </a:cxn>
                          <a:cxn ang="0">
                            <a:pos x="156" y="22"/>
                          </a:cxn>
                          <a:cxn ang="0">
                            <a:pos x="12" y="22"/>
                          </a:cxn>
                        </a:cxnLst>
                        <a:rect l="0" t="0" r="r" b="b"/>
                        <a:pathLst>
                          <a:path w="218" h="187">
                            <a:moveTo>
                              <a:pt x="12" y="22"/>
                            </a:moveTo>
                            <a:cubicBezTo>
                              <a:pt x="0" y="33"/>
                              <a:pt x="67" y="66"/>
                              <a:pt x="84" y="88"/>
                            </a:cubicBezTo>
                            <a:cubicBezTo>
                              <a:pt x="101" y="110"/>
                              <a:pt x="100" y="138"/>
                              <a:pt x="114" y="154"/>
                            </a:cubicBezTo>
                            <a:cubicBezTo>
                              <a:pt x="128" y="170"/>
                              <a:pt x="151" y="187"/>
                              <a:pt x="168" y="184"/>
                            </a:cubicBezTo>
                            <a:cubicBezTo>
                              <a:pt x="185" y="181"/>
                              <a:pt x="218" y="163"/>
                              <a:pt x="216" y="136"/>
                            </a:cubicBezTo>
                            <a:cubicBezTo>
                              <a:pt x="214" y="109"/>
                              <a:pt x="191" y="44"/>
                              <a:pt x="156" y="22"/>
                            </a:cubicBezTo>
                            <a:cubicBezTo>
                              <a:pt x="121" y="0"/>
                              <a:pt x="24" y="11"/>
                              <a:pt x="12" y="22"/>
                            </a:cubicBezTo>
                            <a:close/>
                          </a:path>
                        </a:pathLst>
                      </a:custGeom>
                      <a:gradFill rotWithShape="1">
                        <a:gsLst>
                          <a:gs pos="0">
                            <a:srgbClr val="993366"/>
                          </a:gs>
                          <a:gs pos="100000">
                            <a:schemeClr val="bg1"/>
                          </a:gs>
                        </a:gsLst>
                        <a:lin ang="18900000" scaled="1"/>
                      </a:gradFill>
                      <a:ln w="9525">
                        <a:noFill/>
                        <a:round/>
                        <a:headEnd/>
                        <a:tailEnd/>
                      </a:ln>
                      <a:effectLst/>
                    </p:spPr>
                    <p:txBody>
                      <a:bodyPr/>
                      <a:lstStyle/>
                      <a:p>
                        <a:endParaRPr lang="en-US"/>
                      </a:p>
                    </p:txBody>
                  </p:sp>
                  <p:sp>
                    <p:nvSpPr>
                      <p:cNvPr id="320" name="Freeform 262">
                        <a:extLst>
                          <a:ext uri="{FF2B5EF4-FFF2-40B4-BE49-F238E27FC236}">
                            <a16:creationId xmlns:a16="http://schemas.microsoft.com/office/drawing/2014/main" id="{2A913447-5B35-4F87-A6CB-17004BD8A1D1}"/>
                          </a:ext>
                        </a:extLst>
                      </p:cNvPr>
                      <p:cNvSpPr>
                        <a:spLocks/>
                      </p:cNvSpPr>
                      <p:nvPr/>
                    </p:nvSpPr>
                    <p:spPr bwMode="auto">
                      <a:xfrm>
                        <a:off x="519126" y="941991"/>
                        <a:ext cx="572" cy="822"/>
                      </a:xfrm>
                      <a:custGeom>
                        <a:avLst/>
                        <a:gdLst/>
                        <a:ahLst/>
                        <a:cxnLst>
                          <a:cxn ang="0">
                            <a:pos x="105" y="142"/>
                          </a:cxn>
                          <a:cxn ang="0">
                            <a:pos x="195" y="250"/>
                          </a:cxn>
                          <a:cxn ang="0">
                            <a:pos x="213" y="514"/>
                          </a:cxn>
                          <a:cxn ang="0">
                            <a:pos x="165" y="628"/>
                          </a:cxn>
                          <a:cxn ang="0">
                            <a:pos x="129" y="712"/>
                          </a:cxn>
                          <a:cxn ang="0">
                            <a:pos x="9" y="772"/>
                          </a:cxn>
                          <a:cxn ang="0">
                            <a:pos x="75" y="760"/>
                          </a:cxn>
                          <a:cxn ang="0">
                            <a:pos x="159" y="718"/>
                          </a:cxn>
                          <a:cxn ang="0">
                            <a:pos x="213" y="652"/>
                          </a:cxn>
                          <a:cxn ang="0">
                            <a:pos x="255" y="790"/>
                          </a:cxn>
                          <a:cxn ang="0">
                            <a:pos x="309" y="814"/>
                          </a:cxn>
                          <a:cxn ang="0">
                            <a:pos x="273" y="742"/>
                          </a:cxn>
                          <a:cxn ang="0">
                            <a:pos x="255" y="652"/>
                          </a:cxn>
                          <a:cxn ang="0">
                            <a:pos x="309" y="640"/>
                          </a:cxn>
                          <a:cxn ang="0">
                            <a:pos x="405" y="730"/>
                          </a:cxn>
                          <a:cxn ang="0">
                            <a:pos x="495" y="748"/>
                          </a:cxn>
                          <a:cxn ang="0">
                            <a:pos x="567" y="718"/>
                          </a:cxn>
                          <a:cxn ang="0">
                            <a:pos x="465" y="724"/>
                          </a:cxn>
                          <a:cxn ang="0">
                            <a:pos x="405" y="676"/>
                          </a:cxn>
                          <a:cxn ang="0">
                            <a:pos x="375" y="580"/>
                          </a:cxn>
                          <a:cxn ang="0">
                            <a:pos x="393" y="412"/>
                          </a:cxn>
                          <a:cxn ang="0">
                            <a:pos x="327" y="316"/>
                          </a:cxn>
                          <a:cxn ang="0">
                            <a:pos x="357" y="142"/>
                          </a:cxn>
                          <a:cxn ang="0">
                            <a:pos x="417" y="4"/>
                          </a:cxn>
                          <a:cxn ang="0">
                            <a:pos x="339" y="118"/>
                          </a:cxn>
                          <a:cxn ang="0">
                            <a:pos x="285" y="148"/>
                          </a:cxn>
                          <a:cxn ang="0">
                            <a:pos x="261" y="190"/>
                          </a:cxn>
                          <a:cxn ang="0">
                            <a:pos x="105" y="142"/>
                          </a:cxn>
                        </a:cxnLst>
                        <a:rect l="0" t="0" r="r" b="b"/>
                        <a:pathLst>
                          <a:path w="572" h="822">
                            <a:moveTo>
                              <a:pt x="105" y="142"/>
                            </a:moveTo>
                            <a:cubicBezTo>
                              <a:pt x="94" y="152"/>
                              <a:pt x="177" y="188"/>
                              <a:pt x="195" y="250"/>
                            </a:cubicBezTo>
                            <a:cubicBezTo>
                              <a:pt x="213" y="312"/>
                              <a:pt x="218" y="451"/>
                              <a:pt x="213" y="514"/>
                            </a:cubicBezTo>
                            <a:cubicBezTo>
                              <a:pt x="208" y="577"/>
                              <a:pt x="179" y="595"/>
                              <a:pt x="165" y="628"/>
                            </a:cubicBezTo>
                            <a:cubicBezTo>
                              <a:pt x="151" y="661"/>
                              <a:pt x="155" y="688"/>
                              <a:pt x="129" y="712"/>
                            </a:cubicBezTo>
                            <a:cubicBezTo>
                              <a:pt x="103" y="736"/>
                              <a:pt x="18" y="764"/>
                              <a:pt x="9" y="772"/>
                            </a:cubicBezTo>
                            <a:cubicBezTo>
                              <a:pt x="0" y="780"/>
                              <a:pt x="50" y="769"/>
                              <a:pt x="75" y="760"/>
                            </a:cubicBezTo>
                            <a:cubicBezTo>
                              <a:pt x="100" y="751"/>
                              <a:pt x="136" y="736"/>
                              <a:pt x="159" y="718"/>
                            </a:cubicBezTo>
                            <a:cubicBezTo>
                              <a:pt x="182" y="700"/>
                              <a:pt x="197" y="640"/>
                              <a:pt x="213" y="652"/>
                            </a:cubicBezTo>
                            <a:cubicBezTo>
                              <a:pt x="229" y="664"/>
                              <a:pt x="239" y="763"/>
                              <a:pt x="255" y="790"/>
                            </a:cubicBezTo>
                            <a:cubicBezTo>
                              <a:pt x="271" y="817"/>
                              <a:pt x="306" y="822"/>
                              <a:pt x="309" y="814"/>
                            </a:cubicBezTo>
                            <a:cubicBezTo>
                              <a:pt x="312" y="806"/>
                              <a:pt x="282" y="769"/>
                              <a:pt x="273" y="742"/>
                            </a:cubicBezTo>
                            <a:cubicBezTo>
                              <a:pt x="264" y="715"/>
                              <a:pt x="249" y="669"/>
                              <a:pt x="255" y="652"/>
                            </a:cubicBezTo>
                            <a:cubicBezTo>
                              <a:pt x="261" y="635"/>
                              <a:pt x="284" y="627"/>
                              <a:pt x="309" y="640"/>
                            </a:cubicBezTo>
                            <a:cubicBezTo>
                              <a:pt x="334" y="653"/>
                              <a:pt x="374" y="712"/>
                              <a:pt x="405" y="730"/>
                            </a:cubicBezTo>
                            <a:cubicBezTo>
                              <a:pt x="436" y="748"/>
                              <a:pt x="468" y="750"/>
                              <a:pt x="495" y="748"/>
                            </a:cubicBezTo>
                            <a:cubicBezTo>
                              <a:pt x="522" y="746"/>
                              <a:pt x="572" y="722"/>
                              <a:pt x="567" y="718"/>
                            </a:cubicBezTo>
                            <a:cubicBezTo>
                              <a:pt x="562" y="714"/>
                              <a:pt x="492" y="731"/>
                              <a:pt x="465" y="724"/>
                            </a:cubicBezTo>
                            <a:cubicBezTo>
                              <a:pt x="438" y="717"/>
                              <a:pt x="420" y="700"/>
                              <a:pt x="405" y="676"/>
                            </a:cubicBezTo>
                            <a:cubicBezTo>
                              <a:pt x="390" y="652"/>
                              <a:pt x="377" y="624"/>
                              <a:pt x="375" y="580"/>
                            </a:cubicBezTo>
                            <a:cubicBezTo>
                              <a:pt x="373" y="536"/>
                              <a:pt x="401" y="456"/>
                              <a:pt x="393" y="412"/>
                            </a:cubicBezTo>
                            <a:cubicBezTo>
                              <a:pt x="385" y="368"/>
                              <a:pt x="333" y="361"/>
                              <a:pt x="327" y="316"/>
                            </a:cubicBezTo>
                            <a:cubicBezTo>
                              <a:pt x="321" y="271"/>
                              <a:pt x="342" y="194"/>
                              <a:pt x="357" y="142"/>
                            </a:cubicBezTo>
                            <a:cubicBezTo>
                              <a:pt x="372" y="90"/>
                              <a:pt x="420" y="8"/>
                              <a:pt x="417" y="4"/>
                            </a:cubicBezTo>
                            <a:cubicBezTo>
                              <a:pt x="414" y="0"/>
                              <a:pt x="361" y="94"/>
                              <a:pt x="339" y="118"/>
                            </a:cubicBezTo>
                            <a:cubicBezTo>
                              <a:pt x="317" y="142"/>
                              <a:pt x="298" y="136"/>
                              <a:pt x="285" y="148"/>
                            </a:cubicBezTo>
                            <a:cubicBezTo>
                              <a:pt x="272" y="160"/>
                              <a:pt x="290" y="191"/>
                              <a:pt x="261" y="190"/>
                            </a:cubicBezTo>
                            <a:cubicBezTo>
                              <a:pt x="232" y="189"/>
                              <a:pt x="116" y="132"/>
                              <a:pt x="105" y="142"/>
                            </a:cubicBezTo>
                            <a:close/>
                          </a:path>
                        </a:pathLst>
                      </a:custGeom>
                      <a:gradFill rotWithShape="1">
                        <a:gsLst>
                          <a:gs pos="0">
                            <a:srgbClr val="CC99FF"/>
                          </a:gs>
                          <a:gs pos="100000">
                            <a:schemeClr val="bg1"/>
                          </a:gs>
                        </a:gsLst>
                        <a:lin ang="5400000" scaled="1"/>
                      </a:gradFill>
                      <a:ln w="9525">
                        <a:noFill/>
                        <a:round/>
                        <a:headEnd/>
                        <a:tailEnd/>
                      </a:ln>
                      <a:effectLst/>
                    </p:spPr>
                    <p:txBody>
                      <a:bodyPr/>
                      <a:lstStyle/>
                      <a:p>
                        <a:endParaRPr lang="en-US"/>
                      </a:p>
                    </p:txBody>
                  </p:sp>
                </p:grpSp>
                <p:grpSp>
                  <p:nvGrpSpPr>
                    <p:cNvPr id="251" name="Group 250">
                      <a:extLst>
                        <a:ext uri="{FF2B5EF4-FFF2-40B4-BE49-F238E27FC236}">
                          <a16:creationId xmlns:a16="http://schemas.microsoft.com/office/drawing/2014/main" id="{FB7C8A6A-389D-4CD6-B1FD-67A9FCB07B0F}"/>
                        </a:ext>
                      </a:extLst>
                    </p:cNvPr>
                    <p:cNvGrpSpPr/>
                    <p:nvPr/>
                  </p:nvGrpSpPr>
                  <p:grpSpPr>
                    <a:xfrm>
                      <a:off x="1" y="1"/>
                      <a:ext cx="1584241" cy="1229496"/>
                      <a:chOff x="0" y="0"/>
                      <a:chExt cx="2213868" cy="1677166"/>
                    </a:xfrm>
                  </p:grpSpPr>
                  <p:grpSp>
                    <p:nvGrpSpPr>
                      <p:cNvPr id="252" name="Group 251">
                        <a:extLst>
                          <a:ext uri="{FF2B5EF4-FFF2-40B4-BE49-F238E27FC236}">
                            <a16:creationId xmlns:a16="http://schemas.microsoft.com/office/drawing/2014/main" id="{C307C363-2104-4CA8-A9D4-526DA600C650}"/>
                          </a:ext>
                        </a:extLst>
                      </p:cNvPr>
                      <p:cNvGrpSpPr/>
                      <p:nvPr/>
                    </p:nvGrpSpPr>
                    <p:grpSpPr>
                      <a:xfrm>
                        <a:off x="761491" y="882674"/>
                        <a:ext cx="735083" cy="447865"/>
                        <a:chOff x="761495" y="882672"/>
                        <a:chExt cx="977901" cy="628650"/>
                      </a:xfrm>
                    </p:grpSpPr>
                    <p:sp>
                      <p:nvSpPr>
                        <p:cNvPr id="289" name="Oval 288">
                          <a:extLst>
                            <a:ext uri="{FF2B5EF4-FFF2-40B4-BE49-F238E27FC236}">
                              <a16:creationId xmlns:a16="http://schemas.microsoft.com/office/drawing/2014/main" id="{AD835D08-BCF0-4ADE-878A-3E57F8AD6F10}"/>
                            </a:ext>
                          </a:extLst>
                        </p:cNvPr>
                        <p:cNvSpPr>
                          <a:spLocks noChangeArrowheads="1"/>
                        </p:cNvSpPr>
                        <p:nvPr/>
                      </p:nvSpPr>
                      <p:spPr bwMode="auto">
                        <a:xfrm rot="19429785">
                          <a:off x="1136146" y="960460"/>
                          <a:ext cx="104775" cy="2524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90" name="Oval 289">
                          <a:extLst>
                            <a:ext uri="{FF2B5EF4-FFF2-40B4-BE49-F238E27FC236}">
                              <a16:creationId xmlns:a16="http://schemas.microsoft.com/office/drawing/2014/main" id="{E732E02D-C002-40F1-BC9A-786173D5EE0E}"/>
                            </a:ext>
                          </a:extLst>
                        </p:cNvPr>
                        <p:cNvSpPr>
                          <a:spLocks noChangeArrowheads="1"/>
                        </p:cNvSpPr>
                        <p:nvPr/>
                      </p:nvSpPr>
                      <p:spPr bwMode="auto">
                        <a:xfrm rot="19429785">
                          <a:off x="1317121" y="968397"/>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91" name="Oval 290">
                          <a:extLst>
                            <a:ext uri="{FF2B5EF4-FFF2-40B4-BE49-F238E27FC236}">
                              <a16:creationId xmlns:a16="http://schemas.microsoft.com/office/drawing/2014/main" id="{878340D5-F072-4CF1-B856-B477C67BA4D2}"/>
                            </a:ext>
                          </a:extLst>
                        </p:cNvPr>
                        <p:cNvSpPr>
                          <a:spLocks noChangeArrowheads="1"/>
                        </p:cNvSpPr>
                        <p:nvPr/>
                      </p:nvSpPr>
                      <p:spPr bwMode="auto">
                        <a:xfrm rot="19429785">
                          <a:off x="877383" y="882672"/>
                          <a:ext cx="104775" cy="2524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92" name="Oval 291">
                          <a:extLst>
                            <a:ext uri="{FF2B5EF4-FFF2-40B4-BE49-F238E27FC236}">
                              <a16:creationId xmlns:a16="http://schemas.microsoft.com/office/drawing/2014/main" id="{0A8CED1A-B14D-490E-83C7-F1065762E4E1}"/>
                            </a:ext>
                          </a:extLst>
                        </p:cNvPr>
                        <p:cNvSpPr>
                          <a:spLocks noChangeArrowheads="1"/>
                        </p:cNvSpPr>
                        <p:nvPr/>
                      </p:nvSpPr>
                      <p:spPr bwMode="auto">
                        <a:xfrm rot="19429785">
                          <a:off x="1058358" y="1071585"/>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93" name="Oval 292">
                          <a:extLst>
                            <a:ext uri="{FF2B5EF4-FFF2-40B4-BE49-F238E27FC236}">
                              <a16:creationId xmlns:a16="http://schemas.microsoft.com/office/drawing/2014/main" id="{E4F8AED0-7273-4066-A462-7DB25FB4239B}"/>
                            </a:ext>
                          </a:extLst>
                        </p:cNvPr>
                        <p:cNvSpPr>
                          <a:spLocks noChangeArrowheads="1"/>
                        </p:cNvSpPr>
                        <p:nvPr/>
                      </p:nvSpPr>
                      <p:spPr bwMode="auto">
                        <a:xfrm rot="19429785">
                          <a:off x="1334583" y="1195410"/>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94" name="Oval 293">
                          <a:extLst>
                            <a:ext uri="{FF2B5EF4-FFF2-40B4-BE49-F238E27FC236}">
                              <a16:creationId xmlns:a16="http://schemas.microsoft.com/office/drawing/2014/main" id="{D1A3949E-3C80-452C-B33B-5617F028B570}"/>
                            </a:ext>
                          </a:extLst>
                        </p:cNvPr>
                        <p:cNvSpPr>
                          <a:spLocks noChangeArrowheads="1"/>
                        </p:cNvSpPr>
                        <p:nvPr/>
                      </p:nvSpPr>
                      <p:spPr bwMode="auto">
                        <a:xfrm rot="19429785">
                          <a:off x="1496508" y="919185"/>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95" name="Oval 294">
                          <a:extLst>
                            <a:ext uri="{FF2B5EF4-FFF2-40B4-BE49-F238E27FC236}">
                              <a16:creationId xmlns:a16="http://schemas.microsoft.com/office/drawing/2014/main" id="{82F69889-7BC3-43A1-9EFB-52131C035777}"/>
                            </a:ext>
                          </a:extLst>
                        </p:cNvPr>
                        <p:cNvSpPr>
                          <a:spLocks noChangeArrowheads="1"/>
                        </p:cNvSpPr>
                        <p:nvPr/>
                      </p:nvSpPr>
                      <p:spPr bwMode="auto">
                        <a:xfrm rot="19429785">
                          <a:off x="1458408" y="1195410"/>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96" name="Oval 295">
                          <a:extLst>
                            <a:ext uri="{FF2B5EF4-FFF2-40B4-BE49-F238E27FC236}">
                              <a16:creationId xmlns:a16="http://schemas.microsoft.com/office/drawing/2014/main" id="{AEEF7012-FCBB-4D4E-A5EC-E2B3A6067330}"/>
                            </a:ext>
                          </a:extLst>
                        </p:cNvPr>
                        <p:cNvSpPr>
                          <a:spLocks noChangeArrowheads="1"/>
                        </p:cNvSpPr>
                        <p:nvPr/>
                      </p:nvSpPr>
                      <p:spPr bwMode="auto">
                        <a:xfrm rot="19429785">
                          <a:off x="1663196" y="1120797"/>
                          <a:ext cx="76200" cy="3032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97" name="Oval 296">
                          <a:extLst>
                            <a:ext uri="{FF2B5EF4-FFF2-40B4-BE49-F238E27FC236}">
                              <a16:creationId xmlns:a16="http://schemas.microsoft.com/office/drawing/2014/main" id="{72C62DC6-DFB6-4A4D-A3E6-EF4AA2B672E2}"/>
                            </a:ext>
                          </a:extLst>
                        </p:cNvPr>
                        <p:cNvSpPr>
                          <a:spLocks noChangeArrowheads="1"/>
                        </p:cNvSpPr>
                        <p:nvPr/>
                      </p:nvSpPr>
                      <p:spPr bwMode="auto">
                        <a:xfrm rot="19429785">
                          <a:off x="1191708" y="1147785"/>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98" name="Oval 297">
                          <a:extLst>
                            <a:ext uri="{FF2B5EF4-FFF2-40B4-BE49-F238E27FC236}">
                              <a16:creationId xmlns:a16="http://schemas.microsoft.com/office/drawing/2014/main" id="{68E783D3-AE07-464B-8911-42C804884DAA}"/>
                            </a:ext>
                          </a:extLst>
                        </p:cNvPr>
                        <p:cNvSpPr>
                          <a:spLocks noChangeArrowheads="1"/>
                        </p:cNvSpPr>
                        <p:nvPr/>
                      </p:nvSpPr>
                      <p:spPr bwMode="auto">
                        <a:xfrm rot="19429785">
                          <a:off x="905958" y="1139847"/>
                          <a:ext cx="104775" cy="2524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99" name="Oval 298">
                          <a:extLst>
                            <a:ext uri="{FF2B5EF4-FFF2-40B4-BE49-F238E27FC236}">
                              <a16:creationId xmlns:a16="http://schemas.microsoft.com/office/drawing/2014/main" id="{8A445369-AB3F-4D8B-BEBC-81C4A5932909}"/>
                            </a:ext>
                          </a:extLst>
                        </p:cNvPr>
                        <p:cNvSpPr>
                          <a:spLocks noChangeArrowheads="1"/>
                        </p:cNvSpPr>
                        <p:nvPr/>
                      </p:nvSpPr>
                      <p:spPr bwMode="auto">
                        <a:xfrm rot="19429785">
                          <a:off x="1180596" y="1327172"/>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300" name="Oval 299">
                          <a:extLst>
                            <a:ext uri="{FF2B5EF4-FFF2-40B4-BE49-F238E27FC236}">
                              <a16:creationId xmlns:a16="http://schemas.microsoft.com/office/drawing/2014/main" id="{05864CD3-C8FA-4ACC-89B1-31A1E1290F21}"/>
                            </a:ext>
                          </a:extLst>
                        </p:cNvPr>
                        <p:cNvSpPr>
                          <a:spLocks noChangeArrowheads="1"/>
                        </p:cNvSpPr>
                        <p:nvPr/>
                      </p:nvSpPr>
                      <p:spPr bwMode="auto">
                        <a:xfrm rot="19429785">
                          <a:off x="761495" y="927122"/>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grpSp>
                    <p:nvGrpSpPr>
                      <p:cNvPr id="253" name="Group 252">
                        <a:extLst>
                          <a:ext uri="{FF2B5EF4-FFF2-40B4-BE49-F238E27FC236}">
                            <a16:creationId xmlns:a16="http://schemas.microsoft.com/office/drawing/2014/main" id="{2612BCAC-C65F-4D6C-B59D-989436A8869B}"/>
                          </a:ext>
                        </a:extLst>
                      </p:cNvPr>
                      <p:cNvGrpSpPr/>
                      <p:nvPr/>
                    </p:nvGrpSpPr>
                    <p:grpSpPr>
                      <a:xfrm>
                        <a:off x="1478785" y="849482"/>
                        <a:ext cx="735083" cy="447865"/>
                        <a:chOff x="1478790" y="849480"/>
                        <a:chExt cx="977901" cy="628650"/>
                      </a:xfrm>
                    </p:grpSpPr>
                    <p:sp>
                      <p:nvSpPr>
                        <p:cNvPr id="277" name="Oval 276">
                          <a:extLst>
                            <a:ext uri="{FF2B5EF4-FFF2-40B4-BE49-F238E27FC236}">
                              <a16:creationId xmlns:a16="http://schemas.microsoft.com/office/drawing/2014/main" id="{CAAB1C74-D2C2-4CE3-910A-D8CDF7F4D657}"/>
                            </a:ext>
                          </a:extLst>
                        </p:cNvPr>
                        <p:cNvSpPr>
                          <a:spLocks noChangeArrowheads="1"/>
                        </p:cNvSpPr>
                        <p:nvPr/>
                      </p:nvSpPr>
                      <p:spPr bwMode="auto">
                        <a:xfrm rot="19429785">
                          <a:off x="1853441" y="927268"/>
                          <a:ext cx="104775" cy="2524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78" name="Oval 277">
                          <a:extLst>
                            <a:ext uri="{FF2B5EF4-FFF2-40B4-BE49-F238E27FC236}">
                              <a16:creationId xmlns:a16="http://schemas.microsoft.com/office/drawing/2014/main" id="{914738EA-4BFD-49D8-9BF7-8686384321A0}"/>
                            </a:ext>
                          </a:extLst>
                        </p:cNvPr>
                        <p:cNvSpPr>
                          <a:spLocks noChangeArrowheads="1"/>
                        </p:cNvSpPr>
                        <p:nvPr/>
                      </p:nvSpPr>
                      <p:spPr bwMode="auto">
                        <a:xfrm rot="19429785">
                          <a:off x="2034416" y="935205"/>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79" name="Oval 278">
                          <a:extLst>
                            <a:ext uri="{FF2B5EF4-FFF2-40B4-BE49-F238E27FC236}">
                              <a16:creationId xmlns:a16="http://schemas.microsoft.com/office/drawing/2014/main" id="{ED884B30-798E-4F03-A3C9-26822DB25EB6}"/>
                            </a:ext>
                          </a:extLst>
                        </p:cNvPr>
                        <p:cNvSpPr>
                          <a:spLocks noChangeArrowheads="1"/>
                        </p:cNvSpPr>
                        <p:nvPr/>
                      </p:nvSpPr>
                      <p:spPr bwMode="auto">
                        <a:xfrm rot="19429785">
                          <a:off x="1594678" y="849480"/>
                          <a:ext cx="104775" cy="2524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80" name="Oval 279">
                          <a:extLst>
                            <a:ext uri="{FF2B5EF4-FFF2-40B4-BE49-F238E27FC236}">
                              <a16:creationId xmlns:a16="http://schemas.microsoft.com/office/drawing/2014/main" id="{3D3FA035-11BC-492C-A58C-9C86F50D08B9}"/>
                            </a:ext>
                          </a:extLst>
                        </p:cNvPr>
                        <p:cNvSpPr>
                          <a:spLocks noChangeArrowheads="1"/>
                        </p:cNvSpPr>
                        <p:nvPr/>
                      </p:nvSpPr>
                      <p:spPr bwMode="auto">
                        <a:xfrm rot="19429785">
                          <a:off x="1775653" y="1038393"/>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81" name="Oval 280">
                          <a:extLst>
                            <a:ext uri="{FF2B5EF4-FFF2-40B4-BE49-F238E27FC236}">
                              <a16:creationId xmlns:a16="http://schemas.microsoft.com/office/drawing/2014/main" id="{DB7572E7-5FB9-4DF3-9525-2DDA2BEF1B67}"/>
                            </a:ext>
                          </a:extLst>
                        </p:cNvPr>
                        <p:cNvSpPr>
                          <a:spLocks noChangeArrowheads="1"/>
                        </p:cNvSpPr>
                        <p:nvPr/>
                      </p:nvSpPr>
                      <p:spPr bwMode="auto">
                        <a:xfrm rot="19429785">
                          <a:off x="2051878" y="1162218"/>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82" name="Oval 281">
                          <a:extLst>
                            <a:ext uri="{FF2B5EF4-FFF2-40B4-BE49-F238E27FC236}">
                              <a16:creationId xmlns:a16="http://schemas.microsoft.com/office/drawing/2014/main" id="{BC3C30B6-2D0B-43CF-B634-895E9653654E}"/>
                            </a:ext>
                          </a:extLst>
                        </p:cNvPr>
                        <p:cNvSpPr>
                          <a:spLocks noChangeArrowheads="1"/>
                        </p:cNvSpPr>
                        <p:nvPr/>
                      </p:nvSpPr>
                      <p:spPr bwMode="auto">
                        <a:xfrm rot="19429785">
                          <a:off x="2213803" y="885993"/>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83" name="Oval 282">
                          <a:extLst>
                            <a:ext uri="{FF2B5EF4-FFF2-40B4-BE49-F238E27FC236}">
                              <a16:creationId xmlns:a16="http://schemas.microsoft.com/office/drawing/2014/main" id="{EC4FF9F9-8219-476A-9C61-C985058A5E8B}"/>
                            </a:ext>
                          </a:extLst>
                        </p:cNvPr>
                        <p:cNvSpPr>
                          <a:spLocks noChangeArrowheads="1"/>
                        </p:cNvSpPr>
                        <p:nvPr/>
                      </p:nvSpPr>
                      <p:spPr bwMode="auto">
                        <a:xfrm rot="19429785">
                          <a:off x="2175703" y="1162218"/>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84" name="Oval 283">
                          <a:extLst>
                            <a:ext uri="{FF2B5EF4-FFF2-40B4-BE49-F238E27FC236}">
                              <a16:creationId xmlns:a16="http://schemas.microsoft.com/office/drawing/2014/main" id="{3B41E3BE-E912-4365-A0C2-A48268E807BD}"/>
                            </a:ext>
                          </a:extLst>
                        </p:cNvPr>
                        <p:cNvSpPr>
                          <a:spLocks noChangeArrowheads="1"/>
                        </p:cNvSpPr>
                        <p:nvPr/>
                      </p:nvSpPr>
                      <p:spPr bwMode="auto">
                        <a:xfrm rot="19429785">
                          <a:off x="2380491" y="1087605"/>
                          <a:ext cx="76200" cy="3032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85" name="Oval 284">
                          <a:extLst>
                            <a:ext uri="{FF2B5EF4-FFF2-40B4-BE49-F238E27FC236}">
                              <a16:creationId xmlns:a16="http://schemas.microsoft.com/office/drawing/2014/main" id="{67A79AA2-A898-4178-83F4-06FFE19C41A4}"/>
                            </a:ext>
                          </a:extLst>
                        </p:cNvPr>
                        <p:cNvSpPr>
                          <a:spLocks noChangeArrowheads="1"/>
                        </p:cNvSpPr>
                        <p:nvPr/>
                      </p:nvSpPr>
                      <p:spPr bwMode="auto">
                        <a:xfrm rot="19429785">
                          <a:off x="1909003" y="1114593"/>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86" name="Oval 285">
                          <a:extLst>
                            <a:ext uri="{FF2B5EF4-FFF2-40B4-BE49-F238E27FC236}">
                              <a16:creationId xmlns:a16="http://schemas.microsoft.com/office/drawing/2014/main" id="{C4390569-17B9-4952-9C90-BAE65A9DD86C}"/>
                            </a:ext>
                          </a:extLst>
                        </p:cNvPr>
                        <p:cNvSpPr>
                          <a:spLocks noChangeArrowheads="1"/>
                        </p:cNvSpPr>
                        <p:nvPr/>
                      </p:nvSpPr>
                      <p:spPr bwMode="auto">
                        <a:xfrm rot="19429785">
                          <a:off x="1623253" y="1106655"/>
                          <a:ext cx="104775" cy="2524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87" name="Oval 286">
                          <a:extLst>
                            <a:ext uri="{FF2B5EF4-FFF2-40B4-BE49-F238E27FC236}">
                              <a16:creationId xmlns:a16="http://schemas.microsoft.com/office/drawing/2014/main" id="{68E2944F-24B3-4428-A793-ADA717082B2A}"/>
                            </a:ext>
                          </a:extLst>
                        </p:cNvPr>
                        <p:cNvSpPr>
                          <a:spLocks noChangeArrowheads="1"/>
                        </p:cNvSpPr>
                        <p:nvPr/>
                      </p:nvSpPr>
                      <p:spPr bwMode="auto">
                        <a:xfrm rot="19429785">
                          <a:off x="1897891" y="1293980"/>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88" name="Oval 287">
                          <a:extLst>
                            <a:ext uri="{FF2B5EF4-FFF2-40B4-BE49-F238E27FC236}">
                              <a16:creationId xmlns:a16="http://schemas.microsoft.com/office/drawing/2014/main" id="{8BA489A8-6DA4-45E9-8480-0C4469834208}"/>
                            </a:ext>
                          </a:extLst>
                        </p:cNvPr>
                        <p:cNvSpPr>
                          <a:spLocks noChangeArrowheads="1"/>
                        </p:cNvSpPr>
                        <p:nvPr/>
                      </p:nvSpPr>
                      <p:spPr bwMode="auto">
                        <a:xfrm rot="19429785">
                          <a:off x="1478790" y="893930"/>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grpSp>
                    <p:nvGrpSpPr>
                      <p:cNvPr id="254" name="Group 253">
                        <a:extLst>
                          <a:ext uri="{FF2B5EF4-FFF2-40B4-BE49-F238E27FC236}">
                            <a16:creationId xmlns:a16="http://schemas.microsoft.com/office/drawing/2014/main" id="{41065E55-0081-48DE-A264-0D8DF833F5B1}"/>
                          </a:ext>
                        </a:extLst>
                      </p:cNvPr>
                      <p:cNvGrpSpPr/>
                      <p:nvPr/>
                    </p:nvGrpSpPr>
                    <p:grpSpPr>
                      <a:xfrm>
                        <a:off x="1354806" y="1229301"/>
                        <a:ext cx="735083" cy="447865"/>
                        <a:chOff x="1354811" y="1229301"/>
                        <a:chExt cx="977901" cy="628650"/>
                      </a:xfrm>
                    </p:grpSpPr>
                    <p:sp>
                      <p:nvSpPr>
                        <p:cNvPr id="265" name="Oval 264">
                          <a:extLst>
                            <a:ext uri="{FF2B5EF4-FFF2-40B4-BE49-F238E27FC236}">
                              <a16:creationId xmlns:a16="http://schemas.microsoft.com/office/drawing/2014/main" id="{ADAA16BE-2247-47CB-B183-36CBEDEE673B}"/>
                            </a:ext>
                          </a:extLst>
                        </p:cNvPr>
                        <p:cNvSpPr>
                          <a:spLocks noChangeArrowheads="1"/>
                        </p:cNvSpPr>
                        <p:nvPr/>
                      </p:nvSpPr>
                      <p:spPr bwMode="auto">
                        <a:xfrm rot="19429785">
                          <a:off x="1729462" y="1307089"/>
                          <a:ext cx="104775" cy="2524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66" name="Oval 265">
                          <a:extLst>
                            <a:ext uri="{FF2B5EF4-FFF2-40B4-BE49-F238E27FC236}">
                              <a16:creationId xmlns:a16="http://schemas.microsoft.com/office/drawing/2014/main" id="{05F63339-E139-4643-993A-23839E4784F5}"/>
                            </a:ext>
                          </a:extLst>
                        </p:cNvPr>
                        <p:cNvSpPr>
                          <a:spLocks noChangeArrowheads="1"/>
                        </p:cNvSpPr>
                        <p:nvPr/>
                      </p:nvSpPr>
                      <p:spPr bwMode="auto">
                        <a:xfrm rot="19429785">
                          <a:off x="1910437" y="1315026"/>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67" name="Oval 266">
                          <a:extLst>
                            <a:ext uri="{FF2B5EF4-FFF2-40B4-BE49-F238E27FC236}">
                              <a16:creationId xmlns:a16="http://schemas.microsoft.com/office/drawing/2014/main" id="{08393C58-9B58-4835-B137-CB82DA9BA178}"/>
                            </a:ext>
                          </a:extLst>
                        </p:cNvPr>
                        <p:cNvSpPr>
                          <a:spLocks noChangeArrowheads="1"/>
                        </p:cNvSpPr>
                        <p:nvPr/>
                      </p:nvSpPr>
                      <p:spPr bwMode="auto">
                        <a:xfrm rot="19429785">
                          <a:off x="1470699" y="1229301"/>
                          <a:ext cx="104775" cy="2524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68" name="Oval 267">
                          <a:extLst>
                            <a:ext uri="{FF2B5EF4-FFF2-40B4-BE49-F238E27FC236}">
                              <a16:creationId xmlns:a16="http://schemas.microsoft.com/office/drawing/2014/main" id="{05217110-B44E-441C-89EA-D84B28F0ABE8}"/>
                            </a:ext>
                          </a:extLst>
                        </p:cNvPr>
                        <p:cNvSpPr>
                          <a:spLocks noChangeArrowheads="1"/>
                        </p:cNvSpPr>
                        <p:nvPr/>
                      </p:nvSpPr>
                      <p:spPr bwMode="auto">
                        <a:xfrm rot="19429785">
                          <a:off x="1651674" y="1418214"/>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69" name="Oval 268">
                          <a:extLst>
                            <a:ext uri="{FF2B5EF4-FFF2-40B4-BE49-F238E27FC236}">
                              <a16:creationId xmlns:a16="http://schemas.microsoft.com/office/drawing/2014/main" id="{CDE6828C-BA6F-422A-A842-515FB93D3C79}"/>
                            </a:ext>
                          </a:extLst>
                        </p:cNvPr>
                        <p:cNvSpPr>
                          <a:spLocks noChangeArrowheads="1"/>
                        </p:cNvSpPr>
                        <p:nvPr/>
                      </p:nvSpPr>
                      <p:spPr bwMode="auto">
                        <a:xfrm rot="19429785">
                          <a:off x="1927899" y="1542039"/>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70" name="Oval 269">
                          <a:extLst>
                            <a:ext uri="{FF2B5EF4-FFF2-40B4-BE49-F238E27FC236}">
                              <a16:creationId xmlns:a16="http://schemas.microsoft.com/office/drawing/2014/main" id="{D75AED90-B80C-43B0-8939-1F6E05226FB9}"/>
                            </a:ext>
                          </a:extLst>
                        </p:cNvPr>
                        <p:cNvSpPr>
                          <a:spLocks noChangeArrowheads="1"/>
                        </p:cNvSpPr>
                        <p:nvPr/>
                      </p:nvSpPr>
                      <p:spPr bwMode="auto">
                        <a:xfrm rot="19429785">
                          <a:off x="2089824" y="1265814"/>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71" name="Oval 270">
                          <a:extLst>
                            <a:ext uri="{FF2B5EF4-FFF2-40B4-BE49-F238E27FC236}">
                              <a16:creationId xmlns:a16="http://schemas.microsoft.com/office/drawing/2014/main" id="{2586F0FE-7EB5-4FA3-A44D-D0E7F7FA865F}"/>
                            </a:ext>
                          </a:extLst>
                        </p:cNvPr>
                        <p:cNvSpPr>
                          <a:spLocks noChangeArrowheads="1"/>
                        </p:cNvSpPr>
                        <p:nvPr/>
                      </p:nvSpPr>
                      <p:spPr bwMode="auto">
                        <a:xfrm rot="19429785">
                          <a:off x="2051724" y="1542039"/>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72" name="Oval 271">
                          <a:extLst>
                            <a:ext uri="{FF2B5EF4-FFF2-40B4-BE49-F238E27FC236}">
                              <a16:creationId xmlns:a16="http://schemas.microsoft.com/office/drawing/2014/main" id="{F7FDA4AB-A916-4473-B28A-A02A3968D9A5}"/>
                            </a:ext>
                          </a:extLst>
                        </p:cNvPr>
                        <p:cNvSpPr>
                          <a:spLocks noChangeArrowheads="1"/>
                        </p:cNvSpPr>
                        <p:nvPr/>
                      </p:nvSpPr>
                      <p:spPr bwMode="auto">
                        <a:xfrm rot="19429785">
                          <a:off x="2256512" y="1467426"/>
                          <a:ext cx="76200" cy="3032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73" name="Oval 272">
                          <a:extLst>
                            <a:ext uri="{FF2B5EF4-FFF2-40B4-BE49-F238E27FC236}">
                              <a16:creationId xmlns:a16="http://schemas.microsoft.com/office/drawing/2014/main" id="{600EEA76-45FA-48FD-9F7D-1D8091CEE87C}"/>
                            </a:ext>
                          </a:extLst>
                        </p:cNvPr>
                        <p:cNvSpPr>
                          <a:spLocks noChangeArrowheads="1"/>
                        </p:cNvSpPr>
                        <p:nvPr/>
                      </p:nvSpPr>
                      <p:spPr bwMode="auto">
                        <a:xfrm rot="19429785">
                          <a:off x="1785024" y="1494414"/>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74" name="Oval 273">
                          <a:extLst>
                            <a:ext uri="{FF2B5EF4-FFF2-40B4-BE49-F238E27FC236}">
                              <a16:creationId xmlns:a16="http://schemas.microsoft.com/office/drawing/2014/main" id="{6EA43769-6F8F-46CE-8337-9A3CE9B89B47}"/>
                            </a:ext>
                          </a:extLst>
                        </p:cNvPr>
                        <p:cNvSpPr>
                          <a:spLocks noChangeArrowheads="1"/>
                        </p:cNvSpPr>
                        <p:nvPr/>
                      </p:nvSpPr>
                      <p:spPr bwMode="auto">
                        <a:xfrm rot="19429785">
                          <a:off x="1499274" y="1486476"/>
                          <a:ext cx="104775" cy="252413"/>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75" name="Oval 274">
                          <a:extLst>
                            <a:ext uri="{FF2B5EF4-FFF2-40B4-BE49-F238E27FC236}">
                              <a16:creationId xmlns:a16="http://schemas.microsoft.com/office/drawing/2014/main" id="{8EE5FFAF-454C-4CDB-883B-C9E87C07984E}"/>
                            </a:ext>
                          </a:extLst>
                        </p:cNvPr>
                        <p:cNvSpPr>
                          <a:spLocks noChangeArrowheads="1"/>
                        </p:cNvSpPr>
                        <p:nvPr/>
                      </p:nvSpPr>
                      <p:spPr bwMode="auto">
                        <a:xfrm rot="19429785">
                          <a:off x="1773912" y="1673801"/>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76" name="Oval 275">
                          <a:extLst>
                            <a:ext uri="{FF2B5EF4-FFF2-40B4-BE49-F238E27FC236}">
                              <a16:creationId xmlns:a16="http://schemas.microsoft.com/office/drawing/2014/main" id="{1276CE6F-41C8-4856-A43D-CFFBE9765CA2}"/>
                            </a:ext>
                          </a:extLst>
                        </p:cNvPr>
                        <p:cNvSpPr>
                          <a:spLocks noChangeArrowheads="1"/>
                        </p:cNvSpPr>
                        <p:nvPr/>
                      </p:nvSpPr>
                      <p:spPr bwMode="auto">
                        <a:xfrm rot="19429785">
                          <a:off x="1354811" y="1273751"/>
                          <a:ext cx="58738" cy="184150"/>
                        </a:xfrm>
                        <a:prstGeom prst="ellipse">
                          <a:avLst/>
                        </a:prstGeom>
                        <a:gradFill>
                          <a:gsLst>
                            <a:gs pos="0">
                              <a:schemeClr val="accent5">
                                <a:satMod val="103000"/>
                                <a:lumMod val="102000"/>
                                <a:tint val="94000"/>
                              </a:schemeClr>
                            </a:gs>
                            <a:gs pos="50000">
                              <a:schemeClr val="bg1">
                                <a:lumMod val="85000"/>
                              </a:schemeClr>
                            </a:gs>
                            <a:gs pos="100000">
                              <a:schemeClr val="bg1">
                                <a:lumMod val="95000"/>
                              </a:schemeClr>
                            </a:gs>
                          </a:gsLst>
                        </a:gra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grpSp>
                    <p:nvGrpSpPr>
                      <p:cNvPr id="255" name="Group 254">
                        <a:extLst>
                          <a:ext uri="{FF2B5EF4-FFF2-40B4-BE49-F238E27FC236}">
                            <a16:creationId xmlns:a16="http://schemas.microsoft.com/office/drawing/2014/main" id="{2EC187E0-B872-4CB8-B882-CF1812636E1A}"/>
                          </a:ext>
                        </a:extLst>
                      </p:cNvPr>
                      <p:cNvGrpSpPr>
                        <a:grpSpLocks/>
                      </p:cNvGrpSpPr>
                      <p:nvPr/>
                    </p:nvGrpSpPr>
                    <p:grpSpPr bwMode="auto">
                      <a:xfrm>
                        <a:off x="0" y="0"/>
                        <a:ext cx="1926766" cy="987428"/>
                        <a:chOff x="0" y="0"/>
                        <a:chExt cx="961" cy="622"/>
                      </a:xfrm>
                    </p:grpSpPr>
                    <p:grpSp>
                      <p:nvGrpSpPr>
                        <p:cNvPr id="256" name="Group 255">
                          <a:extLst>
                            <a:ext uri="{FF2B5EF4-FFF2-40B4-BE49-F238E27FC236}">
                              <a16:creationId xmlns:a16="http://schemas.microsoft.com/office/drawing/2014/main" id="{A4B633DE-9362-4BF7-B4EB-235515810938}"/>
                            </a:ext>
                          </a:extLst>
                        </p:cNvPr>
                        <p:cNvGrpSpPr>
                          <a:grpSpLocks/>
                        </p:cNvGrpSpPr>
                        <p:nvPr/>
                      </p:nvGrpSpPr>
                      <p:grpSpPr bwMode="auto">
                        <a:xfrm>
                          <a:off x="13" y="9"/>
                          <a:ext cx="948" cy="613"/>
                          <a:chOff x="13" y="9"/>
                          <a:chExt cx="886" cy="571"/>
                        </a:xfrm>
                      </p:grpSpPr>
                      <p:sp>
                        <p:nvSpPr>
                          <p:cNvPr id="258" name="Oval 257">
                            <a:extLst>
                              <a:ext uri="{FF2B5EF4-FFF2-40B4-BE49-F238E27FC236}">
                                <a16:creationId xmlns:a16="http://schemas.microsoft.com/office/drawing/2014/main" id="{B37772E1-C59B-40B8-8139-41EEC3C7F4AD}"/>
                              </a:ext>
                            </a:extLst>
                          </p:cNvPr>
                          <p:cNvSpPr>
                            <a:spLocks noChangeArrowheads="1"/>
                          </p:cNvSpPr>
                          <p:nvPr/>
                        </p:nvSpPr>
                        <p:spPr bwMode="auto">
                          <a:xfrm>
                            <a:off x="156" y="188"/>
                            <a:ext cx="546" cy="336"/>
                          </a:xfrm>
                          <a:prstGeom prst="ellipse">
                            <a:avLst/>
                          </a:prstGeom>
                          <a:gradFill rotWithShape="1">
                            <a:gsLst>
                              <a:gs pos="0">
                                <a:schemeClr val="accent1"/>
                              </a:gs>
                              <a:gs pos="100000">
                                <a:schemeClr val="bg1"/>
                              </a:gs>
                            </a:gsLst>
                            <a:path path="rect">
                              <a:fillToRect t="100000" r="100000"/>
                            </a:path>
                          </a:gradFill>
                          <a:ln w="9525">
                            <a:solidFill>
                              <a:schemeClr val="bg1"/>
                            </a:solidFill>
                            <a:round/>
                            <a:headEnd/>
                            <a:tailEnd/>
                          </a:ln>
                          <a:effectLst/>
                        </p:spPr>
                        <p:txBody>
                          <a:bodyPr wrap="none" anchor="ctr"/>
                          <a:lstStyle/>
                          <a:p>
                            <a:endParaRPr lang="en-US"/>
                          </a:p>
                        </p:txBody>
                      </p:sp>
                      <p:sp>
                        <p:nvSpPr>
                          <p:cNvPr id="259" name="Oval 258">
                            <a:extLst>
                              <a:ext uri="{FF2B5EF4-FFF2-40B4-BE49-F238E27FC236}">
                                <a16:creationId xmlns:a16="http://schemas.microsoft.com/office/drawing/2014/main" id="{E17D1B54-5407-4C9E-9AEC-D7C2EEACBEAB}"/>
                              </a:ext>
                            </a:extLst>
                          </p:cNvPr>
                          <p:cNvSpPr>
                            <a:spLocks noChangeArrowheads="1"/>
                          </p:cNvSpPr>
                          <p:nvPr/>
                        </p:nvSpPr>
                        <p:spPr bwMode="auto">
                          <a:xfrm>
                            <a:off x="247" y="9"/>
                            <a:ext cx="438" cy="336"/>
                          </a:xfrm>
                          <a:prstGeom prst="ellipse">
                            <a:avLst/>
                          </a:prstGeom>
                          <a:gradFill rotWithShape="1">
                            <a:gsLst>
                              <a:gs pos="0">
                                <a:schemeClr val="accent1"/>
                              </a:gs>
                              <a:gs pos="100000">
                                <a:schemeClr val="bg1"/>
                              </a:gs>
                            </a:gsLst>
                            <a:lin ang="5400000" scaled="1"/>
                          </a:gradFill>
                          <a:ln w="9525">
                            <a:solidFill>
                              <a:schemeClr val="bg1"/>
                            </a:solidFill>
                            <a:round/>
                            <a:headEnd/>
                            <a:tailEnd/>
                          </a:ln>
                          <a:effectLst/>
                        </p:spPr>
                        <p:txBody>
                          <a:bodyPr wrap="none" anchor="ctr"/>
                          <a:lstStyle/>
                          <a:p>
                            <a:endParaRPr lang="en-US"/>
                          </a:p>
                        </p:txBody>
                      </p:sp>
                      <p:sp>
                        <p:nvSpPr>
                          <p:cNvPr id="260" name="Oval 259">
                            <a:extLst>
                              <a:ext uri="{FF2B5EF4-FFF2-40B4-BE49-F238E27FC236}">
                                <a16:creationId xmlns:a16="http://schemas.microsoft.com/office/drawing/2014/main" id="{8844FEBC-ACF6-4F04-B95E-FB9A7A82DF09}"/>
                              </a:ext>
                            </a:extLst>
                          </p:cNvPr>
                          <p:cNvSpPr>
                            <a:spLocks noChangeArrowheads="1"/>
                          </p:cNvSpPr>
                          <p:nvPr/>
                        </p:nvSpPr>
                        <p:spPr bwMode="auto">
                          <a:xfrm>
                            <a:off x="430" y="132"/>
                            <a:ext cx="469" cy="319"/>
                          </a:xfrm>
                          <a:prstGeom prst="ellipse">
                            <a:avLst/>
                          </a:prstGeom>
                          <a:gradFill rotWithShape="1">
                            <a:gsLst>
                              <a:gs pos="0">
                                <a:schemeClr val="bg1"/>
                              </a:gs>
                              <a:gs pos="100000">
                                <a:schemeClr val="accent1"/>
                              </a:gs>
                            </a:gsLst>
                            <a:lin ang="2700000" scaled="1"/>
                          </a:gradFill>
                          <a:ln w="9525">
                            <a:solidFill>
                              <a:schemeClr val="bg1"/>
                            </a:solidFill>
                            <a:round/>
                            <a:headEnd/>
                            <a:tailEnd/>
                          </a:ln>
                          <a:effectLst/>
                        </p:spPr>
                        <p:txBody>
                          <a:bodyPr wrap="none" anchor="ctr"/>
                          <a:lstStyle/>
                          <a:p>
                            <a:endParaRPr lang="en-US"/>
                          </a:p>
                        </p:txBody>
                      </p:sp>
                      <p:sp>
                        <p:nvSpPr>
                          <p:cNvPr id="261" name="Oval 260">
                            <a:extLst>
                              <a:ext uri="{FF2B5EF4-FFF2-40B4-BE49-F238E27FC236}">
                                <a16:creationId xmlns:a16="http://schemas.microsoft.com/office/drawing/2014/main" id="{9E8947F3-CBD7-48E6-8C8F-6D2987347B52}"/>
                              </a:ext>
                            </a:extLst>
                          </p:cNvPr>
                          <p:cNvSpPr>
                            <a:spLocks noChangeArrowheads="1"/>
                          </p:cNvSpPr>
                          <p:nvPr/>
                        </p:nvSpPr>
                        <p:spPr bwMode="auto">
                          <a:xfrm>
                            <a:off x="411" y="77"/>
                            <a:ext cx="426" cy="246"/>
                          </a:xfrm>
                          <a:prstGeom prst="ellipse">
                            <a:avLst/>
                          </a:prstGeom>
                          <a:gradFill rotWithShape="1">
                            <a:gsLst>
                              <a:gs pos="0">
                                <a:schemeClr val="accent1"/>
                              </a:gs>
                              <a:gs pos="100000">
                                <a:schemeClr val="bg1"/>
                              </a:gs>
                            </a:gsLst>
                            <a:lin ang="5400000" scaled="1"/>
                          </a:gradFill>
                          <a:ln w="9525">
                            <a:solidFill>
                              <a:schemeClr val="bg1"/>
                            </a:solidFill>
                            <a:round/>
                            <a:headEnd/>
                            <a:tailEnd/>
                          </a:ln>
                          <a:effectLst/>
                        </p:spPr>
                        <p:txBody>
                          <a:bodyPr wrap="none" anchor="ctr"/>
                          <a:lstStyle/>
                          <a:p>
                            <a:endParaRPr lang="en-US"/>
                          </a:p>
                        </p:txBody>
                      </p:sp>
                      <p:sp>
                        <p:nvSpPr>
                          <p:cNvPr id="262" name="Oval 261">
                            <a:extLst>
                              <a:ext uri="{FF2B5EF4-FFF2-40B4-BE49-F238E27FC236}">
                                <a16:creationId xmlns:a16="http://schemas.microsoft.com/office/drawing/2014/main" id="{C6118CEB-522C-4A18-93B9-698C686F8BF0}"/>
                              </a:ext>
                            </a:extLst>
                          </p:cNvPr>
                          <p:cNvSpPr>
                            <a:spLocks noChangeArrowheads="1"/>
                          </p:cNvSpPr>
                          <p:nvPr/>
                        </p:nvSpPr>
                        <p:spPr bwMode="auto">
                          <a:xfrm>
                            <a:off x="13" y="165"/>
                            <a:ext cx="546" cy="270"/>
                          </a:xfrm>
                          <a:prstGeom prst="ellipse">
                            <a:avLst/>
                          </a:prstGeom>
                          <a:gradFill rotWithShape="1">
                            <a:gsLst>
                              <a:gs pos="0">
                                <a:schemeClr val="accent1"/>
                              </a:gs>
                              <a:gs pos="100000">
                                <a:schemeClr val="bg1"/>
                              </a:gs>
                            </a:gsLst>
                            <a:lin ang="18900000" scaled="1"/>
                          </a:gradFill>
                          <a:ln w="9525">
                            <a:solidFill>
                              <a:schemeClr val="bg1"/>
                            </a:solidFill>
                            <a:round/>
                            <a:headEnd/>
                            <a:tailEnd/>
                          </a:ln>
                          <a:effectLst/>
                        </p:spPr>
                        <p:txBody>
                          <a:bodyPr wrap="none" anchor="ctr"/>
                          <a:lstStyle/>
                          <a:p>
                            <a:endParaRPr lang="en-US"/>
                          </a:p>
                        </p:txBody>
                      </p:sp>
                      <p:sp>
                        <p:nvSpPr>
                          <p:cNvPr id="263" name="Oval 262">
                            <a:extLst>
                              <a:ext uri="{FF2B5EF4-FFF2-40B4-BE49-F238E27FC236}">
                                <a16:creationId xmlns:a16="http://schemas.microsoft.com/office/drawing/2014/main" id="{0F1F05D6-7C5C-440D-BEA5-CFC23530019C}"/>
                              </a:ext>
                            </a:extLst>
                          </p:cNvPr>
                          <p:cNvSpPr>
                            <a:spLocks noChangeArrowheads="1"/>
                          </p:cNvSpPr>
                          <p:nvPr/>
                        </p:nvSpPr>
                        <p:spPr bwMode="auto">
                          <a:xfrm>
                            <a:off x="269" y="241"/>
                            <a:ext cx="506" cy="325"/>
                          </a:xfrm>
                          <a:prstGeom prst="ellipse">
                            <a:avLst/>
                          </a:prstGeom>
                          <a:gradFill rotWithShape="1">
                            <a:gsLst>
                              <a:gs pos="0">
                                <a:schemeClr val="bg1"/>
                              </a:gs>
                              <a:gs pos="100000">
                                <a:schemeClr val="accent1"/>
                              </a:gs>
                            </a:gsLst>
                            <a:lin ang="2700000" scaled="1"/>
                          </a:gradFill>
                          <a:ln w="9525">
                            <a:solidFill>
                              <a:schemeClr val="bg1"/>
                            </a:solidFill>
                            <a:round/>
                            <a:headEnd/>
                            <a:tailEnd/>
                          </a:ln>
                          <a:effectLst/>
                        </p:spPr>
                        <p:txBody>
                          <a:bodyPr wrap="none" anchor="ctr"/>
                          <a:lstStyle/>
                          <a:p>
                            <a:endParaRPr lang="en-US"/>
                          </a:p>
                        </p:txBody>
                      </p:sp>
                      <p:sp>
                        <p:nvSpPr>
                          <p:cNvPr id="264" name="Oval 263">
                            <a:extLst>
                              <a:ext uri="{FF2B5EF4-FFF2-40B4-BE49-F238E27FC236}">
                                <a16:creationId xmlns:a16="http://schemas.microsoft.com/office/drawing/2014/main" id="{FBF46AC7-3E37-4B0A-B63A-A4F10F77859F}"/>
                              </a:ext>
                            </a:extLst>
                          </p:cNvPr>
                          <p:cNvSpPr>
                            <a:spLocks noChangeArrowheads="1"/>
                          </p:cNvSpPr>
                          <p:nvPr/>
                        </p:nvSpPr>
                        <p:spPr bwMode="auto">
                          <a:xfrm>
                            <a:off x="86" y="328"/>
                            <a:ext cx="408" cy="252"/>
                          </a:xfrm>
                          <a:prstGeom prst="ellipse">
                            <a:avLst/>
                          </a:prstGeom>
                          <a:gradFill rotWithShape="1">
                            <a:gsLst>
                              <a:gs pos="0">
                                <a:schemeClr val="accent1"/>
                              </a:gs>
                              <a:gs pos="100000">
                                <a:schemeClr val="bg1"/>
                              </a:gs>
                            </a:gsLst>
                            <a:lin ang="5400000" scaled="1"/>
                          </a:gradFill>
                          <a:ln w="9525">
                            <a:solidFill>
                              <a:schemeClr val="bg1"/>
                            </a:solidFill>
                            <a:round/>
                            <a:headEnd/>
                            <a:tailEnd/>
                          </a:ln>
                          <a:effectLst/>
                        </p:spPr>
                        <p:txBody>
                          <a:bodyPr wrap="none" anchor="ctr"/>
                          <a:lstStyle/>
                          <a:p>
                            <a:endParaRPr lang="en-US"/>
                          </a:p>
                        </p:txBody>
                      </p:sp>
                    </p:grpSp>
                    <p:sp>
                      <p:nvSpPr>
                        <p:cNvPr id="257" name="Freeform 199">
                          <a:extLst>
                            <a:ext uri="{FF2B5EF4-FFF2-40B4-BE49-F238E27FC236}">
                              <a16:creationId xmlns:a16="http://schemas.microsoft.com/office/drawing/2014/main" id="{145A861D-CD1C-43D6-9F83-B054963A4FD9}"/>
                            </a:ext>
                          </a:extLst>
                        </p:cNvPr>
                        <p:cNvSpPr>
                          <a:spLocks/>
                        </p:cNvSpPr>
                        <p:nvPr/>
                      </p:nvSpPr>
                      <p:spPr bwMode="auto">
                        <a:xfrm>
                          <a:off x="0" y="0"/>
                          <a:ext cx="889" cy="561"/>
                        </a:xfrm>
                        <a:custGeom>
                          <a:avLst/>
                          <a:gdLst/>
                          <a:ahLst/>
                          <a:cxnLst>
                            <a:cxn ang="0">
                              <a:pos x="6" y="308"/>
                            </a:cxn>
                            <a:cxn ang="0">
                              <a:pos x="12" y="349"/>
                            </a:cxn>
                            <a:cxn ang="0">
                              <a:pos x="46" y="398"/>
                            </a:cxn>
                            <a:cxn ang="0">
                              <a:pos x="97" y="428"/>
                            </a:cxn>
                            <a:cxn ang="0">
                              <a:pos x="85" y="452"/>
                            </a:cxn>
                            <a:cxn ang="0">
                              <a:pos x="79" y="490"/>
                            </a:cxn>
                            <a:cxn ang="0">
                              <a:pos x="97" y="532"/>
                            </a:cxn>
                            <a:cxn ang="0">
                              <a:pos x="135" y="565"/>
                            </a:cxn>
                            <a:cxn ang="0">
                              <a:pos x="192" y="575"/>
                            </a:cxn>
                            <a:cxn ang="0">
                              <a:pos x="232" y="562"/>
                            </a:cxn>
                            <a:cxn ang="0">
                              <a:pos x="279" y="560"/>
                            </a:cxn>
                            <a:cxn ang="0">
                              <a:pos x="327" y="574"/>
                            </a:cxn>
                            <a:cxn ang="0">
                              <a:pos x="402" y="583"/>
                            </a:cxn>
                            <a:cxn ang="0">
                              <a:pos x="436" y="598"/>
                            </a:cxn>
                            <a:cxn ang="0">
                              <a:pos x="529" y="616"/>
                            </a:cxn>
                            <a:cxn ang="0">
                              <a:pos x="628" y="608"/>
                            </a:cxn>
                            <a:cxn ang="0">
                              <a:pos x="732" y="586"/>
                            </a:cxn>
                            <a:cxn ang="0">
                              <a:pos x="793" y="553"/>
                            </a:cxn>
                            <a:cxn ang="0">
                              <a:pos x="840" y="500"/>
                            </a:cxn>
                            <a:cxn ang="0">
                              <a:pos x="964" y="466"/>
                            </a:cxn>
                            <a:cxn ang="0">
                              <a:pos x="1029" y="422"/>
                            </a:cxn>
                            <a:cxn ang="0">
                              <a:pos x="1081" y="347"/>
                            </a:cxn>
                            <a:cxn ang="0">
                              <a:pos x="1072" y="281"/>
                            </a:cxn>
                            <a:cxn ang="0">
                              <a:pos x="1023" y="211"/>
                            </a:cxn>
                            <a:cxn ang="0">
                              <a:pos x="937" y="166"/>
                            </a:cxn>
                            <a:cxn ang="0">
                              <a:pos x="856" y="146"/>
                            </a:cxn>
                            <a:cxn ang="0">
                              <a:pos x="838" y="140"/>
                            </a:cxn>
                            <a:cxn ang="0">
                              <a:pos x="811" y="115"/>
                            </a:cxn>
                            <a:cxn ang="0">
                              <a:pos x="763" y="100"/>
                            </a:cxn>
                            <a:cxn ang="0">
                              <a:pos x="687" y="88"/>
                            </a:cxn>
                            <a:cxn ang="0">
                              <a:pos x="654" y="86"/>
                            </a:cxn>
                            <a:cxn ang="0">
                              <a:pos x="670" y="86"/>
                            </a:cxn>
                            <a:cxn ang="0">
                              <a:pos x="652" y="64"/>
                            </a:cxn>
                            <a:cxn ang="0">
                              <a:pos x="609" y="37"/>
                            </a:cxn>
                            <a:cxn ang="0">
                              <a:pos x="564" y="22"/>
                            </a:cxn>
                            <a:cxn ang="0">
                              <a:pos x="441" y="10"/>
                            </a:cxn>
                            <a:cxn ang="0">
                              <a:pos x="298" y="80"/>
                            </a:cxn>
                            <a:cxn ang="0">
                              <a:pos x="258" y="161"/>
                            </a:cxn>
                            <a:cxn ang="0">
                              <a:pos x="247" y="179"/>
                            </a:cxn>
                            <a:cxn ang="0">
                              <a:pos x="201" y="185"/>
                            </a:cxn>
                            <a:cxn ang="0">
                              <a:pos x="111" y="209"/>
                            </a:cxn>
                            <a:cxn ang="0">
                              <a:pos x="46" y="248"/>
                            </a:cxn>
                            <a:cxn ang="0">
                              <a:pos x="6" y="308"/>
                            </a:cxn>
                          </a:cxnLst>
                          <a:rect l="0" t="0" r="r" b="b"/>
                          <a:pathLst>
                            <a:path w="1088" h="618">
                              <a:moveTo>
                                <a:pt x="6" y="308"/>
                              </a:moveTo>
                              <a:cubicBezTo>
                                <a:pt x="0" y="325"/>
                                <a:pt x="5" y="334"/>
                                <a:pt x="12" y="349"/>
                              </a:cubicBezTo>
                              <a:cubicBezTo>
                                <a:pt x="19" y="364"/>
                                <a:pt x="32" y="385"/>
                                <a:pt x="46" y="398"/>
                              </a:cubicBezTo>
                              <a:cubicBezTo>
                                <a:pt x="60" y="411"/>
                                <a:pt x="91" y="419"/>
                                <a:pt x="97" y="428"/>
                              </a:cubicBezTo>
                              <a:cubicBezTo>
                                <a:pt x="103" y="437"/>
                                <a:pt x="88" y="442"/>
                                <a:pt x="85" y="452"/>
                              </a:cubicBezTo>
                              <a:cubicBezTo>
                                <a:pt x="82" y="462"/>
                                <a:pt x="77" y="477"/>
                                <a:pt x="79" y="490"/>
                              </a:cubicBezTo>
                              <a:cubicBezTo>
                                <a:pt x="81" y="503"/>
                                <a:pt x="88" y="520"/>
                                <a:pt x="97" y="532"/>
                              </a:cubicBezTo>
                              <a:cubicBezTo>
                                <a:pt x="106" y="544"/>
                                <a:pt x="119" y="558"/>
                                <a:pt x="135" y="565"/>
                              </a:cubicBezTo>
                              <a:cubicBezTo>
                                <a:pt x="151" y="572"/>
                                <a:pt x="176" y="575"/>
                                <a:pt x="192" y="575"/>
                              </a:cubicBezTo>
                              <a:cubicBezTo>
                                <a:pt x="208" y="575"/>
                                <a:pt x="218" y="564"/>
                                <a:pt x="232" y="562"/>
                              </a:cubicBezTo>
                              <a:cubicBezTo>
                                <a:pt x="246" y="560"/>
                                <a:pt x="263" y="558"/>
                                <a:pt x="279" y="560"/>
                              </a:cubicBezTo>
                              <a:cubicBezTo>
                                <a:pt x="295" y="562"/>
                                <a:pt x="307" y="570"/>
                                <a:pt x="327" y="574"/>
                              </a:cubicBezTo>
                              <a:cubicBezTo>
                                <a:pt x="347" y="578"/>
                                <a:pt x="384" y="579"/>
                                <a:pt x="402" y="583"/>
                              </a:cubicBezTo>
                              <a:cubicBezTo>
                                <a:pt x="420" y="587"/>
                                <a:pt x="415" y="593"/>
                                <a:pt x="436" y="598"/>
                              </a:cubicBezTo>
                              <a:cubicBezTo>
                                <a:pt x="457" y="603"/>
                                <a:pt x="497" y="614"/>
                                <a:pt x="529" y="616"/>
                              </a:cubicBezTo>
                              <a:cubicBezTo>
                                <a:pt x="561" y="618"/>
                                <a:pt x="594" y="613"/>
                                <a:pt x="628" y="608"/>
                              </a:cubicBezTo>
                              <a:cubicBezTo>
                                <a:pt x="662" y="603"/>
                                <a:pt x="705" y="595"/>
                                <a:pt x="732" y="586"/>
                              </a:cubicBezTo>
                              <a:cubicBezTo>
                                <a:pt x="759" y="577"/>
                                <a:pt x="775" y="567"/>
                                <a:pt x="793" y="553"/>
                              </a:cubicBezTo>
                              <a:cubicBezTo>
                                <a:pt x="811" y="539"/>
                                <a:pt x="812" y="514"/>
                                <a:pt x="840" y="500"/>
                              </a:cubicBezTo>
                              <a:cubicBezTo>
                                <a:pt x="868" y="486"/>
                                <a:pt x="933" y="479"/>
                                <a:pt x="964" y="466"/>
                              </a:cubicBezTo>
                              <a:cubicBezTo>
                                <a:pt x="995" y="453"/>
                                <a:pt x="1010" y="442"/>
                                <a:pt x="1029" y="422"/>
                              </a:cubicBezTo>
                              <a:cubicBezTo>
                                <a:pt x="1048" y="402"/>
                                <a:pt x="1074" y="370"/>
                                <a:pt x="1081" y="347"/>
                              </a:cubicBezTo>
                              <a:cubicBezTo>
                                <a:pt x="1088" y="324"/>
                                <a:pt x="1082" y="304"/>
                                <a:pt x="1072" y="281"/>
                              </a:cubicBezTo>
                              <a:cubicBezTo>
                                <a:pt x="1062" y="258"/>
                                <a:pt x="1045" y="230"/>
                                <a:pt x="1023" y="211"/>
                              </a:cubicBezTo>
                              <a:cubicBezTo>
                                <a:pt x="1001" y="192"/>
                                <a:pt x="965" y="177"/>
                                <a:pt x="937" y="166"/>
                              </a:cubicBezTo>
                              <a:cubicBezTo>
                                <a:pt x="909" y="155"/>
                                <a:pt x="872" y="150"/>
                                <a:pt x="856" y="146"/>
                              </a:cubicBezTo>
                              <a:cubicBezTo>
                                <a:pt x="840" y="142"/>
                                <a:pt x="845" y="145"/>
                                <a:pt x="838" y="140"/>
                              </a:cubicBezTo>
                              <a:cubicBezTo>
                                <a:pt x="831" y="135"/>
                                <a:pt x="823" y="122"/>
                                <a:pt x="811" y="115"/>
                              </a:cubicBezTo>
                              <a:cubicBezTo>
                                <a:pt x="799" y="108"/>
                                <a:pt x="784" y="104"/>
                                <a:pt x="763" y="100"/>
                              </a:cubicBezTo>
                              <a:cubicBezTo>
                                <a:pt x="742" y="96"/>
                                <a:pt x="705" y="90"/>
                                <a:pt x="687" y="88"/>
                              </a:cubicBezTo>
                              <a:cubicBezTo>
                                <a:pt x="669" y="86"/>
                                <a:pt x="657" y="86"/>
                                <a:pt x="654" y="86"/>
                              </a:cubicBezTo>
                              <a:cubicBezTo>
                                <a:pt x="651" y="86"/>
                                <a:pt x="670" y="90"/>
                                <a:pt x="670" y="86"/>
                              </a:cubicBezTo>
                              <a:cubicBezTo>
                                <a:pt x="670" y="82"/>
                                <a:pt x="662" y="72"/>
                                <a:pt x="652" y="64"/>
                              </a:cubicBezTo>
                              <a:cubicBezTo>
                                <a:pt x="642" y="56"/>
                                <a:pt x="624" y="44"/>
                                <a:pt x="609" y="37"/>
                              </a:cubicBezTo>
                              <a:cubicBezTo>
                                <a:pt x="594" y="30"/>
                                <a:pt x="592" y="27"/>
                                <a:pt x="564" y="22"/>
                              </a:cubicBezTo>
                              <a:cubicBezTo>
                                <a:pt x="536" y="17"/>
                                <a:pt x="485" y="0"/>
                                <a:pt x="441" y="10"/>
                              </a:cubicBezTo>
                              <a:cubicBezTo>
                                <a:pt x="397" y="20"/>
                                <a:pt x="328" y="55"/>
                                <a:pt x="298" y="80"/>
                              </a:cubicBezTo>
                              <a:cubicBezTo>
                                <a:pt x="268" y="105"/>
                                <a:pt x="266" y="145"/>
                                <a:pt x="258" y="161"/>
                              </a:cubicBezTo>
                              <a:cubicBezTo>
                                <a:pt x="250" y="177"/>
                                <a:pt x="256" y="175"/>
                                <a:pt x="247" y="179"/>
                              </a:cubicBezTo>
                              <a:cubicBezTo>
                                <a:pt x="238" y="183"/>
                                <a:pt x="224" y="180"/>
                                <a:pt x="201" y="185"/>
                              </a:cubicBezTo>
                              <a:cubicBezTo>
                                <a:pt x="178" y="190"/>
                                <a:pt x="137" y="198"/>
                                <a:pt x="111" y="209"/>
                              </a:cubicBezTo>
                              <a:cubicBezTo>
                                <a:pt x="85" y="220"/>
                                <a:pt x="63" y="231"/>
                                <a:pt x="46" y="248"/>
                              </a:cubicBezTo>
                              <a:cubicBezTo>
                                <a:pt x="29" y="265"/>
                                <a:pt x="12" y="291"/>
                                <a:pt x="6" y="308"/>
                              </a:cubicBezTo>
                              <a:close/>
                            </a:path>
                          </a:pathLst>
                        </a:custGeom>
                        <a:solidFill>
                          <a:schemeClr val="bg1">
                            <a:lumMod val="95000"/>
                            <a:alpha val="80000"/>
                          </a:schemeClr>
                        </a:solidFill>
                        <a:ln w="9525">
                          <a:solidFill>
                            <a:schemeClr val="bg1"/>
                          </a:solidFill>
                          <a:round/>
                          <a:headEnd/>
                          <a:tailEnd/>
                        </a:ln>
                        <a:effectLst/>
                      </p:spPr>
                      <p:txBody>
                        <a:bodyPr/>
                        <a:lstStyle/>
                        <a:p>
                          <a:endParaRPr lang="en-US"/>
                        </a:p>
                      </p:txBody>
                    </p:sp>
                  </p:grpSp>
                </p:grpSp>
              </p:grpSp>
              <p:grpSp>
                <p:nvGrpSpPr>
                  <p:cNvPr id="80" name="Group 79">
                    <a:extLst>
                      <a:ext uri="{FF2B5EF4-FFF2-40B4-BE49-F238E27FC236}">
                        <a16:creationId xmlns:a16="http://schemas.microsoft.com/office/drawing/2014/main" id="{F096F7A3-86A9-4597-AA01-D3F0FB07CF7A}"/>
                      </a:ext>
                    </a:extLst>
                  </p:cNvPr>
                  <p:cNvGrpSpPr/>
                  <p:nvPr/>
                </p:nvGrpSpPr>
                <p:grpSpPr>
                  <a:xfrm rot="21142208" flipH="1">
                    <a:off x="2162175" y="1876425"/>
                    <a:ext cx="647065" cy="394970"/>
                    <a:chOff x="0" y="675806"/>
                    <a:chExt cx="995363" cy="658812"/>
                  </a:xfrm>
                </p:grpSpPr>
                <p:sp>
                  <p:nvSpPr>
                    <p:cNvPr id="245" name="Arc 172">
                      <a:extLst>
                        <a:ext uri="{FF2B5EF4-FFF2-40B4-BE49-F238E27FC236}">
                          <a16:creationId xmlns:a16="http://schemas.microsoft.com/office/drawing/2014/main" id="{30A30BE2-418C-4662-ABEF-2DF5A0238D7B}"/>
                        </a:ext>
                      </a:extLst>
                    </p:cNvPr>
                    <p:cNvSpPr>
                      <a:spLocks/>
                    </p:cNvSpPr>
                    <p:nvPr/>
                  </p:nvSpPr>
                  <p:spPr bwMode="auto">
                    <a:xfrm rot="1612189">
                      <a:off x="0" y="1067918"/>
                      <a:ext cx="495300" cy="266700"/>
                    </a:xfrm>
                    <a:custGeom>
                      <a:avLst/>
                      <a:gdLst>
                        <a:gd name="G0" fmla="+- 11414 0 0"/>
                        <a:gd name="G1" fmla="+- 21600 0 0"/>
                        <a:gd name="G2" fmla="+- 21600 0 0"/>
                        <a:gd name="T0" fmla="*/ 0 w 33014"/>
                        <a:gd name="T1" fmla="*/ 3262 h 21600"/>
                        <a:gd name="T2" fmla="*/ 33014 w 33014"/>
                        <a:gd name="T3" fmla="*/ 21600 h 21600"/>
                        <a:gd name="T4" fmla="*/ 11414 w 33014"/>
                        <a:gd name="T5" fmla="*/ 21600 h 21600"/>
                      </a:gdLst>
                      <a:ahLst/>
                      <a:cxnLst>
                        <a:cxn ang="0">
                          <a:pos x="T0" y="T1"/>
                        </a:cxn>
                        <a:cxn ang="0">
                          <a:pos x="T2" y="T3"/>
                        </a:cxn>
                        <a:cxn ang="0">
                          <a:pos x="T4" y="T5"/>
                        </a:cxn>
                      </a:cxnLst>
                      <a:rect l="0" t="0" r="r" b="b"/>
                      <a:pathLst>
                        <a:path w="33014" h="21600" fill="none" extrusionOk="0">
                          <a:moveTo>
                            <a:pt x="0" y="3262"/>
                          </a:moveTo>
                          <a:cubicBezTo>
                            <a:pt x="3425" y="1130"/>
                            <a:pt x="7379" y="-1"/>
                            <a:pt x="11414" y="0"/>
                          </a:cubicBezTo>
                          <a:cubicBezTo>
                            <a:pt x="23343" y="0"/>
                            <a:pt x="33014" y="9670"/>
                            <a:pt x="33014" y="21600"/>
                          </a:cubicBezTo>
                        </a:path>
                        <a:path w="33014" h="21600" stroke="0" extrusionOk="0">
                          <a:moveTo>
                            <a:pt x="0" y="3262"/>
                          </a:moveTo>
                          <a:cubicBezTo>
                            <a:pt x="3425" y="1130"/>
                            <a:pt x="7379" y="-1"/>
                            <a:pt x="11414" y="0"/>
                          </a:cubicBezTo>
                          <a:cubicBezTo>
                            <a:pt x="23343" y="0"/>
                            <a:pt x="33014" y="9670"/>
                            <a:pt x="33014" y="21600"/>
                          </a:cubicBezTo>
                          <a:lnTo>
                            <a:pt x="11414" y="21600"/>
                          </a:lnTo>
                          <a:close/>
                        </a:path>
                      </a:pathLst>
                    </a:custGeom>
                    <a:noFill/>
                    <a:ln w="9525">
                      <a:solidFill>
                        <a:schemeClr val="tx1"/>
                      </a:solidFill>
                      <a:prstDash val="dash"/>
                      <a:round/>
                      <a:headEnd/>
                      <a:tailEnd/>
                    </a:ln>
                    <a:effectLst/>
                  </p:spPr>
                  <p:txBody>
                    <a:bodyPr wrap="none" anchor="ctr"/>
                    <a:lstStyle/>
                    <a:p>
                      <a:endParaRPr lang="en-US"/>
                    </a:p>
                  </p:txBody>
                </p:sp>
                <p:sp>
                  <p:nvSpPr>
                    <p:cNvPr id="246" name="Arc 173">
                      <a:extLst>
                        <a:ext uri="{FF2B5EF4-FFF2-40B4-BE49-F238E27FC236}">
                          <a16:creationId xmlns:a16="http://schemas.microsoft.com/office/drawing/2014/main" id="{ACAC8472-A5CC-422F-97BD-C414F99280F8}"/>
                        </a:ext>
                      </a:extLst>
                    </p:cNvPr>
                    <p:cNvSpPr>
                      <a:spLocks/>
                    </p:cNvSpPr>
                    <p:nvPr/>
                  </p:nvSpPr>
                  <p:spPr bwMode="auto">
                    <a:xfrm rot="1612189">
                      <a:off x="88900" y="974256"/>
                      <a:ext cx="561975" cy="266700"/>
                    </a:xfrm>
                    <a:custGeom>
                      <a:avLst/>
                      <a:gdLst>
                        <a:gd name="G0" fmla="+- 11414 0 0"/>
                        <a:gd name="G1" fmla="+- 21600 0 0"/>
                        <a:gd name="G2" fmla="+- 21600 0 0"/>
                        <a:gd name="T0" fmla="*/ 0 w 33014"/>
                        <a:gd name="T1" fmla="*/ 3262 h 21600"/>
                        <a:gd name="T2" fmla="*/ 33014 w 33014"/>
                        <a:gd name="T3" fmla="*/ 21600 h 21600"/>
                        <a:gd name="T4" fmla="*/ 11414 w 33014"/>
                        <a:gd name="T5" fmla="*/ 21600 h 21600"/>
                      </a:gdLst>
                      <a:ahLst/>
                      <a:cxnLst>
                        <a:cxn ang="0">
                          <a:pos x="T0" y="T1"/>
                        </a:cxn>
                        <a:cxn ang="0">
                          <a:pos x="T2" y="T3"/>
                        </a:cxn>
                        <a:cxn ang="0">
                          <a:pos x="T4" y="T5"/>
                        </a:cxn>
                      </a:cxnLst>
                      <a:rect l="0" t="0" r="r" b="b"/>
                      <a:pathLst>
                        <a:path w="33014" h="21600" fill="none" extrusionOk="0">
                          <a:moveTo>
                            <a:pt x="0" y="3262"/>
                          </a:moveTo>
                          <a:cubicBezTo>
                            <a:pt x="3425" y="1130"/>
                            <a:pt x="7379" y="-1"/>
                            <a:pt x="11414" y="0"/>
                          </a:cubicBezTo>
                          <a:cubicBezTo>
                            <a:pt x="23343" y="0"/>
                            <a:pt x="33014" y="9670"/>
                            <a:pt x="33014" y="21600"/>
                          </a:cubicBezTo>
                        </a:path>
                        <a:path w="33014" h="21600" stroke="0" extrusionOk="0">
                          <a:moveTo>
                            <a:pt x="0" y="3262"/>
                          </a:moveTo>
                          <a:cubicBezTo>
                            <a:pt x="3425" y="1130"/>
                            <a:pt x="7379" y="-1"/>
                            <a:pt x="11414" y="0"/>
                          </a:cubicBezTo>
                          <a:cubicBezTo>
                            <a:pt x="23343" y="0"/>
                            <a:pt x="33014" y="9670"/>
                            <a:pt x="33014" y="21600"/>
                          </a:cubicBezTo>
                          <a:lnTo>
                            <a:pt x="11414" y="21600"/>
                          </a:lnTo>
                          <a:close/>
                        </a:path>
                      </a:pathLst>
                    </a:custGeom>
                    <a:noFill/>
                    <a:ln w="9525">
                      <a:solidFill>
                        <a:schemeClr val="tx1"/>
                      </a:solidFill>
                      <a:prstDash val="dash"/>
                      <a:round/>
                      <a:headEnd/>
                      <a:tailEnd/>
                    </a:ln>
                    <a:effectLst/>
                  </p:spPr>
                  <p:txBody>
                    <a:bodyPr wrap="none" anchor="ctr"/>
                    <a:lstStyle/>
                    <a:p>
                      <a:endParaRPr lang="en-US"/>
                    </a:p>
                  </p:txBody>
                </p:sp>
                <p:sp>
                  <p:nvSpPr>
                    <p:cNvPr id="247" name="Arc 174">
                      <a:extLst>
                        <a:ext uri="{FF2B5EF4-FFF2-40B4-BE49-F238E27FC236}">
                          <a16:creationId xmlns:a16="http://schemas.microsoft.com/office/drawing/2014/main" id="{464597FB-97D3-4F8B-980C-AECCF9E58B62}"/>
                        </a:ext>
                      </a:extLst>
                    </p:cNvPr>
                    <p:cNvSpPr>
                      <a:spLocks/>
                    </p:cNvSpPr>
                    <p:nvPr/>
                  </p:nvSpPr>
                  <p:spPr bwMode="auto">
                    <a:xfrm rot="1612189">
                      <a:off x="147638" y="844081"/>
                      <a:ext cx="668338" cy="266700"/>
                    </a:xfrm>
                    <a:custGeom>
                      <a:avLst/>
                      <a:gdLst>
                        <a:gd name="G0" fmla="+- 11414 0 0"/>
                        <a:gd name="G1" fmla="+- 21600 0 0"/>
                        <a:gd name="G2" fmla="+- 21600 0 0"/>
                        <a:gd name="T0" fmla="*/ 0 w 33014"/>
                        <a:gd name="T1" fmla="*/ 3262 h 21600"/>
                        <a:gd name="T2" fmla="*/ 33014 w 33014"/>
                        <a:gd name="T3" fmla="*/ 21600 h 21600"/>
                        <a:gd name="T4" fmla="*/ 11414 w 33014"/>
                        <a:gd name="T5" fmla="*/ 21600 h 21600"/>
                      </a:gdLst>
                      <a:ahLst/>
                      <a:cxnLst>
                        <a:cxn ang="0">
                          <a:pos x="T0" y="T1"/>
                        </a:cxn>
                        <a:cxn ang="0">
                          <a:pos x="T2" y="T3"/>
                        </a:cxn>
                        <a:cxn ang="0">
                          <a:pos x="T4" y="T5"/>
                        </a:cxn>
                      </a:cxnLst>
                      <a:rect l="0" t="0" r="r" b="b"/>
                      <a:pathLst>
                        <a:path w="33014" h="21600" fill="none" extrusionOk="0">
                          <a:moveTo>
                            <a:pt x="0" y="3262"/>
                          </a:moveTo>
                          <a:cubicBezTo>
                            <a:pt x="3425" y="1130"/>
                            <a:pt x="7379" y="-1"/>
                            <a:pt x="11414" y="0"/>
                          </a:cubicBezTo>
                          <a:cubicBezTo>
                            <a:pt x="23343" y="0"/>
                            <a:pt x="33014" y="9670"/>
                            <a:pt x="33014" y="21600"/>
                          </a:cubicBezTo>
                        </a:path>
                        <a:path w="33014" h="21600" stroke="0" extrusionOk="0">
                          <a:moveTo>
                            <a:pt x="0" y="3262"/>
                          </a:moveTo>
                          <a:cubicBezTo>
                            <a:pt x="3425" y="1130"/>
                            <a:pt x="7379" y="-1"/>
                            <a:pt x="11414" y="0"/>
                          </a:cubicBezTo>
                          <a:cubicBezTo>
                            <a:pt x="23343" y="0"/>
                            <a:pt x="33014" y="9670"/>
                            <a:pt x="33014" y="21600"/>
                          </a:cubicBezTo>
                          <a:lnTo>
                            <a:pt x="11414" y="21600"/>
                          </a:lnTo>
                          <a:close/>
                        </a:path>
                      </a:pathLst>
                    </a:custGeom>
                    <a:noFill/>
                    <a:ln w="9525">
                      <a:solidFill>
                        <a:schemeClr val="tx1"/>
                      </a:solidFill>
                      <a:prstDash val="dash"/>
                      <a:round/>
                      <a:headEnd/>
                      <a:tailEnd/>
                    </a:ln>
                    <a:effectLst/>
                  </p:spPr>
                  <p:txBody>
                    <a:bodyPr wrap="none" anchor="ctr"/>
                    <a:lstStyle/>
                    <a:p>
                      <a:endParaRPr lang="en-US"/>
                    </a:p>
                  </p:txBody>
                </p:sp>
                <p:sp>
                  <p:nvSpPr>
                    <p:cNvPr id="248" name="Arc 175">
                      <a:extLst>
                        <a:ext uri="{FF2B5EF4-FFF2-40B4-BE49-F238E27FC236}">
                          <a16:creationId xmlns:a16="http://schemas.microsoft.com/office/drawing/2014/main" id="{F5D2F709-ED98-4BC9-9DC9-961CC5115841}"/>
                        </a:ext>
                      </a:extLst>
                    </p:cNvPr>
                    <p:cNvSpPr>
                      <a:spLocks/>
                    </p:cNvSpPr>
                    <p:nvPr/>
                  </p:nvSpPr>
                  <p:spPr bwMode="auto">
                    <a:xfrm rot="1612189">
                      <a:off x="255588" y="675806"/>
                      <a:ext cx="739775" cy="266700"/>
                    </a:xfrm>
                    <a:custGeom>
                      <a:avLst/>
                      <a:gdLst>
                        <a:gd name="G0" fmla="+- 11414 0 0"/>
                        <a:gd name="G1" fmla="+- 21600 0 0"/>
                        <a:gd name="G2" fmla="+- 21600 0 0"/>
                        <a:gd name="T0" fmla="*/ 0 w 33014"/>
                        <a:gd name="T1" fmla="*/ 3262 h 21600"/>
                        <a:gd name="T2" fmla="*/ 33014 w 33014"/>
                        <a:gd name="T3" fmla="*/ 21600 h 21600"/>
                        <a:gd name="T4" fmla="*/ 11414 w 33014"/>
                        <a:gd name="T5" fmla="*/ 21600 h 21600"/>
                      </a:gdLst>
                      <a:ahLst/>
                      <a:cxnLst>
                        <a:cxn ang="0">
                          <a:pos x="T0" y="T1"/>
                        </a:cxn>
                        <a:cxn ang="0">
                          <a:pos x="T2" y="T3"/>
                        </a:cxn>
                        <a:cxn ang="0">
                          <a:pos x="T4" y="T5"/>
                        </a:cxn>
                      </a:cxnLst>
                      <a:rect l="0" t="0" r="r" b="b"/>
                      <a:pathLst>
                        <a:path w="33014" h="21600" fill="none" extrusionOk="0">
                          <a:moveTo>
                            <a:pt x="0" y="3262"/>
                          </a:moveTo>
                          <a:cubicBezTo>
                            <a:pt x="3425" y="1130"/>
                            <a:pt x="7379" y="-1"/>
                            <a:pt x="11414" y="0"/>
                          </a:cubicBezTo>
                          <a:cubicBezTo>
                            <a:pt x="23343" y="0"/>
                            <a:pt x="33014" y="9670"/>
                            <a:pt x="33014" y="21600"/>
                          </a:cubicBezTo>
                        </a:path>
                        <a:path w="33014" h="21600" stroke="0" extrusionOk="0">
                          <a:moveTo>
                            <a:pt x="0" y="3262"/>
                          </a:moveTo>
                          <a:cubicBezTo>
                            <a:pt x="3425" y="1130"/>
                            <a:pt x="7379" y="-1"/>
                            <a:pt x="11414" y="0"/>
                          </a:cubicBezTo>
                          <a:cubicBezTo>
                            <a:pt x="23343" y="0"/>
                            <a:pt x="33014" y="9670"/>
                            <a:pt x="33014" y="21600"/>
                          </a:cubicBezTo>
                          <a:lnTo>
                            <a:pt x="11414" y="21600"/>
                          </a:lnTo>
                          <a:close/>
                        </a:path>
                      </a:pathLst>
                    </a:custGeom>
                    <a:noFill/>
                    <a:ln w="9525">
                      <a:solidFill>
                        <a:schemeClr val="tx1"/>
                      </a:solidFill>
                      <a:prstDash val="dash"/>
                      <a:round/>
                      <a:headEnd/>
                      <a:tailEnd/>
                    </a:ln>
                    <a:effectLst/>
                  </p:spPr>
                  <p:txBody>
                    <a:bodyPr wrap="none" anchor="ctr"/>
                    <a:lstStyle/>
                    <a:p>
                      <a:endParaRPr lang="en-US"/>
                    </a:p>
                  </p:txBody>
                </p:sp>
              </p:grpSp>
              <p:grpSp>
                <p:nvGrpSpPr>
                  <p:cNvPr id="81" name="Group 80">
                    <a:extLst>
                      <a:ext uri="{FF2B5EF4-FFF2-40B4-BE49-F238E27FC236}">
                        <a16:creationId xmlns:a16="http://schemas.microsoft.com/office/drawing/2014/main" id="{CADD1084-CE77-48F3-8825-6EAC0B00054C}"/>
                      </a:ext>
                    </a:extLst>
                  </p:cNvPr>
                  <p:cNvGrpSpPr/>
                  <p:nvPr/>
                </p:nvGrpSpPr>
                <p:grpSpPr bwMode="auto">
                  <a:xfrm rot="20369348" flipH="1">
                    <a:off x="2656449" y="2196788"/>
                    <a:ext cx="235693" cy="549745"/>
                    <a:chOff x="3273866" y="1063915"/>
                    <a:chExt cx="206" cy="467"/>
                  </a:xfrm>
                </p:grpSpPr>
                <p:sp>
                  <p:nvSpPr>
                    <p:cNvPr id="201" name="AutoShape 43">
                      <a:extLst>
                        <a:ext uri="{FF2B5EF4-FFF2-40B4-BE49-F238E27FC236}">
                          <a16:creationId xmlns:a16="http://schemas.microsoft.com/office/drawing/2014/main" id="{E3E942F1-F08D-4D5B-90EC-C4C2C895A2EE}"/>
                        </a:ext>
                      </a:extLst>
                    </p:cNvPr>
                    <p:cNvSpPr>
                      <a:spLocks noChangeArrowheads="1"/>
                    </p:cNvSpPr>
                    <p:nvPr/>
                  </p:nvSpPr>
                  <p:spPr bwMode="auto">
                    <a:xfrm>
                      <a:off x="3273900" y="1064172"/>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02" name="AutoShape 40">
                      <a:extLst>
                        <a:ext uri="{FF2B5EF4-FFF2-40B4-BE49-F238E27FC236}">
                          <a16:creationId xmlns:a16="http://schemas.microsoft.com/office/drawing/2014/main" id="{42817793-7171-44D5-9A6F-D50CEF1623FD}"/>
                        </a:ext>
                      </a:extLst>
                    </p:cNvPr>
                    <p:cNvSpPr>
                      <a:spLocks noChangeArrowheads="1"/>
                    </p:cNvSpPr>
                    <p:nvPr/>
                  </p:nvSpPr>
                  <p:spPr bwMode="auto">
                    <a:xfrm>
                      <a:off x="3273874" y="1063980"/>
                      <a:ext cx="198" cy="402"/>
                    </a:xfrm>
                    <a:prstGeom prst="roundRect">
                      <a:avLst>
                        <a:gd name="adj" fmla="val 16667"/>
                      </a:avLst>
                    </a:prstGeom>
                    <a:gradFill rotWithShape="1">
                      <a:gsLst>
                        <a:gs pos="0">
                          <a:srgbClr val="993366"/>
                        </a:gs>
                        <a:gs pos="100000">
                          <a:schemeClr val="bg1"/>
                        </a:gs>
                      </a:gsLst>
                      <a:lin ang="18900000" scaled="1"/>
                    </a:gradFill>
                    <a:ln w="9525">
                      <a:solidFill>
                        <a:srgbClr val="993366"/>
                      </a:solidFill>
                      <a:round/>
                      <a:headEnd/>
                      <a:tailEnd/>
                    </a:ln>
                    <a:effectLst/>
                  </p:spPr>
                  <p:txBody>
                    <a:bodyPr wrap="none" anchor="ctr"/>
                    <a:lstStyle/>
                    <a:p>
                      <a:endParaRPr lang="en-US"/>
                    </a:p>
                  </p:txBody>
                </p:sp>
                <p:sp>
                  <p:nvSpPr>
                    <p:cNvPr id="203" name="AutoShape 38">
                      <a:extLst>
                        <a:ext uri="{FF2B5EF4-FFF2-40B4-BE49-F238E27FC236}">
                          <a16:creationId xmlns:a16="http://schemas.microsoft.com/office/drawing/2014/main" id="{8643FBFC-26A8-4F60-84BF-BE423EF5D015}"/>
                        </a:ext>
                      </a:extLst>
                    </p:cNvPr>
                    <p:cNvSpPr>
                      <a:spLocks noChangeArrowheads="1"/>
                    </p:cNvSpPr>
                    <p:nvPr/>
                  </p:nvSpPr>
                  <p:spPr bwMode="auto">
                    <a:xfrm>
                      <a:off x="3273866" y="1063970"/>
                      <a:ext cx="198" cy="402"/>
                    </a:xfrm>
                    <a:prstGeom prst="roundRect">
                      <a:avLst>
                        <a:gd name="adj" fmla="val 16667"/>
                      </a:avLst>
                    </a:prstGeom>
                    <a:gradFill rotWithShape="1">
                      <a:gsLst>
                        <a:gs pos="0">
                          <a:srgbClr val="993366"/>
                        </a:gs>
                        <a:gs pos="100000">
                          <a:schemeClr val="bg1"/>
                        </a:gs>
                      </a:gsLst>
                      <a:lin ang="18900000" scaled="1"/>
                    </a:gradFill>
                    <a:ln w="9525">
                      <a:solidFill>
                        <a:srgbClr val="993366"/>
                      </a:solidFill>
                      <a:round/>
                      <a:headEnd/>
                      <a:tailEnd/>
                    </a:ln>
                    <a:effectLst/>
                  </p:spPr>
                  <p:txBody>
                    <a:bodyPr wrap="none" anchor="ctr"/>
                    <a:lstStyle/>
                    <a:p>
                      <a:endParaRPr lang="en-US"/>
                    </a:p>
                  </p:txBody>
                </p:sp>
                <p:sp>
                  <p:nvSpPr>
                    <p:cNvPr id="204" name="AutoShape 39">
                      <a:extLst>
                        <a:ext uri="{FF2B5EF4-FFF2-40B4-BE49-F238E27FC236}">
                          <a16:creationId xmlns:a16="http://schemas.microsoft.com/office/drawing/2014/main" id="{74444514-69C5-48A1-9E71-0CEEBE607369}"/>
                        </a:ext>
                      </a:extLst>
                    </p:cNvPr>
                    <p:cNvSpPr>
                      <a:spLocks noChangeArrowheads="1"/>
                    </p:cNvSpPr>
                    <p:nvPr/>
                  </p:nvSpPr>
                  <p:spPr bwMode="auto">
                    <a:xfrm>
                      <a:off x="3273893" y="1064003"/>
                      <a:ext cx="139" cy="129"/>
                    </a:xfrm>
                    <a:prstGeom prst="roundRect">
                      <a:avLst>
                        <a:gd name="adj" fmla="val 16667"/>
                      </a:avLst>
                    </a:prstGeom>
                    <a:gradFill rotWithShape="1">
                      <a:gsLst>
                        <a:gs pos="0">
                          <a:schemeClr val="accent1"/>
                        </a:gs>
                        <a:gs pos="100000">
                          <a:schemeClr val="bg1"/>
                        </a:gs>
                      </a:gsLst>
                      <a:lin ang="18900000" scaled="1"/>
                    </a:gradFill>
                    <a:ln w="9525">
                      <a:solidFill>
                        <a:schemeClr val="tx1"/>
                      </a:solidFill>
                      <a:round/>
                      <a:headEnd/>
                      <a:tailEnd/>
                    </a:ln>
                    <a:effectLst/>
                  </p:spPr>
                  <p:txBody>
                    <a:bodyPr wrap="none" anchor="ctr"/>
                    <a:lstStyle/>
                    <a:p>
                      <a:endParaRPr lang="en-US"/>
                    </a:p>
                  </p:txBody>
                </p:sp>
                <p:grpSp>
                  <p:nvGrpSpPr>
                    <p:cNvPr id="205" name="Group 204">
                      <a:extLst>
                        <a:ext uri="{FF2B5EF4-FFF2-40B4-BE49-F238E27FC236}">
                          <a16:creationId xmlns:a16="http://schemas.microsoft.com/office/drawing/2014/main" id="{74BE626C-B953-4472-ACBB-10AEA92831E9}"/>
                        </a:ext>
                      </a:extLst>
                    </p:cNvPr>
                    <p:cNvGrpSpPr>
                      <a:grpSpLocks/>
                    </p:cNvGrpSpPr>
                    <p:nvPr/>
                  </p:nvGrpSpPr>
                  <p:grpSpPr bwMode="auto">
                    <a:xfrm>
                      <a:off x="3273903" y="1064167"/>
                      <a:ext cx="33" cy="32"/>
                      <a:chOff x="3273903" y="1064167"/>
                      <a:chExt cx="33" cy="32"/>
                    </a:xfrm>
                  </p:grpSpPr>
                  <p:sp>
                    <p:nvSpPr>
                      <p:cNvPr id="243" name="AutoShape 44">
                        <a:extLst>
                          <a:ext uri="{FF2B5EF4-FFF2-40B4-BE49-F238E27FC236}">
                            <a16:creationId xmlns:a16="http://schemas.microsoft.com/office/drawing/2014/main" id="{776B772C-DA60-433F-85CE-6730A531E517}"/>
                          </a:ext>
                        </a:extLst>
                      </p:cNvPr>
                      <p:cNvSpPr>
                        <a:spLocks noChangeArrowheads="1"/>
                      </p:cNvSpPr>
                      <p:nvPr/>
                    </p:nvSpPr>
                    <p:spPr bwMode="auto">
                      <a:xfrm>
                        <a:off x="3273908" y="1064172"/>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44" name="AutoShape 42">
                        <a:extLst>
                          <a:ext uri="{FF2B5EF4-FFF2-40B4-BE49-F238E27FC236}">
                            <a16:creationId xmlns:a16="http://schemas.microsoft.com/office/drawing/2014/main" id="{F67D4FD5-7EE7-4C3A-95C6-CAEE7D9CF2AC}"/>
                          </a:ext>
                        </a:extLst>
                      </p:cNvPr>
                      <p:cNvSpPr>
                        <a:spLocks noChangeArrowheads="1"/>
                      </p:cNvSpPr>
                      <p:nvPr/>
                    </p:nvSpPr>
                    <p:spPr bwMode="auto">
                      <a:xfrm>
                        <a:off x="3273903" y="1064167"/>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206" name="Group 205">
                      <a:extLst>
                        <a:ext uri="{FF2B5EF4-FFF2-40B4-BE49-F238E27FC236}">
                          <a16:creationId xmlns:a16="http://schemas.microsoft.com/office/drawing/2014/main" id="{EE5A332B-7DA7-4103-B15E-E30AE6057C9E}"/>
                        </a:ext>
                      </a:extLst>
                    </p:cNvPr>
                    <p:cNvGrpSpPr>
                      <a:grpSpLocks/>
                    </p:cNvGrpSpPr>
                    <p:nvPr/>
                  </p:nvGrpSpPr>
                  <p:grpSpPr bwMode="auto">
                    <a:xfrm>
                      <a:off x="3273948" y="1064168"/>
                      <a:ext cx="33" cy="32"/>
                      <a:chOff x="3273948" y="1064168"/>
                      <a:chExt cx="33" cy="32"/>
                    </a:xfrm>
                  </p:grpSpPr>
                  <p:sp>
                    <p:nvSpPr>
                      <p:cNvPr id="241" name="AutoShape 47">
                        <a:extLst>
                          <a:ext uri="{FF2B5EF4-FFF2-40B4-BE49-F238E27FC236}">
                            <a16:creationId xmlns:a16="http://schemas.microsoft.com/office/drawing/2014/main" id="{9F0B58A8-E39E-4938-8BDF-E08B61EF2C7B}"/>
                          </a:ext>
                        </a:extLst>
                      </p:cNvPr>
                      <p:cNvSpPr>
                        <a:spLocks noChangeArrowheads="1"/>
                      </p:cNvSpPr>
                      <p:nvPr/>
                    </p:nvSpPr>
                    <p:spPr bwMode="auto">
                      <a:xfrm>
                        <a:off x="3273953" y="1064173"/>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42" name="AutoShape 48">
                        <a:extLst>
                          <a:ext uri="{FF2B5EF4-FFF2-40B4-BE49-F238E27FC236}">
                            <a16:creationId xmlns:a16="http://schemas.microsoft.com/office/drawing/2014/main" id="{0FB4E592-ABA5-4E0A-9BE1-CB50A8C5B8EA}"/>
                          </a:ext>
                        </a:extLst>
                      </p:cNvPr>
                      <p:cNvSpPr>
                        <a:spLocks noChangeArrowheads="1"/>
                      </p:cNvSpPr>
                      <p:nvPr/>
                    </p:nvSpPr>
                    <p:spPr bwMode="auto">
                      <a:xfrm>
                        <a:off x="3273948" y="1064168"/>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207" name="Group 206">
                      <a:extLst>
                        <a:ext uri="{FF2B5EF4-FFF2-40B4-BE49-F238E27FC236}">
                          <a16:creationId xmlns:a16="http://schemas.microsoft.com/office/drawing/2014/main" id="{B526EFA3-41AB-4246-B807-317972587EF3}"/>
                        </a:ext>
                      </a:extLst>
                    </p:cNvPr>
                    <p:cNvGrpSpPr>
                      <a:grpSpLocks/>
                    </p:cNvGrpSpPr>
                    <p:nvPr/>
                  </p:nvGrpSpPr>
                  <p:grpSpPr bwMode="auto">
                    <a:xfrm>
                      <a:off x="3273997" y="1064167"/>
                      <a:ext cx="33" cy="32"/>
                      <a:chOff x="3273997" y="1064167"/>
                      <a:chExt cx="33" cy="32"/>
                    </a:xfrm>
                  </p:grpSpPr>
                  <p:sp>
                    <p:nvSpPr>
                      <p:cNvPr id="239" name="AutoShape 50">
                        <a:extLst>
                          <a:ext uri="{FF2B5EF4-FFF2-40B4-BE49-F238E27FC236}">
                            <a16:creationId xmlns:a16="http://schemas.microsoft.com/office/drawing/2014/main" id="{BC701D9E-4D2E-4971-BB3E-CF9E03648CE8}"/>
                          </a:ext>
                        </a:extLst>
                      </p:cNvPr>
                      <p:cNvSpPr>
                        <a:spLocks noChangeArrowheads="1"/>
                      </p:cNvSpPr>
                      <p:nvPr/>
                    </p:nvSpPr>
                    <p:spPr bwMode="auto">
                      <a:xfrm>
                        <a:off x="3274002" y="1064172"/>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40" name="AutoShape 51">
                        <a:extLst>
                          <a:ext uri="{FF2B5EF4-FFF2-40B4-BE49-F238E27FC236}">
                            <a16:creationId xmlns:a16="http://schemas.microsoft.com/office/drawing/2014/main" id="{C8DF351A-447E-4012-8839-45685C7BC595}"/>
                          </a:ext>
                        </a:extLst>
                      </p:cNvPr>
                      <p:cNvSpPr>
                        <a:spLocks noChangeArrowheads="1"/>
                      </p:cNvSpPr>
                      <p:nvPr/>
                    </p:nvSpPr>
                    <p:spPr bwMode="auto">
                      <a:xfrm>
                        <a:off x="3273997" y="1064167"/>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sp>
                  <p:nvSpPr>
                    <p:cNvPr id="208" name="AutoShape 52">
                      <a:extLst>
                        <a:ext uri="{FF2B5EF4-FFF2-40B4-BE49-F238E27FC236}">
                          <a16:creationId xmlns:a16="http://schemas.microsoft.com/office/drawing/2014/main" id="{383A8932-0A66-4DCC-B5E1-34C51475D6FB}"/>
                        </a:ext>
                      </a:extLst>
                    </p:cNvPr>
                    <p:cNvSpPr>
                      <a:spLocks noChangeArrowheads="1"/>
                    </p:cNvSpPr>
                    <p:nvPr/>
                  </p:nvSpPr>
                  <p:spPr bwMode="auto">
                    <a:xfrm>
                      <a:off x="3273901" y="1064217"/>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grpSp>
                  <p:nvGrpSpPr>
                    <p:cNvPr id="209" name="Group 208">
                      <a:extLst>
                        <a:ext uri="{FF2B5EF4-FFF2-40B4-BE49-F238E27FC236}">
                          <a16:creationId xmlns:a16="http://schemas.microsoft.com/office/drawing/2014/main" id="{3EF8088E-00D9-4981-B30C-C2BC05B8A624}"/>
                        </a:ext>
                      </a:extLst>
                    </p:cNvPr>
                    <p:cNvGrpSpPr>
                      <a:grpSpLocks/>
                    </p:cNvGrpSpPr>
                    <p:nvPr/>
                  </p:nvGrpSpPr>
                  <p:grpSpPr bwMode="auto">
                    <a:xfrm>
                      <a:off x="3273904" y="1064212"/>
                      <a:ext cx="33" cy="32"/>
                      <a:chOff x="3273904" y="1064212"/>
                      <a:chExt cx="33" cy="32"/>
                    </a:xfrm>
                  </p:grpSpPr>
                  <p:sp>
                    <p:nvSpPr>
                      <p:cNvPr id="237" name="AutoShape 54">
                        <a:extLst>
                          <a:ext uri="{FF2B5EF4-FFF2-40B4-BE49-F238E27FC236}">
                            <a16:creationId xmlns:a16="http://schemas.microsoft.com/office/drawing/2014/main" id="{7A01606A-38FC-4120-8103-71DCE8EC325B}"/>
                          </a:ext>
                        </a:extLst>
                      </p:cNvPr>
                      <p:cNvSpPr>
                        <a:spLocks noChangeArrowheads="1"/>
                      </p:cNvSpPr>
                      <p:nvPr/>
                    </p:nvSpPr>
                    <p:spPr bwMode="auto">
                      <a:xfrm>
                        <a:off x="3273909" y="1064217"/>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38" name="AutoShape 55">
                        <a:extLst>
                          <a:ext uri="{FF2B5EF4-FFF2-40B4-BE49-F238E27FC236}">
                            <a16:creationId xmlns:a16="http://schemas.microsoft.com/office/drawing/2014/main" id="{E555EF42-E952-4889-B582-365FC3648285}"/>
                          </a:ext>
                        </a:extLst>
                      </p:cNvPr>
                      <p:cNvSpPr>
                        <a:spLocks noChangeArrowheads="1"/>
                      </p:cNvSpPr>
                      <p:nvPr/>
                    </p:nvSpPr>
                    <p:spPr bwMode="auto">
                      <a:xfrm>
                        <a:off x="3273904" y="1064212"/>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210" name="Group 209">
                      <a:extLst>
                        <a:ext uri="{FF2B5EF4-FFF2-40B4-BE49-F238E27FC236}">
                          <a16:creationId xmlns:a16="http://schemas.microsoft.com/office/drawing/2014/main" id="{C263F3A5-62A9-4B5E-9797-220B31546E91}"/>
                        </a:ext>
                      </a:extLst>
                    </p:cNvPr>
                    <p:cNvGrpSpPr>
                      <a:grpSpLocks/>
                    </p:cNvGrpSpPr>
                    <p:nvPr/>
                  </p:nvGrpSpPr>
                  <p:grpSpPr bwMode="auto">
                    <a:xfrm>
                      <a:off x="3273949" y="1064213"/>
                      <a:ext cx="33" cy="32"/>
                      <a:chOff x="3273949" y="1064213"/>
                      <a:chExt cx="33" cy="32"/>
                    </a:xfrm>
                  </p:grpSpPr>
                  <p:sp>
                    <p:nvSpPr>
                      <p:cNvPr id="235" name="AutoShape 57">
                        <a:extLst>
                          <a:ext uri="{FF2B5EF4-FFF2-40B4-BE49-F238E27FC236}">
                            <a16:creationId xmlns:a16="http://schemas.microsoft.com/office/drawing/2014/main" id="{49855C12-2489-42C3-840B-7FFB664FB6FE}"/>
                          </a:ext>
                        </a:extLst>
                      </p:cNvPr>
                      <p:cNvSpPr>
                        <a:spLocks noChangeArrowheads="1"/>
                      </p:cNvSpPr>
                      <p:nvPr/>
                    </p:nvSpPr>
                    <p:spPr bwMode="auto">
                      <a:xfrm>
                        <a:off x="3273954" y="1064218"/>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36" name="AutoShape 58">
                        <a:extLst>
                          <a:ext uri="{FF2B5EF4-FFF2-40B4-BE49-F238E27FC236}">
                            <a16:creationId xmlns:a16="http://schemas.microsoft.com/office/drawing/2014/main" id="{11F0F549-A4AF-4A78-AD87-8E865E72F1DB}"/>
                          </a:ext>
                        </a:extLst>
                      </p:cNvPr>
                      <p:cNvSpPr>
                        <a:spLocks noChangeArrowheads="1"/>
                      </p:cNvSpPr>
                      <p:nvPr/>
                    </p:nvSpPr>
                    <p:spPr bwMode="auto">
                      <a:xfrm>
                        <a:off x="3273949" y="1064213"/>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211" name="Group 210">
                      <a:extLst>
                        <a:ext uri="{FF2B5EF4-FFF2-40B4-BE49-F238E27FC236}">
                          <a16:creationId xmlns:a16="http://schemas.microsoft.com/office/drawing/2014/main" id="{AC17AA04-9781-4954-8721-08BEA131D286}"/>
                        </a:ext>
                      </a:extLst>
                    </p:cNvPr>
                    <p:cNvGrpSpPr>
                      <a:grpSpLocks/>
                    </p:cNvGrpSpPr>
                    <p:nvPr/>
                  </p:nvGrpSpPr>
                  <p:grpSpPr bwMode="auto">
                    <a:xfrm>
                      <a:off x="3273998" y="1064212"/>
                      <a:ext cx="33" cy="32"/>
                      <a:chOff x="3273998" y="1064212"/>
                      <a:chExt cx="33" cy="32"/>
                    </a:xfrm>
                  </p:grpSpPr>
                  <p:sp>
                    <p:nvSpPr>
                      <p:cNvPr id="233" name="AutoShape 60">
                        <a:extLst>
                          <a:ext uri="{FF2B5EF4-FFF2-40B4-BE49-F238E27FC236}">
                            <a16:creationId xmlns:a16="http://schemas.microsoft.com/office/drawing/2014/main" id="{D9DF10AF-166F-449D-B806-372427815619}"/>
                          </a:ext>
                        </a:extLst>
                      </p:cNvPr>
                      <p:cNvSpPr>
                        <a:spLocks noChangeArrowheads="1"/>
                      </p:cNvSpPr>
                      <p:nvPr/>
                    </p:nvSpPr>
                    <p:spPr bwMode="auto">
                      <a:xfrm>
                        <a:off x="3274003" y="1064217"/>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34" name="AutoShape 61">
                        <a:extLst>
                          <a:ext uri="{FF2B5EF4-FFF2-40B4-BE49-F238E27FC236}">
                            <a16:creationId xmlns:a16="http://schemas.microsoft.com/office/drawing/2014/main" id="{613486A7-2A2B-47FE-A053-559F6DE1BBD8}"/>
                          </a:ext>
                        </a:extLst>
                      </p:cNvPr>
                      <p:cNvSpPr>
                        <a:spLocks noChangeArrowheads="1"/>
                      </p:cNvSpPr>
                      <p:nvPr/>
                    </p:nvSpPr>
                    <p:spPr bwMode="auto">
                      <a:xfrm>
                        <a:off x="3273998" y="1064212"/>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sp>
                  <p:nvSpPr>
                    <p:cNvPr id="212" name="AutoShape 62">
                      <a:extLst>
                        <a:ext uri="{FF2B5EF4-FFF2-40B4-BE49-F238E27FC236}">
                          <a16:creationId xmlns:a16="http://schemas.microsoft.com/office/drawing/2014/main" id="{1BF50751-0634-4FFB-9339-1C3B5AE17022}"/>
                        </a:ext>
                      </a:extLst>
                    </p:cNvPr>
                    <p:cNvSpPr>
                      <a:spLocks noChangeArrowheads="1"/>
                    </p:cNvSpPr>
                    <p:nvPr/>
                  </p:nvSpPr>
                  <p:spPr bwMode="auto">
                    <a:xfrm>
                      <a:off x="3273901" y="1064265"/>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grpSp>
                  <p:nvGrpSpPr>
                    <p:cNvPr id="213" name="Group 212">
                      <a:extLst>
                        <a:ext uri="{FF2B5EF4-FFF2-40B4-BE49-F238E27FC236}">
                          <a16:creationId xmlns:a16="http://schemas.microsoft.com/office/drawing/2014/main" id="{85413539-07D1-4D82-870F-896DBCA7D409}"/>
                        </a:ext>
                      </a:extLst>
                    </p:cNvPr>
                    <p:cNvGrpSpPr>
                      <a:grpSpLocks/>
                    </p:cNvGrpSpPr>
                    <p:nvPr/>
                  </p:nvGrpSpPr>
                  <p:grpSpPr bwMode="auto">
                    <a:xfrm>
                      <a:off x="3273904" y="1064260"/>
                      <a:ext cx="33" cy="32"/>
                      <a:chOff x="3273904" y="1064260"/>
                      <a:chExt cx="33" cy="32"/>
                    </a:xfrm>
                  </p:grpSpPr>
                  <p:sp>
                    <p:nvSpPr>
                      <p:cNvPr id="231" name="AutoShape 64">
                        <a:extLst>
                          <a:ext uri="{FF2B5EF4-FFF2-40B4-BE49-F238E27FC236}">
                            <a16:creationId xmlns:a16="http://schemas.microsoft.com/office/drawing/2014/main" id="{704C89D1-A2BB-4272-85DA-7B9F7681798D}"/>
                          </a:ext>
                        </a:extLst>
                      </p:cNvPr>
                      <p:cNvSpPr>
                        <a:spLocks noChangeArrowheads="1"/>
                      </p:cNvSpPr>
                      <p:nvPr/>
                    </p:nvSpPr>
                    <p:spPr bwMode="auto">
                      <a:xfrm>
                        <a:off x="3273909" y="1064265"/>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32" name="AutoShape 65">
                        <a:extLst>
                          <a:ext uri="{FF2B5EF4-FFF2-40B4-BE49-F238E27FC236}">
                            <a16:creationId xmlns:a16="http://schemas.microsoft.com/office/drawing/2014/main" id="{27235432-D28C-439A-B839-15400C994A6B}"/>
                          </a:ext>
                        </a:extLst>
                      </p:cNvPr>
                      <p:cNvSpPr>
                        <a:spLocks noChangeArrowheads="1"/>
                      </p:cNvSpPr>
                      <p:nvPr/>
                    </p:nvSpPr>
                    <p:spPr bwMode="auto">
                      <a:xfrm>
                        <a:off x="3273904" y="1064260"/>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214" name="Group 213">
                      <a:extLst>
                        <a:ext uri="{FF2B5EF4-FFF2-40B4-BE49-F238E27FC236}">
                          <a16:creationId xmlns:a16="http://schemas.microsoft.com/office/drawing/2014/main" id="{ADAD81C0-99CE-49CF-914D-1E7747978136}"/>
                        </a:ext>
                      </a:extLst>
                    </p:cNvPr>
                    <p:cNvGrpSpPr>
                      <a:grpSpLocks/>
                    </p:cNvGrpSpPr>
                    <p:nvPr/>
                  </p:nvGrpSpPr>
                  <p:grpSpPr bwMode="auto">
                    <a:xfrm>
                      <a:off x="3273949" y="1064261"/>
                      <a:ext cx="33" cy="32"/>
                      <a:chOff x="3273949" y="1064261"/>
                      <a:chExt cx="33" cy="32"/>
                    </a:xfrm>
                  </p:grpSpPr>
                  <p:sp>
                    <p:nvSpPr>
                      <p:cNvPr id="229" name="AutoShape 67">
                        <a:extLst>
                          <a:ext uri="{FF2B5EF4-FFF2-40B4-BE49-F238E27FC236}">
                            <a16:creationId xmlns:a16="http://schemas.microsoft.com/office/drawing/2014/main" id="{4B667288-7416-47D8-A0D2-101BD4823577}"/>
                          </a:ext>
                        </a:extLst>
                      </p:cNvPr>
                      <p:cNvSpPr>
                        <a:spLocks noChangeArrowheads="1"/>
                      </p:cNvSpPr>
                      <p:nvPr/>
                    </p:nvSpPr>
                    <p:spPr bwMode="auto">
                      <a:xfrm>
                        <a:off x="3273954" y="1064266"/>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30" name="AutoShape 68">
                        <a:extLst>
                          <a:ext uri="{FF2B5EF4-FFF2-40B4-BE49-F238E27FC236}">
                            <a16:creationId xmlns:a16="http://schemas.microsoft.com/office/drawing/2014/main" id="{DE920D67-35F9-40F5-9676-20803CB779C1}"/>
                          </a:ext>
                        </a:extLst>
                      </p:cNvPr>
                      <p:cNvSpPr>
                        <a:spLocks noChangeArrowheads="1"/>
                      </p:cNvSpPr>
                      <p:nvPr/>
                    </p:nvSpPr>
                    <p:spPr bwMode="auto">
                      <a:xfrm>
                        <a:off x="3273949" y="1064261"/>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215" name="Group 214">
                      <a:extLst>
                        <a:ext uri="{FF2B5EF4-FFF2-40B4-BE49-F238E27FC236}">
                          <a16:creationId xmlns:a16="http://schemas.microsoft.com/office/drawing/2014/main" id="{509AE36D-2649-45BF-9040-7B6E33D84950}"/>
                        </a:ext>
                      </a:extLst>
                    </p:cNvPr>
                    <p:cNvGrpSpPr>
                      <a:grpSpLocks/>
                    </p:cNvGrpSpPr>
                    <p:nvPr/>
                  </p:nvGrpSpPr>
                  <p:grpSpPr bwMode="auto">
                    <a:xfrm>
                      <a:off x="3273998" y="1064260"/>
                      <a:ext cx="33" cy="32"/>
                      <a:chOff x="3273998" y="1064260"/>
                      <a:chExt cx="33" cy="32"/>
                    </a:xfrm>
                  </p:grpSpPr>
                  <p:sp>
                    <p:nvSpPr>
                      <p:cNvPr id="227" name="AutoShape 70">
                        <a:extLst>
                          <a:ext uri="{FF2B5EF4-FFF2-40B4-BE49-F238E27FC236}">
                            <a16:creationId xmlns:a16="http://schemas.microsoft.com/office/drawing/2014/main" id="{DC2CABB7-49BB-4D44-9F62-D24A289C0E91}"/>
                          </a:ext>
                        </a:extLst>
                      </p:cNvPr>
                      <p:cNvSpPr>
                        <a:spLocks noChangeArrowheads="1"/>
                      </p:cNvSpPr>
                      <p:nvPr/>
                    </p:nvSpPr>
                    <p:spPr bwMode="auto">
                      <a:xfrm>
                        <a:off x="3274003" y="1064265"/>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28" name="AutoShape 71">
                        <a:extLst>
                          <a:ext uri="{FF2B5EF4-FFF2-40B4-BE49-F238E27FC236}">
                            <a16:creationId xmlns:a16="http://schemas.microsoft.com/office/drawing/2014/main" id="{8AC38C75-EADE-4E6A-A745-C76984B5A0CA}"/>
                          </a:ext>
                        </a:extLst>
                      </p:cNvPr>
                      <p:cNvSpPr>
                        <a:spLocks noChangeArrowheads="1"/>
                      </p:cNvSpPr>
                      <p:nvPr/>
                    </p:nvSpPr>
                    <p:spPr bwMode="auto">
                      <a:xfrm>
                        <a:off x="3273998" y="1064260"/>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sp>
                  <p:nvSpPr>
                    <p:cNvPr id="216" name="AutoShape 72">
                      <a:extLst>
                        <a:ext uri="{FF2B5EF4-FFF2-40B4-BE49-F238E27FC236}">
                          <a16:creationId xmlns:a16="http://schemas.microsoft.com/office/drawing/2014/main" id="{81AFF6DB-5105-4DEA-A2CF-3812EC971FBA}"/>
                        </a:ext>
                      </a:extLst>
                    </p:cNvPr>
                    <p:cNvSpPr>
                      <a:spLocks noChangeArrowheads="1"/>
                    </p:cNvSpPr>
                    <p:nvPr/>
                  </p:nvSpPr>
                  <p:spPr bwMode="auto">
                    <a:xfrm>
                      <a:off x="3273902" y="1064310"/>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grpSp>
                  <p:nvGrpSpPr>
                    <p:cNvPr id="217" name="Group 216">
                      <a:extLst>
                        <a:ext uri="{FF2B5EF4-FFF2-40B4-BE49-F238E27FC236}">
                          <a16:creationId xmlns:a16="http://schemas.microsoft.com/office/drawing/2014/main" id="{92FB3912-C13A-4E05-8CCF-C14DAC0C33FB}"/>
                        </a:ext>
                      </a:extLst>
                    </p:cNvPr>
                    <p:cNvGrpSpPr>
                      <a:grpSpLocks/>
                    </p:cNvGrpSpPr>
                    <p:nvPr/>
                  </p:nvGrpSpPr>
                  <p:grpSpPr bwMode="auto">
                    <a:xfrm>
                      <a:off x="3273905" y="1064305"/>
                      <a:ext cx="33" cy="32"/>
                      <a:chOff x="3273905" y="1064305"/>
                      <a:chExt cx="33" cy="32"/>
                    </a:xfrm>
                  </p:grpSpPr>
                  <p:sp>
                    <p:nvSpPr>
                      <p:cNvPr id="225" name="AutoShape 74">
                        <a:extLst>
                          <a:ext uri="{FF2B5EF4-FFF2-40B4-BE49-F238E27FC236}">
                            <a16:creationId xmlns:a16="http://schemas.microsoft.com/office/drawing/2014/main" id="{F4F36DFF-BA95-4293-8EAC-4DAD37A56E73}"/>
                          </a:ext>
                        </a:extLst>
                      </p:cNvPr>
                      <p:cNvSpPr>
                        <a:spLocks noChangeArrowheads="1"/>
                      </p:cNvSpPr>
                      <p:nvPr/>
                    </p:nvSpPr>
                    <p:spPr bwMode="auto">
                      <a:xfrm>
                        <a:off x="3273910" y="1064310"/>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26" name="AutoShape 75">
                        <a:extLst>
                          <a:ext uri="{FF2B5EF4-FFF2-40B4-BE49-F238E27FC236}">
                            <a16:creationId xmlns:a16="http://schemas.microsoft.com/office/drawing/2014/main" id="{87185C6B-1968-4848-A656-6E87C98FB860}"/>
                          </a:ext>
                        </a:extLst>
                      </p:cNvPr>
                      <p:cNvSpPr>
                        <a:spLocks noChangeArrowheads="1"/>
                      </p:cNvSpPr>
                      <p:nvPr/>
                    </p:nvSpPr>
                    <p:spPr bwMode="auto">
                      <a:xfrm>
                        <a:off x="3273905" y="1064305"/>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218" name="Group 217">
                      <a:extLst>
                        <a:ext uri="{FF2B5EF4-FFF2-40B4-BE49-F238E27FC236}">
                          <a16:creationId xmlns:a16="http://schemas.microsoft.com/office/drawing/2014/main" id="{C3789F8F-8BEA-4343-AFA0-78126EE11919}"/>
                        </a:ext>
                      </a:extLst>
                    </p:cNvPr>
                    <p:cNvGrpSpPr>
                      <a:grpSpLocks/>
                    </p:cNvGrpSpPr>
                    <p:nvPr/>
                  </p:nvGrpSpPr>
                  <p:grpSpPr bwMode="auto">
                    <a:xfrm>
                      <a:off x="3273950" y="1064306"/>
                      <a:ext cx="33" cy="32"/>
                      <a:chOff x="3273950" y="1064306"/>
                      <a:chExt cx="33" cy="32"/>
                    </a:xfrm>
                  </p:grpSpPr>
                  <p:sp>
                    <p:nvSpPr>
                      <p:cNvPr id="223" name="AutoShape 77">
                        <a:extLst>
                          <a:ext uri="{FF2B5EF4-FFF2-40B4-BE49-F238E27FC236}">
                            <a16:creationId xmlns:a16="http://schemas.microsoft.com/office/drawing/2014/main" id="{66069920-09F5-4C7B-A492-E9C0A41505AF}"/>
                          </a:ext>
                        </a:extLst>
                      </p:cNvPr>
                      <p:cNvSpPr>
                        <a:spLocks noChangeArrowheads="1"/>
                      </p:cNvSpPr>
                      <p:nvPr/>
                    </p:nvSpPr>
                    <p:spPr bwMode="auto">
                      <a:xfrm>
                        <a:off x="3273955" y="1064311"/>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24" name="AutoShape 78">
                        <a:extLst>
                          <a:ext uri="{FF2B5EF4-FFF2-40B4-BE49-F238E27FC236}">
                            <a16:creationId xmlns:a16="http://schemas.microsoft.com/office/drawing/2014/main" id="{BDC80BB8-D3BE-4B8D-B430-93AF4A78A19F}"/>
                          </a:ext>
                        </a:extLst>
                      </p:cNvPr>
                      <p:cNvSpPr>
                        <a:spLocks noChangeArrowheads="1"/>
                      </p:cNvSpPr>
                      <p:nvPr/>
                    </p:nvSpPr>
                    <p:spPr bwMode="auto">
                      <a:xfrm>
                        <a:off x="3273950" y="1064306"/>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219" name="Group 218">
                      <a:extLst>
                        <a:ext uri="{FF2B5EF4-FFF2-40B4-BE49-F238E27FC236}">
                          <a16:creationId xmlns:a16="http://schemas.microsoft.com/office/drawing/2014/main" id="{8B62FEA4-157B-4381-B35E-1CCE382E507F}"/>
                        </a:ext>
                      </a:extLst>
                    </p:cNvPr>
                    <p:cNvGrpSpPr>
                      <a:grpSpLocks/>
                    </p:cNvGrpSpPr>
                    <p:nvPr/>
                  </p:nvGrpSpPr>
                  <p:grpSpPr bwMode="auto">
                    <a:xfrm>
                      <a:off x="3273999" y="1064305"/>
                      <a:ext cx="33" cy="32"/>
                      <a:chOff x="3273999" y="1064305"/>
                      <a:chExt cx="33" cy="32"/>
                    </a:xfrm>
                  </p:grpSpPr>
                  <p:sp>
                    <p:nvSpPr>
                      <p:cNvPr id="221" name="AutoShape 80">
                        <a:extLst>
                          <a:ext uri="{FF2B5EF4-FFF2-40B4-BE49-F238E27FC236}">
                            <a16:creationId xmlns:a16="http://schemas.microsoft.com/office/drawing/2014/main" id="{AC3D831A-E5A3-436C-AE4F-E40875EC2C13}"/>
                          </a:ext>
                        </a:extLst>
                      </p:cNvPr>
                      <p:cNvSpPr>
                        <a:spLocks noChangeArrowheads="1"/>
                      </p:cNvSpPr>
                      <p:nvPr/>
                    </p:nvSpPr>
                    <p:spPr bwMode="auto">
                      <a:xfrm>
                        <a:off x="3274004" y="1064310"/>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22" name="AutoShape 81">
                        <a:extLst>
                          <a:ext uri="{FF2B5EF4-FFF2-40B4-BE49-F238E27FC236}">
                            <a16:creationId xmlns:a16="http://schemas.microsoft.com/office/drawing/2014/main" id="{C55FA708-4AEF-490A-BB84-295734B73B01}"/>
                          </a:ext>
                        </a:extLst>
                      </p:cNvPr>
                      <p:cNvSpPr>
                        <a:spLocks noChangeArrowheads="1"/>
                      </p:cNvSpPr>
                      <p:nvPr/>
                    </p:nvSpPr>
                    <p:spPr bwMode="auto">
                      <a:xfrm>
                        <a:off x="3273999" y="1064305"/>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cxnSp>
                  <p:nvCxnSpPr>
                    <p:cNvPr id="220" name="Line 82">
                      <a:extLst>
                        <a:ext uri="{FF2B5EF4-FFF2-40B4-BE49-F238E27FC236}">
                          <a16:creationId xmlns:a16="http://schemas.microsoft.com/office/drawing/2014/main" id="{23B249E5-D57F-488B-BF84-E5874F58AC19}"/>
                        </a:ext>
                      </a:extLst>
                    </p:cNvPr>
                    <p:cNvCxnSpPr/>
                    <p:nvPr/>
                  </p:nvCxnSpPr>
                  <p:spPr bwMode="auto">
                    <a:xfrm flipV="1">
                      <a:off x="3274036" y="1063915"/>
                      <a:ext cx="0" cy="52"/>
                    </a:xfrm>
                    <a:prstGeom prst="line">
                      <a:avLst/>
                    </a:prstGeom>
                    <a:noFill/>
                    <a:ln w="19050">
                      <a:solidFill>
                        <a:srgbClr val="800000"/>
                      </a:solidFill>
                      <a:round/>
                      <a:headEnd/>
                      <a:tailEnd/>
                    </a:ln>
                    <a:effectLst/>
                  </p:spPr>
                </p:cxnSp>
              </p:grpSp>
              <p:grpSp>
                <p:nvGrpSpPr>
                  <p:cNvPr id="82" name="Group 81">
                    <a:extLst>
                      <a:ext uri="{FF2B5EF4-FFF2-40B4-BE49-F238E27FC236}">
                        <a16:creationId xmlns:a16="http://schemas.microsoft.com/office/drawing/2014/main" id="{F3072AFC-19D8-480F-A151-4F15492EDEFF}"/>
                      </a:ext>
                    </a:extLst>
                  </p:cNvPr>
                  <p:cNvGrpSpPr/>
                  <p:nvPr/>
                </p:nvGrpSpPr>
                <p:grpSpPr bwMode="auto">
                  <a:xfrm rot="1505491">
                    <a:off x="342899" y="1304925"/>
                    <a:ext cx="209524" cy="439688"/>
                    <a:chOff x="0" y="0"/>
                    <a:chExt cx="206" cy="467"/>
                  </a:xfrm>
                </p:grpSpPr>
                <p:sp>
                  <p:nvSpPr>
                    <p:cNvPr id="157" name="AutoShape 85">
                      <a:extLst>
                        <a:ext uri="{FF2B5EF4-FFF2-40B4-BE49-F238E27FC236}">
                          <a16:creationId xmlns:a16="http://schemas.microsoft.com/office/drawing/2014/main" id="{BF04C025-001B-4374-848A-DB8DA39ED637}"/>
                        </a:ext>
                      </a:extLst>
                    </p:cNvPr>
                    <p:cNvSpPr>
                      <a:spLocks noChangeArrowheads="1"/>
                    </p:cNvSpPr>
                    <p:nvPr/>
                  </p:nvSpPr>
                  <p:spPr bwMode="auto">
                    <a:xfrm>
                      <a:off x="34" y="257"/>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58" name="AutoShape 86">
                      <a:extLst>
                        <a:ext uri="{FF2B5EF4-FFF2-40B4-BE49-F238E27FC236}">
                          <a16:creationId xmlns:a16="http://schemas.microsoft.com/office/drawing/2014/main" id="{F199C483-2D05-4F92-8F6E-5291A4A3BC9C}"/>
                        </a:ext>
                      </a:extLst>
                    </p:cNvPr>
                    <p:cNvSpPr>
                      <a:spLocks noChangeArrowheads="1"/>
                    </p:cNvSpPr>
                    <p:nvPr/>
                  </p:nvSpPr>
                  <p:spPr bwMode="auto">
                    <a:xfrm>
                      <a:off x="8" y="65"/>
                      <a:ext cx="198" cy="402"/>
                    </a:xfrm>
                    <a:prstGeom prst="roundRect">
                      <a:avLst>
                        <a:gd name="adj" fmla="val 16667"/>
                      </a:avLst>
                    </a:prstGeom>
                    <a:gradFill rotWithShape="1">
                      <a:gsLst>
                        <a:gs pos="0">
                          <a:srgbClr val="993366"/>
                        </a:gs>
                        <a:gs pos="100000">
                          <a:schemeClr val="bg1"/>
                        </a:gs>
                      </a:gsLst>
                      <a:lin ang="18900000" scaled="1"/>
                    </a:gradFill>
                    <a:ln w="9525">
                      <a:solidFill>
                        <a:srgbClr val="993366"/>
                      </a:solidFill>
                      <a:round/>
                      <a:headEnd/>
                      <a:tailEnd/>
                    </a:ln>
                    <a:effectLst/>
                  </p:spPr>
                  <p:txBody>
                    <a:bodyPr wrap="none" anchor="ctr"/>
                    <a:lstStyle/>
                    <a:p>
                      <a:endParaRPr lang="en-US"/>
                    </a:p>
                  </p:txBody>
                </p:sp>
                <p:sp>
                  <p:nvSpPr>
                    <p:cNvPr id="159" name="AutoShape 87">
                      <a:extLst>
                        <a:ext uri="{FF2B5EF4-FFF2-40B4-BE49-F238E27FC236}">
                          <a16:creationId xmlns:a16="http://schemas.microsoft.com/office/drawing/2014/main" id="{29110090-59D3-4938-9084-60B85341C852}"/>
                        </a:ext>
                      </a:extLst>
                    </p:cNvPr>
                    <p:cNvSpPr>
                      <a:spLocks noChangeArrowheads="1"/>
                    </p:cNvSpPr>
                    <p:nvPr/>
                  </p:nvSpPr>
                  <p:spPr bwMode="auto">
                    <a:xfrm>
                      <a:off x="0" y="55"/>
                      <a:ext cx="198" cy="402"/>
                    </a:xfrm>
                    <a:prstGeom prst="roundRect">
                      <a:avLst>
                        <a:gd name="adj" fmla="val 16667"/>
                      </a:avLst>
                    </a:prstGeom>
                    <a:gradFill rotWithShape="1">
                      <a:gsLst>
                        <a:gs pos="0">
                          <a:srgbClr val="993366"/>
                        </a:gs>
                        <a:gs pos="100000">
                          <a:schemeClr val="bg1"/>
                        </a:gs>
                      </a:gsLst>
                      <a:lin ang="18900000" scaled="1"/>
                    </a:gradFill>
                    <a:ln w="9525">
                      <a:solidFill>
                        <a:srgbClr val="993366"/>
                      </a:solidFill>
                      <a:round/>
                      <a:headEnd/>
                      <a:tailEnd/>
                    </a:ln>
                    <a:effectLst/>
                  </p:spPr>
                  <p:txBody>
                    <a:bodyPr wrap="none" anchor="ctr"/>
                    <a:lstStyle/>
                    <a:p>
                      <a:endParaRPr lang="en-US"/>
                    </a:p>
                  </p:txBody>
                </p:sp>
                <p:sp>
                  <p:nvSpPr>
                    <p:cNvPr id="160" name="AutoShape 88">
                      <a:extLst>
                        <a:ext uri="{FF2B5EF4-FFF2-40B4-BE49-F238E27FC236}">
                          <a16:creationId xmlns:a16="http://schemas.microsoft.com/office/drawing/2014/main" id="{B86A810C-5AF4-47C1-B8FB-5E8E9B2278B7}"/>
                        </a:ext>
                      </a:extLst>
                    </p:cNvPr>
                    <p:cNvSpPr>
                      <a:spLocks noChangeArrowheads="1"/>
                    </p:cNvSpPr>
                    <p:nvPr/>
                  </p:nvSpPr>
                  <p:spPr bwMode="auto">
                    <a:xfrm>
                      <a:off x="27" y="88"/>
                      <a:ext cx="139" cy="129"/>
                    </a:xfrm>
                    <a:prstGeom prst="roundRect">
                      <a:avLst>
                        <a:gd name="adj" fmla="val 16667"/>
                      </a:avLst>
                    </a:prstGeom>
                    <a:gradFill rotWithShape="1">
                      <a:gsLst>
                        <a:gs pos="0">
                          <a:schemeClr val="accent1"/>
                        </a:gs>
                        <a:gs pos="100000">
                          <a:schemeClr val="bg1"/>
                        </a:gs>
                      </a:gsLst>
                      <a:lin ang="18900000" scaled="1"/>
                    </a:gradFill>
                    <a:ln w="9525">
                      <a:solidFill>
                        <a:schemeClr val="tx1"/>
                      </a:solidFill>
                      <a:round/>
                      <a:headEnd/>
                      <a:tailEnd/>
                    </a:ln>
                    <a:effectLst/>
                  </p:spPr>
                  <p:txBody>
                    <a:bodyPr wrap="none" anchor="ctr"/>
                    <a:lstStyle/>
                    <a:p>
                      <a:endParaRPr lang="en-US"/>
                    </a:p>
                  </p:txBody>
                </p:sp>
                <p:grpSp>
                  <p:nvGrpSpPr>
                    <p:cNvPr id="161" name="Group 160">
                      <a:extLst>
                        <a:ext uri="{FF2B5EF4-FFF2-40B4-BE49-F238E27FC236}">
                          <a16:creationId xmlns:a16="http://schemas.microsoft.com/office/drawing/2014/main" id="{A543D35D-C434-4F29-9116-34203AA0DAAC}"/>
                        </a:ext>
                      </a:extLst>
                    </p:cNvPr>
                    <p:cNvGrpSpPr>
                      <a:grpSpLocks/>
                    </p:cNvGrpSpPr>
                    <p:nvPr/>
                  </p:nvGrpSpPr>
                  <p:grpSpPr bwMode="auto">
                    <a:xfrm>
                      <a:off x="37" y="252"/>
                      <a:ext cx="33" cy="32"/>
                      <a:chOff x="37" y="252"/>
                      <a:chExt cx="33" cy="32"/>
                    </a:xfrm>
                  </p:grpSpPr>
                  <p:sp>
                    <p:nvSpPr>
                      <p:cNvPr id="199" name="AutoShape 90">
                        <a:extLst>
                          <a:ext uri="{FF2B5EF4-FFF2-40B4-BE49-F238E27FC236}">
                            <a16:creationId xmlns:a16="http://schemas.microsoft.com/office/drawing/2014/main" id="{BB1BEDFA-EAF8-42D6-A454-1FAB07AB24AB}"/>
                          </a:ext>
                        </a:extLst>
                      </p:cNvPr>
                      <p:cNvSpPr>
                        <a:spLocks noChangeArrowheads="1"/>
                      </p:cNvSpPr>
                      <p:nvPr/>
                    </p:nvSpPr>
                    <p:spPr bwMode="auto">
                      <a:xfrm>
                        <a:off x="42" y="257"/>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200" name="AutoShape 91">
                        <a:extLst>
                          <a:ext uri="{FF2B5EF4-FFF2-40B4-BE49-F238E27FC236}">
                            <a16:creationId xmlns:a16="http://schemas.microsoft.com/office/drawing/2014/main" id="{7DF689B4-EB8D-4CED-BBBC-929B1ADCCA67}"/>
                          </a:ext>
                        </a:extLst>
                      </p:cNvPr>
                      <p:cNvSpPr>
                        <a:spLocks noChangeArrowheads="1"/>
                      </p:cNvSpPr>
                      <p:nvPr/>
                    </p:nvSpPr>
                    <p:spPr bwMode="auto">
                      <a:xfrm>
                        <a:off x="37" y="252"/>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162" name="Group 161">
                      <a:extLst>
                        <a:ext uri="{FF2B5EF4-FFF2-40B4-BE49-F238E27FC236}">
                          <a16:creationId xmlns:a16="http://schemas.microsoft.com/office/drawing/2014/main" id="{B655F7B5-A00D-479F-92B4-DB727ECAA18C}"/>
                        </a:ext>
                      </a:extLst>
                    </p:cNvPr>
                    <p:cNvGrpSpPr>
                      <a:grpSpLocks/>
                    </p:cNvGrpSpPr>
                    <p:nvPr/>
                  </p:nvGrpSpPr>
                  <p:grpSpPr bwMode="auto">
                    <a:xfrm>
                      <a:off x="82" y="253"/>
                      <a:ext cx="33" cy="32"/>
                      <a:chOff x="82" y="253"/>
                      <a:chExt cx="33" cy="32"/>
                    </a:xfrm>
                  </p:grpSpPr>
                  <p:sp>
                    <p:nvSpPr>
                      <p:cNvPr id="197" name="AutoShape 93">
                        <a:extLst>
                          <a:ext uri="{FF2B5EF4-FFF2-40B4-BE49-F238E27FC236}">
                            <a16:creationId xmlns:a16="http://schemas.microsoft.com/office/drawing/2014/main" id="{6CF75408-9ECA-470B-B0E1-A2C97ED927CE}"/>
                          </a:ext>
                        </a:extLst>
                      </p:cNvPr>
                      <p:cNvSpPr>
                        <a:spLocks noChangeArrowheads="1"/>
                      </p:cNvSpPr>
                      <p:nvPr/>
                    </p:nvSpPr>
                    <p:spPr bwMode="auto">
                      <a:xfrm>
                        <a:off x="87" y="258"/>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98" name="AutoShape 94">
                        <a:extLst>
                          <a:ext uri="{FF2B5EF4-FFF2-40B4-BE49-F238E27FC236}">
                            <a16:creationId xmlns:a16="http://schemas.microsoft.com/office/drawing/2014/main" id="{FE030D1B-B410-45A5-BF1E-4D0B4138FF1E}"/>
                          </a:ext>
                        </a:extLst>
                      </p:cNvPr>
                      <p:cNvSpPr>
                        <a:spLocks noChangeArrowheads="1"/>
                      </p:cNvSpPr>
                      <p:nvPr/>
                    </p:nvSpPr>
                    <p:spPr bwMode="auto">
                      <a:xfrm>
                        <a:off x="82" y="253"/>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163" name="Group 162">
                      <a:extLst>
                        <a:ext uri="{FF2B5EF4-FFF2-40B4-BE49-F238E27FC236}">
                          <a16:creationId xmlns:a16="http://schemas.microsoft.com/office/drawing/2014/main" id="{2AA71759-B4F1-4F07-9003-C489B291CA22}"/>
                        </a:ext>
                      </a:extLst>
                    </p:cNvPr>
                    <p:cNvGrpSpPr>
                      <a:grpSpLocks/>
                    </p:cNvGrpSpPr>
                    <p:nvPr/>
                  </p:nvGrpSpPr>
                  <p:grpSpPr bwMode="auto">
                    <a:xfrm>
                      <a:off x="131" y="252"/>
                      <a:ext cx="33" cy="32"/>
                      <a:chOff x="131" y="252"/>
                      <a:chExt cx="33" cy="32"/>
                    </a:xfrm>
                  </p:grpSpPr>
                  <p:sp>
                    <p:nvSpPr>
                      <p:cNvPr id="195" name="AutoShape 96">
                        <a:extLst>
                          <a:ext uri="{FF2B5EF4-FFF2-40B4-BE49-F238E27FC236}">
                            <a16:creationId xmlns:a16="http://schemas.microsoft.com/office/drawing/2014/main" id="{6CE30AD6-D539-4D16-AE61-1E5090B9ED92}"/>
                          </a:ext>
                        </a:extLst>
                      </p:cNvPr>
                      <p:cNvSpPr>
                        <a:spLocks noChangeArrowheads="1"/>
                      </p:cNvSpPr>
                      <p:nvPr/>
                    </p:nvSpPr>
                    <p:spPr bwMode="auto">
                      <a:xfrm>
                        <a:off x="136" y="257"/>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96" name="AutoShape 97">
                        <a:extLst>
                          <a:ext uri="{FF2B5EF4-FFF2-40B4-BE49-F238E27FC236}">
                            <a16:creationId xmlns:a16="http://schemas.microsoft.com/office/drawing/2014/main" id="{D82627F6-2B0D-43BF-9893-55CBCCF14DFC}"/>
                          </a:ext>
                        </a:extLst>
                      </p:cNvPr>
                      <p:cNvSpPr>
                        <a:spLocks noChangeArrowheads="1"/>
                      </p:cNvSpPr>
                      <p:nvPr/>
                    </p:nvSpPr>
                    <p:spPr bwMode="auto">
                      <a:xfrm>
                        <a:off x="131" y="252"/>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sp>
                  <p:nvSpPr>
                    <p:cNvPr id="164" name="AutoShape 98">
                      <a:extLst>
                        <a:ext uri="{FF2B5EF4-FFF2-40B4-BE49-F238E27FC236}">
                          <a16:creationId xmlns:a16="http://schemas.microsoft.com/office/drawing/2014/main" id="{07BF21EF-4A68-4F31-A83D-D418EE9844BC}"/>
                        </a:ext>
                      </a:extLst>
                    </p:cNvPr>
                    <p:cNvSpPr>
                      <a:spLocks noChangeArrowheads="1"/>
                    </p:cNvSpPr>
                    <p:nvPr/>
                  </p:nvSpPr>
                  <p:spPr bwMode="auto">
                    <a:xfrm>
                      <a:off x="35" y="302"/>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grpSp>
                  <p:nvGrpSpPr>
                    <p:cNvPr id="165" name="Group 164">
                      <a:extLst>
                        <a:ext uri="{FF2B5EF4-FFF2-40B4-BE49-F238E27FC236}">
                          <a16:creationId xmlns:a16="http://schemas.microsoft.com/office/drawing/2014/main" id="{FF09859D-1F29-44EB-A88B-1F96A85CC473}"/>
                        </a:ext>
                      </a:extLst>
                    </p:cNvPr>
                    <p:cNvGrpSpPr>
                      <a:grpSpLocks/>
                    </p:cNvGrpSpPr>
                    <p:nvPr/>
                  </p:nvGrpSpPr>
                  <p:grpSpPr bwMode="auto">
                    <a:xfrm>
                      <a:off x="38" y="297"/>
                      <a:ext cx="33" cy="32"/>
                      <a:chOff x="38" y="297"/>
                      <a:chExt cx="33" cy="32"/>
                    </a:xfrm>
                  </p:grpSpPr>
                  <p:sp>
                    <p:nvSpPr>
                      <p:cNvPr id="193" name="AutoShape 100">
                        <a:extLst>
                          <a:ext uri="{FF2B5EF4-FFF2-40B4-BE49-F238E27FC236}">
                            <a16:creationId xmlns:a16="http://schemas.microsoft.com/office/drawing/2014/main" id="{930ECC8F-B486-422E-A4E1-FF48AA5DF2F2}"/>
                          </a:ext>
                        </a:extLst>
                      </p:cNvPr>
                      <p:cNvSpPr>
                        <a:spLocks noChangeArrowheads="1"/>
                      </p:cNvSpPr>
                      <p:nvPr/>
                    </p:nvSpPr>
                    <p:spPr bwMode="auto">
                      <a:xfrm>
                        <a:off x="43" y="302"/>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94" name="AutoShape 101">
                        <a:extLst>
                          <a:ext uri="{FF2B5EF4-FFF2-40B4-BE49-F238E27FC236}">
                            <a16:creationId xmlns:a16="http://schemas.microsoft.com/office/drawing/2014/main" id="{A65E5F3B-1419-4F0E-9EB0-DB9DEB950DE6}"/>
                          </a:ext>
                        </a:extLst>
                      </p:cNvPr>
                      <p:cNvSpPr>
                        <a:spLocks noChangeArrowheads="1"/>
                      </p:cNvSpPr>
                      <p:nvPr/>
                    </p:nvSpPr>
                    <p:spPr bwMode="auto">
                      <a:xfrm>
                        <a:off x="38" y="297"/>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166" name="Group 165">
                      <a:extLst>
                        <a:ext uri="{FF2B5EF4-FFF2-40B4-BE49-F238E27FC236}">
                          <a16:creationId xmlns:a16="http://schemas.microsoft.com/office/drawing/2014/main" id="{942AD85A-B99B-4D2A-841A-572BDA456B20}"/>
                        </a:ext>
                      </a:extLst>
                    </p:cNvPr>
                    <p:cNvGrpSpPr>
                      <a:grpSpLocks/>
                    </p:cNvGrpSpPr>
                    <p:nvPr/>
                  </p:nvGrpSpPr>
                  <p:grpSpPr bwMode="auto">
                    <a:xfrm>
                      <a:off x="83" y="298"/>
                      <a:ext cx="33" cy="32"/>
                      <a:chOff x="83" y="298"/>
                      <a:chExt cx="33" cy="32"/>
                    </a:xfrm>
                  </p:grpSpPr>
                  <p:sp>
                    <p:nvSpPr>
                      <p:cNvPr id="191" name="AutoShape 103">
                        <a:extLst>
                          <a:ext uri="{FF2B5EF4-FFF2-40B4-BE49-F238E27FC236}">
                            <a16:creationId xmlns:a16="http://schemas.microsoft.com/office/drawing/2014/main" id="{31BE76A7-54F2-407A-AB96-93235FB60459}"/>
                          </a:ext>
                        </a:extLst>
                      </p:cNvPr>
                      <p:cNvSpPr>
                        <a:spLocks noChangeArrowheads="1"/>
                      </p:cNvSpPr>
                      <p:nvPr/>
                    </p:nvSpPr>
                    <p:spPr bwMode="auto">
                      <a:xfrm>
                        <a:off x="88" y="303"/>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92" name="AutoShape 104">
                        <a:extLst>
                          <a:ext uri="{FF2B5EF4-FFF2-40B4-BE49-F238E27FC236}">
                            <a16:creationId xmlns:a16="http://schemas.microsoft.com/office/drawing/2014/main" id="{C71CEC74-2159-4D51-BE17-47666AB8F12E}"/>
                          </a:ext>
                        </a:extLst>
                      </p:cNvPr>
                      <p:cNvSpPr>
                        <a:spLocks noChangeArrowheads="1"/>
                      </p:cNvSpPr>
                      <p:nvPr/>
                    </p:nvSpPr>
                    <p:spPr bwMode="auto">
                      <a:xfrm>
                        <a:off x="83" y="298"/>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167" name="Group 166">
                      <a:extLst>
                        <a:ext uri="{FF2B5EF4-FFF2-40B4-BE49-F238E27FC236}">
                          <a16:creationId xmlns:a16="http://schemas.microsoft.com/office/drawing/2014/main" id="{2577061A-6CFA-474D-BEE9-5C779380FB28}"/>
                        </a:ext>
                      </a:extLst>
                    </p:cNvPr>
                    <p:cNvGrpSpPr>
                      <a:grpSpLocks/>
                    </p:cNvGrpSpPr>
                    <p:nvPr/>
                  </p:nvGrpSpPr>
                  <p:grpSpPr bwMode="auto">
                    <a:xfrm>
                      <a:off x="132" y="297"/>
                      <a:ext cx="33" cy="32"/>
                      <a:chOff x="132" y="297"/>
                      <a:chExt cx="33" cy="32"/>
                    </a:xfrm>
                  </p:grpSpPr>
                  <p:sp>
                    <p:nvSpPr>
                      <p:cNvPr id="189" name="AutoShape 106">
                        <a:extLst>
                          <a:ext uri="{FF2B5EF4-FFF2-40B4-BE49-F238E27FC236}">
                            <a16:creationId xmlns:a16="http://schemas.microsoft.com/office/drawing/2014/main" id="{ACD5A01E-0214-4F39-B62B-FAB12BBA71D2}"/>
                          </a:ext>
                        </a:extLst>
                      </p:cNvPr>
                      <p:cNvSpPr>
                        <a:spLocks noChangeArrowheads="1"/>
                      </p:cNvSpPr>
                      <p:nvPr/>
                    </p:nvSpPr>
                    <p:spPr bwMode="auto">
                      <a:xfrm>
                        <a:off x="137" y="302"/>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90" name="AutoShape 107">
                        <a:extLst>
                          <a:ext uri="{FF2B5EF4-FFF2-40B4-BE49-F238E27FC236}">
                            <a16:creationId xmlns:a16="http://schemas.microsoft.com/office/drawing/2014/main" id="{BD4D72E7-16D7-42BB-86A0-282372F39EB0}"/>
                          </a:ext>
                        </a:extLst>
                      </p:cNvPr>
                      <p:cNvSpPr>
                        <a:spLocks noChangeArrowheads="1"/>
                      </p:cNvSpPr>
                      <p:nvPr/>
                    </p:nvSpPr>
                    <p:spPr bwMode="auto">
                      <a:xfrm>
                        <a:off x="132" y="297"/>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sp>
                  <p:nvSpPr>
                    <p:cNvPr id="168" name="AutoShape 108">
                      <a:extLst>
                        <a:ext uri="{FF2B5EF4-FFF2-40B4-BE49-F238E27FC236}">
                          <a16:creationId xmlns:a16="http://schemas.microsoft.com/office/drawing/2014/main" id="{9DAE97B6-0462-49C6-B838-6710B299B41D}"/>
                        </a:ext>
                      </a:extLst>
                    </p:cNvPr>
                    <p:cNvSpPr>
                      <a:spLocks noChangeArrowheads="1"/>
                    </p:cNvSpPr>
                    <p:nvPr/>
                  </p:nvSpPr>
                  <p:spPr bwMode="auto">
                    <a:xfrm>
                      <a:off x="35" y="350"/>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grpSp>
                  <p:nvGrpSpPr>
                    <p:cNvPr id="169" name="Group 168">
                      <a:extLst>
                        <a:ext uri="{FF2B5EF4-FFF2-40B4-BE49-F238E27FC236}">
                          <a16:creationId xmlns:a16="http://schemas.microsoft.com/office/drawing/2014/main" id="{A73B0CB8-AA6C-4B65-8E1D-65B807C2D77A}"/>
                        </a:ext>
                      </a:extLst>
                    </p:cNvPr>
                    <p:cNvGrpSpPr>
                      <a:grpSpLocks/>
                    </p:cNvGrpSpPr>
                    <p:nvPr/>
                  </p:nvGrpSpPr>
                  <p:grpSpPr bwMode="auto">
                    <a:xfrm>
                      <a:off x="38" y="345"/>
                      <a:ext cx="33" cy="32"/>
                      <a:chOff x="38" y="345"/>
                      <a:chExt cx="33" cy="32"/>
                    </a:xfrm>
                  </p:grpSpPr>
                  <p:sp>
                    <p:nvSpPr>
                      <p:cNvPr id="187" name="AutoShape 110">
                        <a:extLst>
                          <a:ext uri="{FF2B5EF4-FFF2-40B4-BE49-F238E27FC236}">
                            <a16:creationId xmlns:a16="http://schemas.microsoft.com/office/drawing/2014/main" id="{B1CA31CC-B290-473C-8BDD-394E7B729440}"/>
                          </a:ext>
                        </a:extLst>
                      </p:cNvPr>
                      <p:cNvSpPr>
                        <a:spLocks noChangeArrowheads="1"/>
                      </p:cNvSpPr>
                      <p:nvPr/>
                    </p:nvSpPr>
                    <p:spPr bwMode="auto">
                      <a:xfrm>
                        <a:off x="43" y="350"/>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88" name="AutoShape 111">
                        <a:extLst>
                          <a:ext uri="{FF2B5EF4-FFF2-40B4-BE49-F238E27FC236}">
                            <a16:creationId xmlns:a16="http://schemas.microsoft.com/office/drawing/2014/main" id="{7A62B17C-F699-48A8-9F78-33465F31AF92}"/>
                          </a:ext>
                        </a:extLst>
                      </p:cNvPr>
                      <p:cNvSpPr>
                        <a:spLocks noChangeArrowheads="1"/>
                      </p:cNvSpPr>
                      <p:nvPr/>
                    </p:nvSpPr>
                    <p:spPr bwMode="auto">
                      <a:xfrm>
                        <a:off x="38" y="345"/>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170" name="Group 169">
                      <a:extLst>
                        <a:ext uri="{FF2B5EF4-FFF2-40B4-BE49-F238E27FC236}">
                          <a16:creationId xmlns:a16="http://schemas.microsoft.com/office/drawing/2014/main" id="{7B2EDDB2-60EC-4C42-80AA-1BE8FA44DBF6}"/>
                        </a:ext>
                      </a:extLst>
                    </p:cNvPr>
                    <p:cNvGrpSpPr>
                      <a:grpSpLocks/>
                    </p:cNvGrpSpPr>
                    <p:nvPr/>
                  </p:nvGrpSpPr>
                  <p:grpSpPr bwMode="auto">
                    <a:xfrm>
                      <a:off x="83" y="346"/>
                      <a:ext cx="33" cy="32"/>
                      <a:chOff x="83" y="346"/>
                      <a:chExt cx="33" cy="32"/>
                    </a:xfrm>
                  </p:grpSpPr>
                  <p:sp>
                    <p:nvSpPr>
                      <p:cNvPr id="185" name="AutoShape 113">
                        <a:extLst>
                          <a:ext uri="{FF2B5EF4-FFF2-40B4-BE49-F238E27FC236}">
                            <a16:creationId xmlns:a16="http://schemas.microsoft.com/office/drawing/2014/main" id="{1F7A77C4-9EEA-4DEC-8F74-4A4E3ABA48A0}"/>
                          </a:ext>
                        </a:extLst>
                      </p:cNvPr>
                      <p:cNvSpPr>
                        <a:spLocks noChangeArrowheads="1"/>
                      </p:cNvSpPr>
                      <p:nvPr/>
                    </p:nvSpPr>
                    <p:spPr bwMode="auto">
                      <a:xfrm>
                        <a:off x="88" y="351"/>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86" name="AutoShape 114">
                        <a:extLst>
                          <a:ext uri="{FF2B5EF4-FFF2-40B4-BE49-F238E27FC236}">
                            <a16:creationId xmlns:a16="http://schemas.microsoft.com/office/drawing/2014/main" id="{65619625-4946-4642-992B-A0176BF6E3D6}"/>
                          </a:ext>
                        </a:extLst>
                      </p:cNvPr>
                      <p:cNvSpPr>
                        <a:spLocks noChangeArrowheads="1"/>
                      </p:cNvSpPr>
                      <p:nvPr/>
                    </p:nvSpPr>
                    <p:spPr bwMode="auto">
                      <a:xfrm>
                        <a:off x="83" y="346"/>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171" name="Group 170">
                      <a:extLst>
                        <a:ext uri="{FF2B5EF4-FFF2-40B4-BE49-F238E27FC236}">
                          <a16:creationId xmlns:a16="http://schemas.microsoft.com/office/drawing/2014/main" id="{7847A217-3CEA-463C-896A-B7EF22EAD565}"/>
                        </a:ext>
                      </a:extLst>
                    </p:cNvPr>
                    <p:cNvGrpSpPr>
                      <a:grpSpLocks/>
                    </p:cNvGrpSpPr>
                    <p:nvPr/>
                  </p:nvGrpSpPr>
                  <p:grpSpPr bwMode="auto">
                    <a:xfrm>
                      <a:off x="132" y="345"/>
                      <a:ext cx="33" cy="32"/>
                      <a:chOff x="132" y="345"/>
                      <a:chExt cx="33" cy="32"/>
                    </a:xfrm>
                  </p:grpSpPr>
                  <p:sp>
                    <p:nvSpPr>
                      <p:cNvPr id="183" name="AutoShape 116">
                        <a:extLst>
                          <a:ext uri="{FF2B5EF4-FFF2-40B4-BE49-F238E27FC236}">
                            <a16:creationId xmlns:a16="http://schemas.microsoft.com/office/drawing/2014/main" id="{F16B104E-DFDF-436B-93D8-AAB7B5ADB886}"/>
                          </a:ext>
                        </a:extLst>
                      </p:cNvPr>
                      <p:cNvSpPr>
                        <a:spLocks noChangeArrowheads="1"/>
                      </p:cNvSpPr>
                      <p:nvPr/>
                    </p:nvSpPr>
                    <p:spPr bwMode="auto">
                      <a:xfrm>
                        <a:off x="137" y="350"/>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84" name="AutoShape 117">
                        <a:extLst>
                          <a:ext uri="{FF2B5EF4-FFF2-40B4-BE49-F238E27FC236}">
                            <a16:creationId xmlns:a16="http://schemas.microsoft.com/office/drawing/2014/main" id="{3E1C03CE-A6E1-4427-A4BE-70E58722E7B5}"/>
                          </a:ext>
                        </a:extLst>
                      </p:cNvPr>
                      <p:cNvSpPr>
                        <a:spLocks noChangeArrowheads="1"/>
                      </p:cNvSpPr>
                      <p:nvPr/>
                    </p:nvSpPr>
                    <p:spPr bwMode="auto">
                      <a:xfrm>
                        <a:off x="132" y="345"/>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sp>
                  <p:nvSpPr>
                    <p:cNvPr id="172" name="AutoShape 118">
                      <a:extLst>
                        <a:ext uri="{FF2B5EF4-FFF2-40B4-BE49-F238E27FC236}">
                          <a16:creationId xmlns:a16="http://schemas.microsoft.com/office/drawing/2014/main" id="{DF03DAB9-496A-4862-8465-D97C83BA84BE}"/>
                        </a:ext>
                      </a:extLst>
                    </p:cNvPr>
                    <p:cNvSpPr>
                      <a:spLocks noChangeArrowheads="1"/>
                    </p:cNvSpPr>
                    <p:nvPr/>
                  </p:nvSpPr>
                  <p:spPr bwMode="auto">
                    <a:xfrm>
                      <a:off x="36" y="395"/>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grpSp>
                  <p:nvGrpSpPr>
                    <p:cNvPr id="173" name="Group 172">
                      <a:extLst>
                        <a:ext uri="{FF2B5EF4-FFF2-40B4-BE49-F238E27FC236}">
                          <a16:creationId xmlns:a16="http://schemas.microsoft.com/office/drawing/2014/main" id="{EF76370D-0179-4EF8-A354-1943A642E4D7}"/>
                        </a:ext>
                      </a:extLst>
                    </p:cNvPr>
                    <p:cNvGrpSpPr>
                      <a:grpSpLocks/>
                    </p:cNvGrpSpPr>
                    <p:nvPr/>
                  </p:nvGrpSpPr>
                  <p:grpSpPr bwMode="auto">
                    <a:xfrm>
                      <a:off x="39" y="390"/>
                      <a:ext cx="33" cy="32"/>
                      <a:chOff x="39" y="390"/>
                      <a:chExt cx="33" cy="32"/>
                    </a:xfrm>
                  </p:grpSpPr>
                  <p:sp>
                    <p:nvSpPr>
                      <p:cNvPr id="181" name="AutoShape 120">
                        <a:extLst>
                          <a:ext uri="{FF2B5EF4-FFF2-40B4-BE49-F238E27FC236}">
                            <a16:creationId xmlns:a16="http://schemas.microsoft.com/office/drawing/2014/main" id="{A615E386-9B27-4DDE-84F4-D57E3F582FB0}"/>
                          </a:ext>
                        </a:extLst>
                      </p:cNvPr>
                      <p:cNvSpPr>
                        <a:spLocks noChangeArrowheads="1"/>
                      </p:cNvSpPr>
                      <p:nvPr/>
                    </p:nvSpPr>
                    <p:spPr bwMode="auto">
                      <a:xfrm>
                        <a:off x="44" y="395"/>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82" name="AutoShape 121">
                        <a:extLst>
                          <a:ext uri="{FF2B5EF4-FFF2-40B4-BE49-F238E27FC236}">
                            <a16:creationId xmlns:a16="http://schemas.microsoft.com/office/drawing/2014/main" id="{27040F1F-E03E-4483-9173-256ED624EFBD}"/>
                          </a:ext>
                        </a:extLst>
                      </p:cNvPr>
                      <p:cNvSpPr>
                        <a:spLocks noChangeArrowheads="1"/>
                      </p:cNvSpPr>
                      <p:nvPr/>
                    </p:nvSpPr>
                    <p:spPr bwMode="auto">
                      <a:xfrm>
                        <a:off x="39" y="390"/>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174" name="Group 173">
                      <a:extLst>
                        <a:ext uri="{FF2B5EF4-FFF2-40B4-BE49-F238E27FC236}">
                          <a16:creationId xmlns:a16="http://schemas.microsoft.com/office/drawing/2014/main" id="{1F184345-B274-455A-8BBC-9A683AC8D2DE}"/>
                        </a:ext>
                      </a:extLst>
                    </p:cNvPr>
                    <p:cNvGrpSpPr>
                      <a:grpSpLocks/>
                    </p:cNvGrpSpPr>
                    <p:nvPr/>
                  </p:nvGrpSpPr>
                  <p:grpSpPr bwMode="auto">
                    <a:xfrm>
                      <a:off x="84" y="391"/>
                      <a:ext cx="33" cy="32"/>
                      <a:chOff x="84" y="391"/>
                      <a:chExt cx="33" cy="32"/>
                    </a:xfrm>
                  </p:grpSpPr>
                  <p:sp>
                    <p:nvSpPr>
                      <p:cNvPr id="179" name="AutoShape 123">
                        <a:extLst>
                          <a:ext uri="{FF2B5EF4-FFF2-40B4-BE49-F238E27FC236}">
                            <a16:creationId xmlns:a16="http://schemas.microsoft.com/office/drawing/2014/main" id="{E551C0F0-D41C-46C5-AC7D-7061B15B8F25}"/>
                          </a:ext>
                        </a:extLst>
                      </p:cNvPr>
                      <p:cNvSpPr>
                        <a:spLocks noChangeArrowheads="1"/>
                      </p:cNvSpPr>
                      <p:nvPr/>
                    </p:nvSpPr>
                    <p:spPr bwMode="auto">
                      <a:xfrm>
                        <a:off x="89" y="396"/>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80" name="AutoShape 124">
                        <a:extLst>
                          <a:ext uri="{FF2B5EF4-FFF2-40B4-BE49-F238E27FC236}">
                            <a16:creationId xmlns:a16="http://schemas.microsoft.com/office/drawing/2014/main" id="{88C049AA-3949-428B-ACD3-3FEF0D875FAF}"/>
                          </a:ext>
                        </a:extLst>
                      </p:cNvPr>
                      <p:cNvSpPr>
                        <a:spLocks noChangeArrowheads="1"/>
                      </p:cNvSpPr>
                      <p:nvPr/>
                    </p:nvSpPr>
                    <p:spPr bwMode="auto">
                      <a:xfrm>
                        <a:off x="84" y="391"/>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grpSp>
                  <p:nvGrpSpPr>
                    <p:cNvPr id="175" name="Group 174">
                      <a:extLst>
                        <a:ext uri="{FF2B5EF4-FFF2-40B4-BE49-F238E27FC236}">
                          <a16:creationId xmlns:a16="http://schemas.microsoft.com/office/drawing/2014/main" id="{2CCEF696-0770-44B9-BF00-D86C46934170}"/>
                        </a:ext>
                      </a:extLst>
                    </p:cNvPr>
                    <p:cNvGrpSpPr>
                      <a:grpSpLocks/>
                    </p:cNvGrpSpPr>
                    <p:nvPr/>
                  </p:nvGrpSpPr>
                  <p:grpSpPr bwMode="auto">
                    <a:xfrm>
                      <a:off x="133" y="390"/>
                      <a:ext cx="33" cy="32"/>
                      <a:chOff x="133" y="390"/>
                      <a:chExt cx="33" cy="32"/>
                    </a:xfrm>
                  </p:grpSpPr>
                  <p:sp>
                    <p:nvSpPr>
                      <p:cNvPr id="177" name="AutoShape 126">
                        <a:extLst>
                          <a:ext uri="{FF2B5EF4-FFF2-40B4-BE49-F238E27FC236}">
                            <a16:creationId xmlns:a16="http://schemas.microsoft.com/office/drawing/2014/main" id="{D69FC5FF-7532-4E64-BD93-DF81B8CD1DA7}"/>
                          </a:ext>
                        </a:extLst>
                      </p:cNvPr>
                      <p:cNvSpPr>
                        <a:spLocks noChangeArrowheads="1"/>
                      </p:cNvSpPr>
                      <p:nvPr/>
                    </p:nvSpPr>
                    <p:spPr bwMode="auto">
                      <a:xfrm>
                        <a:off x="138" y="395"/>
                        <a:ext cx="28" cy="27"/>
                      </a:xfrm>
                      <a:prstGeom prst="roundRect">
                        <a:avLst>
                          <a:gd name="adj" fmla="val 16667"/>
                        </a:avLst>
                      </a:prstGeom>
                      <a:solidFill>
                        <a:srgbClr val="800000"/>
                      </a:solidFill>
                      <a:ln w="9525">
                        <a:noFill/>
                        <a:round/>
                        <a:headEnd/>
                        <a:tailEnd/>
                      </a:ln>
                      <a:effectLst/>
                    </p:spPr>
                    <p:txBody>
                      <a:bodyPr wrap="none" anchor="ctr"/>
                      <a:lstStyle/>
                      <a:p>
                        <a:endParaRPr lang="en-US"/>
                      </a:p>
                    </p:txBody>
                  </p:sp>
                  <p:sp>
                    <p:nvSpPr>
                      <p:cNvPr id="178" name="AutoShape 127">
                        <a:extLst>
                          <a:ext uri="{FF2B5EF4-FFF2-40B4-BE49-F238E27FC236}">
                            <a16:creationId xmlns:a16="http://schemas.microsoft.com/office/drawing/2014/main" id="{E0F10D94-8F22-4EBB-BC9A-3E613045CED2}"/>
                          </a:ext>
                        </a:extLst>
                      </p:cNvPr>
                      <p:cNvSpPr>
                        <a:spLocks noChangeArrowheads="1"/>
                      </p:cNvSpPr>
                      <p:nvPr/>
                    </p:nvSpPr>
                    <p:spPr bwMode="auto">
                      <a:xfrm>
                        <a:off x="133" y="390"/>
                        <a:ext cx="28" cy="27"/>
                      </a:xfrm>
                      <a:prstGeom prst="roundRect">
                        <a:avLst>
                          <a:gd name="adj" fmla="val 16667"/>
                        </a:avLst>
                      </a:prstGeom>
                      <a:gradFill rotWithShape="1">
                        <a:gsLst>
                          <a:gs pos="0">
                            <a:srgbClr val="800000"/>
                          </a:gs>
                          <a:gs pos="100000">
                            <a:schemeClr val="bg1"/>
                          </a:gs>
                        </a:gsLst>
                        <a:lin ang="18900000" scaled="1"/>
                      </a:gradFill>
                      <a:ln w="9525">
                        <a:noFill/>
                        <a:round/>
                        <a:headEnd/>
                        <a:tailEnd/>
                      </a:ln>
                      <a:effectLst/>
                    </p:spPr>
                    <p:txBody>
                      <a:bodyPr wrap="none" anchor="ctr"/>
                      <a:lstStyle/>
                      <a:p>
                        <a:endParaRPr lang="en-US"/>
                      </a:p>
                    </p:txBody>
                  </p:sp>
                </p:grpSp>
                <p:cxnSp>
                  <p:nvCxnSpPr>
                    <p:cNvPr id="176" name="Line 128">
                      <a:extLst>
                        <a:ext uri="{FF2B5EF4-FFF2-40B4-BE49-F238E27FC236}">
                          <a16:creationId xmlns:a16="http://schemas.microsoft.com/office/drawing/2014/main" id="{1C3D4E53-AD96-4C83-9197-0FF0F737865B}"/>
                        </a:ext>
                      </a:extLst>
                    </p:cNvPr>
                    <p:cNvCxnSpPr/>
                    <p:nvPr/>
                  </p:nvCxnSpPr>
                  <p:spPr bwMode="auto">
                    <a:xfrm flipV="1">
                      <a:off x="170" y="0"/>
                      <a:ext cx="0" cy="52"/>
                    </a:xfrm>
                    <a:prstGeom prst="line">
                      <a:avLst/>
                    </a:prstGeom>
                    <a:noFill/>
                    <a:ln w="19050">
                      <a:solidFill>
                        <a:srgbClr val="800000"/>
                      </a:solidFill>
                      <a:round/>
                      <a:headEnd/>
                      <a:tailEnd/>
                    </a:ln>
                    <a:effectLst/>
                  </p:spPr>
                </p:cxnSp>
              </p:grpSp>
              <p:grpSp>
                <p:nvGrpSpPr>
                  <p:cNvPr id="83" name="Group 82">
                    <a:extLst>
                      <a:ext uri="{FF2B5EF4-FFF2-40B4-BE49-F238E27FC236}">
                        <a16:creationId xmlns:a16="http://schemas.microsoft.com/office/drawing/2014/main" id="{7252E78D-D069-462F-BB01-269EB9A081EA}"/>
                      </a:ext>
                    </a:extLst>
                  </p:cNvPr>
                  <p:cNvGrpSpPr/>
                  <p:nvPr/>
                </p:nvGrpSpPr>
                <p:grpSpPr>
                  <a:xfrm>
                    <a:off x="57150" y="0"/>
                    <a:ext cx="2759225" cy="931545"/>
                    <a:chOff x="0" y="0"/>
                    <a:chExt cx="2759225" cy="931545"/>
                  </a:xfrm>
                </p:grpSpPr>
                <p:grpSp>
                  <p:nvGrpSpPr>
                    <p:cNvPr id="121" name="Group 120">
                      <a:extLst>
                        <a:ext uri="{FF2B5EF4-FFF2-40B4-BE49-F238E27FC236}">
                          <a16:creationId xmlns:a16="http://schemas.microsoft.com/office/drawing/2014/main" id="{AB9CBCD4-5BF3-457D-AB7D-CAFF0E22EE3E}"/>
                        </a:ext>
                      </a:extLst>
                    </p:cNvPr>
                    <p:cNvGrpSpPr/>
                    <p:nvPr/>
                  </p:nvGrpSpPr>
                  <p:grpSpPr>
                    <a:xfrm>
                      <a:off x="314315" y="9525"/>
                      <a:ext cx="2371493" cy="794385"/>
                      <a:chOff x="104775" y="0"/>
                      <a:chExt cx="2371725" cy="794385"/>
                    </a:xfrm>
                  </p:grpSpPr>
                  <p:grpSp>
                    <p:nvGrpSpPr>
                      <p:cNvPr id="128" name="Group 127">
                        <a:extLst>
                          <a:ext uri="{FF2B5EF4-FFF2-40B4-BE49-F238E27FC236}">
                            <a16:creationId xmlns:a16="http://schemas.microsoft.com/office/drawing/2014/main" id="{A8A2BA23-C8FB-4E8C-B43B-3F71BD1FAB90}"/>
                          </a:ext>
                        </a:extLst>
                      </p:cNvPr>
                      <p:cNvGrpSpPr/>
                      <p:nvPr/>
                    </p:nvGrpSpPr>
                    <p:grpSpPr>
                      <a:xfrm>
                        <a:off x="104775" y="263525"/>
                        <a:ext cx="2371725" cy="530860"/>
                        <a:chOff x="104775" y="6350"/>
                        <a:chExt cx="2371725" cy="530860"/>
                      </a:xfrm>
                    </p:grpSpPr>
                    <p:cxnSp>
                      <p:nvCxnSpPr>
                        <p:cNvPr id="135" name="Straight Connector 134">
                          <a:extLst>
                            <a:ext uri="{FF2B5EF4-FFF2-40B4-BE49-F238E27FC236}">
                              <a16:creationId xmlns:a16="http://schemas.microsoft.com/office/drawing/2014/main" id="{250B744C-C6AF-4C11-A5CA-38A26330FAB8}"/>
                            </a:ext>
                          </a:extLst>
                        </p:cNvPr>
                        <p:cNvCxnSpPr/>
                        <p:nvPr/>
                      </p:nvCxnSpPr>
                      <p:spPr>
                        <a:xfrm>
                          <a:off x="104775" y="304800"/>
                          <a:ext cx="2286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6" name="AutoShape 186">
                          <a:extLst>
                            <a:ext uri="{FF2B5EF4-FFF2-40B4-BE49-F238E27FC236}">
                              <a16:creationId xmlns:a16="http://schemas.microsoft.com/office/drawing/2014/main" id="{D065D43C-4EFA-4151-8B43-2DA9BD0F2E81}"/>
                            </a:ext>
                          </a:extLst>
                        </p:cNvPr>
                        <p:cNvSpPr>
                          <a:spLocks noChangeArrowheads="1"/>
                        </p:cNvSpPr>
                        <p:nvPr/>
                      </p:nvSpPr>
                      <p:spPr bwMode="auto">
                        <a:xfrm>
                          <a:off x="1847669" y="171450"/>
                          <a:ext cx="628831" cy="255270"/>
                        </a:xfrm>
                        <a:prstGeom prst="roundRect">
                          <a:avLst>
                            <a:gd name="adj" fmla="val 16667"/>
                          </a:avLst>
                        </a:prstGeom>
                        <a:solidFill>
                          <a:schemeClr val="bg1"/>
                        </a:solidFill>
                        <a:ln w="19050">
                          <a:solidFill>
                            <a:schemeClr val="accent1"/>
                          </a:solidFill>
                          <a:round/>
                          <a:headEnd/>
                          <a:tailEnd/>
                        </a:ln>
                        <a:effectLst/>
                      </p:spPr>
                      <p:txBody>
                        <a:bodyPr wrap="square" anchor="ctr"/>
                        <a:lstStyle/>
                        <a:p>
                          <a:pPr marL="0" marR="0" algn="ctr">
                            <a:spcBef>
                              <a:spcPts val="0"/>
                            </a:spcBef>
                            <a:spcAft>
                              <a:spcPts val="0"/>
                            </a:spcAft>
                          </a:pPr>
                          <a:r>
                            <a:rPr lang="en-US" sz="11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grpSp>
                      <p:nvGrpSpPr>
                        <p:cNvPr id="137" name="Group 136">
                          <a:extLst>
                            <a:ext uri="{FF2B5EF4-FFF2-40B4-BE49-F238E27FC236}">
                              <a16:creationId xmlns:a16="http://schemas.microsoft.com/office/drawing/2014/main" id="{E19E8BD5-12CA-494D-A559-238BF828D978}"/>
                            </a:ext>
                          </a:extLst>
                        </p:cNvPr>
                        <p:cNvGrpSpPr/>
                        <p:nvPr/>
                      </p:nvGrpSpPr>
                      <p:grpSpPr bwMode="auto">
                        <a:xfrm>
                          <a:off x="1314450" y="142875"/>
                          <a:ext cx="323850" cy="333375"/>
                          <a:chOff x="0" y="0"/>
                          <a:chExt cx="204" cy="210"/>
                        </a:xfrm>
                      </p:grpSpPr>
                      <p:sp>
                        <p:nvSpPr>
                          <p:cNvPr id="154" name="Oval 153">
                            <a:extLst>
                              <a:ext uri="{FF2B5EF4-FFF2-40B4-BE49-F238E27FC236}">
                                <a16:creationId xmlns:a16="http://schemas.microsoft.com/office/drawing/2014/main" id="{F84012BA-674F-471E-96AA-9C1497266581}"/>
                              </a:ext>
                            </a:extLst>
                          </p:cNvPr>
                          <p:cNvSpPr>
                            <a:spLocks noChangeArrowheads="1"/>
                          </p:cNvSpPr>
                          <p:nvPr/>
                        </p:nvSpPr>
                        <p:spPr bwMode="auto">
                          <a:xfrm>
                            <a:off x="0" y="0"/>
                            <a:ext cx="204" cy="210"/>
                          </a:xfrm>
                          <a:prstGeom prst="ellipse">
                            <a:avLst/>
                          </a:prstGeom>
                          <a:solidFill>
                            <a:schemeClr val="bg1"/>
                          </a:solidFill>
                          <a:ln w="19050">
                            <a:solidFill>
                              <a:schemeClr val="accent1"/>
                            </a:solidFill>
                            <a:round/>
                            <a:headEnd/>
                            <a:tailEnd/>
                          </a:ln>
                          <a:effectLst/>
                        </p:spPr>
                        <p:txBody>
                          <a:bodyPr wrap="none" anchor="ctr"/>
                          <a:lstStyle/>
                          <a:p>
                            <a:endParaRPr lang="en-US"/>
                          </a:p>
                        </p:txBody>
                      </p:sp>
                      <p:cxnSp>
                        <p:nvCxnSpPr>
                          <p:cNvPr id="155" name="Line 195">
                            <a:extLst>
                              <a:ext uri="{FF2B5EF4-FFF2-40B4-BE49-F238E27FC236}">
                                <a16:creationId xmlns:a16="http://schemas.microsoft.com/office/drawing/2014/main" id="{FCF2499D-21F9-4078-B968-95C781B818AC}"/>
                              </a:ext>
                            </a:extLst>
                          </p:cNvPr>
                          <p:cNvCxnSpPr/>
                          <p:nvPr/>
                        </p:nvCxnSpPr>
                        <p:spPr bwMode="auto">
                          <a:xfrm>
                            <a:off x="35" y="30"/>
                            <a:ext cx="133" cy="147"/>
                          </a:xfrm>
                          <a:prstGeom prst="line">
                            <a:avLst/>
                          </a:prstGeom>
                          <a:noFill/>
                          <a:ln w="19050">
                            <a:solidFill>
                              <a:schemeClr val="accent1">
                                <a:lumMod val="60000"/>
                                <a:lumOff val="40000"/>
                              </a:schemeClr>
                            </a:solidFill>
                            <a:round/>
                            <a:headEnd/>
                            <a:tailEnd/>
                          </a:ln>
                          <a:effectLst/>
                        </p:spPr>
                      </p:cxnSp>
                      <p:cxnSp>
                        <p:nvCxnSpPr>
                          <p:cNvPr id="156" name="Line 196">
                            <a:extLst>
                              <a:ext uri="{FF2B5EF4-FFF2-40B4-BE49-F238E27FC236}">
                                <a16:creationId xmlns:a16="http://schemas.microsoft.com/office/drawing/2014/main" id="{44F05044-D58D-4F97-954D-7C984E5EF3D2}"/>
                              </a:ext>
                            </a:extLst>
                          </p:cNvPr>
                          <p:cNvCxnSpPr/>
                          <p:nvPr/>
                        </p:nvCxnSpPr>
                        <p:spPr bwMode="auto">
                          <a:xfrm flipH="1">
                            <a:off x="31" y="35"/>
                            <a:ext cx="143" cy="145"/>
                          </a:xfrm>
                          <a:prstGeom prst="line">
                            <a:avLst/>
                          </a:prstGeom>
                          <a:noFill/>
                          <a:ln w="19050">
                            <a:solidFill>
                              <a:schemeClr val="accent1">
                                <a:lumMod val="60000"/>
                                <a:lumOff val="40000"/>
                              </a:schemeClr>
                            </a:solidFill>
                            <a:round/>
                            <a:headEnd/>
                            <a:tailEnd/>
                          </a:ln>
                          <a:effectLst/>
                        </p:spPr>
                      </p:cxnSp>
                    </p:grpSp>
                    <p:sp>
                      <p:nvSpPr>
                        <p:cNvPr id="138" name="AutoShape 222">
                          <a:extLst>
                            <a:ext uri="{FF2B5EF4-FFF2-40B4-BE49-F238E27FC236}">
                              <a16:creationId xmlns:a16="http://schemas.microsoft.com/office/drawing/2014/main" id="{82CDC53E-3D4E-459F-8E8D-87EEA86F07EF}"/>
                            </a:ext>
                          </a:extLst>
                        </p:cNvPr>
                        <p:cNvSpPr>
                          <a:spLocks noChangeArrowheads="1"/>
                        </p:cNvSpPr>
                        <p:nvPr/>
                      </p:nvSpPr>
                      <p:spPr bwMode="auto">
                        <a:xfrm rot="5400000">
                          <a:off x="733425" y="114300"/>
                          <a:ext cx="459105" cy="386715"/>
                        </a:xfrm>
                        <a:prstGeom prst="triangle">
                          <a:avLst>
                            <a:gd name="adj" fmla="val 50000"/>
                          </a:avLst>
                        </a:prstGeom>
                        <a:solidFill>
                          <a:schemeClr val="bg1"/>
                        </a:solidFill>
                        <a:ln w="19050">
                          <a:solidFill>
                            <a:schemeClr val="accent1"/>
                          </a:solidFill>
                          <a:miter lim="800000"/>
                          <a:headEnd/>
                          <a:tailEnd/>
                        </a:ln>
                        <a:effectLst/>
                      </p:spPr>
                      <p:txBody>
                        <a:bodyPr wrap="none" anchor="ctr"/>
                        <a:lstStyle/>
                        <a:p>
                          <a:endParaRPr lang="en-US"/>
                        </a:p>
                      </p:txBody>
                    </p:sp>
                    <p:grpSp>
                      <p:nvGrpSpPr>
                        <p:cNvPr id="139" name="Group 138">
                          <a:extLst>
                            <a:ext uri="{FF2B5EF4-FFF2-40B4-BE49-F238E27FC236}">
                              <a16:creationId xmlns:a16="http://schemas.microsoft.com/office/drawing/2014/main" id="{05663427-6077-47FB-BC0B-FD3CD5B5F2EC}"/>
                            </a:ext>
                          </a:extLst>
                        </p:cNvPr>
                        <p:cNvGrpSpPr/>
                        <p:nvPr/>
                      </p:nvGrpSpPr>
                      <p:grpSpPr>
                        <a:xfrm>
                          <a:off x="304800" y="190500"/>
                          <a:ext cx="225425" cy="214946"/>
                          <a:chOff x="0" y="0"/>
                          <a:chExt cx="225425" cy="214946"/>
                        </a:xfrm>
                      </p:grpSpPr>
                      <p:sp>
                        <p:nvSpPr>
                          <p:cNvPr id="144" name="AutoShape 243">
                            <a:extLst>
                              <a:ext uri="{FF2B5EF4-FFF2-40B4-BE49-F238E27FC236}">
                                <a16:creationId xmlns:a16="http://schemas.microsoft.com/office/drawing/2014/main" id="{00DEAEA1-7A18-42D0-BA9D-C943C5254048}"/>
                              </a:ext>
                            </a:extLst>
                          </p:cNvPr>
                          <p:cNvSpPr>
                            <a:spLocks noChangeArrowheads="1"/>
                          </p:cNvSpPr>
                          <p:nvPr/>
                        </p:nvSpPr>
                        <p:spPr bwMode="auto">
                          <a:xfrm>
                            <a:off x="0" y="0"/>
                            <a:ext cx="225425" cy="214946"/>
                          </a:xfrm>
                          <a:prstGeom prst="roundRect">
                            <a:avLst>
                              <a:gd name="adj" fmla="val 16667"/>
                            </a:avLst>
                          </a:prstGeom>
                          <a:solidFill>
                            <a:schemeClr val="bg1"/>
                          </a:solidFill>
                          <a:ln w="9525">
                            <a:solidFill>
                              <a:schemeClr val="accent1">
                                <a:lumMod val="60000"/>
                                <a:lumOff val="40000"/>
                              </a:schemeClr>
                            </a:solidFill>
                            <a:round/>
                            <a:headEnd/>
                            <a:tailEnd/>
                          </a:ln>
                          <a:effectLst/>
                        </p:spPr>
                        <p:txBody>
                          <a:bodyPr wrap="none" anchor="ctr"/>
                          <a:lstStyle/>
                          <a:p>
                            <a:endParaRPr lang="en-US"/>
                          </a:p>
                        </p:txBody>
                      </p:sp>
                      <p:grpSp>
                        <p:nvGrpSpPr>
                          <p:cNvPr id="145" name="Group 144">
                            <a:extLst>
                              <a:ext uri="{FF2B5EF4-FFF2-40B4-BE49-F238E27FC236}">
                                <a16:creationId xmlns:a16="http://schemas.microsoft.com/office/drawing/2014/main" id="{256AF6ED-FD79-41BA-BF4E-409092D597C9}"/>
                              </a:ext>
                            </a:extLst>
                          </p:cNvPr>
                          <p:cNvGrpSpPr/>
                          <p:nvPr/>
                        </p:nvGrpSpPr>
                        <p:grpSpPr>
                          <a:xfrm flipH="1">
                            <a:off x="15295" y="23970"/>
                            <a:ext cx="194833" cy="56623"/>
                            <a:chOff x="15295" y="23970"/>
                            <a:chExt cx="108696" cy="144462"/>
                          </a:xfrm>
                        </p:grpSpPr>
                        <p:sp>
                          <p:nvSpPr>
                            <p:cNvPr id="152" name="AutoShape 200">
                              <a:extLst>
                                <a:ext uri="{FF2B5EF4-FFF2-40B4-BE49-F238E27FC236}">
                                  <a16:creationId xmlns:a16="http://schemas.microsoft.com/office/drawing/2014/main" id="{E6BD7B14-4730-46B7-A411-F73C4BB7FACB}"/>
                                </a:ext>
                              </a:extLst>
                            </p:cNvPr>
                            <p:cNvSpPr>
                              <a:spLocks noChangeArrowheads="1"/>
                            </p:cNvSpPr>
                            <p:nvPr/>
                          </p:nvSpPr>
                          <p:spPr bwMode="auto">
                            <a:xfrm>
                              <a:off x="70016" y="25830"/>
                              <a:ext cx="53975" cy="136525"/>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sp>
                          <p:nvSpPr>
                            <p:cNvPr id="153" name="AutoShape 201">
                              <a:extLst>
                                <a:ext uri="{FF2B5EF4-FFF2-40B4-BE49-F238E27FC236}">
                                  <a16:creationId xmlns:a16="http://schemas.microsoft.com/office/drawing/2014/main" id="{7F863E5D-9BF2-4185-8DDD-7129FF1B938C}"/>
                                </a:ext>
                              </a:extLst>
                            </p:cNvPr>
                            <p:cNvSpPr>
                              <a:spLocks noChangeArrowheads="1"/>
                            </p:cNvSpPr>
                            <p:nvPr/>
                          </p:nvSpPr>
                          <p:spPr bwMode="auto">
                            <a:xfrm rot="10800000">
                              <a:off x="15295" y="23970"/>
                              <a:ext cx="57155" cy="144462"/>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grpSp>
                      <p:grpSp>
                        <p:nvGrpSpPr>
                          <p:cNvPr id="146" name="Group 145">
                            <a:extLst>
                              <a:ext uri="{FF2B5EF4-FFF2-40B4-BE49-F238E27FC236}">
                                <a16:creationId xmlns:a16="http://schemas.microsoft.com/office/drawing/2014/main" id="{3F91E0FF-A143-4D08-BCE5-C7770436DACF}"/>
                              </a:ext>
                            </a:extLst>
                          </p:cNvPr>
                          <p:cNvGrpSpPr/>
                          <p:nvPr/>
                        </p:nvGrpSpPr>
                        <p:grpSpPr>
                          <a:xfrm flipH="1">
                            <a:off x="15295" y="80593"/>
                            <a:ext cx="194833" cy="56623"/>
                            <a:chOff x="15295" y="80593"/>
                            <a:chExt cx="108696" cy="144462"/>
                          </a:xfrm>
                        </p:grpSpPr>
                        <p:sp>
                          <p:nvSpPr>
                            <p:cNvPr id="150" name="AutoShape 200">
                              <a:extLst>
                                <a:ext uri="{FF2B5EF4-FFF2-40B4-BE49-F238E27FC236}">
                                  <a16:creationId xmlns:a16="http://schemas.microsoft.com/office/drawing/2014/main" id="{0830EC95-87A8-4CB6-8430-BB748F737D54}"/>
                                </a:ext>
                              </a:extLst>
                            </p:cNvPr>
                            <p:cNvSpPr>
                              <a:spLocks noChangeArrowheads="1"/>
                            </p:cNvSpPr>
                            <p:nvPr/>
                          </p:nvSpPr>
                          <p:spPr bwMode="auto">
                            <a:xfrm>
                              <a:off x="70016" y="82453"/>
                              <a:ext cx="53975" cy="136525"/>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sp>
                          <p:nvSpPr>
                            <p:cNvPr id="151" name="AutoShape 201">
                              <a:extLst>
                                <a:ext uri="{FF2B5EF4-FFF2-40B4-BE49-F238E27FC236}">
                                  <a16:creationId xmlns:a16="http://schemas.microsoft.com/office/drawing/2014/main" id="{9C553D0A-ED1F-4AA9-AAC4-50621DFA6C9B}"/>
                                </a:ext>
                              </a:extLst>
                            </p:cNvPr>
                            <p:cNvSpPr>
                              <a:spLocks noChangeArrowheads="1"/>
                            </p:cNvSpPr>
                            <p:nvPr/>
                          </p:nvSpPr>
                          <p:spPr bwMode="auto">
                            <a:xfrm rot="10800000">
                              <a:off x="15295" y="80593"/>
                              <a:ext cx="57155" cy="144462"/>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grpSp>
                      <p:grpSp>
                        <p:nvGrpSpPr>
                          <p:cNvPr id="147" name="Group 146">
                            <a:extLst>
                              <a:ext uri="{FF2B5EF4-FFF2-40B4-BE49-F238E27FC236}">
                                <a16:creationId xmlns:a16="http://schemas.microsoft.com/office/drawing/2014/main" id="{3EA53B0E-52B5-4775-AB59-4239BD32D697}"/>
                              </a:ext>
                            </a:extLst>
                          </p:cNvPr>
                          <p:cNvGrpSpPr/>
                          <p:nvPr/>
                        </p:nvGrpSpPr>
                        <p:grpSpPr>
                          <a:xfrm flipH="1">
                            <a:off x="15295" y="135562"/>
                            <a:ext cx="194833" cy="56623"/>
                            <a:chOff x="15295" y="135562"/>
                            <a:chExt cx="108696" cy="144462"/>
                          </a:xfrm>
                        </p:grpSpPr>
                        <p:sp>
                          <p:nvSpPr>
                            <p:cNvPr id="148" name="AutoShape 200">
                              <a:extLst>
                                <a:ext uri="{FF2B5EF4-FFF2-40B4-BE49-F238E27FC236}">
                                  <a16:creationId xmlns:a16="http://schemas.microsoft.com/office/drawing/2014/main" id="{1098C023-156B-46D3-B5B3-254A29867393}"/>
                                </a:ext>
                              </a:extLst>
                            </p:cNvPr>
                            <p:cNvSpPr>
                              <a:spLocks noChangeArrowheads="1"/>
                            </p:cNvSpPr>
                            <p:nvPr/>
                          </p:nvSpPr>
                          <p:spPr bwMode="auto">
                            <a:xfrm>
                              <a:off x="70016" y="137422"/>
                              <a:ext cx="53975" cy="136525"/>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sp>
                          <p:nvSpPr>
                            <p:cNvPr id="149" name="AutoShape 201">
                              <a:extLst>
                                <a:ext uri="{FF2B5EF4-FFF2-40B4-BE49-F238E27FC236}">
                                  <a16:creationId xmlns:a16="http://schemas.microsoft.com/office/drawing/2014/main" id="{063C32C4-7E0B-4F42-9C59-EF420A088CFC}"/>
                                </a:ext>
                              </a:extLst>
                            </p:cNvPr>
                            <p:cNvSpPr>
                              <a:spLocks noChangeArrowheads="1"/>
                            </p:cNvSpPr>
                            <p:nvPr/>
                          </p:nvSpPr>
                          <p:spPr bwMode="auto">
                            <a:xfrm rot="10800000">
                              <a:off x="15295" y="135562"/>
                              <a:ext cx="57155" cy="144462"/>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grpSp>
                    </p:grpSp>
                    <p:grpSp>
                      <p:nvGrpSpPr>
                        <p:cNvPr id="140" name="Group 139">
                          <a:extLst>
                            <a:ext uri="{FF2B5EF4-FFF2-40B4-BE49-F238E27FC236}">
                              <a16:creationId xmlns:a16="http://schemas.microsoft.com/office/drawing/2014/main" id="{D9BFFBFB-0412-4B0D-8419-3A21F807DC07}"/>
                            </a:ext>
                          </a:extLst>
                        </p:cNvPr>
                        <p:cNvGrpSpPr/>
                        <p:nvPr/>
                      </p:nvGrpSpPr>
                      <p:grpSpPr bwMode="auto">
                        <a:xfrm flipH="1">
                          <a:off x="213113" y="6350"/>
                          <a:ext cx="139" cy="307975"/>
                          <a:chOff x="0" y="4"/>
                          <a:chExt cx="139" cy="194"/>
                        </a:xfrm>
                      </p:grpSpPr>
                      <p:cxnSp>
                        <p:nvCxnSpPr>
                          <p:cNvPr id="141" name="Line 226">
                            <a:extLst>
                              <a:ext uri="{FF2B5EF4-FFF2-40B4-BE49-F238E27FC236}">
                                <a16:creationId xmlns:a16="http://schemas.microsoft.com/office/drawing/2014/main" id="{66BFFE55-5B16-4701-8C5C-8DF67F0C51E9}"/>
                              </a:ext>
                            </a:extLst>
                          </p:cNvPr>
                          <p:cNvCxnSpPr/>
                          <p:nvPr/>
                        </p:nvCxnSpPr>
                        <p:spPr bwMode="auto">
                          <a:xfrm flipV="1">
                            <a:off x="72" y="6"/>
                            <a:ext cx="0" cy="192"/>
                          </a:xfrm>
                          <a:prstGeom prst="line">
                            <a:avLst/>
                          </a:prstGeom>
                          <a:noFill/>
                          <a:ln w="19050">
                            <a:solidFill>
                              <a:schemeClr val="accent1">
                                <a:lumMod val="60000"/>
                                <a:lumOff val="40000"/>
                              </a:schemeClr>
                            </a:solidFill>
                            <a:round/>
                            <a:headEnd/>
                            <a:tailEnd/>
                          </a:ln>
                          <a:effectLst/>
                        </p:spPr>
                      </p:cxnSp>
                      <p:cxnSp>
                        <p:nvCxnSpPr>
                          <p:cNvPr id="142" name="Line 227">
                            <a:extLst>
                              <a:ext uri="{FF2B5EF4-FFF2-40B4-BE49-F238E27FC236}">
                                <a16:creationId xmlns:a16="http://schemas.microsoft.com/office/drawing/2014/main" id="{1736F4E4-1419-4F3B-A191-491BE2A2DF1D}"/>
                              </a:ext>
                            </a:extLst>
                          </p:cNvPr>
                          <p:cNvCxnSpPr/>
                          <p:nvPr/>
                        </p:nvCxnSpPr>
                        <p:spPr bwMode="auto">
                          <a:xfrm>
                            <a:off x="0" y="6"/>
                            <a:ext cx="66" cy="72"/>
                          </a:xfrm>
                          <a:prstGeom prst="line">
                            <a:avLst/>
                          </a:prstGeom>
                          <a:noFill/>
                          <a:ln w="19050">
                            <a:solidFill>
                              <a:schemeClr val="accent1">
                                <a:lumMod val="60000"/>
                                <a:lumOff val="40000"/>
                              </a:schemeClr>
                            </a:solidFill>
                            <a:round/>
                            <a:headEnd/>
                            <a:tailEnd/>
                          </a:ln>
                          <a:effectLst/>
                        </p:spPr>
                      </p:cxnSp>
                      <p:cxnSp>
                        <p:nvCxnSpPr>
                          <p:cNvPr id="143" name="Line 228">
                            <a:extLst>
                              <a:ext uri="{FF2B5EF4-FFF2-40B4-BE49-F238E27FC236}">
                                <a16:creationId xmlns:a16="http://schemas.microsoft.com/office/drawing/2014/main" id="{DFCAB277-585F-4085-9D15-8DB16C5F5BA7}"/>
                              </a:ext>
                            </a:extLst>
                          </p:cNvPr>
                          <p:cNvCxnSpPr/>
                          <p:nvPr/>
                        </p:nvCxnSpPr>
                        <p:spPr bwMode="auto">
                          <a:xfrm flipV="1">
                            <a:off x="78" y="4"/>
                            <a:ext cx="61" cy="72"/>
                          </a:xfrm>
                          <a:prstGeom prst="line">
                            <a:avLst/>
                          </a:prstGeom>
                          <a:noFill/>
                          <a:ln w="19050">
                            <a:solidFill>
                              <a:schemeClr val="accent1">
                                <a:lumMod val="60000"/>
                                <a:lumOff val="40000"/>
                              </a:schemeClr>
                            </a:solidFill>
                            <a:round/>
                            <a:headEnd/>
                            <a:tailEnd/>
                          </a:ln>
                          <a:effectLst/>
                        </p:spPr>
                      </p:cxnSp>
                    </p:grpSp>
                  </p:grpSp>
                  <p:grpSp>
                    <p:nvGrpSpPr>
                      <p:cNvPr id="129" name="Group 128">
                        <a:extLst>
                          <a:ext uri="{FF2B5EF4-FFF2-40B4-BE49-F238E27FC236}">
                            <a16:creationId xmlns:a16="http://schemas.microsoft.com/office/drawing/2014/main" id="{EB2593DB-1DC3-46AD-BEB0-436C421F1DC8}"/>
                          </a:ext>
                        </a:extLst>
                      </p:cNvPr>
                      <p:cNvGrpSpPr/>
                      <p:nvPr/>
                    </p:nvGrpSpPr>
                    <p:grpSpPr>
                      <a:xfrm>
                        <a:off x="1400175" y="0"/>
                        <a:ext cx="190500" cy="195263"/>
                        <a:chOff x="0" y="0"/>
                        <a:chExt cx="190500" cy="195263"/>
                      </a:xfrm>
                    </p:grpSpPr>
                    <p:sp>
                      <p:nvSpPr>
                        <p:cNvPr id="131" name="Oval 130">
                          <a:extLst>
                            <a:ext uri="{FF2B5EF4-FFF2-40B4-BE49-F238E27FC236}">
                              <a16:creationId xmlns:a16="http://schemas.microsoft.com/office/drawing/2014/main" id="{96C3636F-DD12-42C3-89FF-B29880A82660}"/>
                            </a:ext>
                          </a:extLst>
                        </p:cNvPr>
                        <p:cNvSpPr>
                          <a:spLocks noChangeArrowheads="1"/>
                        </p:cNvSpPr>
                        <p:nvPr/>
                      </p:nvSpPr>
                      <p:spPr bwMode="auto">
                        <a:xfrm>
                          <a:off x="0" y="0"/>
                          <a:ext cx="190500" cy="195263"/>
                        </a:xfrm>
                        <a:prstGeom prst="ellipse">
                          <a:avLst/>
                        </a:prstGeom>
                        <a:noFill/>
                        <a:ln w="19050">
                          <a:solidFill>
                            <a:schemeClr val="accent1"/>
                          </a:solidFill>
                          <a:round/>
                          <a:headEnd/>
                          <a:tailEnd/>
                        </a:ln>
                        <a:effectLst/>
                      </p:spPr>
                      <p:txBody>
                        <a:bodyPr wrap="none" anchor="ctr"/>
                        <a:lstStyle/>
                        <a:p>
                          <a:endParaRPr lang="en-US"/>
                        </a:p>
                      </p:txBody>
                    </p:sp>
                    <p:grpSp>
                      <p:nvGrpSpPr>
                        <p:cNvPr id="132" name="Group 131">
                          <a:extLst>
                            <a:ext uri="{FF2B5EF4-FFF2-40B4-BE49-F238E27FC236}">
                              <a16:creationId xmlns:a16="http://schemas.microsoft.com/office/drawing/2014/main" id="{C3305276-62FE-449E-9A8F-EF04CB73E302}"/>
                            </a:ext>
                          </a:extLst>
                        </p:cNvPr>
                        <p:cNvGrpSpPr/>
                        <p:nvPr/>
                      </p:nvGrpSpPr>
                      <p:grpSpPr>
                        <a:xfrm flipH="1">
                          <a:off x="40902" y="26499"/>
                          <a:ext cx="108696" cy="144462"/>
                          <a:chOff x="40902" y="26499"/>
                          <a:chExt cx="108696" cy="144462"/>
                        </a:xfrm>
                      </p:grpSpPr>
                      <p:sp>
                        <p:nvSpPr>
                          <p:cNvPr id="133" name="AutoShape 200">
                            <a:extLst>
                              <a:ext uri="{FF2B5EF4-FFF2-40B4-BE49-F238E27FC236}">
                                <a16:creationId xmlns:a16="http://schemas.microsoft.com/office/drawing/2014/main" id="{B09DFE42-C222-4695-AA63-C28E09265B7F}"/>
                              </a:ext>
                            </a:extLst>
                          </p:cNvPr>
                          <p:cNvSpPr>
                            <a:spLocks noChangeArrowheads="1"/>
                          </p:cNvSpPr>
                          <p:nvPr/>
                        </p:nvSpPr>
                        <p:spPr bwMode="auto">
                          <a:xfrm>
                            <a:off x="95623" y="28359"/>
                            <a:ext cx="53975" cy="136525"/>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sp>
                        <p:nvSpPr>
                          <p:cNvPr id="134" name="AutoShape 201">
                            <a:extLst>
                              <a:ext uri="{FF2B5EF4-FFF2-40B4-BE49-F238E27FC236}">
                                <a16:creationId xmlns:a16="http://schemas.microsoft.com/office/drawing/2014/main" id="{FF430DA0-799D-4C8A-A7E2-24507A6BC5D0}"/>
                              </a:ext>
                            </a:extLst>
                          </p:cNvPr>
                          <p:cNvSpPr>
                            <a:spLocks noChangeArrowheads="1"/>
                          </p:cNvSpPr>
                          <p:nvPr/>
                        </p:nvSpPr>
                        <p:spPr bwMode="auto">
                          <a:xfrm rot="10800000">
                            <a:off x="40902" y="26499"/>
                            <a:ext cx="57155" cy="144462"/>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grpSp>
                  </p:grpSp>
                  <p:cxnSp>
                    <p:nvCxnSpPr>
                      <p:cNvPr id="130" name="Straight Arrow Connector 129">
                        <a:extLst>
                          <a:ext uri="{FF2B5EF4-FFF2-40B4-BE49-F238E27FC236}">
                            <a16:creationId xmlns:a16="http://schemas.microsoft.com/office/drawing/2014/main" id="{624E086E-BD1D-4D02-847B-F9F6A4C505BB}"/>
                          </a:ext>
                        </a:extLst>
                      </p:cNvPr>
                      <p:cNvCxnSpPr/>
                      <p:nvPr/>
                    </p:nvCxnSpPr>
                    <p:spPr>
                      <a:xfrm>
                        <a:off x="1485900" y="200025"/>
                        <a:ext cx="0" cy="19051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22" name="Text Box 2">
                      <a:extLst>
                        <a:ext uri="{FF2B5EF4-FFF2-40B4-BE49-F238E27FC236}">
                          <a16:creationId xmlns:a16="http://schemas.microsoft.com/office/drawing/2014/main" id="{A9264392-2815-4768-84CE-673E4EEE681C}"/>
                        </a:ext>
                      </a:extLst>
                    </p:cNvPr>
                    <p:cNvSpPr txBox="1">
                      <a:spLocks noChangeArrowheads="1"/>
                    </p:cNvSpPr>
                    <p:nvPr/>
                  </p:nvSpPr>
                  <p:spPr bwMode="auto">
                    <a:xfrm>
                      <a:off x="885825" y="438150"/>
                      <a:ext cx="48323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LNA</a:t>
                      </a:r>
                    </a:p>
                  </p:txBody>
                </p:sp>
                <p:sp>
                  <p:nvSpPr>
                    <p:cNvPr id="123" name="Text Box 2">
                      <a:extLst>
                        <a:ext uri="{FF2B5EF4-FFF2-40B4-BE49-F238E27FC236}">
                          <a16:creationId xmlns:a16="http://schemas.microsoft.com/office/drawing/2014/main" id="{091EE2A7-D5A3-4493-9FD5-87F11379275D}"/>
                        </a:ext>
                      </a:extLst>
                    </p:cNvPr>
                    <p:cNvSpPr txBox="1">
                      <a:spLocks noChangeArrowheads="1"/>
                    </p:cNvSpPr>
                    <p:nvPr/>
                  </p:nvSpPr>
                  <p:spPr bwMode="auto">
                    <a:xfrm>
                      <a:off x="1704975" y="0"/>
                      <a:ext cx="48323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VCO</a:t>
                      </a:r>
                    </a:p>
                  </p:txBody>
                </p:sp>
                <p:sp>
                  <p:nvSpPr>
                    <p:cNvPr id="124" name="Text Box 2">
                      <a:extLst>
                        <a:ext uri="{FF2B5EF4-FFF2-40B4-BE49-F238E27FC236}">
                          <a16:creationId xmlns:a16="http://schemas.microsoft.com/office/drawing/2014/main" id="{41D7B9E7-23D5-4537-9765-97159B503485}"/>
                        </a:ext>
                      </a:extLst>
                    </p:cNvPr>
                    <p:cNvSpPr txBox="1">
                      <a:spLocks noChangeArrowheads="1"/>
                    </p:cNvSpPr>
                    <p:nvPr/>
                  </p:nvSpPr>
                  <p:spPr bwMode="auto">
                    <a:xfrm>
                      <a:off x="1438275" y="676275"/>
                      <a:ext cx="52387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Mixer</a:t>
                      </a:r>
                    </a:p>
                  </p:txBody>
                </p:sp>
                <p:sp>
                  <p:nvSpPr>
                    <p:cNvPr id="125" name="Text Box 2">
                      <a:extLst>
                        <a:ext uri="{FF2B5EF4-FFF2-40B4-BE49-F238E27FC236}">
                          <a16:creationId xmlns:a16="http://schemas.microsoft.com/office/drawing/2014/main" id="{7F10A26C-C002-4A11-8061-EC6EBF8B5984}"/>
                        </a:ext>
                      </a:extLst>
                    </p:cNvPr>
                    <p:cNvSpPr txBox="1">
                      <a:spLocks noChangeArrowheads="1"/>
                    </p:cNvSpPr>
                    <p:nvPr/>
                  </p:nvSpPr>
                  <p:spPr bwMode="auto">
                    <a:xfrm>
                      <a:off x="419100" y="276225"/>
                      <a:ext cx="48323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BPF</a:t>
                      </a:r>
                    </a:p>
                  </p:txBody>
                </p:sp>
                <p:sp>
                  <p:nvSpPr>
                    <p:cNvPr id="126" name="Text Box 2">
                      <a:extLst>
                        <a:ext uri="{FF2B5EF4-FFF2-40B4-BE49-F238E27FC236}">
                          <a16:creationId xmlns:a16="http://schemas.microsoft.com/office/drawing/2014/main" id="{F30939A5-5F31-4607-B3BA-57482CB71373}"/>
                        </a:ext>
                      </a:extLst>
                    </p:cNvPr>
                    <p:cNvSpPr txBox="1">
                      <a:spLocks noChangeArrowheads="1"/>
                    </p:cNvSpPr>
                    <p:nvPr/>
                  </p:nvSpPr>
                  <p:spPr bwMode="auto">
                    <a:xfrm>
                      <a:off x="0" y="66675"/>
                      <a:ext cx="647700"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Antenna</a:t>
                      </a:r>
                    </a:p>
                  </p:txBody>
                </p:sp>
                <p:sp>
                  <p:nvSpPr>
                    <p:cNvPr id="127" name="Text Box 2">
                      <a:extLst>
                        <a:ext uri="{FF2B5EF4-FFF2-40B4-BE49-F238E27FC236}">
                          <a16:creationId xmlns:a16="http://schemas.microsoft.com/office/drawing/2014/main" id="{1022663C-DCA3-4751-8C68-62EBC78F3A67}"/>
                        </a:ext>
                      </a:extLst>
                    </p:cNvPr>
                    <p:cNvSpPr txBox="1">
                      <a:spLocks noChangeArrowheads="1"/>
                    </p:cNvSpPr>
                    <p:nvPr/>
                  </p:nvSpPr>
                  <p:spPr bwMode="auto">
                    <a:xfrm>
                      <a:off x="1997225" y="457975"/>
                      <a:ext cx="762000"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Baseband</a:t>
                      </a:r>
                    </a:p>
                  </p:txBody>
                </p:sp>
              </p:grpSp>
              <p:grpSp>
                <p:nvGrpSpPr>
                  <p:cNvPr id="84" name="Group 83">
                    <a:extLst>
                      <a:ext uri="{FF2B5EF4-FFF2-40B4-BE49-F238E27FC236}">
                        <a16:creationId xmlns:a16="http://schemas.microsoft.com/office/drawing/2014/main" id="{E757931C-514C-4768-AA5A-C6996DEF66A8}"/>
                      </a:ext>
                    </a:extLst>
                  </p:cNvPr>
                  <p:cNvGrpSpPr/>
                  <p:nvPr/>
                </p:nvGrpSpPr>
                <p:grpSpPr>
                  <a:xfrm flipH="1">
                    <a:off x="-32967" y="2238375"/>
                    <a:ext cx="2785692" cy="922020"/>
                    <a:chOff x="0" y="9525"/>
                    <a:chExt cx="2785692" cy="922020"/>
                  </a:xfrm>
                </p:grpSpPr>
                <p:grpSp>
                  <p:nvGrpSpPr>
                    <p:cNvPr id="85" name="Group 84">
                      <a:extLst>
                        <a:ext uri="{FF2B5EF4-FFF2-40B4-BE49-F238E27FC236}">
                          <a16:creationId xmlns:a16="http://schemas.microsoft.com/office/drawing/2014/main" id="{4BF39858-C7DD-43DB-91DB-DED7FA6989F4}"/>
                        </a:ext>
                      </a:extLst>
                    </p:cNvPr>
                    <p:cNvGrpSpPr/>
                    <p:nvPr/>
                  </p:nvGrpSpPr>
                  <p:grpSpPr>
                    <a:xfrm>
                      <a:off x="314315" y="9525"/>
                      <a:ext cx="2371493" cy="794385"/>
                      <a:chOff x="104775" y="0"/>
                      <a:chExt cx="2371725" cy="794385"/>
                    </a:xfrm>
                  </p:grpSpPr>
                  <p:grpSp>
                    <p:nvGrpSpPr>
                      <p:cNvPr id="92" name="Group 91">
                        <a:extLst>
                          <a:ext uri="{FF2B5EF4-FFF2-40B4-BE49-F238E27FC236}">
                            <a16:creationId xmlns:a16="http://schemas.microsoft.com/office/drawing/2014/main" id="{444ED3A4-137D-4892-B9DB-1001223CA775}"/>
                          </a:ext>
                        </a:extLst>
                      </p:cNvPr>
                      <p:cNvGrpSpPr/>
                      <p:nvPr/>
                    </p:nvGrpSpPr>
                    <p:grpSpPr>
                      <a:xfrm>
                        <a:off x="104775" y="263525"/>
                        <a:ext cx="2371725" cy="530860"/>
                        <a:chOff x="104775" y="6350"/>
                        <a:chExt cx="2371725" cy="530860"/>
                      </a:xfrm>
                    </p:grpSpPr>
                    <p:cxnSp>
                      <p:nvCxnSpPr>
                        <p:cNvPr id="99" name="Straight Connector 98">
                          <a:extLst>
                            <a:ext uri="{FF2B5EF4-FFF2-40B4-BE49-F238E27FC236}">
                              <a16:creationId xmlns:a16="http://schemas.microsoft.com/office/drawing/2014/main" id="{E0AE7A93-64F2-4E58-AF3F-26D0BE9E820B}"/>
                            </a:ext>
                          </a:extLst>
                        </p:cNvPr>
                        <p:cNvCxnSpPr/>
                        <p:nvPr/>
                      </p:nvCxnSpPr>
                      <p:spPr>
                        <a:xfrm>
                          <a:off x="104775" y="304800"/>
                          <a:ext cx="2286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0" name="AutoShape 186">
                          <a:extLst>
                            <a:ext uri="{FF2B5EF4-FFF2-40B4-BE49-F238E27FC236}">
                              <a16:creationId xmlns:a16="http://schemas.microsoft.com/office/drawing/2014/main" id="{64D2E3BB-7639-4496-9599-DD8FDB862AD2}"/>
                            </a:ext>
                          </a:extLst>
                        </p:cNvPr>
                        <p:cNvSpPr>
                          <a:spLocks noChangeArrowheads="1"/>
                        </p:cNvSpPr>
                        <p:nvPr/>
                      </p:nvSpPr>
                      <p:spPr bwMode="auto">
                        <a:xfrm>
                          <a:off x="1847669" y="171450"/>
                          <a:ext cx="628831" cy="255270"/>
                        </a:xfrm>
                        <a:prstGeom prst="roundRect">
                          <a:avLst>
                            <a:gd name="adj" fmla="val 16667"/>
                          </a:avLst>
                        </a:prstGeom>
                        <a:solidFill>
                          <a:schemeClr val="bg1"/>
                        </a:solidFill>
                        <a:ln w="19050">
                          <a:solidFill>
                            <a:schemeClr val="accent1"/>
                          </a:solidFill>
                          <a:round/>
                          <a:headEnd/>
                          <a:tailEnd/>
                        </a:ln>
                        <a:effectLst/>
                      </p:spPr>
                      <p:txBody>
                        <a:bodyPr wrap="square" anchor="ctr"/>
                        <a:lstStyle/>
                        <a:p>
                          <a:pPr marL="0" marR="0" algn="ctr">
                            <a:spcBef>
                              <a:spcPts val="0"/>
                            </a:spcBef>
                            <a:spcAft>
                              <a:spcPts val="0"/>
                            </a:spcAft>
                          </a:pPr>
                          <a:r>
                            <a:rPr lang="en-US" sz="11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grpSp>
                      <p:nvGrpSpPr>
                        <p:cNvPr id="101" name="Group 100">
                          <a:extLst>
                            <a:ext uri="{FF2B5EF4-FFF2-40B4-BE49-F238E27FC236}">
                              <a16:creationId xmlns:a16="http://schemas.microsoft.com/office/drawing/2014/main" id="{F856219F-5DF2-4DFE-92A0-55F991D41201}"/>
                            </a:ext>
                          </a:extLst>
                        </p:cNvPr>
                        <p:cNvGrpSpPr/>
                        <p:nvPr/>
                      </p:nvGrpSpPr>
                      <p:grpSpPr bwMode="auto">
                        <a:xfrm>
                          <a:off x="1314450" y="142875"/>
                          <a:ext cx="323850" cy="333375"/>
                          <a:chOff x="0" y="0"/>
                          <a:chExt cx="204" cy="210"/>
                        </a:xfrm>
                      </p:grpSpPr>
                      <p:sp>
                        <p:nvSpPr>
                          <p:cNvPr id="118" name="Oval 117">
                            <a:extLst>
                              <a:ext uri="{FF2B5EF4-FFF2-40B4-BE49-F238E27FC236}">
                                <a16:creationId xmlns:a16="http://schemas.microsoft.com/office/drawing/2014/main" id="{7FD74454-99B4-4AFB-8881-E2D7A75FDA50}"/>
                              </a:ext>
                            </a:extLst>
                          </p:cNvPr>
                          <p:cNvSpPr>
                            <a:spLocks noChangeArrowheads="1"/>
                          </p:cNvSpPr>
                          <p:nvPr/>
                        </p:nvSpPr>
                        <p:spPr bwMode="auto">
                          <a:xfrm>
                            <a:off x="0" y="0"/>
                            <a:ext cx="204" cy="210"/>
                          </a:xfrm>
                          <a:prstGeom prst="ellipse">
                            <a:avLst/>
                          </a:prstGeom>
                          <a:solidFill>
                            <a:schemeClr val="bg1"/>
                          </a:solidFill>
                          <a:ln w="19050">
                            <a:solidFill>
                              <a:schemeClr val="accent1"/>
                            </a:solidFill>
                            <a:round/>
                            <a:headEnd/>
                            <a:tailEnd/>
                          </a:ln>
                          <a:effectLst/>
                        </p:spPr>
                        <p:txBody>
                          <a:bodyPr wrap="none" anchor="ctr"/>
                          <a:lstStyle/>
                          <a:p>
                            <a:endParaRPr lang="en-US"/>
                          </a:p>
                        </p:txBody>
                      </p:sp>
                      <p:cxnSp>
                        <p:nvCxnSpPr>
                          <p:cNvPr id="119" name="Line 195">
                            <a:extLst>
                              <a:ext uri="{FF2B5EF4-FFF2-40B4-BE49-F238E27FC236}">
                                <a16:creationId xmlns:a16="http://schemas.microsoft.com/office/drawing/2014/main" id="{27DCECE0-0D73-4794-8838-EB6C0F2B3BD1}"/>
                              </a:ext>
                            </a:extLst>
                          </p:cNvPr>
                          <p:cNvCxnSpPr/>
                          <p:nvPr/>
                        </p:nvCxnSpPr>
                        <p:spPr bwMode="auto">
                          <a:xfrm>
                            <a:off x="35" y="30"/>
                            <a:ext cx="133" cy="147"/>
                          </a:xfrm>
                          <a:prstGeom prst="line">
                            <a:avLst/>
                          </a:prstGeom>
                          <a:noFill/>
                          <a:ln w="19050">
                            <a:solidFill>
                              <a:schemeClr val="accent1">
                                <a:lumMod val="60000"/>
                                <a:lumOff val="40000"/>
                              </a:schemeClr>
                            </a:solidFill>
                            <a:round/>
                            <a:headEnd/>
                            <a:tailEnd/>
                          </a:ln>
                          <a:effectLst/>
                        </p:spPr>
                      </p:cxnSp>
                      <p:cxnSp>
                        <p:nvCxnSpPr>
                          <p:cNvPr id="120" name="Line 196">
                            <a:extLst>
                              <a:ext uri="{FF2B5EF4-FFF2-40B4-BE49-F238E27FC236}">
                                <a16:creationId xmlns:a16="http://schemas.microsoft.com/office/drawing/2014/main" id="{7E9D7462-16AC-4AFD-8470-4D425BE755E0}"/>
                              </a:ext>
                            </a:extLst>
                          </p:cNvPr>
                          <p:cNvCxnSpPr/>
                          <p:nvPr/>
                        </p:nvCxnSpPr>
                        <p:spPr bwMode="auto">
                          <a:xfrm flipH="1">
                            <a:off x="31" y="35"/>
                            <a:ext cx="143" cy="145"/>
                          </a:xfrm>
                          <a:prstGeom prst="line">
                            <a:avLst/>
                          </a:prstGeom>
                          <a:noFill/>
                          <a:ln w="19050">
                            <a:solidFill>
                              <a:schemeClr val="accent1">
                                <a:lumMod val="60000"/>
                                <a:lumOff val="40000"/>
                              </a:schemeClr>
                            </a:solidFill>
                            <a:round/>
                            <a:headEnd/>
                            <a:tailEnd/>
                          </a:ln>
                          <a:effectLst/>
                        </p:spPr>
                      </p:cxnSp>
                    </p:grpSp>
                    <p:sp>
                      <p:nvSpPr>
                        <p:cNvPr id="102" name="AutoShape 222">
                          <a:extLst>
                            <a:ext uri="{FF2B5EF4-FFF2-40B4-BE49-F238E27FC236}">
                              <a16:creationId xmlns:a16="http://schemas.microsoft.com/office/drawing/2014/main" id="{0CFC5F31-5429-48E6-B5D9-8F1224EEFB2D}"/>
                            </a:ext>
                          </a:extLst>
                        </p:cNvPr>
                        <p:cNvSpPr>
                          <a:spLocks noChangeArrowheads="1"/>
                        </p:cNvSpPr>
                        <p:nvPr/>
                      </p:nvSpPr>
                      <p:spPr bwMode="auto">
                        <a:xfrm rot="16200000" flipH="1">
                          <a:off x="733425" y="114300"/>
                          <a:ext cx="459105" cy="386715"/>
                        </a:xfrm>
                        <a:prstGeom prst="triangle">
                          <a:avLst>
                            <a:gd name="adj" fmla="val 50000"/>
                          </a:avLst>
                        </a:prstGeom>
                        <a:solidFill>
                          <a:schemeClr val="accent1">
                            <a:lumMod val="75000"/>
                          </a:schemeClr>
                        </a:solidFill>
                        <a:ln w="19050">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a:p>
                      </p:txBody>
                    </p:sp>
                    <p:grpSp>
                      <p:nvGrpSpPr>
                        <p:cNvPr id="103" name="Group 102">
                          <a:extLst>
                            <a:ext uri="{FF2B5EF4-FFF2-40B4-BE49-F238E27FC236}">
                              <a16:creationId xmlns:a16="http://schemas.microsoft.com/office/drawing/2014/main" id="{FE227725-A228-434E-AFC3-A0F60CFD60D2}"/>
                            </a:ext>
                          </a:extLst>
                        </p:cNvPr>
                        <p:cNvGrpSpPr/>
                        <p:nvPr/>
                      </p:nvGrpSpPr>
                      <p:grpSpPr>
                        <a:xfrm>
                          <a:off x="304800" y="190500"/>
                          <a:ext cx="225425" cy="214946"/>
                          <a:chOff x="0" y="0"/>
                          <a:chExt cx="225425" cy="214946"/>
                        </a:xfrm>
                      </p:grpSpPr>
                      <p:sp>
                        <p:nvSpPr>
                          <p:cNvPr id="108" name="AutoShape 243">
                            <a:extLst>
                              <a:ext uri="{FF2B5EF4-FFF2-40B4-BE49-F238E27FC236}">
                                <a16:creationId xmlns:a16="http://schemas.microsoft.com/office/drawing/2014/main" id="{28DBDBB3-15E2-4E32-9F7B-1B19556760CE}"/>
                              </a:ext>
                            </a:extLst>
                          </p:cNvPr>
                          <p:cNvSpPr>
                            <a:spLocks noChangeArrowheads="1"/>
                          </p:cNvSpPr>
                          <p:nvPr/>
                        </p:nvSpPr>
                        <p:spPr bwMode="auto">
                          <a:xfrm>
                            <a:off x="0" y="0"/>
                            <a:ext cx="225425" cy="214946"/>
                          </a:xfrm>
                          <a:prstGeom prst="roundRect">
                            <a:avLst>
                              <a:gd name="adj" fmla="val 16667"/>
                            </a:avLst>
                          </a:prstGeom>
                          <a:solidFill>
                            <a:schemeClr val="bg1"/>
                          </a:solidFill>
                          <a:ln w="9525">
                            <a:solidFill>
                              <a:schemeClr val="accent1">
                                <a:lumMod val="60000"/>
                                <a:lumOff val="40000"/>
                              </a:schemeClr>
                            </a:solidFill>
                            <a:round/>
                            <a:headEnd/>
                            <a:tailEnd/>
                          </a:ln>
                          <a:effectLst/>
                        </p:spPr>
                        <p:txBody>
                          <a:bodyPr wrap="none" anchor="ctr"/>
                          <a:lstStyle/>
                          <a:p>
                            <a:endParaRPr lang="en-US"/>
                          </a:p>
                        </p:txBody>
                      </p:sp>
                      <p:grpSp>
                        <p:nvGrpSpPr>
                          <p:cNvPr id="109" name="Group 108">
                            <a:extLst>
                              <a:ext uri="{FF2B5EF4-FFF2-40B4-BE49-F238E27FC236}">
                                <a16:creationId xmlns:a16="http://schemas.microsoft.com/office/drawing/2014/main" id="{4A54517B-8A7F-4034-8FB9-97CB5B5196DD}"/>
                              </a:ext>
                            </a:extLst>
                          </p:cNvPr>
                          <p:cNvGrpSpPr/>
                          <p:nvPr/>
                        </p:nvGrpSpPr>
                        <p:grpSpPr>
                          <a:xfrm flipH="1">
                            <a:off x="15295" y="23970"/>
                            <a:ext cx="194833" cy="56623"/>
                            <a:chOff x="15295" y="23970"/>
                            <a:chExt cx="108696" cy="144462"/>
                          </a:xfrm>
                        </p:grpSpPr>
                        <p:sp>
                          <p:nvSpPr>
                            <p:cNvPr id="116" name="AutoShape 200">
                              <a:extLst>
                                <a:ext uri="{FF2B5EF4-FFF2-40B4-BE49-F238E27FC236}">
                                  <a16:creationId xmlns:a16="http://schemas.microsoft.com/office/drawing/2014/main" id="{B254E75F-E501-4119-A679-7320B567FD7B}"/>
                                </a:ext>
                              </a:extLst>
                            </p:cNvPr>
                            <p:cNvSpPr>
                              <a:spLocks noChangeArrowheads="1"/>
                            </p:cNvSpPr>
                            <p:nvPr/>
                          </p:nvSpPr>
                          <p:spPr bwMode="auto">
                            <a:xfrm>
                              <a:off x="70016" y="25830"/>
                              <a:ext cx="53975" cy="136525"/>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sp>
                          <p:nvSpPr>
                            <p:cNvPr id="117" name="AutoShape 201">
                              <a:extLst>
                                <a:ext uri="{FF2B5EF4-FFF2-40B4-BE49-F238E27FC236}">
                                  <a16:creationId xmlns:a16="http://schemas.microsoft.com/office/drawing/2014/main" id="{77A4941D-7E3F-42D4-B5BB-B6BF9445F006}"/>
                                </a:ext>
                              </a:extLst>
                            </p:cNvPr>
                            <p:cNvSpPr>
                              <a:spLocks noChangeArrowheads="1"/>
                            </p:cNvSpPr>
                            <p:nvPr/>
                          </p:nvSpPr>
                          <p:spPr bwMode="auto">
                            <a:xfrm rot="10800000">
                              <a:off x="15295" y="23970"/>
                              <a:ext cx="57155" cy="144462"/>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grpSp>
                      <p:grpSp>
                        <p:nvGrpSpPr>
                          <p:cNvPr id="110" name="Group 109">
                            <a:extLst>
                              <a:ext uri="{FF2B5EF4-FFF2-40B4-BE49-F238E27FC236}">
                                <a16:creationId xmlns:a16="http://schemas.microsoft.com/office/drawing/2014/main" id="{90842C94-9418-4BA4-999E-8C3ED8E2D348}"/>
                              </a:ext>
                            </a:extLst>
                          </p:cNvPr>
                          <p:cNvGrpSpPr/>
                          <p:nvPr/>
                        </p:nvGrpSpPr>
                        <p:grpSpPr>
                          <a:xfrm flipH="1">
                            <a:off x="15295" y="80593"/>
                            <a:ext cx="194833" cy="56623"/>
                            <a:chOff x="15295" y="80593"/>
                            <a:chExt cx="108696" cy="144462"/>
                          </a:xfrm>
                        </p:grpSpPr>
                        <p:sp>
                          <p:nvSpPr>
                            <p:cNvPr id="114" name="AutoShape 200">
                              <a:extLst>
                                <a:ext uri="{FF2B5EF4-FFF2-40B4-BE49-F238E27FC236}">
                                  <a16:creationId xmlns:a16="http://schemas.microsoft.com/office/drawing/2014/main" id="{DCF4384C-1DBC-4F98-B364-75508E104E3C}"/>
                                </a:ext>
                              </a:extLst>
                            </p:cNvPr>
                            <p:cNvSpPr>
                              <a:spLocks noChangeArrowheads="1"/>
                            </p:cNvSpPr>
                            <p:nvPr/>
                          </p:nvSpPr>
                          <p:spPr bwMode="auto">
                            <a:xfrm>
                              <a:off x="70016" y="82453"/>
                              <a:ext cx="53975" cy="136525"/>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sp>
                          <p:nvSpPr>
                            <p:cNvPr id="115" name="AutoShape 201">
                              <a:extLst>
                                <a:ext uri="{FF2B5EF4-FFF2-40B4-BE49-F238E27FC236}">
                                  <a16:creationId xmlns:a16="http://schemas.microsoft.com/office/drawing/2014/main" id="{EE7D6BF2-BB4D-4A90-9047-3533BC00F793}"/>
                                </a:ext>
                              </a:extLst>
                            </p:cNvPr>
                            <p:cNvSpPr>
                              <a:spLocks noChangeArrowheads="1"/>
                            </p:cNvSpPr>
                            <p:nvPr/>
                          </p:nvSpPr>
                          <p:spPr bwMode="auto">
                            <a:xfrm rot="10800000">
                              <a:off x="15295" y="80593"/>
                              <a:ext cx="57155" cy="144462"/>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grpSp>
                      <p:grpSp>
                        <p:nvGrpSpPr>
                          <p:cNvPr id="111" name="Group 110">
                            <a:extLst>
                              <a:ext uri="{FF2B5EF4-FFF2-40B4-BE49-F238E27FC236}">
                                <a16:creationId xmlns:a16="http://schemas.microsoft.com/office/drawing/2014/main" id="{50E444C4-294C-4C39-8127-CBA6F3A618FF}"/>
                              </a:ext>
                            </a:extLst>
                          </p:cNvPr>
                          <p:cNvGrpSpPr/>
                          <p:nvPr/>
                        </p:nvGrpSpPr>
                        <p:grpSpPr>
                          <a:xfrm flipH="1">
                            <a:off x="15295" y="135562"/>
                            <a:ext cx="194833" cy="56623"/>
                            <a:chOff x="15295" y="135562"/>
                            <a:chExt cx="108696" cy="144462"/>
                          </a:xfrm>
                        </p:grpSpPr>
                        <p:sp>
                          <p:nvSpPr>
                            <p:cNvPr id="112" name="AutoShape 200">
                              <a:extLst>
                                <a:ext uri="{FF2B5EF4-FFF2-40B4-BE49-F238E27FC236}">
                                  <a16:creationId xmlns:a16="http://schemas.microsoft.com/office/drawing/2014/main" id="{D1F774C6-E30C-4A8F-A7E0-5AA69272CB57}"/>
                                </a:ext>
                              </a:extLst>
                            </p:cNvPr>
                            <p:cNvSpPr>
                              <a:spLocks noChangeArrowheads="1"/>
                            </p:cNvSpPr>
                            <p:nvPr/>
                          </p:nvSpPr>
                          <p:spPr bwMode="auto">
                            <a:xfrm>
                              <a:off x="70016" y="137422"/>
                              <a:ext cx="53975" cy="136525"/>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sp>
                          <p:nvSpPr>
                            <p:cNvPr id="113" name="AutoShape 201">
                              <a:extLst>
                                <a:ext uri="{FF2B5EF4-FFF2-40B4-BE49-F238E27FC236}">
                                  <a16:creationId xmlns:a16="http://schemas.microsoft.com/office/drawing/2014/main" id="{ECC2B82C-59EB-4185-AE8B-F99CA2DB418A}"/>
                                </a:ext>
                              </a:extLst>
                            </p:cNvPr>
                            <p:cNvSpPr>
                              <a:spLocks noChangeArrowheads="1"/>
                            </p:cNvSpPr>
                            <p:nvPr/>
                          </p:nvSpPr>
                          <p:spPr bwMode="auto">
                            <a:xfrm rot="10800000">
                              <a:off x="15295" y="135562"/>
                              <a:ext cx="57155" cy="144462"/>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grpSp>
                    </p:grpSp>
                    <p:grpSp>
                      <p:nvGrpSpPr>
                        <p:cNvPr id="104" name="Group 103">
                          <a:extLst>
                            <a:ext uri="{FF2B5EF4-FFF2-40B4-BE49-F238E27FC236}">
                              <a16:creationId xmlns:a16="http://schemas.microsoft.com/office/drawing/2014/main" id="{479EEFB2-7E6C-4C5A-83C3-B507890FE53D}"/>
                            </a:ext>
                          </a:extLst>
                        </p:cNvPr>
                        <p:cNvGrpSpPr/>
                        <p:nvPr/>
                      </p:nvGrpSpPr>
                      <p:grpSpPr bwMode="auto">
                        <a:xfrm flipH="1">
                          <a:off x="213113" y="6350"/>
                          <a:ext cx="139" cy="307975"/>
                          <a:chOff x="0" y="4"/>
                          <a:chExt cx="139" cy="194"/>
                        </a:xfrm>
                      </p:grpSpPr>
                      <p:cxnSp>
                        <p:nvCxnSpPr>
                          <p:cNvPr id="105" name="Line 226">
                            <a:extLst>
                              <a:ext uri="{FF2B5EF4-FFF2-40B4-BE49-F238E27FC236}">
                                <a16:creationId xmlns:a16="http://schemas.microsoft.com/office/drawing/2014/main" id="{FB91A464-8CEE-4681-BFB2-5314A647D428}"/>
                              </a:ext>
                            </a:extLst>
                          </p:cNvPr>
                          <p:cNvCxnSpPr/>
                          <p:nvPr/>
                        </p:nvCxnSpPr>
                        <p:spPr bwMode="auto">
                          <a:xfrm flipV="1">
                            <a:off x="72" y="6"/>
                            <a:ext cx="0" cy="192"/>
                          </a:xfrm>
                          <a:prstGeom prst="line">
                            <a:avLst/>
                          </a:prstGeom>
                          <a:noFill/>
                          <a:ln w="19050">
                            <a:solidFill>
                              <a:schemeClr val="accent1">
                                <a:lumMod val="60000"/>
                                <a:lumOff val="40000"/>
                              </a:schemeClr>
                            </a:solidFill>
                            <a:round/>
                            <a:headEnd/>
                            <a:tailEnd/>
                          </a:ln>
                          <a:effectLst/>
                        </p:spPr>
                      </p:cxnSp>
                      <p:cxnSp>
                        <p:nvCxnSpPr>
                          <p:cNvPr id="106" name="Line 227">
                            <a:extLst>
                              <a:ext uri="{FF2B5EF4-FFF2-40B4-BE49-F238E27FC236}">
                                <a16:creationId xmlns:a16="http://schemas.microsoft.com/office/drawing/2014/main" id="{ADD73495-E739-4637-9579-358A09100853}"/>
                              </a:ext>
                            </a:extLst>
                          </p:cNvPr>
                          <p:cNvCxnSpPr/>
                          <p:nvPr/>
                        </p:nvCxnSpPr>
                        <p:spPr bwMode="auto">
                          <a:xfrm>
                            <a:off x="0" y="6"/>
                            <a:ext cx="66" cy="72"/>
                          </a:xfrm>
                          <a:prstGeom prst="line">
                            <a:avLst/>
                          </a:prstGeom>
                          <a:noFill/>
                          <a:ln w="19050">
                            <a:solidFill>
                              <a:schemeClr val="accent1">
                                <a:lumMod val="60000"/>
                                <a:lumOff val="40000"/>
                              </a:schemeClr>
                            </a:solidFill>
                            <a:round/>
                            <a:headEnd/>
                            <a:tailEnd/>
                          </a:ln>
                          <a:effectLst/>
                        </p:spPr>
                      </p:cxnSp>
                      <p:cxnSp>
                        <p:nvCxnSpPr>
                          <p:cNvPr id="107" name="Line 228">
                            <a:extLst>
                              <a:ext uri="{FF2B5EF4-FFF2-40B4-BE49-F238E27FC236}">
                                <a16:creationId xmlns:a16="http://schemas.microsoft.com/office/drawing/2014/main" id="{DA2A7B94-9D8E-40A7-B76E-AC867BB32A4A}"/>
                              </a:ext>
                            </a:extLst>
                          </p:cNvPr>
                          <p:cNvCxnSpPr/>
                          <p:nvPr/>
                        </p:nvCxnSpPr>
                        <p:spPr bwMode="auto">
                          <a:xfrm flipV="1">
                            <a:off x="78" y="4"/>
                            <a:ext cx="61" cy="72"/>
                          </a:xfrm>
                          <a:prstGeom prst="line">
                            <a:avLst/>
                          </a:prstGeom>
                          <a:noFill/>
                          <a:ln w="19050">
                            <a:solidFill>
                              <a:schemeClr val="accent1">
                                <a:lumMod val="60000"/>
                                <a:lumOff val="40000"/>
                              </a:schemeClr>
                            </a:solidFill>
                            <a:round/>
                            <a:headEnd/>
                            <a:tailEnd/>
                          </a:ln>
                          <a:effectLst/>
                        </p:spPr>
                      </p:cxnSp>
                    </p:grpSp>
                  </p:grpSp>
                  <p:grpSp>
                    <p:nvGrpSpPr>
                      <p:cNvPr id="93" name="Group 92">
                        <a:extLst>
                          <a:ext uri="{FF2B5EF4-FFF2-40B4-BE49-F238E27FC236}">
                            <a16:creationId xmlns:a16="http://schemas.microsoft.com/office/drawing/2014/main" id="{2AD25795-008B-430C-807B-FEB1E1D1BC52}"/>
                          </a:ext>
                        </a:extLst>
                      </p:cNvPr>
                      <p:cNvGrpSpPr/>
                      <p:nvPr/>
                    </p:nvGrpSpPr>
                    <p:grpSpPr>
                      <a:xfrm>
                        <a:off x="1400175" y="0"/>
                        <a:ext cx="190500" cy="195263"/>
                        <a:chOff x="0" y="0"/>
                        <a:chExt cx="190500" cy="195263"/>
                      </a:xfrm>
                    </p:grpSpPr>
                    <p:sp>
                      <p:nvSpPr>
                        <p:cNvPr id="95" name="Oval 94">
                          <a:extLst>
                            <a:ext uri="{FF2B5EF4-FFF2-40B4-BE49-F238E27FC236}">
                              <a16:creationId xmlns:a16="http://schemas.microsoft.com/office/drawing/2014/main" id="{C1AAE49E-7E12-4358-A47F-ED880E7F0C25}"/>
                            </a:ext>
                          </a:extLst>
                        </p:cNvPr>
                        <p:cNvSpPr>
                          <a:spLocks noChangeArrowheads="1"/>
                        </p:cNvSpPr>
                        <p:nvPr/>
                      </p:nvSpPr>
                      <p:spPr bwMode="auto">
                        <a:xfrm>
                          <a:off x="0" y="0"/>
                          <a:ext cx="190500" cy="195263"/>
                        </a:xfrm>
                        <a:prstGeom prst="ellipse">
                          <a:avLst/>
                        </a:prstGeom>
                        <a:noFill/>
                        <a:ln w="19050">
                          <a:solidFill>
                            <a:schemeClr val="accent1"/>
                          </a:solidFill>
                          <a:round/>
                          <a:headEnd/>
                          <a:tailEnd/>
                        </a:ln>
                        <a:effectLst/>
                      </p:spPr>
                      <p:txBody>
                        <a:bodyPr wrap="none" anchor="ctr"/>
                        <a:lstStyle/>
                        <a:p>
                          <a:endParaRPr lang="en-US"/>
                        </a:p>
                      </p:txBody>
                    </p:sp>
                    <p:grpSp>
                      <p:nvGrpSpPr>
                        <p:cNvPr id="96" name="Group 95">
                          <a:extLst>
                            <a:ext uri="{FF2B5EF4-FFF2-40B4-BE49-F238E27FC236}">
                              <a16:creationId xmlns:a16="http://schemas.microsoft.com/office/drawing/2014/main" id="{C8C9D29F-171F-4895-A3A1-8F5A82E9B50E}"/>
                            </a:ext>
                          </a:extLst>
                        </p:cNvPr>
                        <p:cNvGrpSpPr/>
                        <p:nvPr/>
                      </p:nvGrpSpPr>
                      <p:grpSpPr>
                        <a:xfrm flipH="1">
                          <a:off x="40902" y="26499"/>
                          <a:ext cx="108696" cy="144462"/>
                          <a:chOff x="40902" y="26499"/>
                          <a:chExt cx="108696" cy="144462"/>
                        </a:xfrm>
                      </p:grpSpPr>
                      <p:sp>
                        <p:nvSpPr>
                          <p:cNvPr id="97" name="AutoShape 200">
                            <a:extLst>
                              <a:ext uri="{FF2B5EF4-FFF2-40B4-BE49-F238E27FC236}">
                                <a16:creationId xmlns:a16="http://schemas.microsoft.com/office/drawing/2014/main" id="{06F56B09-D9E2-440C-9BDF-622F5D10150F}"/>
                              </a:ext>
                            </a:extLst>
                          </p:cNvPr>
                          <p:cNvSpPr>
                            <a:spLocks noChangeArrowheads="1"/>
                          </p:cNvSpPr>
                          <p:nvPr/>
                        </p:nvSpPr>
                        <p:spPr bwMode="auto">
                          <a:xfrm>
                            <a:off x="95623" y="28359"/>
                            <a:ext cx="53975" cy="136525"/>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sp>
                        <p:nvSpPr>
                          <p:cNvPr id="98" name="AutoShape 201">
                            <a:extLst>
                              <a:ext uri="{FF2B5EF4-FFF2-40B4-BE49-F238E27FC236}">
                                <a16:creationId xmlns:a16="http://schemas.microsoft.com/office/drawing/2014/main" id="{8C985814-4E5C-4982-92C2-4A1B2E5BFA95}"/>
                              </a:ext>
                            </a:extLst>
                          </p:cNvPr>
                          <p:cNvSpPr>
                            <a:spLocks noChangeArrowheads="1"/>
                          </p:cNvSpPr>
                          <p:nvPr/>
                        </p:nvSpPr>
                        <p:spPr bwMode="auto">
                          <a:xfrm rot="10800000">
                            <a:off x="40902" y="26499"/>
                            <a:ext cx="57155" cy="144462"/>
                          </a:xfrm>
                          <a:custGeom>
                            <a:avLst/>
                            <a:gdLst>
                              <a:gd name="G0" fmla="+- 8855 0 0"/>
                              <a:gd name="G1" fmla="+- -11549934 0 0"/>
                              <a:gd name="G2" fmla="+- 0 0 -11549934"/>
                              <a:gd name="T0" fmla="*/ 0 256 1"/>
                              <a:gd name="T1" fmla="*/ 180 256 1"/>
                              <a:gd name="G3" fmla="+- -11549934 T0 T1"/>
                              <a:gd name="T2" fmla="*/ 0 256 1"/>
                              <a:gd name="T3" fmla="*/ 90 256 1"/>
                              <a:gd name="G4" fmla="+- -11549934 T2 T3"/>
                              <a:gd name="G5" fmla="*/ G4 2 1"/>
                              <a:gd name="T4" fmla="*/ 90 256 1"/>
                              <a:gd name="T5" fmla="*/ 0 256 1"/>
                              <a:gd name="G6" fmla="+- -11549934 T4 T5"/>
                              <a:gd name="G7" fmla="*/ G6 2 1"/>
                              <a:gd name="G8" fmla="abs -1154993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855"/>
                              <a:gd name="G18" fmla="*/ 8855 1 2"/>
                              <a:gd name="G19" fmla="+- G18 5400 0"/>
                              <a:gd name="G20" fmla="cos G19 -11549934"/>
                              <a:gd name="G21" fmla="sin G19 -11549934"/>
                              <a:gd name="G22" fmla="+- G20 10800 0"/>
                              <a:gd name="G23" fmla="+- G21 10800 0"/>
                              <a:gd name="G24" fmla="+- 10800 0 G20"/>
                              <a:gd name="G25" fmla="+- 8855 10800 0"/>
                              <a:gd name="G26" fmla="?: G9 G17 G25"/>
                              <a:gd name="G27" fmla="?: G9 0 21600"/>
                              <a:gd name="G28" fmla="cos 10800 -11549934"/>
                              <a:gd name="G29" fmla="sin 10800 -11549934"/>
                              <a:gd name="G30" fmla="sin 8855 -11549934"/>
                              <a:gd name="G31" fmla="+- G28 10800 0"/>
                              <a:gd name="G32" fmla="+- G29 10800 0"/>
                              <a:gd name="G33" fmla="+- G30 10800 0"/>
                              <a:gd name="G34" fmla="?: G4 0 G31"/>
                              <a:gd name="G35" fmla="?: -11549934 G34 0"/>
                              <a:gd name="G36" fmla="?: G6 G35 G31"/>
                              <a:gd name="G37" fmla="+- 21600 0 G36"/>
                              <a:gd name="G38" fmla="?: G4 0 G33"/>
                              <a:gd name="G39" fmla="?: -11549934 G38 G32"/>
                              <a:gd name="G40" fmla="?: G6 G39 0"/>
                              <a:gd name="G41" fmla="?: G4 G32 21600"/>
                              <a:gd name="G42" fmla="?: G6 G41 G33"/>
                              <a:gd name="T12" fmla="*/ 10800 w 21600"/>
                              <a:gd name="T13" fmla="*/ 0 h 21600"/>
                              <a:gd name="T14" fmla="*/ 993 w 21600"/>
                              <a:gd name="T15" fmla="*/ 10155 h 21600"/>
                              <a:gd name="T16" fmla="*/ 10800 w 21600"/>
                              <a:gd name="T17" fmla="*/ 1945 h 21600"/>
                              <a:gd name="T18" fmla="*/ 20607 w 21600"/>
                              <a:gd name="T19" fmla="*/ 101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64" y="10219"/>
                                </a:moveTo>
                                <a:cubicBezTo>
                                  <a:pt x="2270" y="5564"/>
                                  <a:pt x="6135" y="1944"/>
                                  <a:pt x="10800" y="1945"/>
                                </a:cubicBezTo>
                                <a:cubicBezTo>
                                  <a:pt x="15464" y="1945"/>
                                  <a:pt x="19329" y="5564"/>
                                  <a:pt x="19635" y="10219"/>
                                </a:cubicBezTo>
                                <a:lnTo>
                                  <a:pt x="21576" y="10091"/>
                                </a:lnTo>
                                <a:cubicBezTo>
                                  <a:pt x="21203" y="4414"/>
                                  <a:pt x="16489" y="-1"/>
                                  <a:pt x="10799" y="0"/>
                                </a:cubicBezTo>
                                <a:cubicBezTo>
                                  <a:pt x="5110" y="0"/>
                                  <a:pt x="396" y="4414"/>
                                  <a:pt x="23" y="10091"/>
                                </a:cubicBezTo>
                                <a:close/>
                              </a:path>
                            </a:pathLst>
                          </a:custGeom>
                          <a:noFill/>
                          <a:ln w="19050">
                            <a:solidFill>
                              <a:schemeClr val="accent1">
                                <a:lumMod val="60000"/>
                                <a:lumOff val="40000"/>
                              </a:schemeClr>
                            </a:solidFill>
                            <a:miter lim="800000"/>
                            <a:headEnd/>
                            <a:tailEnd/>
                          </a:ln>
                          <a:effectLst/>
                        </p:spPr>
                        <p:txBody>
                          <a:bodyPr wrap="none" anchor="ctr"/>
                          <a:lstStyle/>
                          <a:p>
                            <a:endParaRPr lang="en-US"/>
                          </a:p>
                        </p:txBody>
                      </p:sp>
                    </p:grpSp>
                  </p:grpSp>
                  <p:cxnSp>
                    <p:nvCxnSpPr>
                      <p:cNvPr id="94" name="Straight Arrow Connector 93">
                        <a:extLst>
                          <a:ext uri="{FF2B5EF4-FFF2-40B4-BE49-F238E27FC236}">
                            <a16:creationId xmlns:a16="http://schemas.microsoft.com/office/drawing/2014/main" id="{85279558-66BD-472A-BAFA-F8D54F67BB8A}"/>
                          </a:ext>
                        </a:extLst>
                      </p:cNvPr>
                      <p:cNvCxnSpPr/>
                      <p:nvPr/>
                    </p:nvCxnSpPr>
                    <p:spPr>
                      <a:xfrm>
                        <a:off x="1485900" y="200025"/>
                        <a:ext cx="0" cy="19051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86" name="Text Box 2">
                      <a:extLst>
                        <a:ext uri="{FF2B5EF4-FFF2-40B4-BE49-F238E27FC236}">
                          <a16:creationId xmlns:a16="http://schemas.microsoft.com/office/drawing/2014/main" id="{8FAE0456-1878-486E-AFE6-282E389DD95D}"/>
                        </a:ext>
                      </a:extLst>
                    </p:cNvPr>
                    <p:cNvSpPr txBox="1">
                      <a:spLocks noChangeArrowheads="1"/>
                    </p:cNvSpPr>
                    <p:nvPr/>
                  </p:nvSpPr>
                  <p:spPr bwMode="auto">
                    <a:xfrm>
                      <a:off x="979095" y="457200"/>
                      <a:ext cx="48323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PA</a:t>
                      </a:r>
                    </a:p>
                  </p:txBody>
                </p:sp>
                <p:sp>
                  <p:nvSpPr>
                    <p:cNvPr id="87" name="Text Box 2">
                      <a:extLst>
                        <a:ext uri="{FF2B5EF4-FFF2-40B4-BE49-F238E27FC236}">
                          <a16:creationId xmlns:a16="http://schemas.microsoft.com/office/drawing/2014/main" id="{8E789667-7E13-4CA7-8B80-58D0381C70CC}"/>
                        </a:ext>
                      </a:extLst>
                    </p:cNvPr>
                    <p:cNvSpPr txBox="1">
                      <a:spLocks noChangeArrowheads="1"/>
                    </p:cNvSpPr>
                    <p:nvPr/>
                  </p:nvSpPr>
                  <p:spPr bwMode="auto">
                    <a:xfrm>
                      <a:off x="1230131" y="9525"/>
                      <a:ext cx="48323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VCO</a:t>
                      </a:r>
                    </a:p>
                  </p:txBody>
                </p:sp>
                <p:sp>
                  <p:nvSpPr>
                    <p:cNvPr id="88" name="Text Box 2">
                      <a:extLst>
                        <a:ext uri="{FF2B5EF4-FFF2-40B4-BE49-F238E27FC236}">
                          <a16:creationId xmlns:a16="http://schemas.microsoft.com/office/drawing/2014/main" id="{A04278B8-C034-4C73-95D1-2B280AF997B2}"/>
                        </a:ext>
                      </a:extLst>
                    </p:cNvPr>
                    <p:cNvSpPr txBox="1">
                      <a:spLocks noChangeArrowheads="1"/>
                    </p:cNvSpPr>
                    <p:nvPr/>
                  </p:nvSpPr>
                  <p:spPr bwMode="auto">
                    <a:xfrm>
                      <a:off x="1438275" y="676275"/>
                      <a:ext cx="52387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Mixer</a:t>
                      </a:r>
                    </a:p>
                  </p:txBody>
                </p:sp>
                <p:sp>
                  <p:nvSpPr>
                    <p:cNvPr id="89" name="Text Box 2">
                      <a:extLst>
                        <a:ext uri="{FF2B5EF4-FFF2-40B4-BE49-F238E27FC236}">
                          <a16:creationId xmlns:a16="http://schemas.microsoft.com/office/drawing/2014/main" id="{C31894E5-D2A4-4941-9304-35B81CD72FB7}"/>
                        </a:ext>
                      </a:extLst>
                    </p:cNvPr>
                    <p:cNvSpPr txBox="1">
                      <a:spLocks noChangeArrowheads="1"/>
                    </p:cNvSpPr>
                    <p:nvPr/>
                  </p:nvSpPr>
                  <p:spPr bwMode="auto">
                    <a:xfrm>
                      <a:off x="381000" y="276225"/>
                      <a:ext cx="48323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BPF</a:t>
                      </a:r>
                    </a:p>
                  </p:txBody>
                </p:sp>
                <p:sp>
                  <p:nvSpPr>
                    <p:cNvPr id="90" name="Text Box 2">
                      <a:extLst>
                        <a:ext uri="{FF2B5EF4-FFF2-40B4-BE49-F238E27FC236}">
                          <a16:creationId xmlns:a16="http://schemas.microsoft.com/office/drawing/2014/main" id="{E10B2A2E-6CB4-4BAB-8272-E66DE973E17F}"/>
                        </a:ext>
                      </a:extLst>
                    </p:cNvPr>
                    <p:cNvSpPr txBox="1">
                      <a:spLocks noChangeArrowheads="1"/>
                    </p:cNvSpPr>
                    <p:nvPr/>
                  </p:nvSpPr>
                  <p:spPr bwMode="auto">
                    <a:xfrm>
                      <a:off x="0" y="66675"/>
                      <a:ext cx="647700"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Antenna</a:t>
                      </a:r>
                    </a:p>
                  </p:txBody>
                </p:sp>
                <p:sp>
                  <p:nvSpPr>
                    <p:cNvPr id="91" name="Text Box 2">
                      <a:extLst>
                        <a:ext uri="{FF2B5EF4-FFF2-40B4-BE49-F238E27FC236}">
                          <a16:creationId xmlns:a16="http://schemas.microsoft.com/office/drawing/2014/main" id="{0B31AB75-0D0D-4977-9729-48F91D3E9299}"/>
                        </a:ext>
                      </a:extLst>
                    </p:cNvPr>
                    <p:cNvSpPr txBox="1">
                      <a:spLocks noChangeArrowheads="1"/>
                    </p:cNvSpPr>
                    <p:nvPr/>
                  </p:nvSpPr>
                  <p:spPr bwMode="auto">
                    <a:xfrm>
                      <a:off x="2023692" y="453867"/>
                      <a:ext cx="762000"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Baseband</a:t>
                      </a:r>
                    </a:p>
                  </p:txBody>
                </p:sp>
              </p:grpSp>
            </p:grpSp>
            <p:sp>
              <p:nvSpPr>
                <p:cNvPr id="73" name="Rectangle 72">
                  <a:extLst>
                    <a:ext uri="{FF2B5EF4-FFF2-40B4-BE49-F238E27FC236}">
                      <a16:creationId xmlns:a16="http://schemas.microsoft.com/office/drawing/2014/main" id="{BD066A08-F43A-4728-BE7A-B27BBBC9AB4E}"/>
                    </a:ext>
                  </a:extLst>
                </p:cNvPr>
                <p:cNvSpPr/>
                <p:nvPr/>
              </p:nvSpPr>
              <p:spPr>
                <a:xfrm>
                  <a:off x="2075601" y="1104900"/>
                  <a:ext cx="749022" cy="261656"/>
                </a:xfrm>
                <a:prstGeom prst="rect">
                  <a:avLst/>
                </a:prstGeom>
                <a:noFill/>
              </p:spPr>
              <p:txBody>
                <a:bodyPr wrap="none" lIns="91440" tIns="45720" rIns="91440" bIns="45720">
                  <a:spAutoFit/>
                  <a:scene3d>
                    <a:camera prst="orthographicFront"/>
                    <a:lightRig rig="balanced" dir="t">
                      <a:rot lat="0" lon="0" rev="2100000"/>
                    </a:lightRig>
                  </a:scene3d>
                  <a:sp3d prstMaterial="metal">
                    <a:contourClr>
                      <a:schemeClr val="bg2"/>
                    </a:contourClr>
                  </a:sp3d>
                </a:bodyPr>
                <a:lstStyle/>
                <a:p>
                  <a:pPr marL="0" marR="0" algn="ctr">
                    <a:spcBef>
                      <a:spcPts val="0"/>
                    </a:spcBef>
                    <a:spcAft>
                      <a:spcPts val="0"/>
                    </a:spcAft>
                  </a:pPr>
                  <a:r>
                    <a:rPr lang="en-US" sz="11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Path Loss</a:t>
                  </a:r>
                  <a:endParaRPr lang="en-US" sz="1200">
                    <a:effectLst/>
                    <a:latin typeface="Times New Roman" panose="02020603050405020304" pitchFamily="18" charset="0"/>
                    <a:ea typeface="Times New Roman" panose="02020603050405020304" pitchFamily="18" charset="0"/>
                  </a:endParaRPr>
                </a:p>
              </p:txBody>
            </p:sp>
            <p:sp>
              <p:nvSpPr>
                <p:cNvPr id="74" name="Rectangle 73">
                  <a:extLst>
                    <a:ext uri="{FF2B5EF4-FFF2-40B4-BE49-F238E27FC236}">
                      <a16:creationId xmlns:a16="http://schemas.microsoft.com/office/drawing/2014/main" id="{6844F9B1-C5A7-4828-84F9-AD7ADB53F8EC}"/>
                    </a:ext>
                  </a:extLst>
                </p:cNvPr>
                <p:cNvSpPr/>
                <p:nvPr/>
              </p:nvSpPr>
              <p:spPr>
                <a:xfrm>
                  <a:off x="2324061" y="1295400"/>
                  <a:ext cx="855980" cy="262255"/>
                </a:xfrm>
                <a:prstGeom prst="rect">
                  <a:avLst/>
                </a:prstGeom>
                <a:noFill/>
              </p:spPr>
              <p:txBody>
                <a:bodyPr wrap="none" lIns="91440" tIns="45720" rIns="91440" bIns="45720">
                  <a:spAutoFit/>
                  <a:scene3d>
                    <a:camera prst="orthographicFront"/>
                    <a:lightRig rig="balanced" dir="t">
                      <a:rot lat="0" lon="0" rev="2100000"/>
                    </a:lightRig>
                  </a:scene3d>
                  <a:sp3d prstMaterial="metal">
                    <a:contourClr>
                      <a:schemeClr val="bg2"/>
                    </a:contourClr>
                  </a:sp3d>
                </a:bodyPr>
                <a:lstStyle/>
                <a:p>
                  <a:pPr marL="0" marR="0" algn="ctr">
                    <a:spcBef>
                      <a:spcPts val="0"/>
                    </a:spcBef>
                    <a:spcAft>
                      <a:spcPts val="0"/>
                    </a:spcAft>
                  </a:pPr>
                  <a:r>
                    <a:rPr lang="en-US" sz="11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Attenuation</a:t>
                  </a:r>
                  <a:endParaRPr lang="en-US" sz="1200">
                    <a:effectLst/>
                    <a:latin typeface="Times New Roman" panose="02020603050405020304" pitchFamily="18" charset="0"/>
                    <a:ea typeface="Times New Roman" panose="02020603050405020304" pitchFamily="18" charset="0"/>
                  </a:endParaRPr>
                </a:p>
              </p:txBody>
            </p:sp>
            <p:sp>
              <p:nvSpPr>
                <p:cNvPr id="75" name="Rectangle 74">
                  <a:extLst>
                    <a:ext uri="{FF2B5EF4-FFF2-40B4-BE49-F238E27FC236}">
                      <a16:creationId xmlns:a16="http://schemas.microsoft.com/office/drawing/2014/main" id="{BA5B2DCE-DD89-4856-A6FE-FF4917EBF6F7}"/>
                    </a:ext>
                  </a:extLst>
                </p:cNvPr>
                <p:cNvSpPr/>
                <p:nvPr/>
              </p:nvSpPr>
              <p:spPr>
                <a:xfrm>
                  <a:off x="2573738" y="1504950"/>
                  <a:ext cx="569980" cy="261656"/>
                </a:xfrm>
                <a:prstGeom prst="rect">
                  <a:avLst/>
                </a:prstGeom>
                <a:noFill/>
              </p:spPr>
              <p:txBody>
                <a:bodyPr wrap="none" lIns="91440" tIns="45720" rIns="91440" bIns="45720">
                  <a:spAutoFit/>
                  <a:scene3d>
                    <a:camera prst="orthographicFront"/>
                    <a:lightRig rig="balanced" dir="t">
                      <a:rot lat="0" lon="0" rev="2100000"/>
                    </a:lightRig>
                  </a:scene3d>
                  <a:sp3d prstMaterial="metal">
                    <a:contourClr>
                      <a:schemeClr val="bg2"/>
                    </a:contourClr>
                  </a:sp3d>
                </a:bodyPr>
                <a:lstStyle/>
                <a:p>
                  <a:pPr marL="0" marR="0" algn="ctr">
                    <a:spcBef>
                      <a:spcPts val="0"/>
                    </a:spcBef>
                    <a:spcAft>
                      <a:spcPts val="0"/>
                    </a:spcAft>
                  </a:pPr>
                  <a:r>
                    <a:rPr lang="en-US" sz="11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Fading</a:t>
                  </a:r>
                  <a:endParaRPr lang="en-US" sz="1200">
                    <a:effectLst/>
                    <a:latin typeface="Times New Roman" panose="02020603050405020304" pitchFamily="18" charset="0"/>
                    <a:ea typeface="Times New Roman" panose="02020603050405020304" pitchFamily="18" charset="0"/>
                  </a:endParaRPr>
                </a:p>
              </p:txBody>
            </p:sp>
            <p:sp>
              <p:nvSpPr>
                <p:cNvPr id="76" name="Rectangle 75">
                  <a:extLst>
                    <a:ext uri="{FF2B5EF4-FFF2-40B4-BE49-F238E27FC236}">
                      <a16:creationId xmlns:a16="http://schemas.microsoft.com/office/drawing/2014/main" id="{56A453E7-E2B3-4669-AA5E-3BE880D70ADC}"/>
                    </a:ext>
                  </a:extLst>
                </p:cNvPr>
                <p:cNvSpPr/>
                <p:nvPr/>
              </p:nvSpPr>
              <p:spPr>
                <a:xfrm>
                  <a:off x="2768848" y="1714500"/>
                  <a:ext cx="504872" cy="261656"/>
                </a:xfrm>
                <a:prstGeom prst="rect">
                  <a:avLst/>
                </a:prstGeom>
                <a:noFill/>
              </p:spPr>
              <p:txBody>
                <a:bodyPr wrap="none" lIns="91440" tIns="45720" rIns="91440" bIns="45720">
                  <a:spAutoFit/>
                  <a:scene3d>
                    <a:camera prst="orthographicFront"/>
                    <a:lightRig rig="balanced" dir="t">
                      <a:rot lat="0" lon="0" rev="2100000"/>
                    </a:lightRig>
                  </a:scene3d>
                  <a:sp3d prstMaterial="metal">
                    <a:contourClr>
                      <a:schemeClr val="bg2"/>
                    </a:contourClr>
                  </a:sp3d>
                </a:bodyPr>
                <a:lstStyle/>
                <a:p>
                  <a:pPr marL="0" marR="0" algn="ctr">
                    <a:spcBef>
                      <a:spcPts val="0"/>
                    </a:spcBef>
                    <a:spcAft>
                      <a:spcPts val="0"/>
                    </a:spcAft>
                  </a:pPr>
                  <a:r>
                    <a:rPr lang="en-US" sz="11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Noise</a:t>
                  </a:r>
                  <a:endParaRPr lang="en-US" sz="1200">
                    <a:effectLst/>
                    <a:latin typeface="Times New Roman" panose="02020603050405020304" pitchFamily="18" charset="0"/>
                    <a:ea typeface="Times New Roman" panose="02020603050405020304" pitchFamily="18" charset="0"/>
                  </a:endParaRPr>
                </a:p>
              </p:txBody>
            </p:sp>
            <p:cxnSp>
              <p:nvCxnSpPr>
                <p:cNvPr id="77" name="Straight Arrow Connector 76">
                  <a:extLst>
                    <a:ext uri="{FF2B5EF4-FFF2-40B4-BE49-F238E27FC236}">
                      <a16:creationId xmlns:a16="http://schemas.microsoft.com/office/drawing/2014/main" id="{7BF2D40D-20A6-474A-A744-81B6543BCF48}"/>
                    </a:ext>
                  </a:extLst>
                </p:cNvPr>
                <p:cNvCxnSpPr/>
                <p:nvPr/>
              </p:nvCxnSpPr>
              <p:spPr>
                <a:xfrm>
                  <a:off x="2009775" y="1133475"/>
                  <a:ext cx="884291" cy="838049"/>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B8C491C9-8208-46CA-B7AA-7D79F4A44BC9}"/>
                  </a:ext>
                </a:extLst>
              </p:cNvPr>
              <p:cNvSpPr/>
              <p:nvPr/>
            </p:nvSpPr>
            <p:spPr>
              <a:xfrm>
                <a:off x="-10592" y="1123950"/>
                <a:ext cx="685396" cy="261656"/>
              </a:xfrm>
              <a:prstGeom prst="rect">
                <a:avLst/>
              </a:prstGeom>
              <a:noFill/>
            </p:spPr>
            <p:txBody>
              <a:bodyPr wrap="none" lIns="91440" tIns="45720" rIns="91440" bIns="45720">
                <a:spAutoFit/>
                <a:scene3d>
                  <a:camera prst="orthographicFront"/>
                  <a:lightRig rig="balanced" dir="t">
                    <a:rot lat="0" lon="0" rev="2100000"/>
                  </a:lightRig>
                </a:scene3d>
                <a:sp3d prstMaterial="metal">
                  <a:contourClr>
                    <a:schemeClr val="bg2"/>
                  </a:contourClr>
                </a:sp3d>
              </a:bodyPr>
              <a:lstStyle/>
              <a:p>
                <a:pPr marL="0" marR="0" algn="ctr">
                  <a:spcBef>
                    <a:spcPts val="0"/>
                  </a:spcBef>
                  <a:spcAft>
                    <a:spcPts val="0"/>
                  </a:spcAft>
                </a:pPr>
                <a:r>
                  <a:rPr lang="en-US" sz="11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Receiver</a:t>
                </a:r>
                <a:endParaRPr lang="en-US" sz="1200">
                  <a:effectLst/>
                  <a:latin typeface="Times New Roman" panose="02020603050405020304" pitchFamily="18" charset="0"/>
                  <a:ea typeface="Times New Roman" panose="02020603050405020304" pitchFamily="18" charset="0"/>
                </a:endParaRPr>
              </a:p>
            </p:txBody>
          </p:sp>
          <p:sp>
            <p:nvSpPr>
              <p:cNvPr id="71" name="Rectangle 70">
                <a:extLst>
                  <a:ext uri="{FF2B5EF4-FFF2-40B4-BE49-F238E27FC236}">
                    <a16:creationId xmlns:a16="http://schemas.microsoft.com/office/drawing/2014/main" id="{0E0F3664-3B90-4BAC-AC70-402DAEA0BFD0}"/>
                  </a:ext>
                </a:extLst>
              </p:cNvPr>
              <p:cNvSpPr/>
              <p:nvPr/>
            </p:nvSpPr>
            <p:spPr>
              <a:xfrm>
                <a:off x="2714151" y="2000250"/>
                <a:ext cx="841375" cy="262255"/>
              </a:xfrm>
              <a:prstGeom prst="rect">
                <a:avLst/>
              </a:prstGeom>
              <a:noFill/>
            </p:spPr>
            <p:txBody>
              <a:bodyPr wrap="none" lIns="91440" tIns="45720" rIns="91440" bIns="45720">
                <a:spAutoFit/>
                <a:scene3d>
                  <a:camera prst="orthographicFront"/>
                  <a:lightRig rig="balanced" dir="t">
                    <a:rot lat="0" lon="0" rev="2100000"/>
                  </a:lightRig>
                </a:scene3d>
                <a:sp3d prstMaterial="metal">
                  <a:contourClr>
                    <a:schemeClr val="bg2"/>
                  </a:contourClr>
                </a:sp3d>
              </a:bodyPr>
              <a:lstStyle/>
              <a:p>
                <a:pPr marL="0" marR="0" algn="ctr">
                  <a:spcBef>
                    <a:spcPts val="0"/>
                  </a:spcBef>
                  <a:spcAft>
                    <a:spcPts val="0"/>
                  </a:spcAft>
                </a:pPr>
                <a:r>
                  <a:rPr lang="en-US" sz="11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Transmitter</a:t>
                </a:r>
                <a:endParaRPr lang="en-US" sz="1200">
                  <a:effectLst/>
                  <a:latin typeface="Times New Roman" panose="02020603050405020304" pitchFamily="18" charset="0"/>
                  <a:ea typeface="Times New Roman" panose="02020603050405020304" pitchFamily="18" charset="0"/>
                </a:endParaRPr>
              </a:p>
            </p:txBody>
          </p:sp>
        </p:grpSp>
        <p:sp>
          <p:nvSpPr>
            <p:cNvPr id="67" name="Rectangle 66">
              <a:extLst>
                <a:ext uri="{FF2B5EF4-FFF2-40B4-BE49-F238E27FC236}">
                  <a16:creationId xmlns:a16="http://schemas.microsoft.com/office/drawing/2014/main" id="{E4C451F0-DA4A-4E05-BA0C-5659B6021881}"/>
                </a:ext>
              </a:extLst>
            </p:cNvPr>
            <p:cNvSpPr/>
            <p:nvPr/>
          </p:nvSpPr>
          <p:spPr>
            <a:xfrm>
              <a:off x="0" y="1"/>
              <a:ext cx="3752850" cy="333670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41" name="TextBox 340">
            <a:extLst>
              <a:ext uri="{FF2B5EF4-FFF2-40B4-BE49-F238E27FC236}">
                <a16:creationId xmlns:a16="http://schemas.microsoft.com/office/drawing/2014/main" id="{0684F722-012E-47C3-A491-C0A678D715A5}"/>
              </a:ext>
            </a:extLst>
          </p:cNvPr>
          <p:cNvSpPr txBox="1"/>
          <p:nvPr/>
        </p:nvSpPr>
        <p:spPr>
          <a:xfrm>
            <a:off x="5155719" y="2627634"/>
            <a:ext cx="3679801" cy="1169551"/>
          </a:xfrm>
          <a:prstGeom prst="rect">
            <a:avLst/>
          </a:prstGeom>
          <a:noFill/>
        </p:spPr>
        <p:txBody>
          <a:bodyPr wrap="square" rtlCol="0">
            <a:spAutoFit/>
          </a:bodyPr>
          <a:lstStyle/>
          <a:p>
            <a:r>
              <a:rPr lang="en-US" sz="1400" dirty="0"/>
              <a:t>Power Amplifier (PA) amplifies signal power to compensate for signal degradation in channel so as to maintain signal integrity and minimum S/N Ratio required at the Receiver</a:t>
            </a:r>
          </a:p>
        </p:txBody>
      </p:sp>
      <p:sp>
        <p:nvSpPr>
          <p:cNvPr id="342" name="Right Brace 341">
            <a:extLst>
              <a:ext uri="{FF2B5EF4-FFF2-40B4-BE49-F238E27FC236}">
                <a16:creationId xmlns:a16="http://schemas.microsoft.com/office/drawing/2014/main" id="{235FFBDB-934C-41C0-AFDE-1F0A5B1B4006}"/>
              </a:ext>
            </a:extLst>
          </p:cNvPr>
          <p:cNvSpPr/>
          <p:nvPr/>
        </p:nvSpPr>
        <p:spPr>
          <a:xfrm rot="18865677">
            <a:off x="4269042" y="3478863"/>
            <a:ext cx="183157" cy="1178084"/>
          </a:xfrm>
          <a:prstGeom prst="rightBrace">
            <a:avLst>
              <a:gd name="adj1" fmla="val 54212"/>
              <a:gd name="adj2" fmla="val 49554"/>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3" name="Straight Arrow Connector 342">
            <a:extLst>
              <a:ext uri="{FF2B5EF4-FFF2-40B4-BE49-F238E27FC236}">
                <a16:creationId xmlns:a16="http://schemas.microsoft.com/office/drawing/2014/main" id="{4DE29F06-D844-4C49-BCC9-228830536AE1}"/>
              </a:ext>
            </a:extLst>
          </p:cNvPr>
          <p:cNvCxnSpPr>
            <a:cxnSpLocks/>
            <a:stCxn id="342" idx="1"/>
          </p:cNvCxnSpPr>
          <p:nvPr/>
        </p:nvCxnSpPr>
        <p:spPr>
          <a:xfrm flipV="1">
            <a:off x="4420974" y="3494044"/>
            <a:ext cx="567839" cy="504784"/>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4307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148B3-0243-4CFD-ACA4-6BF136945782}"/>
              </a:ext>
            </a:extLst>
          </p:cNvPr>
          <p:cNvSpPr>
            <a:spLocks noGrp="1"/>
          </p:cNvSpPr>
          <p:nvPr>
            <p:ph type="title"/>
          </p:nvPr>
        </p:nvSpPr>
        <p:spPr/>
        <p:txBody>
          <a:bodyPr/>
          <a:lstStyle/>
          <a:p>
            <a:r>
              <a:rPr lang="en-IN" dirty="0"/>
              <a:t>PA in FDD Vs TDD System</a:t>
            </a:r>
          </a:p>
        </p:txBody>
      </p:sp>
      <p:sp>
        <p:nvSpPr>
          <p:cNvPr id="3" name="Date Placeholder 2">
            <a:extLst>
              <a:ext uri="{FF2B5EF4-FFF2-40B4-BE49-F238E27FC236}">
                <a16:creationId xmlns:a16="http://schemas.microsoft.com/office/drawing/2014/main" id="{03E319B2-2733-4815-9552-6293BC32C55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52318532-09FA-4723-8F23-643F945B7751}"/>
              </a:ext>
            </a:extLst>
          </p:cNvPr>
          <p:cNvSpPr>
            <a:spLocks noGrp="1"/>
          </p:cNvSpPr>
          <p:nvPr>
            <p:ph type="sldNum" sz="quarter" idx="12"/>
          </p:nvPr>
        </p:nvSpPr>
        <p:spPr/>
        <p:txBody>
          <a:bodyPr/>
          <a:lstStyle/>
          <a:p>
            <a:fld id="{2495F090-CA2D-44FF-B42B-1156B48CA943}" type="slidenum">
              <a:rPr lang="en-IN" smtClean="0"/>
              <a:t>193</a:t>
            </a:fld>
            <a:endParaRPr lang="en-IN"/>
          </a:p>
        </p:txBody>
      </p:sp>
      <p:grpSp>
        <p:nvGrpSpPr>
          <p:cNvPr id="5" name="Group 4">
            <a:extLst>
              <a:ext uri="{FF2B5EF4-FFF2-40B4-BE49-F238E27FC236}">
                <a16:creationId xmlns:a16="http://schemas.microsoft.com/office/drawing/2014/main" id="{05795F94-7BDA-4C31-BDAC-2290E0F64196}"/>
              </a:ext>
            </a:extLst>
          </p:cNvPr>
          <p:cNvGrpSpPr/>
          <p:nvPr/>
        </p:nvGrpSpPr>
        <p:grpSpPr>
          <a:xfrm>
            <a:off x="762739" y="1518608"/>
            <a:ext cx="2197894" cy="1280491"/>
            <a:chOff x="0" y="0"/>
            <a:chExt cx="2028825" cy="1280491"/>
          </a:xfrm>
        </p:grpSpPr>
        <p:sp>
          <p:nvSpPr>
            <p:cNvPr id="6" name="Rectangle 5">
              <a:extLst>
                <a:ext uri="{FF2B5EF4-FFF2-40B4-BE49-F238E27FC236}">
                  <a16:creationId xmlns:a16="http://schemas.microsoft.com/office/drawing/2014/main" id="{22E4BC07-D25B-47B7-AEDA-7DE1FCE34104}"/>
                </a:ext>
              </a:extLst>
            </p:cNvPr>
            <p:cNvSpPr/>
            <p:nvPr/>
          </p:nvSpPr>
          <p:spPr>
            <a:xfrm>
              <a:off x="0" y="0"/>
              <a:ext cx="2028825" cy="1280491"/>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8" name="Group 7">
              <a:extLst>
                <a:ext uri="{FF2B5EF4-FFF2-40B4-BE49-F238E27FC236}">
                  <a16:creationId xmlns:a16="http://schemas.microsoft.com/office/drawing/2014/main" id="{40F9A2F1-B26B-43FD-B6BC-7450FE37E401}"/>
                </a:ext>
              </a:extLst>
            </p:cNvPr>
            <p:cNvGrpSpPr/>
            <p:nvPr/>
          </p:nvGrpSpPr>
          <p:grpSpPr>
            <a:xfrm>
              <a:off x="123825" y="95250"/>
              <a:ext cx="1828800" cy="1009652"/>
              <a:chOff x="0" y="0"/>
              <a:chExt cx="1828800" cy="1009652"/>
            </a:xfrm>
          </p:grpSpPr>
          <p:cxnSp>
            <p:nvCxnSpPr>
              <p:cNvPr id="10" name="Straight Connector 9">
                <a:extLst>
                  <a:ext uri="{FF2B5EF4-FFF2-40B4-BE49-F238E27FC236}">
                    <a16:creationId xmlns:a16="http://schemas.microsoft.com/office/drawing/2014/main" id="{4038E4AC-4932-4941-AB91-E38032B60BAD}"/>
                  </a:ext>
                </a:extLst>
              </p:cNvPr>
              <p:cNvCxnSpPr/>
              <p:nvPr/>
            </p:nvCxnSpPr>
            <p:spPr>
              <a:xfrm flipH="1" flipV="1">
                <a:off x="1238250" y="419100"/>
                <a:ext cx="219075" cy="762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A14F74B-9D8D-4286-A209-189A381CEF65}"/>
                  </a:ext>
                </a:extLst>
              </p:cNvPr>
              <p:cNvGrpSpPr/>
              <p:nvPr/>
            </p:nvGrpSpPr>
            <p:grpSpPr>
              <a:xfrm>
                <a:off x="0" y="0"/>
                <a:ext cx="1238250" cy="1009652"/>
                <a:chOff x="0" y="0"/>
                <a:chExt cx="1238250" cy="1009652"/>
              </a:xfrm>
            </p:grpSpPr>
            <p:sp>
              <p:nvSpPr>
                <p:cNvPr id="14" name="Isosceles Triangle 13">
                  <a:extLst>
                    <a:ext uri="{FF2B5EF4-FFF2-40B4-BE49-F238E27FC236}">
                      <a16:creationId xmlns:a16="http://schemas.microsoft.com/office/drawing/2014/main" id="{4D6F2C90-2874-47B2-81F2-22A49B9A9D2B}"/>
                    </a:ext>
                  </a:extLst>
                </p:cNvPr>
                <p:cNvSpPr/>
                <p:nvPr/>
              </p:nvSpPr>
              <p:spPr>
                <a:xfrm rot="5400000">
                  <a:off x="276225" y="28576"/>
                  <a:ext cx="447677" cy="390525"/>
                </a:xfrm>
                <a:prstGeom prst="triangl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Isosceles Triangle 14">
                  <a:extLst>
                    <a:ext uri="{FF2B5EF4-FFF2-40B4-BE49-F238E27FC236}">
                      <a16:creationId xmlns:a16="http://schemas.microsoft.com/office/drawing/2014/main" id="{9E9171E4-1860-4FFD-ADFA-85B6AF43851E}"/>
                    </a:ext>
                  </a:extLst>
                </p:cNvPr>
                <p:cNvSpPr/>
                <p:nvPr/>
              </p:nvSpPr>
              <p:spPr>
                <a:xfrm rot="16200000" flipH="1">
                  <a:off x="266700" y="590551"/>
                  <a:ext cx="447677" cy="390525"/>
                </a:xfrm>
                <a:prstGeom prst="triangl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2">
                  <a:extLst>
                    <a:ext uri="{FF2B5EF4-FFF2-40B4-BE49-F238E27FC236}">
                      <a16:creationId xmlns:a16="http://schemas.microsoft.com/office/drawing/2014/main" id="{2F0E34D1-ACB1-4CEF-BAB0-718E1AD66106}"/>
                    </a:ext>
                  </a:extLst>
                </p:cNvPr>
                <p:cNvSpPr txBox="1">
                  <a:spLocks noChangeArrowheads="1"/>
                </p:cNvSpPr>
                <p:nvPr/>
              </p:nvSpPr>
              <p:spPr bwMode="auto">
                <a:xfrm>
                  <a:off x="228600" y="104776"/>
                  <a:ext cx="42608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PA</a:t>
                  </a:r>
                </a:p>
              </p:txBody>
            </p:sp>
            <p:sp>
              <p:nvSpPr>
                <p:cNvPr id="17" name="Text Box 2">
                  <a:extLst>
                    <a:ext uri="{FF2B5EF4-FFF2-40B4-BE49-F238E27FC236}">
                      <a16:creationId xmlns:a16="http://schemas.microsoft.com/office/drawing/2014/main" id="{C923EEE8-2AF0-46ED-8D35-D3561C30059F}"/>
                    </a:ext>
                  </a:extLst>
                </p:cNvPr>
                <p:cNvSpPr txBox="1">
                  <a:spLocks noChangeArrowheads="1"/>
                </p:cNvSpPr>
                <p:nvPr/>
              </p:nvSpPr>
              <p:spPr bwMode="auto">
                <a:xfrm>
                  <a:off x="323850" y="666751"/>
                  <a:ext cx="42608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LNA</a:t>
                  </a:r>
                </a:p>
              </p:txBody>
            </p:sp>
            <p:sp>
              <p:nvSpPr>
                <p:cNvPr id="18" name="Freeform 18">
                  <a:extLst>
                    <a:ext uri="{FF2B5EF4-FFF2-40B4-BE49-F238E27FC236}">
                      <a16:creationId xmlns:a16="http://schemas.microsoft.com/office/drawing/2014/main" id="{C3D3B3DF-262D-48E3-B5A7-D8A06D71EEA9}"/>
                    </a:ext>
                  </a:extLst>
                </p:cNvPr>
                <p:cNvSpPr/>
                <p:nvPr/>
              </p:nvSpPr>
              <p:spPr>
                <a:xfrm>
                  <a:off x="695325" y="228601"/>
                  <a:ext cx="542925" cy="152400"/>
                </a:xfrm>
                <a:custGeom>
                  <a:avLst/>
                  <a:gdLst>
                    <a:gd name="connsiteX0" fmla="*/ 0 w 542925"/>
                    <a:gd name="connsiteY0" fmla="*/ 0 h 152400"/>
                    <a:gd name="connsiteX1" fmla="*/ 342900 w 542925"/>
                    <a:gd name="connsiteY1" fmla="*/ 0 h 152400"/>
                    <a:gd name="connsiteX2" fmla="*/ 342900 w 542925"/>
                    <a:gd name="connsiteY2" fmla="*/ 152400 h 152400"/>
                    <a:gd name="connsiteX3" fmla="*/ 542925 w 54292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542925" h="152400">
                      <a:moveTo>
                        <a:pt x="0" y="0"/>
                      </a:moveTo>
                      <a:lnTo>
                        <a:pt x="342900" y="0"/>
                      </a:lnTo>
                      <a:lnTo>
                        <a:pt x="342900" y="152400"/>
                      </a:lnTo>
                      <a:lnTo>
                        <a:pt x="542925" y="152400"/>
                      </a:lnTo>
                    </a:path>
                  </a:pathLst>
                </a:custGeom>
                <a:noFill/>
                <a:ln w="19050">
                  <a:solidFill>
                    <a:schemeClr val="accent6">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19">
                  <a:extLst>
                    <a:ext uri="{FF2B5EF4-FFF2-40B4-BE49-F238E27FC236}">
                      <a16:creationId xmlns:a16="http://schemas.microsoft.com/office/drawing/2014/main" id="{FECF4DA3-1AB5-4660-997A-534CEE2A698A}"/>
                    </a:ext>
                  </a:extLst>
                </p:cNvPr>
                <p:cNvSpPr/>
                <p:nvPr/>
              </p:nvSpPr>
              <p:spPr>
                <a:xfrm flipV="1">
                  <a:off x="695325" y="619126"/>
                  <a:ext cx="542925" cy="152400"/>
                </a:xfrm>
                <a:custGeom>
                  <a:avLst/>
                  <a:gdLst>
                    <a:gd name="connsiteX0" fmla="*/ 0 w 542925"/>
                    <a:gd name="connsiteY0" fmla="*/ 0 h 152400"/>
                    <a:gd name="connsiteX1" fmla="*/ 342900 w 542925"/>
                    <a:gd name="connsiteY1" fmla="*/ 0 h 152400"/>
                    <a:gd name="connsiteX2" fmla="*/ 342900 w 542925"/>
                    <a:gd name="connsiteY2" fmla="*/ 152400 h 152400"/>
                    <a:gd name="connsiteX3" fmla="*/ 542925 w 54292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542925" h="152400">
                      <a:moveTo>
                        <a:pt x="0" y="0"/>
                      </a:moveTo>
                      <a:lnTo>
                        <a:pt x="342900" y="0"/>
                      </a:lnTo>
                      <a:lnTo>
                        <a:pt x="342900" y="152400"/>
                      </a:lnTo>
                      <a:lnTo>
                        <a:pt x="542925" y="152400"/>
                      </a:lnTo>
                    </a:path>
                  </a:pathLst>
                </a:custGeom>
                <a:noFill/>
                <a:ln w="19050">
                  <a:solidFill>
                    <a:schemeClr val="accent6">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0" name="Straight Connector 19">
                  <a:extLst>
                    <a:ext uri="{FF2B5EF4-FFF2-40B4-BE49-F238E27FC236}">
                      <a16:creationId xmlns:a16="http://schemas.microsoft.com/office/drawing/2014/main" id="{E675C557-5B77-409C-BCF9-DFE77280E1AD}"/>
                    </a:ext>
                  </a:extLst>
                </p:cNvPr>
                <p:cNvCxnSpPr/>
                <p:nvPr/>
              </p:nvCxnSpPr>
              <p:spPr>
                <a:xfrm flipH="1">
                  <a:off x="9525" y="228601"/>
                  <a:ext cx="295275" cy="0"/>
                </a:xfrm>
                <a:prstGeom prst="line">
                  <a:avLst/>
                </a:prstGeom>
                <a:ln w="1905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865A82-421B-4D3C-8B4F-9CD06BECC6D2}"/>
                    </a:ext>
                  </a:extLst>
                </p:cNvPr>
                <p:cNvCxnSpPr/>
                <p:nvPr/>
              </p:nvCxnSpPr>
              <p:spPr>
                <a:xfrm flipH="1">
                  <a:off x="0" y="781051"/>
                  <a:ext cx="295275" cy="0"/>
                </a:xfrm>
                <a:prstGeom prst="line">
                  <a:avLst/>
                </a:prstGeom>
                <a:ln w="1905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ED0F066-535E-40F8-8B9F-4461299C2322}"/>
                  </a:ext>
                </a:extLst>
              </p:cNvPr>
              <p:cNvCxnSpPr/>
              <p:nvPr/>
            </p:nvCxnSpPr>
            <p:spPr>
              <a:xfrm>
                <a:off x="1457325" y="495300"/>
                <a:ext cx="371475" cy="0"/>
              </a:xfrm>
              <a:prstGeom prst="line">
                <a:avLst/>
              </a:prstGeom>
              <a:ln w="19050">
                <a:solidFill>
                  <a:schemeClr val="accent6">
                    <a:lumMod val="75000"/>
                  </a:schemeClr>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13" name="Rounded Rectangle 13">
                <a:extLst>
                  <a:ext uri="{FF2B5EF4-FFF2-40B4-BE49-F238E27FC236}">
                    <a16:creationId xmlns:a16="http://schemas.microsoft.com/office/drawing/2014/main" id="{DB52BC5D-2D60-4A7F-B523-FFD3A3A356EB}"/>
                  </a:ext>
                </a:extLst>
              </p:cNvPr>
              <p:cNvSpPr/>
              <p:nvPr/>
            </p:nvSpPr>
            <p:spPr>
              <a:xfrm>
                <a:off x="1114425" y="228600"/>
                <a:ext cx="457200" cy="514349"/>
              </a:xfrm>
              <a:prstGeom prst="round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22" name="TextBox 21">
            <a:extLst>
              <a:ext uri="{FF2B5EF4-FFF2-40B4-BE49-F238E27FC236}">
                <a16:creationId xmlns:a16="http://schemas.microsoft.com/office/drawing/2014/main" id="{4733A56A-8661-4585-94DA-686EE5263ECE}"/>
              </a:ext>
            </a:extLst>
          </p:cNvPr>
          <p:cNvSpPr txBox="1"/>
          <p:nvPr/>
        </p:nvSpPr>
        <p:spPr>
          <a:xfrm>
            <a:off x="699165" y="869649"/>
            <a:ext cx="8136355" cy="369332"/>
          </a:xfrm>
          <a:prstGeom prst="rect">
            <a:avLst/>
          </a:prstGeom>
          <a:noFill/>
        </p:spPr>
        <p:txBody>
          <a:bodyPr wrap="square" rtlCol="0">
            <a:spAutoFit/>
          </a:bodyPr>
          <a:lstStyle/>
          <a:p>
            <a:r>
              <a:rPr lang="en-US" dirty="0"/>
              <a:t>Radio Front End (RFE) shares antenna between Transmitter and Receiver.</a:t>
            </a:r>
          </a:p>
        </p:txBody>
      </p:sp>
      <p:grpSp>
        <p:nvGrpSpPr>
          <p:cNvPr id="23" name="Group 22">
            <a:extLst>
              <a:ext uri="{FF2B5EF4-FFF2-40B4-BE49-F238E27FC236}">
                <a16:creationId xmlns:a16="http://schemas.microsoft.com/office/drawing/2014/main" id="{3B4E9CBA-EC99-4C3D-A972-F4DCE2C54EF0}"/>
              </a:ext>
            </a:extLst>
          </p:cNvPr>
          <p:cNvGrpSpPr/>
          <p:nvPr/>
        </p:nvGrpSpPr>
        <p:grpSpPr>
          <a:xfrm>
            <a:off x="762739" y="3363766"/>
            <a:ext cx="2197894" cy="1289124"/>
            <a:chOff x="0" y="0"/>
            <a:chExt cx="2028825" cy="1289124"/>
          </a:xfrm>
        </p:grpSpPr>
        <p:sp>
          <p:nvSpPr>
            <p:cNvPr id="24" name="Rectangle 23">
              <a:extLst>
                <a:ext uri="{FF2B5EF4-FFF2-40B4-BE49-F238E27FC236}">
                  <a16:creationId xmlns:a16="http://schemas.microsoft.com/office/drawing/2014/main" id="{16BF39F0-B397-40DD-A130-807032535732}"/>
                </a:ext>
              </a:extLst>
            </p:cNvPr>
            <p:cNvSpPr/>
            <p:nvPr/>
          </p:nvSpPr>
          <p:spPr>
            <a:xfrm>
              <a:off x="0" y="0"/>
              <a:ext cx="2028825" cy="1289124"/>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6" name="Group 25">
              <a:extLst>
                <a:ext uri="{FF2B5EF4-FFF2-40B4-BE49-F238E27FC236}">
                  <a16:creationId xmlns:a16="http://schemas.microsoft.com/office/drawing/2014/main" id="{2AEA50AD-4813-4849-A7DE-939B77F9B7C7}"/>
                </a:ext>
              </a:extLst>
            </p:cNvPr>
            <p:cNvGrpSpPr/>
            <p:nvPr/>
          </p:nvGrpSpPr>
          <p:grpSpPr>
            <a:xfrm>
              <a:off x="123825" y="104775"/>
              <a:ext cx="1815921" cy="996771"/>
              <a:chOff x="0" y="0"/>
              <a:chExt cx="1815921" cy="996771"/>
            </a:xfrm>
          </p:grpSpPr>
          <p:grpSp>
            <p:nvGrpSpPr>
              <p:cNvPr id="27" name="Group 26">
                <a:extLst>
                  <a:ext uri="{FF2B5EF4-FFF2-40B4-BE49-F238E27FC236}">
                    <a16:creationId xmlns:a16="http://schemas.microsoft.com/office/drawing/2014/main" id="{BFF23093-63CA-49F8-863A-730A0B237930}"/>
                  </a:ext>
                </a:extLst>
              </p:cNvPr>
              <p:cNvGrpSpPr/>
              <p:nvPr/>
            </p:nvGrpSpPr>
            <p:grpSpPr>
              <a:xfrm>
                <a:off x="0" y="0"/>
                <a:ext cx="1815921" cy="996771"/>
                <a:chOff x="0" y="0"/>
                <a:chExt cx="1815921" cy="996773"/>
              </a:xfrm>
            </p:grpSpPr>
            <p:grpSp>
              <p:nvGrpSpPr>
                <p:cNvPr id="29" name="Group 28">
                  <a:extLst>
                    <a:ext uri="{FF2B5EF4-FFF2-40B4-BE49-F238E27FC236}">
                      <a16:creationId xmlns:a16="http://schemas.microsoft.com/office/drawing/2014/main" id="{C69D6289-57BB-4A78-9060-BAC99325F31D}"/>
                    </a:ext>
                  </a:extLst>
                </p:cNvPr>
                <p:cNvGrpSpPr/>
                <p:nvPr/>
              </p:nvGrpSpPr>
              <p:grpSpPr>
                <a:xfrm>
                  <a:off x="0" y="0"/>
                  <a:ext cx="1238250" cy="996773"/>
                  <a:chOff x="0" y="0"/>
                  <a:chExt cx="1238250" cy="996773"/>
                </a:xfrm>
              </p:grpSpPr>
              <p:sp>
                <p:nvSpPr>
                  <p:cNvPr id="31" name="Isosceles Triangle 30">
                    <a:extLst>
                      <a:ext uri="{FF2B5EF4-FFF2-40B4-BE49-F238E27FC236}">
                        <a16:creationId xmlns:a16="http://schemas.microsoft.com/office/drawing/2014/main" id="{06990B1A-A452-4161-92F9-633D1A12C155}"/>
                      </a:ext>
                    </a:extLst>
                  </p:cNvPr>
                  <p:cNvSpPr/>
                  <p:nvPr/>
                </p:nvSpPr>
                <p:spPr>
                  <a:xfrm rot="5400000">
                    <a:off x="276225" y="28576"/>
                    <a:ext cx="447677" cy="390525"/>
                  </a:xfrm>
                  <a:prstGeom prst="triangle">
                    <a:avLst/>
                  </a:prstGeom>
                  <a:noFill/>
                  <a:ln w="1905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Isosceles Triangle 31">
                    <a:extLst>
                      <a:ext uri="{FF2B5EF4-FFF2-40B4-BE49-F238E27FC236}">
                        <a16:creationId xmlns:a16="http://schemas.microsoft.com/office/drawing/2014/main" id="{98EA2412-9608-473E-A16F-CF04D328A56C}"/>
                      </a:ext>
                    </a:extLst>
                  </p:cNvPr>
                  <p:cNvSpPr/>
                  <p:nvPr/>
                </p:nvSpPr>
                <p:spPr>
                  <a:xfrm rot="16200000" flipH="1">
                    <a:off x="266700" y="577672"/>
                    <a:ext cx="447677" cy="390525"/>
                  </a:xfrm>
                  <a:prstGeom prst="triangle">
                    <a:avLst/>
                  </a:prstGeom>
                  <a:noFill/>
                  <a:ln w="1905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Text Box 2">
                    <a:extLst>
                      <a:ext uri="{FF2B5EF4-FFF2-40B4-BE49-F238E27FC236}">
                        <a16:creationId xmlns:a16="http://schemas.microsoft.com/office/drawing/2014/main" id="{22FE8E6D-6FA0-422C-B2AC-707287CECF7C}"/>
                      </a:ext>
                    </a:extLst>
                  </p:cNvPr>
                  <p:cNvSpPr txBox="1">
                    <a:spLocks noChangeArrowheads="1"/>
                  </p:cNvSpPr>
                  <p:nvPr/>
                </p:nvSpPr>
                <p:spPr bwMode="auto">
                  <a:xfrm>
                    <a:off x="228600" y="104776"/>
                    <a:ext cx="42608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PA</a:t>
                    </a:r>
                  </a:p>
                </p:txBody>
              </p:sp>
              <p:sp>
                <p:nvSpPr>
                  <p:cNvPr id="34" name="Text Box 2">
                    <a:extLst>
                      <a:ext uri="{FF2B5EF4-FFF2-40B4-BE49-F238E27FC236}">
                        <a16:creationId xmlns:a16="http://schemas.microsoft.com/office/drawing/2014/main" id="{ADC113A6-042E-418D-B444-609C2544DF75}"/>
                      </a:ext>
                    </a:extLst>
                  </p:cNvPr>
                  <p:cNvSpPr txBox="1">
                    <a:spLocks noChangeArrowheads="1"/>
                  </p:cNvSpPr>
                  <p:nvPr/>
                </p:nvSpPr>
                <p:spPr bwMode="auto">
                  <a:xfrm>
                    <a:off x="323850" y="666751"/>
                    <a:ext cx="426085" cy="255270"/>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LNA</a:t>
                    </a:r>
                  </a:p>
                </p:txBody>
              </p:sp>
              <p:sp>
                <p:nvSpPr>
                  <p:cNvPr id="35" name="Freeform 35">
                    <a:extLst>
                      <a:ext uri="{FF2B5EF4-FFF2-40B4-BE49-F238E27FC236}">
                        <a16:creationId xmlns:a16="http://schemas.microsoft.com/office/drawing/2014/main" id="{7AB94A45-4D35-4D47-913E-272BC2881A8E}"/>
                      </a:ext>
                    </a:extLst>
                  </p:cNvPr>
                  <p:cNvSpPr/>
                  <p:nvPr/>
                </p:nvSpPr>
                <p:spPr>
                  <a:xfrm>
                    <a:off x="695325" y="228601"/>
                    <a:ext cx="542925" cy="152400"/>
                  </a:xfrm>
                  <a:custGeom>
                    <a:avLst/>
                    <a:gdLst>
                      <a:gd name="connsiteX0" fmla="*/ 0 w 542925"/>
                      <a:gd name="connsiteY0" fmla="*/ 0 h 152400"/>
                      <a:gd name="connsiteX1" fmla="*/ 342900 w 542925"/>
                      <a:gd name="connsiteY1" fmla="*/ 0 h 152400"/>
                      <a:gd name="connsiteX2" fmla="*/ 342900 w 542925"/>
                      <a:gd name="connsiteY2" fmla="*/ 152400 h 152400"/>
                      <a:gd name="connsiteX3" fmla="*/ 542925 w 54292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542925" h="152400">
                        <a:moveTo>
                          <a:pt x="0" y="0"/>
                        </a:moveTo>
                        <a:lnTo>
                          <a:pt x="342900" y="0"/>
                        </a:lnTo>
                        <a:lnTo>
                          <a:pt x="342900" y="152400"/>
                        </a:lnTo>
                        <a:lnTo>
                          <a:pt x="542925" y="152400"/>
                        </a:lnTo>
                      </a:path>
                    </a:pathLst>
                  </a:custGeom>
                  <a:noFill/>
                  <a:ln w="19050" cap="flat" cmpd="sng" algn="ctr">
                    <a:solidFill>
                      <a:srgbClr val="70AD47">
                        <a:lumMod val="75000"/>
                      </a:srgbClr>
                    </a:solidFill>
                    <a:prstDash val="solid"/>
                    <a:miter lim="800000"/>
                    <a:tailEnd type="ova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Freeform 36">
                    <a:extLst>
                      <a:ext uri="{FF2B5EF4-FFF2-40B4-BE49-F238E27FC236}">
                        <a16:creationId xmlns:a16="http://schemas.microsoft.com/office/drawing/2014/main" id="{2922073D-F18A-4C12-84B3-D5F6695039AD}"/>
                      </a:ext>
                    </a:extLst>
                  </p:cNvPr>
                  <p:cNvSpPr/>
                  <p:nvPr/>
                </p:nvSpPr>
                <p:spPr>
                  <a:xfrm flipV="1">
                    <a:off x="695325" y="606247"/>
                    <a:ext cx="542925" cy="152400"/>
                  </a:xfrm>
                  <a:custGeom>
                    <a:avLst/>
                    <a:gdLst>
                      <a:gd name="connsiteX0" fmla="*/ 0 w 542925"/>
                      <a:gd name="connsiteY0" fmla="*/ 0 h 152400"/>
                      <a:gd name="connsiteX1" fmla="*/ 342900 w 542925"/>
                      <a:gd name="connsiteY1" fmla="*/ 0 h 152400"/>
                      <a:gd name="connsiteX2" fmla="*/ 342900 w 542925"/>
                      <a:gd name="connsiteY2" fmla="*/ 152400 h 152400"/>
                      <a:gd name="connsiteX3" fmla="*/ 542925 w 54292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542925" h="152400">
                        <a:moveTo>
                          <a:pt x="0" y="0"/>
                        </a:moveTo>
                        <a:lnTo>
                          <a:pt x="342900" y="0"/>
                        </a:lnTo>
                        <a:lnTo>
                          <a:pt x="342900" y="152400"/>
                        </a:lnTo>
                        <a:lnTo>
                          <a:pt x="542925" y="152400"/>
                        </a:lnTo>
                      </a:path>
                    </a:pathLst>
                  </a:custGeom>
                  <a:noFill/>
                  <a:ln w="19050" cap="flat" cmpd="sng" algn="ctr">
                    <a:solidFill>
                      <a:srgbClr val="70AD47">
                        <a:lumMod val="75000"/>
                      </a:srgbClr>
                    </a:solidFill>
                    <a:prstDash val="solid"/>
                    <a:miter lim="800000"/>
                    <a:tailEnd type="ova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7" name="Straight Connector 36">
                    <a:extLst>
                      <a:ext uri="{FF2B5EF4-FFF2-40B4-BE49-F238E27FC236}">
                        <a16:creationId xmlns:a16="http://schemas.microsoft.com/office/drawing/2014/main" id="{0126DFB1-7408-4C36-B21C-0E0F15916C57}"/>
                      </a:ext>
                    </a:extLst>
                  </p:cNvPr>
                  <p:cNvCxnSpPr/>
                  <p:nvPr/>
                </p:nvCxnSpPr>
                <p:spPr>
                  <a:xfrm flipH="1">
                    <a:off x="9525" y="228601"/>
                    <a:ext cx="295275" cy="0"/>
                  </a:xfrm>
                  <a:prstGeom prst="line">
                    <a:avLst/>
                  </a:prstGeom>
                  <a:noFill/>
                  <a:ln w="19050" cap="flat" cmpd="sng" algn="ctr">
                    <a:solidFill>
                      <a:srgbClr val="70AD47">
                        <a:lumMod val="75000"/>
                      </a:srgbClr>
                    </a:solidFill>
                    <a:prstDash val="sysDash"/>
                    <a:miter lim="800000"/>
                  </a:ln>
                  <a:effectLst/>
                </p:spPr>
              </p:cxnSp>
              <p:cxnSp>
                <p:nvCxnSpPr>
                  <p:cNvPr id="38" name="Straight Connector 37">
                    <a:extLst>
                      <a:ext uri="{FF2B5EF4-FFF2-40B4-BE49-F238E27FC236}">
                        <a16:creationId xmlns:a16="http://schemas.microsoft.com/office/drawing/2014/main" id="{2E1728BF-0FA5-4F87-B76C-F3490E448E8D}"/>
                      </a:ext>
                    </a:extLst>
                  </p:cNvPr>
                  <p:cNvCxnSpPr/>
                  <p:nvPr/>
                </p:nvCxnSpPr>
                <p:spPr>
                  <a:xfrm flipH="1">
                    <a:off x="0" y="768172"/>
                    <a:ext cx="295275" cy="0"/>
                  </a:xfrm>
                  <a:prstGeom prst="line">
                    <a:avLst/>
                  </a:prstGeom>
                  <a:noFill/>
                  <a:ln w="19050" cap="flat" cmpd="sng" algn="ctr">
                    <a:solidFill>
                      <a:srgbClr val="70AD47">
                        <a:lumMod val="75000"/>
                      </a:srgbClr>
                    </a:solidFill>
                    <a:prstDash val="sysDash"/>
                    <a:miter lim="800000"/>
                  </a:ln>
                  <a:effectLst/>
                </p:spPr>
              </p:cxnSp>
            </p:grpSp>
            <p:cxnSp>
              <p:nvCxnSpPr>
                <p:cNvPr id="30" name="Straight Connector 29">
                  <a:extLst>
                    <a:ext uri="{FF2B5EF4-FFF2-40B4-BE49-F238E27FC236}">
                      <a16:creationId xmlns:a16="http://schemas.microsoft.com/office/drawing/2014/main" id="{9103AFCC-3F3E-4C76-BEC9-B0672D1FABED}"/>
                    </a:ext>
                  </a:extLst>
                </p:cNvPr>
                <p:cNvCxnSpPr/>
                <p:nvPr/>
              </p:nvCxnSpPr>
              <p:spPr>
                <a:xfrm>
                  <a:off x="1444446" y="495300"/>
                  <a:ext cx="371475" cy="0"/>
                </a:xfrm>
                <a:prstGeom prst="line">
                  <a:avLst/>
                </a:prstGeom>
                <a:noFill/>
                <a:ln w="19050" cap="flat" cmpd="sng" algn="ctr">
                  <a:solidFill>
                    <a:srgbClr val="70AD47">
                      <a:lumMod val="75000"/>
                    </a:srgbClr>
                  </a:solidFill>
                  <a:prstDash val="sysDash"/>
                  <a:miter lim="800000"/>
                  <a:headEnd type="oval"/>
                </a:ln>
                <a:effectLst/>
              </p:spPr>
            </p:cxnSp>
          </p:grpSp>
          <p:sp>
            <p:nvSpPr>
              <p:cNvPr id="28" name="Donut 28">
                <a:extLst>
                  <a:ext uri="{FF2B5EF4-FFF2-40B4-BE49-F238E27FC236}">
                    <a16:creationId xmlns:a16="http://schemas.microsoft.com/office/drawing/2014/main" id="{E8211671-0E70-4731-9DED-5722AABCA352}"/>
                  </a:ext>
                </a:extLst>
              </p:cNvPr>
              <p:cNvSpPr/>
              <p:nvPr/>
            </p:nvSpPr>
            <p:spPr>
              <a:xfrm>
                <a:off x="1219200" y="390525"/>
                <a:ext cx="190500" cy="209550"/>
              </a:xfrm>
              <a:prstGeom prst="donut">
                <a:avLst>
                  <a:gd name="adj" fmla="val 1298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39" name="TextBox 38">
            <a:extLst>
              <a:ext uri="{FF2B5EF4-FFF2-40B4-BE49-F238E27FC236}">
                <a16:creationId xmlns:a16="http://schemas.microsoft.com/office/drawing/2014/main" id="{8B08ADF8-ECDB-4733-8F05-82CAC4FDFCAE}"/>
              </a:ext>
            </a:extLst>
          </p:cNvPr>
          <p:cNvSpPr txBox="1"/>
          <p:nvPr/>
        </p:nvSpPr>
        <p:spPr>
          <a:xfrm>
            <a:off x="2947563" y="1433630"/>
            <a:ext cx="6063272" cy="646331"/>
          </a:xfrm>
          <a:prstGeom prst="rect">
            <a:avLst/>
          </a:prstGeom>
          <a:noFill/>
        </p:spPr>
        <p:txBody>
          <a:bodyPr wrap="square" rtlCol="0">
            <a:spAutoFit/>
          </a:bodyPr>
          <a:lstStyle/>
          <a:p>
            <a:r>
              <a:rPr lang="en-US" dirty="0"/>
              <a:t>In Time Division Duplex (TDD) Transmit &amp; Receive takes place in Different Time Slots</a:t>
            </a:r>
          </a:p>
        </p:txBody>
      </p:sp>
      <p:sp>
        <p:nvSpPr>
          <p:cNvPr id="40" name="TextBox 39">
            <a:extLst>
              <a:ext uri="{FF2B5EF4-FFF2-40B4-BE49-F238E27FC236}">
                <a16:creationId xmlns:a16="http://schemas.microsoft.com/office/drawing/2014/main" id="{B5F3FEBF-A8C9-473E-BFB5-804F302A2417}"/>
              </a:ext>
            </a:extLst>
          </p:cNvPr>
          <p:cNvSpPr txBox="1"/>
          <p:nvPr/>
        </p:nvSpPr>
        <p:spPr>
          <a:xfrm>
            <a:off x="2959495" y="3274611"/>
            <a:ext cx="6063272" cy="646331"/>
          </a:xfrm>
          <a:prstGeom prst="rect">
            <a:avLst/>
          </a:prstGeom>
          <a:noFill/>
        </p:spPr>
        <p:txBody>
          <a:bodyPr wrap="square" rtlCol="0">
            <a:spAutoFit/>
          </a:bodyPr>
          <a:lstStyle/>
          <a:p>
            <a:r>
              <a:rPr lang="en-US" dirty="0"/>
              <a:t>In Frequency Division Duplex (FDD) Transmit &amp; Receive takes place in Different Frequency Bands</a:t>
            </a:r>
          </a:p>
        </p:txBody>
      </p:sp>
      <p:sp>
        <p:nvSpPr>
          <p:cNvPr id="41" name="TextBox 40">
            <a:extLst>
              <a:ext uri="{FF2B5EF4-FFF2-40B4-BE49-F238E27FC236}">
                <a16:creationId xmlns:a16="http://schemas.microsoft.com/office/drawing/2014/main" id="{BEF5E663-A763-4DD7-A5B8-ABC73EF49D51}"/>
              </a:ext>
            </a:extLst>
          </p:cNvPr>
          <p:cNvSpPr txBox="1"/>
          <p:nvPr/>
        </p:nvSpPr>
        <p:spPr>
          <a:xfrm>
            <a:off x="749668" y="4912087"/>
            <a:ext cx="8261167" cy="646331"/>
          </a:xfrm>
          <a:prstGeom prst="rect">
            <a:avLst/>
          </a:prstGeom>
          <a:noFill/>
        </p:spPr>
        <p:txBody>
          <a:bodyPr wrap="square" rtlCol="0">
            <a:spAutoFit/>
          </a:bodyPr>
          <a:lstStyle/>
          <a:p>
            <a:r>
              <a:rPr lang="en-US" dirty="0"/>
              <a:t>PA is operated in pulsed mode in TDD Systems while in FDD Systems it is operated continuously</a:t>
            </a:r>
          </a:p>
        </p:txBody>
      </p:sp>
    </p:spTree>
    <p:extLst>
      <p:ext uri="{BB962C8B-B14F-4D97-AF65-F5344CB8AC3E}">
        <p14:creationId xmlns:p14="http://schemas.microsoft.com/office/powerpoint/2010/main" val="522761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3F94D457-AC8E-4F49-BF50-CE80E64DADD2}"/>
              </a:ext>
            </a:extLst>
          </p:cNvPr>
          <p:cNvGrpSpPr/>
          <p:nvPr/>
        </p:nvGrpSpPr>
        <p:grpSpPr>
          <a:xfrm>
            <a:off x="4603180" y="4187318"/>
            <a:ext cx="4457700" cy="2135504"/>
            <a:chOff x="0" y="1"/>
            <a:chExt cx="4114800" cy="2135504"/>
          </a:xfrm>
        </p:grpSpPr>
        <p:sp>
          <p:nvSpPr>
            <p:cNvPr id="51" name="Rectangle 50">
              <a:extLst>
                <a:ext uri="{FF2B5EF4-FFF2-40B4-BE49-F238E27FC236}">
                  <a16:creationId xmlns:a16="http://schemas.microsoft.com/office/drawing/2014/main" id="{BB11EFC3-5C2B-4283-B198-C789EE47A919}"/>
                </a:ext>
              </a:extLst>
            </p:cNvPr>
            <p:cNvSpPr/>
            <p:nvPr/>
          </p:nvSpPr>
          <p:spPr>
            <a:xfrm>
              <a:off x="0" y="1"/>
              <a:ext cx="4114800" cy="2134590"/>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52" name="Group 51">
              <a:extLst>
                <a:ext uri="{FF2B5EF4-FFF2-40B4-BE49-F238E27FC236}">
                  <a16:creationId xmlns:a16="http://schemas.microsoft.com/office/drawing/2014/main" id="{003DDD95-2C85-4F10-8DB4-0472C79C6AE1}"/>
                </a:ext>
              </a:extLst>
            </p:cNvPr>
            <p:cNvGrpSpPr/>
            <p:nvPr/>
          </p:nvGrpSpPr>
          <p:grpSpPr>
            <a:xfrm>
              <a:off x="84772" y="133351"/>
              <a:ext cx="4030028" cy="2002154"/>
              <a:chOff x="37147" y="1"/>
              <a:chExt cx="4030028" cy="2002154"/>
            </a:xfrm>
          </p:grpSpPr>
          <p:grpSp>
            <p:nvGrpSpPr>
              <p:cNvPr id="56" name="Group 55">
                <a:extLst>
                  <a:ext uri="{FF2B5EF4-FFF2-40B4-BE49-F238E27FC236}">
                    <a16:creationId xmlns:a16="http://schemas.microsoft.com/office/drawing/2014/main" id="{4416B5A4-5617-421D-9D55-4DCAD7AA66D4}"/>
                  </a:ext>
                </a:extLst>
              </p:cNvPr>
              <p:cNvGrpSpPr/>
              <p:nvPr/>
            </p:nvGrpSpPr>
            <p:grpSpPr>
              <a:xfrm>
                <a:off x="285750" y="1"/>
                <a:ext cx="3343275" cy="1753234"/>
                <a:chOff x="0" y="1"/>
                <a:chExt cx="3343275" cy="1753234"/>
              </a:xfrm>
            </p:grpSpPr>
            <p:grpSp>
              <p:nvGrpSpPr>
                <p:cNvPr id="66" name="Group 65">
                  <a:extLst>
                    <a:ext uri="{FF2B5EF4-FFF2-40B4-BE49-F238E27FC236}">
                      <a16:creationId xmlns:a16="http://schemas.microsoft.com/office/drawing/2014/main" id="{C4200953-B813-4B22-A82F-9C77FEBB37F1}"/>
                    </a:ext>
                  </a:extLst>
                </p:cNvPr>
                <p:cNvGrpSpPr/>
                <p:nvPr/>
              </p:nvGrpSpPr>
              <p:grpSpPr>
                <a:xfrm>
                  <a:off x="0" y="95250"/>
                  <a:ext cx="3343275" cy="1657350"/>
                  <a:chOff x="0" y="0"/>
                  <a:chExt cx="3343275" cy="1657350"/>
                </a:xfrm>
              </p:grpSpPr>
              <p:cxnSp>
                <p:nvCxnSpPr>
                  <p:cNvPr id="77" name="Straight Arrow Connector 76">
                    <a:extLst>
                      <a:ext uri="{FF2B5EF4-FFF2-40B4-BE49-F238E27FC236}">
                        <a16:creationId xmlns:a16="http://schemas.microsoft.com/office/drawing/2014/main" id="{F0C578D0-FDB4-410D-9769-52018FAAE305}"/>
                      </a:ext>
                    </a:extLst>
                  </p:cNvPr>
                  <p:cNvCxnSpPr/>
                  <p:nvPr/>
                </p:nvCxnSpPr>
                <p:spPr>
                  <a:xfrm>
                    <a:off x="0" y="1647825"/>
                    <a:ext cx="3343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6B05F6F3-C94A-4769-B06D-3B47F7E61CDD}"/>
                      </a:ext>
                    </a:extLst>
                  </p:cNvPr>
                  <p:cNvCxnSpPr/>
                  <p:nvPr/>
                </p:nvCxnSpPr>
                <p:spPr>
                  <a:xfrm flipV="1">
                    <a:off x="0" y="0"/>
                    <a:ext cx="0" cy="1657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6719EEB1-2ABA-4D94-A3B7-AB310A3362CC}"/>
                    </a:ext>
                  </a:extLst>
                </p:cNvPr>
                <p:cNvGrpSpPr/>
                <p:nvPr/>
              </p:nvGrpSpPr>
              <p:grpSpPr>
                <a:xfrm>
                  <a:off x="9525" y="1"/>
                  <a:ext cx="3048000" cy="1752599"/>
                  <a:chOff x="0" y="0"/>
                  <a:chExt cx="2495550" cy="1695450"/>
                </a:xfrm>
              </p:grpSpPr>
              <p:sp>
                <p:nvSpPr>
                  <p:cNvPr id="72" name="Freeform 28">
                    <a:extLst>
                      <a:ext uri="{FF2B5EF4-FFF2-40B4-BE49-F238E27FC236}">
                        <a16:creationId xmlns:a16="http://schemas.microsoft.com/office/drawing/2014/main" id="{0F940717-5078-409B-A6D8-56803EA07526}"/>
                      </a:ext>
                    </a:extLst>
                  </p:cNvPr>
                  <p:cNvSpPr/>
                  <p:nvPr/>
                </p:nvSpPr>
                <p:spPr>
                  <a:xfrm>
                    <a:off x="0" y="1276350"/>
                    <a:ext cx="2486025" cy="409575"/>
                  </a:xfrm>
                  <a:custGeom>
                    <a:avLst/>
                    <a:gdLst>
                      <a:gd name="connsiteX0" fmla="*/ 0 w 2800350"/>
                      <a:gd name="connsiteY0" fmla="*/ 409575 h 409575"/>
                      <a:gd name="connsiteX1" fmla="*/ 47625 w 2800350"/>
                      <a:gd name="connsiteY1" fmla="*/ 266700 h 409575"/>
                      <a:gd name="connsiteX2" fmla="*/ 190500 w 2800350"/>
                      <a:gd name="connsiteY2" fmla="*/ 238125 h 409575"/>
                      <a:gd name="connsiteX3" fmla="*/ 371475 w 2800350"/>
                      <a:gd name="connsiteY3" fmla="*/ 228600 h 409575"/>
                      <a:gd name="connsiteX4" fmla="*/ 2314575 w 2800350"/>
                      <a:gd name="connsiteY4" fmla="*/ 190500 h 409575"/>
                      <a:gd name="connsiteX5" fmla="*/ 2800350 w 2800350"/>
                      <a:gd name="connsiteY5" fmla="*/ 0 h 409575"/>
                      <a:gd name="connsiteX6" fmla="*/ 2800350 w 2800350"/>
                      <a:gd name="connsiteY6"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409575">
                        <a:moveTo>
                          <a:pt x="0" y="409575"/>
                        </a:moveTo>
                        <a:cubicBezTo>
                          <a:pt x="7937" y="352425"/>
                          <a:pt x="15875" y="295275"/>
                          <a:pt x="47625" y="266700"/>
                        </a:cubicBezTo>
                        <a:cubicBezTo>
                          <a:pt x="79375" y="238125"/>
                          <a:pt x="136525" y="244475"/>
                          <a:pt x="190500" y="238125"/>
                        </a:cubicBezTo>
                        <a:cubicBezTo>
                          <a:pt x="244475" y="231775"/>
                          <a:pt x="371475" y="228600"/>
                          <a:pt x="371475" y="228600"/>
                        </a:cubicBezTo>
                        <a:cubicBezTo>
                          <a:pt x="725487" y="220663"/>
                          <a:pt x="1909763" y="228600"/>
                          <a:pt x="2314575" y="190500"/>
                        </a:cubicBezTo>
                        <a:cubicBezTo>
                          <a:pt x="2719387" y="152400"/>
                          <a:pt x="2800350" y="0"/>
                          <a:pt x="2800350" y="0"/>
                        </a:cubicBezTo>
                        <a:lnTo>
                          <a:pt x="2800350" y="0"/>
                        </a:ln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 name="Freeform 29">
                    <a:extLst>
                      <a:ext uri="{FF2B5EF4-FFF2-40B4-BE49-F238E27FC236}">
                        <a16:creationId xmlns:a16="http://schemas.microsoft.com/office/drawing/2014/main" id="{F38B2B8B-2D4F-4627-9E2D-EFCD57498F5A}"/>
                      </a:ext>
                    </a:extLst>
                  </p:cNvPr>
                  <p:cNvSpPr/>
                  <p:nvPr/>
                </p:nvSpPr>
                <p:spPr>
                  <a:xfrm>
                    <a:off x="0" y="981075"/>
                    <a:ext cx="2476500" cy="704850"/>
                  </a:xfrm>
                  <a:custGeom>
                    <a:avLst/>
                    <a:gdLst>
                      <a:gd name="connsiteX0" fmla="*/ 0 w 2476500"/>
                      <a:gd name="connsiteY0" fmla="*/ 685800 h 685800"/>
                      <a:gd name="connsiteX1" fmla="*/ 123825 w 2476500"/>
                      <a:gd name="connsiteY1" fmla="*/ 323850 h 685800"/>
                      <a:gd name="connsiteX2" fmla="*/ 485775 w 2476500"/>
                      <a:gd name="connsiteY2" fmla="*/ 247650 h 685800"/>
                      <a:gd name="connsiteX3" fmla="*/ 1552575 w 2476500"/>
                      <a:gd name="connsiteY3" fmla="*/ 219075 h 685800"/>
                      <a:gd name="connsiteX4" fmla="*/ 2247900 w 2476500"/>
                      <a:gd name="connsiteY4" fmla="*/ 133350 h 685800"/>
                      <a:gd name="connsiteX5" fmla="*/ 2476500 w 247650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500" h="685800">
                        <a:moveTo>
                          <a:pt x="0" y="685800"/>
                        </a:moveTo>
                        <a:cubicBezTo>
                          <a:pt x="21431" y="541337"/>
                          <a:pt x="42863" y="396875"/>
                          <a:pt x="123825" y="323850"/>
                        </a:cubicBezTo>
                        <a:cubicBezTo>
                          <a:pt x="204788" y="250825"/>
                          <a:pt x="247650" y="265112"/>
                          <a:pt x="485775" y="247650"/>
                        </a:cubicBezTo>
                        <a:cubicBezTo>
                          <a:pt x="723900" y="230188"/>
                          <a:pt x="1258888" y="238125"/>
                          <a:pt x="1552575" y="219075"/>
                        </a:cubicBezTo>
                        <a:cubicBezTo>
                          <a:pt x="1846262" y="200025"/>
                          <a:pt x="2093913" y="169862"/>
                          <a:pt x="2247900" y="133350"/>
                        </a:cubicBezTo>
                        <a:cubicBezTo>
                          <a:pt x="2401887" y="96838"/>
                          <a:pt x="2439193" y="48419"/>
                          <a:pt x="2476500" y="0"/>
                        </a:cubicBez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 name="Freeform 30">
                    <a:extLst>
                      <a:ext uri="{FF2B5EF4-FFF2-40B4-BE49-F238E27FC236}">
                        <a16:creationId xmlns:a16="http://schemas.microsoft.com/office/drawing/2014/main" id="{2B45F9D6-59AA-4990-AB8E-1B7FE27952DA}"/>
                      </a:ext>
                    </a:extLst>
                  </p:cNvPr>
                  <p:cNvSpPr/>
                  <p:nvPr/>
                </p:nvSpPr>
                <p:spPr>
                  <a:xfrm>
                    <a:off x="9525" y="514350"/>
                    <a:ext cx="2457450" cy="1181100"/>
                  </a:xfrm>
                  <a:custGeom>
                    <a:avLst/>
                    <a:gdLst>
                      <a:gd name="connsiteX0" fmla="*/ 0 w 2457450"/>
                      <a:gd name="connsiteY0" fmla="*/ 1009650 h 1009650"/>
                      <a:gd name="connsiteX1" fmla="*/ 200025 w 2457450"/>
                      <a:gd name="connsiteY1" fmla="*/ 352425 h 1009650"/>
                      <a:gd name="connsiteX2" fmla="*/ 809625 w 2457450"/>
                      <a:gd name="connsiteY2" fmla="*/ 219075 h 1009650"/>
                      <a:gd name="connsiteX3" fmla="*/ 2057400 w 2457450"/>
                      <a:gd name="connsiteY3" fmla="*/ 161925 h 1009650"/>
                      <a:gd name="connsiteX4" fmla="*/ 2457450 w 2457450"/>
                      <a:gd name="connsiteY4" fmla="*/ 0 h 100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50" h="1009650">
                        <a:moveTo>
                          <a:pt x="0" y="1009650"/>
                        </a:moveTo>
                        <a:cubicBezTo>
                          <a:pt x="32544" y="746918"/>
                          <a:pt x="65088" y="484187"/>
                          <a:pt x="200025" y="352425"/>
                        </a:cubicBezTo>
                        <a:cubicBezTo>
                          <a:pt x="334963" y="220662"/>
                          <a:pt x="500063" y="250825"/>
                          <a:pt x="809625" y="219075"/>
                        </a:cubicBezTo>
                        <a:cubicBezTo>
                          <a:pt x="1119187" y="187325"/>
                          <a:pt x="1782763" y="198437"/>
                          <a:pt x="2057400" y="161925"/>
                        </a:cubicBezTo>
                        <a:cubicBezTo>
                          <a:pt x="2332037" y="125413"/>
                          <a:pt x="2394743" y="62706"/>
                          <a:pt x="2457450" y="0"/>
                        </a:cubicBez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Freeform 31">
                    <a:extLst>
                      <a:ext uri="{FF2B5EF4-FFF2-40B4-BE49-F238E27FC236}">
                        <a16:creationId xmlns:a16="http://schemas.microsoft.com/office/drawing/2014/main" id="{502318E0-8918-473E-930A-AAE165B97154}"/>
                      </a:ext>
                    </a:extLst>
                  </p:cNvPr>
                  <p:cNvSpPr/>
                  <p:nvPr/>
                </p:nvSpPr>
                <p:spPr>
                  <a:xfrm>
                    <a:off x="0" y="0"/>
                    <a:ext cx="2466975" cy="1676400"/>
                  </a:xfrm>
                  <a:custGeom>
                    <a:avLst/>
                    <a:gdLst>
                      <a:gd name="connsiteX0" fmla="*/ 0 w 2466975"/>
                      <a:gd name="connsiteY0" fmla="*/ 1685925 h 1685925"/>
                      <a:gd name="connsiteX1" fmla="*/ 314325 w 2466975"/>
                      <a:gd name="connsiteY1" fmla="*/ 514350 h 1685925"/>
                      <a:gd name="connsiteX2" fmla="*/ 885825 w 2466975"/>
                      <a:gd name="connsiteY2" fmla="*/ 304800 h 1685925"/>
                      <a:gd name="connsiteX3" fmla="*/ 2105025 w 2466975"/>
                      <a:gd name="connsiteY3" fmla="*/ 152400 h 1685925"/>
                      <a:gd name="connsiteX4" fmla="*/ 2466975 w 2466975"/>
                      <a:gd name="connsiteY4" fmla="*/ 0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75" h="1685925">
                        <a:moveTo>
                          <a:pt x="0" y="1685925"/>
                        </a:moveTo>
                        <a:cubicBezTo>
                          <a:pt x="83344" y="1215231"/>
                          <a:pt x="166688" y="744537"/>
                          <a:pt x="314325" y="514350"/>
                        </a:cubicBezTo>
                        <a:cubicBezTo>
                          <a:pt x="461962" y="284163"/>
                          <a:pt x="587375" y="365125"/>
                          <a:pt x="885825" y="304800"/>
                        </a:cubicBezTo>
                        <a:cubicBezTo>
                          <a:pt x="1184275" y="244475"/>
                          <a:pt x="1841500" y="203200"/>
                          <a:pt x="2105025" y="152400"/>
                        </a:cubicBezTo>
                        <a:cubicBezTo>
                          <a:pt x="2368550" y="101600"/>
                          <a:pt x="2417762" y="50800"/>
                          <a:pt x="2466975" y="0"/>
                        </a:cubicBez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 name="Freeform 32">
                    <a:extLst>
                      <a:ext uri="{FF2B5EF4-FFF2-40B4-BE49-F238E27FC236}">
                        <a16:creationId xmlns:a16="http://schemas.microsoft.com/office/drawing/2014/main" id="{40D95A52-B131-4B63-9245-36744E97AACB}"/>
                      </a:ext>
                    </a:extLst>
                  </p:cNvPr>
                  <p:cNvSpPr/>
                  <p:nvPr/>
                </p:nvSpPr>
                <p:spPr>
                  <a:xfrm>
                    <a:off x="9525" y="1524000"/>
                    <a:ext cx="2486025" cy="152400"/>
                  </a:xfrm>
                  <a:custGeom>
                    <a:avLst/>
                    <a:gdLst>
                      <a:gd name="connsiteX0" fmla="*/ 0 w 2800350"/>
                      <a:gd name="connsiteY0" fmla="*/ 409575 h 409575"/>
                      <a:gd name="connsiteX1" fmla="*/ 47625 w 2800350"/>
                      <a:gd name="connsiteY1" fmla="*/ 266700 h 409575"/>
                      <a:gd name="connsiteX2" fmla="*/ 190500 w 2800350"/>
                      <a:gd name="connsiteY2" fmla="*/ 238125 h 409575"/>
                      <a:gd name="connsiteX3" fmla="*/ 371475 w 2800350"/>
                      <a:gd name="connsiteY3" fmla="*/ 228600 h 409575"/>
                      <a:gd name="connsiteX4" fmla="*/ 2314575 w 2800350"/>
                      <a:gd name="connsiteY4" fmla="*/ 190500 h 409575"/>
                      <a:gd name="connsiteX5" fmla="*/ 2800350 w 2800350"/>
                      <a:gd name="connsiteY5" fmla="*/ 0 h 409575"/>
                      <a:gd name="connsiteX6" fmla="*/ 2800350 w 2800350"/>
                      <a:gd name="connsiteY6"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409575">
                        <a:moveTo>
                          <a:pt x="0" y="409575"/>
                        </a:moveTo>
                        <a:cubicBezTo>
                          <a:pt x="7937" y="352425"/>
                          <a:pt x="15875" y="295275"/>
                          <a:pt x="47625" y="266700"/>
                        </a:cubicBezTo>
                        <a:cubicBezTo>
                          <a:pt x="79375" y="238125"/>
                          <a:pt x="136525" y="244475"/>
                          <a:pt x="190500" y="238125"/>
                        </a:cubicBezTo>
                        <a:cubicBezTo>
                          <a:pt x="244475" y="231775"/>
                          <a:pt x="371475" y="228600"/>
                          <a:pt x="371475" y="228600"/>
                        </a:cubicBezTo>
                        <a:cubicBezTo>
                          <a:pt x="725487" y="220663"/>
                          <a:pt x="1909763" y="228600"/>
                          <a:pt x="2314575" y="190500"/>
                        </a:cubicBezTo>
                        <a:cubicBezTo>
                          <a:pt x="2719387" y="152400"/>
                          <a:pt x="2800350" y="0"/>
                          <a:pt x="2800350" y="0"/>
                        </a:cubicBezTo>
                        <a:lnTo>
                          <a:pt x="2800350" y="0"/>
                        </a:ln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68" name="Arc 67">
                  <a:extLst>
                    <a:ext uri="{FF2B5EF4-FFF2-40B4-BE49-F238E27FC236}">
                      <a16:creationId xmlns:a16="http://schemas.microsoft.com/office/drawing/2014/main" id="{7DC8F960-6FE4-48C1-B059-B3FC858B317A}"/>
                    </a:ext>
                  </a:extLst>
                </p:cNvPr>
                <p:cNvSpPr/>
                <p:nvPr/>
              </p:nvSpPr>
              <p:spPr>
                <a:xfrm rot="12694109">
                  <a:off x="228600" y="723900"/>
                  <a:ext cx="2185858" cy="710028"/>
                </a:xfrm>
                <a:prstGeom prst="arc">
                  <a:avLst>
                    <a:gd name="adj1" fmla="val 16200000"/>
                    <a:gd name="adj2" fmla="val 16026601"/>
                  </a:avLst>
                </a:prstGeom>
                <a:ln w="28575"/>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 name="Arc 68">
                  <a:extLst>
                    <a:ext uri="{FF2B5EF4-FFF2-40B4-BE49-F238E27FC236}">
                      <a16:creationId xmlns:a16="http://schemas.microsoft.com/office/drawing/2014/main" id="{38A4CF9C-88B4-4D8B-BC94-E53EEB753ABC}"/>
                    </a:ext>
                  </a:extLst>
                </p:cNvPr>
                <p:cNvSpPr/>
                <p:nvPr/>
              </p:nvSpPr>
              <p:spPr>
                <a:xfrm rot="12694109">
                  <a:off x="190500" y="857250"/>
                  <a:ext cx="2701925" cy="709930"/>
                </a:xfrm>
                <a:prstGeom prst="arc">
                  <a:avLst>
                    <a:gd name="adj1" fmla="val 12966011"/>
                    <a:gd name="adj2" fmla="val 10447650"/>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Freeform 26">
                  <a:extLst>
                    <a:ext uri="{FF2B5EF4-FFF2-40B4-BE49-F238E27FC236}">
                      <a16:creationId xmlns:a16="http://schemas.microsoft.com/office/drawing/2014/main" id="{130B5188-2BFF-4BAD-82D6-8C3EFC39975A}"/>
                    </a:ext>
                  </a:extLst>
                </p:cNvPr>
                <p:cNvSpPr/>
                <p:nvPr/>
              </p:nvSpPr>
              <p:spPr>
                <a:xfrm>
                  <a:off x="400050" y="476250"/>
                  <a:ext cx="2683164" cy="1267181"/>
                </a:xfrm>
                <a:custGeom>
                  <a:avLst/>
                  <a:gdLst>
                    <a:gd name="connsiteX0" fmla="*/ 2683164 w 2683164"/>
                    <a:gd name="connsiteY0" fmla="*/ 1267181 h 1267181"/>
                    <a:gd name="connsiteX1" fmla="*/ 1844964 w 2683164"/>
                    <a:gd name="connsiteY1" fmla="*/ 752831 h 1267181"/>
                    <a:gd name="connsiteX2" fmla="*/ 673389 w 2683164"/>
                    <a:gd name="connsiteY2" fmla="*/ 162281 h 1267181"/>
                    <a:gd name="connsiteX3" fmla="*/ 82839 w 2683164"/>
                    <a:gd name="connsiteY3" fmla="*/ 356 h 1267181"/>
                    <a:gd name="connsiteX4" fmla="*/ 44739 w 2683164"/>
                    <a:gd name="connsiteY4" fmla="*/ 133706 h 1267181"/>
                    <a:gd name="connsiteX5" fmla="*/ 463839 w 2683164"/>
                    <a:gd name="connsiteY5" fmla="*/ 571856 h 1267181"/>
                    <a:gd name="connsiteX6" fmla="*/ 1102014 w 2683164"/>
                    <a:gd name="connsiteY6" fmla="*/ 1057631 h 1267181"/>
                    <a:gd name="connsiteX7" fmla="*/ 1387764 w 2683164"/>
                    <a:gd name="connsiteY7" fmla="*/ 1257656 h 12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64" h="1267181">
                      <a:moveTo>
                        <a:pt x="2683164" y="1267181"/>
                      </a:moveTo>
                      <a:cubicBezTo>
                        <a:pt x="2431545" y="1102081"/>
                        <a:pt x="2179926" y="936981"/>
                        <a:pt x="1844964" y="752831"/>
                      </a:cubicBezTo>
                      <a:cubicBezTo>
                        <a:pt x="1510001" y="568681"/>
                        <a:pt x="967076" y="287693"/>
                        <a:pt x="673389" y="162281"/>
                      </a:cubicBezTo>
                      <a:cubicBezTo>
                        <a:pt x="379702" y="36869"/>
                        <a:pt x="187614" y="5119"/>
                        <a:pt x="82839" y="356"/>
                      </a:cubicBezTo>
                      <a:cubicBezTo>
                        <a:pt x="-21936" y="-4407"/>
                        <a:pt x="-18761" y="38456"/>
                        <a:pt x="44739" y="133706"/>
                      </a:cubicBezTo>
                      <a:cubicBezTo>
                        <a:pt x="108239" y="228956"/>
                        <a:pt x="287627" y="417869"/>
                        <a:pt x="463839" y="571856"/>
                      </a:cubicBezTo>
                      <a:cubicBezTo>
                        <a:pt x="640051" y="725843"/>
                        <a:pt x="948027" y="943331"/>
                        <a:pt x="1102014" y="1057631"/>
                      </a:cubicBezTo>
                      <a:cubicBezTo>
                        <a:pt x="1256001" y="1171931"/>
                        <a:pt x="1321882" y="1214793"/>
                        <a:pt x="1387764" y="1257656"/>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 name="Freeform 27">
                  <a:extLst>
                    <a:ext uri="{FF2B5EF4-FFF2-40B4-BE49-F238E27FC236}">
                      <a16:creationId xmlns:a16="http://schemas.microsoft.com/office/drawing/2014/main" id="{A27882E1-B181-4D24-A848-0F4BB551E72B}"/>
                    </a:ext>
                  </a:extLst>
                </p:cNvPr>
                <p:cNvSpPr/>
                <p:nvPr/>
              </p:nvSpPr>
              <p:spPr>
                <a:xfrm>
                  <a:off x="133350" y="1123950"/>
                  <a:ext cx="1532255" cy="629285"/>
                </a:xfrm>
                <a:custGeom>
                  <a:avLst/>
                  <a:gdLst>
                    <a:gd name="connsiteX0" fmla="*/ 1532819 w 1532819"/>
                    <a:gd name="connsiteY0" fmla="*/ 610264 h 629314"/>
                    <a:gd name="connsiteX1" fmla="*/ 1085144 w 1532819"/>
                    <a:gd name="connsiteY1" fmla="*/ 372139 h 629314"/>
                    <a:gd name="connsiteX2" fmla="*/ 475544 w 1532819"/>
                    <a:gd name="connsiteY2" fmla="*/ 95914 h 629314"/>
                    <a:gd name="connsiteX3" fmla="*/ 75494 w 1532819"/>
                    <a:gd name="connsiteY3" fmla="*/ 664 h 629314"/>
                    <a:gd name="connsiteX4" fmla="*/ 18344 w 1532819"/>
                    <a:gd name="connsiteY4" fmla="*/ 134014 h 629314"/>
                    <a:gd name="connsiteX5" fmla="*/ 294569 w 1532819"/>
                    <a:gd name="connsiteY5" fmla="*/ 438814 h 629314"/>
                    <a:gd name="connsiteX6" fmla="*/ 504119 w 1532819"/>
                    <a:gd name="connsiteY6" fmla="*/ 629314 h 62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819" h="629314">
                      <a:moveTo>
                        <a:pt x="1532819" y="610264"/>
                      </a:moveTo>
                      <a:cubicBezTo>
                        <a:pt x="1397088" y="534064"/>
                        <a:pt x="1261357" y="457864"/>
                        <a:pt x="1085144" y="372139"/>
                      </a:cubicBezTo>
                      <a:cubicBezTo>
                        <a:pt x="908931" y="286414"/>
                        <a:pt x="643819" y="157826"/>
                        <a:pt x="475544" y="95914"/>
                      </a:cubicBezTo>
                      <a:cubicBezTo>
                        <a:pt x="307269" y="34002"/>
                        <a:pt x="151694" y="-5686"/>
                        <a:pt x="75494" y="664"/>
                      </a:cubicBezTo>
                      <a:cubicBezTo>
                        <a:pt x="-706" y="7014"/>
                        <a:pt x="-18168" y="60989"/>
                        <a:pt x="18344" y="134014"/>
                      </a:cubicBezTo>
                      <a:cubicBezTo>
                        <a:pt x="54856" y="207039"/>
                        <a:pt x="213607" y="356264"/>
                        <a:pt x="294569" y="438814"/>
                      </a:cubicBezTo>
                      <a:cubicBezTo>
                        <a:pt x="375531" y="521364"/>
                        <a:pt x="439825" y="575339"/>
                        <a:pt x="504119" y="629314"/>
                      </a:cubicBezTo>
                    </a:path>
                  </a:pathLst>
                </a:cu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mc:AlternateContent xmlns:mc="http://schemas.openxmlformats.org/markup-compatibility/2006" xmlns:a14="http://schemas.microsoft.com/office/drawing/2010/main">
            <mc:Choice Requires="a14">
              <p:sp>
                <p:nvSpPr>
                  <p:cNvPr id="58" name="Text Box 2">
                    <a:extLst>
                      <a:ext uri="{FF2B5EF4-FFF2-40B4-BE49-F238E27FC236}">
                        <a16:creationId xmlns:a16="http://schemas.microsoft.com/office/drawing/2014/main" id="{2D31ED94-FBD6-4B8E-854D-FA084FB33CCA}"/>
                      </a:ext>
                    </a:extLst>
                  </p:cNvPr>
                  <p:cNvSpPr txBox="1">
                    <a:spLocks noChangeArrowheads="1"/>
                  </p:cNvSpPr>
                  <p:nvPr/>
                </p:nvSpPr>
                <p:spPr bwMode="auto">
                  <a:xfrm>
                    <a:off x="1381125" y="1714500"/>
                    <a:ext cx="838200" cy="28765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𝐶𝐸</m:t>
                              </m:r>
                            </m:sub>
                          </m:sSub>
                          <m:r>
                            <a:rPr lang="en-US" sz="1200" i="1">
                              <a:effectLst/>
                              <a:latin typeface="Cambria Math" panose="02040503050406030204" pitchFamily="18" charset="0"/>
                              <a:ea typeface="Calibri" panose="020F0502020204030204" pitchFamily="34" charset="0"/>
                              <a:cs typeface="Times New Roman" panose="02020603050405020304" pitchFamily="18" charset="0"/>
                            </a:rPr>
                            <m:t> </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𝑜𝑟</m:t>
                          </m:r>
                          <m:r>
                            <a:rPr lang="en-US" sz="12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𝐷𝑆</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 Box 2"/>
                  <p:cNvSpPr txBox="1">
                    <a:spLocks noRot="1" noChangeAspect="1" noMove="1" noResize="1" noEditPoints="1" noAdjustHandles="1" noChangeArrowheads="1" noChangeShapeType="1" noTextEdit="1"/>
                  </p:cNvSpPr>
                  <p:nvPr/>
                </p:nvSpPr>
                <p:spPr bwMode="auto">
                  <a:xfrm>
                    <a:off x="1381125" y="1714500"/>
                    <a:ext cx="838200" cy="287655"/>
                  </a:xfrm>
                  <a:prstGeom prst="rect">
                    <a:avLst/>
                  </a:prstGeom>
                  <a:blipFill rotWithShape="0">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 Box 2">
                    <a:extLst>
                      <a:ext uri="{FF2B5EF4-FFF2-40B4-BE49-F238E27FC236}">
                        <a16:creationId xmlns:a16="http://schemas.microsoft.com/office/drawing/2014/main" id="{D66F5CD5-848C-47EF-B263-804C3CD72AAE}"/>
                      </a:ext>
                    </a:extLst>
                  </p:cNvPr>
                  <p:cNvSpPr txBox="1">
                    <a:spLocks noChangeArrowheads="1"/>
                  </p:cNvSpPr>
                  <p:nvPr/>
                </p:nvSpPr>
                <p:spPr bwMode="auto">
                  <a:xfrm rot="16200000">
                    <a:off x="-238125" y="885825"/>
                    <a:ext cx="838200" cy="28765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𝐼</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𝐶</m:t>
                              </m:r>
                            </m:sub>
                          </m:sSub>
                          <m:r>
                            <a:rPr lang="en-US" sz="1200" i="1">
                              <a:effectLst/>
                              <a:latin typeface="Cambria Math" panose="02040503050406030204" pitchFamily="18" charset="0"/>
                              <a:ea typeface="Calibri" panose="020F0502020204030204" pitchFamily="34" charset="0"/>
                              <a:cs typeface="Times New Roman" panose="02020603050405020304" pitchFamily="18" charset="0"/>
                            </a:rPr>
                            <m:t> </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𝑜𝑟</m:t>
                          </m:r>
                          <m:r>
                            <a:rPr lang="en-US" sz="12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𝐼</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𝐷</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 Box 2"/>
                  <p:cNvSpPr txBox="1">
                    <a:spLocks noRot="1" noChangeAspect="1" noMove="1" noResize="1" noEditPoints="1" noAdjustHandles="1" noChangeArrowheads="1" noChangeShapeType="1" noTextEdit="1"/>
                  </p:cNvSpPr>
                  <p:nvPr/>
                </p:nvSpPr>
                <p:spPr bwMode="auto">
                  <a:xfrm rot="16200000">
                    <a:off x="-238125" y="885825"/>
                    <a:ext cx="838200" cy="287655"/>
                  </a:xfrm>
                  <a:prstGeom prst="rect">
                    <a:avLst/>
                  </a:prstGeom>
                  <a:blipFill rotWithShape="0">
                    <a:blip r:embed="rId3"/>
                    <a:stretch>
                      <a:fillRect/>
                    </a:stretch>
                  </a:blipFill>
                  <a:ln w="9525">
                    <a:noFill/>
                    <a:miter lim="800000"/>
                    <a:headEnd/>
                    <a:tailEnd/>
                  </a:ln>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FA022781-D50C-4825-9526-F2F4120CA3FE}"/>
                  </a:ext>
                </a:extLst>
              </p:cNvPr>
              <p:cNvCxnSpPr/>
              <p:nvPr/>
            </p:nvCxnSpPr>
            <p:spPr>
              <a:xfrm>
                <a:off x="2219325" y="1876425"/>
                <a:ext cx="4381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00569F4-2B5C-4CB6-A6F4-53B5C6292B47}"/>
                  </a:ext>
                </a:extLst>
              </p:cNvPr>
              <p:cNvCxnSpPr/>
              <p:nvPr/>
            </p:nvCxnSpPr>
            <p:spPr>
              <a:xfrm flipV="1">
                <a:off x="200025" y="342900"/>
                <a:ext cx="0" cy="371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 Box 2">
                <a:extLst>
                  <a:ext uri="{FF2B5EF4-FFF2-40B4-BE49-F238E27FC236}">
                    <a16:creationId xmlns:a16="http://schemas.microsoft.com/office/drawing/2014/main" id="{8987E520-326E-480E-A8BC-7FC3FA48953D}"/>
                  </a:ext>
                </a:extLst>
              </p:cNvPr>
              <p:cNvSpPr txBox="1">
                <a:spLocks noChangeArrowheads="1"/>
              </p:cNvSpPr>
              <p:nvPr/>
            </p:nvSpPr>
            <p:spPr bwMode="auto">
              <a:xfrm>
                <a:off x="3267075" y="685800"/>
                <a:ext cx="771525" cy="28765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r>
                  <a:rPr lang="en-US"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Class-A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Text Box 2">
                <a:extLst>
                  <a:ext uri="{FF2B5EF4-FFF2-40B4-BE49-F238E27FC236}">
                    <a16:creationId xmlns:a16="http://schemas.microsoft.com/office/drawing/2014/main" id="{ABECC7DF-21D2-4A8A-848D-F8C098C595D7}"/>
                  </a:ext>
                </a:extLst>
              </p:cNvPr>
              <p:cNvSpPr txBox="1">
                <a:spLocks noChangeArrowheads="1"/>
              </p:cNvSpPr>
              <p:nvPr/>
            </p:nvSpPr>
            <p:spPr bwMode="auto">
              <a:xfrm>
                <a:off x="3295650" y="885825"/>
                <a:ext cx="771525" cy="28765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r>
                  <a:rPr lang="en-US" sz="120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Class-AB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 Box 2">
                <a:extLst>
                  <a:ext uri="{FF2B5EF4-FFF2-40B4-BE49-F238E27FC236}">
                    <a16:creationId xmlns:a16="http://schemas.microsoft.com/office/drawing/2014/main" id="{1BA71388-DA38-408B-8867-3D3F74C3EFDA}"/>
                  </a:ext>
                </a:extLst>
              </p:cNvPr>
              <p:cNvSpPr txBox="1">
                <a:spLocks noChangeArrowheads="1"/>
              </p:cNvSpPr>
              <p:nvPr/>
            </p:nvSpPr>
            <p:spPr bwMode="auto">
              <a:xfrm>
                <a:off x="3257550" y="1066800"/>
                <a:ext cx="771525" cy="28765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r>
                  <a:rPr lang="en-US"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Class-B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Text Box 2">
                <a:extLst>
                  <a:ext uri="{FF2B5EF4-FFF2-40B4-BE49-F238E27FC236}">
                    <a16:creationId xmlns:a16="http://schemas.microsoft.com/office/drawing/2014/main" id="{61E1BAF5-3A9D-4551-9C16-B7CE0ACCE6AA}"/>
                  </a:ext>
                </a:extLst>
              </p:cNvPr>
              <p:cNvSpPr txBox="1">
                <a:spLocks noChangeArrowheads="1"/>
              </p:cNvSpPr>
              <p:nvPr/>
            </p:nvSpPr>
            <p:spPr bwMode="auto">
              <a:xfrm>
                <a:off x="485775" y="1276350"/>
                <a:ext cx="771525" cy="28765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r>
                  <a:rPr lang="en-US" sz="1200">
                    <a:solidFill>
                      <a:srgbClr val="BF8F00"/>
                    </a:solidFill>
                    <a:effectLst/>
                    <a:latin typeface="Calibri" panose="020F0502020204030204" pitchFamily="34" charset="0"/>
                    <a:ea typeface="Calibri" panose="020F0502020204030204" pitchFamily="34" charset="0"/>
                    <a:cs typeface="Times New Roman" panose="02020603050405020304" pitchFamily="18" charset="0"/>
                  </a:rPr>
                  <a:t>Class-C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53" name="Straight Arrow Connector 52">
              <a:extLst>
                <a:ext uri="{FF2B5EF4-FFF2-40B4-BE49-F238E27FC236}">
                  <a16:creationId xmlns:a16="http://schemas.microsoft.com/office/drawing/2014/main" id="{586C9A54-C892-49BC-8CDF-731124AA70C1}"/>
                </a:ext>
              </a:extLst>
            </p:cNvPr>
            <p:cNvCxnSpPr/>
            <p:nvPr/>
          </p:nvCxnSpPr>
          <p:spPr>
            <a:xfrm flipV="1">
              <a:off x="2524125" y="1000125"/>
              <a:ext cx="904875" cy="487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DE71233-97BC-41CA-8AE3-3A036CD0534C}"/>
                </a:ext>
              </a:extLst>
            </p:cNvPr>
            <p:cNvCxnSpPr/>
            <p:nvPr/>
          </p:nvCxnSpPr>
          <p:spPr>
            <a:xfrm flipV="1">
              <a:off x="2762250" y="1200150"/>
              <a:ext cx="654050" cy="361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E3CC22F-C29B-40F4-8A21-901426CAC53E}"/>
                </a:ext>
              </a:extLst>
            </p:cNvPr>
            <p:cNvCxnSpPr/>
            <p:nvPr/>
          </p:nvCxnSpPr>
          <p:spPr>
            <a:xfrm flipV="1">
              <a:off x="3048000" y="1381125"/>
              <a:ext cx="40005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28C4F13-B2A6-4943-AA3E-DDCCD291D6A9}"/>
              </a:ext>
            </a:extLst>
          </p:cNvPr>
          <p:cNvSpPr>
            <a:spLocks noGrp="1"/>
          </p:cNvSpPr>
          <p:nvPr>
            <p:ph type="title"/>
          </p:nvPr>
        </p:nvSpPr>
        <p:spPr/>
        <p:txBody>
          <a:bodyPr/>
          <a:lstStyle/>
          <a:p>
            <a:r>
              <a:rPr lang="en-IN" dirty="0"/>
              <a:t>PA Topologies at a glance</a:t>
            </a:r>
          </a:p>
        </p:txBody>
      </p:sp>
      <p:sp>
        <p:nvSpPr>
          <p:cNvPr id="3" name="Date Placeholder 2">
            <a:extLst>
              <a:ext uri="{FF2B5EF4-FFF2-40B4-BE49-F238E27FC236}">
                <a16:creationId xmlns:a16="http://schemas.microsoft.com/office/drawing/2014/main" id="{6ACC9E1A-CAC4-4A0C-AD8A-5D2B29E42EE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E2E6CEC-148B-466D-B4DA-863190FF5AE4}"/>
              </a:ext>
            </a:extLst>
          </p:cNvPr>
          <p:cNvSpPr>
            <a:spLocks noGrp="1"/>
          </p:cNvSpPr>
          <p:nvPr>
            <p:ph type="sldNum" sz="quarter" idx="12"/>
          </p:nvPr>
        </p:nvSpPr>
        <p:spPr/>
        <p:txBody>
          <a:bodyPr/>
          <a:lstStyle/>
          <a:p>
            <a:fld id="{2495F090-CA2D-44FF-B42B-1156B48CA943}" type="slidenum">
              <a:rPr lang="en-IN" smtClean="0"/>
              <a:t>194</a:t>
            </a:fld>
            <a:endParaRPr lang="en-IN"/>
          </a:p>
        </p:txBody>
      </p:sp>
      <p:grpSp>
        <p:nvGrpSpPr>
          <p:cNvPr id="5" name="Group 4">
            <a:extLst>
              <a:ext uri="{FF2B5EF4-FFF2-40B4-BE49-F238E27FC236}">
                <a16:creationId xmlns:a16="http://schemas.microsoft.com/office/drawing/2014/main" id="{35DF4F33-AD8F-42C2-AE1B-5C853446D2D7}"/>
              </a:ext>
            </a:extLst>
          </p:cNvPr>
          <p:cNvGrpSpPr/>
          <p:nvPr/>
        </p:nvGrpSpPr>
        <p:grpSpPr>
          <a:xfrm>
            <a:off x="2202734" y="712650"/>
            <a:ext cx="6632776" cy="2142822"/>
            <a:chOff x="1028018" y="1820678"/>
            <a:chExt cx="7380151" cy="3058234"/>
          </a:xfrm>
        </p:grpSpPr>
        <p:grpSp>
          <p:nvGrpSpPr>
            <p:cNvPr id="6" name="Group 5">
              <a:extLst>
                <a:ext uri="{FF2B5EF4-FFF2-40B4-BE49-F238E27FC236}">
                  <a16:creationId xmlns:a16="http://schemas.microsoft.com/office/drawing/2014/main" id="{F7E479C2-9028-4C4C-94FC-7BBB2AF721B1}"/>
                </a:ext>
              </a:extLst>
            </p:cNvPr>
            <p:cNvGrpSpPr/>
            <p:nvPr/>
          </p:nvGrpSpPr>
          <p:grpSpPr>
            <a:xfrm>
              <a:off x="3814159" y="1820678"/>
              <a:ext cx="1744282" cy="439259"/>
              <a:chOff x="2709430" y="2558533"/>
              <a:chExt cx="1744282" cy="439259"/>
            </a:xfrm>
          </p:grpSpPr>
          <p:sp>
            <p:nvSpPr>
              <p:cNvPr id="47" name="Rounded Rectangle 5">
                <a:extLst>
                  <a:ext uri="{FF2B5EF4-FFF2-40B4-BE49-F238E27FC236}">
                    <a16:creationId xmlns:a16="http://schemas.microsoft.com/office/drawing/2014/main" id="{D8A100D9-FC6D-4589-AC33-6BEDF151BAD6}"/>
                  </a:ext>
                </a:extLst>
              </p:cNvPr>
              <p:cNvSpPr/>
              <p:nvPr/>
            </p:nvSpPr>
            <p:spPr>
              <a:xfrm>
                <a:off x="2709430" y="2593014"/>
                <a:ext cx="1744282" cy="3348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TextBox 47">
                <a:extLst>
                  <a:ext uri="{FF2B5EF4-FFF2-40B4-BE49-F238E27FC236}">
                    <a16:creationId xmlns:a16="http://schemas.microsoft.com/office/drawing/2014/main" id="{A95A7DF5-E370-4D8D-88A1-3B031852083E}"/>
                  </a:ext>
                </a:extLst>
              </p:cNvPr>
              <p:cNvSpPr txBox="1"/>
              <p:nvPr/>
            </p:nvSpPr>
            <p:spPr>
              <a:xfrm>
                <a:off x="2735188" y="2558533"/>
                <a:ext cx="1682917" cy="439259"/>
              </a:xfrm>
              <a:prstGeom prst="rect">
                <a:avLst/>
              </a:prstGeom>
              <a:noFill/>
            </p:spPr>
            <p:txBody>
              <a:bodyPr wrap="none" rtlCol="0">
                <a:spAutoFit/>
              </a:bodyPr>
              <a:lstStyle/>
              <a:p>
                <a:r>
                  <a:rPr lang="en-US" sz="1400" dirty="0"/>
                  <a:t>Power Amplifier</a:t>
                </a:r>
              </a:p>
            </p:txBody>
          </p:sp>
        </p:grpSp>
        <p:grpSp>
          <p:nvGrpSpPr>
            <p:cNvPr id="7" name="Group 6">
              <a:extLst>
                <a:ext uri="{FF2B5EF4-FFF2-40B4-BE49-F238E27FC236}">
                  <a16:creationId xmlns:a16="http://schemas.microsoft.com/office/drawing/2014/main" id="{AC305A96-1691-4A72-951D-19D4416A2874}"/>
                </a:ext>
              </a:extLst>
            </p:cNvPr>
            <p:cNvGrpSpPr/>
            <p:nvPr/>
          </p:nvGrpSpPr>
          <p:grpSpPr>
            <a:xfrm>
              <a:off x="1478840" y="3028048"/>
              <a:ext cx="2000932" cy="439260"/>
              <a:chOff x="2686050" y="2533191"/>
              <a:chExt cx="2000932" cy="439260"/>
            </a:xfrm>
          </p:grpSpPr>
          <p:sp>
            <p:nvSpPr>
              <p:cNvPr id="45" name="Rounded Rectangle 9">
                <a:extLst>
                  <a:ext uri="{FF2B5EF4-FFF2-40B4-BE49-F238E27FC236}">
                    <a16:creationId xmlns:a16="http://schemas.microsoft.com/office/drawing/2014/main" id="{00D4F49F-4A39-47EF-8CB1-B2B4876F7A65}"/>
                  </a:ext>
                </a:extLst>
              </p:cNvPr>
              <p:cNvSpPr/>
              <p:nvPr/>
            </p:nvSpPr>
            <p:spPr>
              <a:xfrm>
                <a:off x="2686050" y="2575774"/>
                <a:ext cx="2000932" cy="3348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 name="TextBox 45">
                <a:extLst>
                  <a:ext uri="{FF2B5EF4-FFF2-40B4-BE49-F238E27FC236}">
                    <a16:creationId xmlns:a16="http://schemas.microsoft.com/office/drawing/2014/main" id="{2DB21CA9-BEDB-460A-B6FD-56F66A5CFF44}"/>
                  </a:ext>
                </a:extLst>
              </p:cNvPr>
              <p:cNvSpPr txBox="1"/>
              <p:nvPr/>
            </p:nvSpPr>
            <p:spPr>
              <a:xfrm>
                <a:off x="2686050" y="2533191"/>
                <a:ext cx="1988545" cy="439260"/>
              </a:xfrm>
              <a:prstGeom prst="rect">
                <a:avLst/>
              </a:prstGeom>
              <a:noFill/>
            </p:spPr>
            <p:txBody>
              <a:bodyPr wrap="none" rtlCol="0">
                <a:spAutoFit/>
              </a:bodyPr>
              <a:lstStyle/>
              <a:p>
                <a:r>
                  <a:rPr lang="en-US" sz="1400" dirty="0"/>
                  <a:t>Switching Amplifier</a:t>
                </a:r>
              </a:p>
            </p:txBody>
          </p:sp>
        </p:grpSp>
        <p:grpSp>
          <p:nvGrpSpPr>
            <p:cNvPr id="8" name="Group 7">
              <a:extLst>
                <a:ext uri="{FF2B5EF4-FFF2-40B4-BE49-F238E27FC236}">
                  <a16:creationId xmlns:a16="http://schemas.microsoft.com/office/drawing/2014/main" id="{528A7134-4B56-4595-9A7E-542064212295}"/>
                </a:ext>
              </a:extLst>
            </p:cNvPr>
            <p:cNvGrpSpPr/>
            <p:nvPr/>
          </p:nvGrpSpPr>
          <p:grpSpPr>
            <a:xfrm>
              <a:off x="3685833" y="3016081"/>
              <a:ext cx="2547541" cy="439260"/>
              <a:chOff x="2686049" y="2533191"/>
              <a:chExt cx="2547541" cy="439260"/>
            </a:xfrm>
          </p:grpSpPr>
          <p:sp>
            <p:nvSpPr>
              <p:cNvPr id="43" name="Rounded Rectangle 12">
                <a:extLst>
                  <a:ext uri="{FF2B5EF4-FFF2-40B4-BE49-F238E27FC236}">
                    <a16:creationId xmlns:a16="http://schemas.microsoft.com/office/drawing/2014/main" id="{1F68C92F-53B0-46CA-9BF1-48F93EC7AC27}"/>
                  </a:ext>
                </a:extLst>
              </p:cNvPr>
              <p:cNvSpPr/>
              <p:nvPr/>
            </p:nvSpPr>
            <p:spPr>
              <a:xfrm>
                <a:off x="2686049" y="2575774"/>
                <a:ext cx="2429217" cy="3348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AD77C3CE-1775-4486-B606-D9F027D9A1B1}"/>
                  </a:ext>
                </a:extLst>
              </p:cNvPr>
              <p:cNvSpPr txBox="1"/>
              <p:nvPr/>
            </p:nvSpPr>
            <p:spPr>
              <a:xfrm>
                <a:off x="2686049" y="2533191"/>
                <a:ext cx="2547541" cy="439260"/>
              </a:xfrm>
              <a:prstGeom prst="rect">
                <a:avLst/>
              </a:prstGeom>
              <a:noFill/>
            </p:spPr>
            <p:txBody>
              <a:bodyPr wrap="square" rtlCol="0">
                <a:spAutoFit/>
              </a:bodyPr>
              <a:lstStyle/>
              <a:p>
                <a:r>
                  <a:rPr lang="en-US" sz="1400" dirty="0"/>
                  <a:t>Non-Switching Amplifier</a:t>
                </a:r>
              </a:p>
            </p:txBody>
          </p:sp>
        </p:grpSp>
        <p:grpSp>
          <p:nvGrpSpPr>
            <p:cNvPr id="9" name="Group 8">
              <a:extLst>
                <a:ext uri="{FF2B5EF4-FFF2-40B4-BE49-F238E27FC236}">
                  <a16:creationId xmlns:a16="http://schemas.microsoft.com/office/drawing/2014/main" id="{273982EE-B5F9-4678-A5D6-1EC8A7BCBC15}"/>
                </a:ext>
              </a:extLst>
            </p:cNvPr>
            <p:cNvGrpSpPr/>
            <p:nvPr/>
          </p:nvGrpSpPr>
          <p:grpSpPr>
            <a:xfrm>
              <a:off x="6306685" y="3011512"/>
              <a:ext cx="2101484" cy="439258"/>
              <a:chOff x="2686049" y="2533896"/>
              <a:chExt cx="2101484" cy="439258"/>
            </a:xfrm>
          </p:grpSpPr>
          <p:sp>
            <p:nvSpPr>
              <p:cNvPr id="41" name="Rounded Rectangle 15">
                <a:extLst>
                  <a:ext uri="{FF2B5EF4-FFF2-40B4-BE49-F238E27FC236}">
                    <a16:creationId xmlns:a16="http://schemas.microsoft.com/office/drawing/2014/main" id="{319BADD2-EBAA-4758-BB23-6A15B6DE428B}"/>
                  </a:ext>
                </a:extLst>
              </p:cNvPr>
              <p:cNvSpPr/>
              <p:nvPr/>
            </p:nvSpPr>
            <p:spPr>
              <a:xfrm>
                <a:off x="2686049" y="2575774"/>
                <a:ext cx="2101484" cy="3434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extBox 41">
                <a:extLst>
                  <a:ext uri="{FF2B5EF4-FFF2-40B4-BE49-F238E27FC236}">
                    <a16:creationId xmlns:a16="http://schemas.microsoft.com/office/drawing/2014/main" id="{FBA4E71B-FFE3-48AC-9EC8-ECA9789CFBF8}"/>
                  </a:ext>
                </a:extLst>
              </p:cNvPr>
              <p:cNvSpPr txBox="1"/>
              <p:nvPr/>
            </p:nvSpPr>
            <p:spPr>
              <a:xfrm>
                <a:off x="2686049" y="2533896"/>
                <a:ext cx="2101484" cy="439258"/>
              </a:xfrm>
              <a:prstGeom prst="rect">
                <a:avLst/>
              </a:prstGeom>
              <a:noFill/>
            </p:spPr>
            <p:txBody>
              <a:bodyPr wrap="square" rtlCol="0">
                <a:spAutoFit/>
              </a:bodyPr>
              <a:lstStyle/>
              <a:p>
                <a:r>
                  <a:rPr lang="en-US" sz="1400" dirty="0"/>
                  <a:t>Mixed Mode Amplifier</a:t>
                </a:r>
              </a:p>
            </p:txBody>
          </p:sp>
        </p:grpSp>
        <p:cxnSp>
          <p:nvCxnSpPr>
            <p:cNvPr id="10" name="Straight Arrow Connector 9">
              <a:extLst>
                <a:ext uri="{FF2B5EF4-FFF2-40B4-BE49-F238E27FC236}">
                  <a16:creationId xmlns:a16="http://schemas.microsoft.com/office/drawing/2014/main" id="{BF444C06-EABF-4571-8F4A-2016C8B7A309}"/>
                </a:ext>
              </a:extLst>
            </p:cNvPr>
            <p:cNvCxnSpPr/>
            <p:nvPr/>
          </p:nvCxnSpPr>
          <p:spPr>
            <a:xfrm flipH="1">
              <a:off x="2807594" y="2190010"/>
              <a:ext cx="1006565" cy="834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BA7FB08-4CE5-47B8-B353-CA1AE44EFFDE}"/>
                </a:ext>
              </a:extLst>
            </p:cNvPr>
            <p:cNvCxnSpPr/>
            <p:nvPr/>
          </p:nvCxnSpPr>
          <p:spPr>
            <a:xfrm>
              <a:off x="4686300" y="2169824"/>
              <a:ext cx="0" cy="8745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6787938-2641-405B-9C33-2C966F3BA2A4}"/>
                </a:ext>
              </a:extLst>
            </p:cNvPr>
            <p:cNvCxnSpPr/>
            <p:nvPr/>
          </p:nvCxnSpPr>
          <p:spPr>
            <a:xfrm>
              <a:off x="5558441" y="2209576"/>
              <a:ext cx="899509" cy="7950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303D3DC-8BB8-402D-9BD6-AC95B9B22887}"/>
                </a:ext>
              </a:extLst>
            </p:cNvPr>
            <p:cNvGrpSpPr/>
            <p:nvPr/>
          </p:nvGrpSpPr>
          <p:grpSpPr>
            <a:xfrm>
              <a:off x="1028018" y="4017552"/>
              <a:ext cx="956880" cy="439260"/>
              <a:chOff x="2686050" y="2558533"/>
              <a:chExt cx="956880" cy="439260"/>
            </a:xfrm>
          </p:grpSpPr>
          <p:sp>
            <p:nvSpPr>
              <p:cNvPr id="39" name="Rounded Rectangle 24">
                <a:extLst>
                  <a:ext uri="{FF2B5EF4-FFF2-40B4-BE49-F238E27FC236}">
                    <a16:creationId xmlns:a16="http://schemas.microsoft.com/office/drawing/2014/main" id="{0DA47CDF-4CFA-4CC5-B86F-6B50817383D7}"/>
                  </a:ext>
                </a:extLst>
              </p:cNvPr>
              <p:cNvSpPr/>
              <p:nvPr/>
            </p:nvSpPr>
            <p:spPr>
              <a:xfrm>
                <a:off x="2686050" y="2575774"/>
                <a:ext cx="846707" cy="3348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TextBox 39">
                <a:extLst>
                  <a:ext uri="{FF2B5EF4-FFF2-40B4-BE49-F238E27FC236}">
                    <a16:creationId xmlns:a16="http://schemas.microsoft.com/office/drawing/2014/main" id="{65B41542-156A-4791-8EAF-3FFAFAF065A6}"/>
                  </a:ext>
                </a:extLst>
              </p:cNvPr>
              <p:cNvSpPr txBox="1"/>
              <p:nvPr/>
            </p:nvSpPr>
            <p:spPr>
              <a:xfrm>
                <a:off x="2686050" y="2558533"/>
                <a:ext cx="956880" cy="439260"/>
              </a:xfrm>
              <a:prstGeom prst="rect">
                <a:avLst/>
              </a:prstGeom>
              <a:noFill/>
            </p:spPr>
            <p:txBody>
              <a:bodyPr wrap="none" rtlCol="0">
                <a:spAutoFit/>
              </a:bodyPr>
              <a:lstStyle/>
              <a:p>
                <a:r>
                  <a:rPr lang="en-US" sz="1400" dirty="0"/>
                  <a:t>Class D</a:t>
                </a:r>
              </a:p>
            </p:txBody>
          </p:sp>
        </p:grpSp>
        <p:grpSp>
          <p:nvGrpSpPr>
            <p:cNvPr id="14" name="Group 13">
              <a:extLst>
                <a:ext uri="{FF2B5EF4-FFF2-40B4-BE49-F238E27FC236}">
                  <a16:creationId xmlns:a16="http://schemas.microsoft.com/office/drawing/2014/main" id="{49EFA57F-A3A6-4E92-8CA6-A852BD164046}"/>
                </a:ext>
              </a:extLst>
            </p:cNvPr>
            <p:cNvGrpSpPr/>
            <p:nvPr/>
          </p:nvGrpSpPr>
          <p:grpSpPr>
            <a:xfrm>
              <a:off x="1874725" y="4439652"/>
              <a:ext cx="945561" cy="439260"/>
              <a:chOff x="2686050" y="2558533"/>
              <a:chExt cx="945561" cy="439260"/>
            </a:xfrm>
          </p:grpSpPr>
          <p:sp>
            <p:nvSpPr>
              <p:cNvPr id="37" name="Rounded Rectangle 28">
                <a:extLst>
                  <a:ext uri="{FF2B5EF4-FFF2-40B4-BE49-F238E27FC236}">
                    <a16:creationId xmlns:a16="http://schemas.microsoft.com/office/drawing/2014/main" id="{175C1BFD-B113-4F6B-AE83-925BB5BCB2EA}"/>
                  </a:ext>
                </a:extLst>
              </p:cNvPr>
              <p:cNvSpPr/>
              <p:nvPr/>
            </p:nvSpPr>
            <p:spPr>
              <a:xfrm>
                <a:off x="2686050" y="2575774"/>
                <a:ext cx="846707" cy="3348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TextBox 37">
                <a:extLst>
                  <a:ext uri="{FF2B5EF4-FFF2-40B4-BE49-F238E27FC236}">
                    <a16:creationId xmlns:a16="http://schemas.microsoft.com/office/drawing/2014/main" id="{689BBB7F-230A-4810-8349-CDD748567ABC}"/>
                  </a:ext>
                </a:extLst>
              </p:cNvPr>
              <p:cNvSpPr txBox="1"/>
              <p:nvPr/>
            </p:nvSpPr>
            <p:spPr>
              <a:xfrm>
                <a:off x="2686050" y="2558533"/>
                <a:ext cx="945561" cy="439260"/>
              </a:xfrm>
              <a:prstGeom prst="rect">
                <a:avLst/>
              </a:prstGeom>
              <a:noFill/>
            </p:spPr>
            <p:txBody>
              <a:bodyPr wrap="none" rtlCol="0">
                <a:spAutoFit/>
              </a:bodyPr>
              <a:lstStyle/>
              <a:p>
                <a:r>
                  <a:rPr lang="en-US" sz="1400" dirty="0"/>
                  <a:t>Class E</a:t>
                </a:r>
              </a:p>
            </p:txBody>
          </p:sp>
        </p:grpSp>
        <p:grpSp>
          <p:nvGrpSpPr>
            <p:cNvPr id="15" name="Group 14">
              <a:extLst>
                <a:ext uri="{FF2B5EF4-FFF2-40B4-BE49-F238E27FC236}">
                  <a16:creationId xmlns:a16="http://schemas.microsoft.com/office/drawing/2014/main" id="{8E9868D6-59BB-4D36-B26A-5CE5E3092BF0}"/>
                </a:ext>
              </a:extLst>
            </p:cNvPr>
            <p:cNvGrpSpPr/>
            <p:nvPr/>
          </p:nvGrpSpPr>
          <p:grpSpPr>
            <a:xfrm>
              <a:off x="2686050" y="4017552"/>
              <a:ext cx="932356" cy="439260"/>
              <a:chOff x="2686050" y="2558533"/>
              <a:chExt cx="932356" cy="439260"/>
            </a:xfrm>
          </p:grpSpPr>
          <p:sp>
            <p:nvSpPr>
              <p:cNvPr id="35" name="Rounded Rectangle 31">
                <a:extLst>
                  <a:ext uri="{FF2B5EF4-FFF2-40B4-BE49-F238E27FC236}">
                    <a16:creationId xmlns:a16="http://schemas.microsoft.com/office/drawing/2014/main" id="{8F8D2AE6-115A-4FFE-B1F7-A09E0BD4E383}"/>
                  </a:ext>
                </a:extLst>
              </p:cNvPr>
              <p:cNvSpPr/>
              <p:nvPr/>
            </p:nvSpPr>
            <p:spPr>
              <a:xfrm>
                <a:off x="2686050" y="2575774"/>
                <a:ext cx="846707" cy="3348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TextBox 35">
                <a:extLst>
                  <a:ext uri="{FF2B5EF4-FFF2-40B4-BE49-F238E27FC236}">
                    <a16:creationId xmlns:a16="http://schemas.microsoft.com/office/drawing/2014/main" id="{393816DB-4506-41D4-9B7E-05306B073BED}"/>
                  </a:ext>
                </a:extLst>
              </p:cNvPr>
              <p:cNvSpPr txBox="1"/>
              <p:nvPr/>
            </p:nvSpPr>
            <p:spPr>
              <a:xfrm>
                <a:off x="2686050" y="2558533"/>
                <a:ext cx="932356" cy="439260"/>
              </a:xfrm>
              <a:prstGeom prst="rect">
                <a:avLst/>
              </a:prstGeom>
              <a:noFill/>
            </p:spPr>
            <p:txBody>
              <a:bodyPr wrap="none" rtlCol="0">
                <a:spAutoFit/>
              </a:bodyPr>
              <a:lstStyle/>
              <a:p>
                <a:r>
                  <a:rPr lang="en-US" sz="1400" dirty="0"/>
                  <a:t>Class F</a:t>
                </a:r>
              </a:p>
            </p:txBody>
          </p:sp>
        </p:grpSp>
        <p:cxnSp>
          <p:nvCxnSpPr>
            <p:cNvPr id="16" name="Straight Arrow Connector 15">
              <a:extLst>
                <a:ext uri="{FF2B5EF4-FFF2-40B4-BE49-F238E27FC236}">
                  <a16:creationId xmlns:a16="http://schemas.microsoft.com/office/drawing/2014/main" id="{8AD71931-8EAE-4B93-B509-D4C6582C0494}"/>
                </a:ext>
              </a:extLst>
            </p:cNvPr>
            <p:cNvCxnSpPr/>
            <p:nvPr/>
          </p:nvCxnSpPr>
          <p:spPr>
            <a:xfrm flipH="1">
              <a:off x="1657350" y="3422722"/>
              <a:ext cx="416149" cy="5948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F3263B9-B8CF-4604-8F13-31E4171F8C6B}"/>
                </a:ext>
              </a:extLst>
            </p:cNvPr>
            <p:cNvCxnSpPr/>
            <p:nvPr/>
          </p:nvCxnSpPr>
          <p:spPr>
            <a:xfrm>
              <a:off x="2617840" y="3429485"/>
              <a:ext cx="379508" cy="57758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DBD325-32FF-4B96-8EB0-2488C01BD051}"/>
                </a:ext>
              </a:extLst>
            </p:cNvPr>
            <p:cNvCxnSpPr/>
            <p:nvPr/>
          </p:nvCxnSpPr>
          <p:spPr>
            <a:xfrm>
              <a:off x="2336715" y="3429485"/>
              <a:ext cx="0" cy="94015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5DD6C864-B87D-42F1-82D7-0C324C0B7BB9}"/>
                </a:ext>
              </a:extLst>
            </p:cNvPr>
            <p:cNvGrpSpPr/>
            <p:nvPr/>
          </p:nvGrpSpPr>
          <p:grpSpPr>
            <a:xfrm>
              <a:off x="3685833" y="4007074"/>
              <a:ext cx="933940" cy="439260"/>
              <a:chOff x="2686050" y="2558533"/>
              <a:chExt cx="933940" cy="439260"/>
            </a:xfrm>
          </p:grpSpPr>
          <p:sp>
            <p:nvSpPr>
              <p:cNvPr id="33" name="Rounded Rectangle 40">
                <a:extLst>
                  <a:ext uri="{FF2B5EF4-FFF2-40B4-BE49-F238E27FC236}">
                    <a16:creationId xmlns:a16="http://schemas.microsoft.com/office/drawing/2014/main" id="{ADF9230F-2D5B-4588-983C-30DF6EC885D4}"/>
                  </a:ext>
                </a:extLst>
              </p:cNvPr>
              <p:cNvSpPr/>
              <p:nvPr/>
            </p:nvSpPr>
            <p:spPr>
              <a:xfrm>
                <a:off x="2686050" y="2575774"/>
                <a:ext cx="846707" cy="3348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TextBox 33">
                <a:extLst>
                  <a:ext uri="{FF2B5EF4-FFF2-40B4-BE49-F238E27FC236}">
                    <a16:creationId xmlns:a16="http://schemas.microsoft.com/office/drawing/2014/main" id="{6DE46434-8C85-48A7-A55A-6408F79C1608}"/>
                  </a:ext>
                </a:extLst>
              </p:cNvPr>
              <p:cNvSpPr txBox="1"/>
              <p:nvPr/>
            </p:nvSpPr>
            <p:spPr>
              <a:xfrm>
                <a:off x="2686050" y="2558533"/>
                <a:ext cx="933940" cy="439260"/>
              </a:xfrm>
              <a:prstGeom prst="rect">
                <a:avLst/>
              </a:prstGeom>
              <a:noFill/>
            </p:spPr>
            <p:txBody>
              <a:bodyPr wrap="none" rtlCol="0">
                <a:spAutoFit/>
              </a:bodyPr>
              <a:lstStyle/>
              <a:p>
                <a:r>
                  <a:rPr lang="en-US" sz="1400" dirty="0"/>
                  <a:t>Class A</a:t>
                </a:r>
              </a:p>
            </p:txBody>
          </p:sp>
        </p:grpSp>
        <p:grpSp>
          <p:nvGrpSpPr>
            <p:cNvPr id="20" name="Group 19">
              <a:extLst>
                <a:ext uri="{FF2B5EF4-FFF2-40B4-BE49-F238E27FC236}">
                  <a16:creationId xmlns:a16="http://schemas.microsoft.com/office/drawing/2014/main" id="{6FD7F9AA-B8AC-4054-B58A-4580824C80A4}"/>
                </a:ext>
              </a:extLst>
            </p:cNvPr>
            <p:cNvGrpSpPr/>
            <p:nvPr/>
          </p:nvGrpSpPr>
          <p:grpSpPr>
            <a:xfrm>
              <a:off x="4532540" y="4429174"/>
              <a:ext cx="945561" cy="439260"/>
              <a:chOff x="2686050" y="2558533"/>
              <a:chExt cx="945561" cy="439260"/>
            </a:xfrm>
          </p:grpSpPr>
          <p:sp>
            <p:nvSpPr>
              <p:cNvPr id="31" name="Rounded Rectangle 43">
                <a:extLst>
                  <a:ext uri="{FF2B5EF4-FFF2-40B4-BE49-F238E27FC236}">
                    <a16:creationId xmlns:a16="http://schemas.microsoft.com/office/drawing/2014/main" id="{146AB462-7C65-4700-BCD8-9125598113CB}"/>
                  </a:ext>
                </a:extLst>
              </p:cNvPr>
              <p:cNvSpPr/>
              <p:nvPr/>
            </p:nvSpPr>
            <p:spPr>
              <a:xfrm>
                <a:off x="2686050" y="2575774"/>
                <a:ext cx="846707" cy="3348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TextBox 31">
                <a:extLst>
                  <a:ext uri="{FF2B5EF4-FFF2-40B4-BE49-F238E27FC236}">
                    <a16:creationId xmlns:a16="http://schemas.microsoft.com/office/drawing/2014/main" id="{E9A1CCC6-6CD1-4CFC-BA76-4C2846B59931}"/>
                  </a:ext>
                </a:extLst>
              </p:cNvPr>
              <p:cNvSpPr txBox="1"/>
              <p:nvPr/>
            </p:nvSpPr>
            <p:spPr>
              <a:xfrm>
                <a:off x="2686050" y="2558533"/>
                <a:ext cx="945561" cy="439260"/>
              </a:xfrm>
              <a:prstGeom prst="rect">
                <a:avLst/>
              </a:prstGeom>
              <a:noFill/>
            </p:spPr>
            <p:txBody>
              <a:bodyPr wrap="none" rtlCol="0">
                <a:spAutoFit/>
              </a:bodyPr>
              <a:lstStyle/>
              <a:p>
                <a:r>
                  <a:rPr lang="en-US" sz="1400" dirty="0"/>
                  <a:t>Class B</a:t>
                </a:r>
              </a:p>
            </p:txBody>
          </p:sp>
        </p:grpSp>
        <p:grpSp>
          <p:nvGrpSpPr>
            <p:cNvPr id="21" name="Group 20">
              <a:extLst>
                <a:ext uri="{FF2B5EF4-FFF2-40B4-BE49-F238E27FC236}">
                  <a16:creationId xmlns:a16="http://schemas.microsoft.com/office/drawing/2014/main" id="{A220966F-922D-46D5-A1C6-A9730BE5A8F7}"/>
                </a:ext>
              </a:extLst>
            </p:cNvPr>
            <p:cNvGrpSpPr/>
            <p:nvPr/>
          </p:nvGrpSpPr>
          <p:grpSpPr>
            <a:xfrm>
              <a:off x="5292843" y="4007074"/>
              <a:ext cx="1075434" cy="439260"/>
              <a:chOff x="2635028" y="2558533"/>
              <a:chExt cx="1075434" cy="439260"/>
            </a:xfrm>
          </p:grpSpPr>
          <p:sp>
            <p:nvSpPr>
              <p:cNvPr id="29" name="Rounded Rectangle 46">
                <a:extLst>
                  <a:ext uri="{FF2B5EF4-FFF2-40B4-BE49-F238E27FC236}">
                    <a16:creationId xmlns:a16="http://schemas.microsoft.com/office/drawing/2014/main" id="{655076AC-4CDC-45F4-B0D0-CAEDD1E4ECA0}"/>
                  </a:ext>
                </a:extLst>
              </p:cNvPr>
              <p:cNvSpPr/>
              <p:nvPr/>
            </p:nvSpPr>
            <p:spPr>
              <a:xfrm>
                <a:off x="2686050" y="2575774"/>
                <a:ext cx="846707" cy="3348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TextBox 29">
                <a:extLst>
                  <a:ext uri="{FF2B5EF4-FFF2-40B4-BE49-F238E27FC236}">
                    <a16:creationId xmlns:a16="http://schemas.microsoft.com/office/drawing/2014/main" id="{657152E5-3F2B-4658-B419-9DA906CCBDFA}"/>
                  </a:ext>
                </a:extLst>
              </p:cNvPr>
              <p:cNvSpPr txBox="1"/>
              <p:nvPr/>
            </p:nvSpPr>
            <p:spPr>
              <a:xfrm>
                <a:off x="2635028" y="2558533"/>
                <a:ext cx="1075434" cy="439260"/>
              </a:xfrm>
              <a:prstGeom prst="rect">
                <a:avLst/>
              </a:prstGeom>
              <a:noFill/>
            </p:spPr>
            <p:txBody>
              <a:bodyPr wrap="none" rtlCol="0">
                <a:spAutoFit/>
              </a:bodyPr>
              <a:lstStyle/>
              <a:p>
                <a:r>
                  <a:rPr lang="en-US" sz="1400" dirty="0"/>
                  <a:t>Class AB</a:t>
                </a:r>
              </a:p>
            </p:txBody>
          </p:sp>
        </p:grpSp>
        <p:grpSp>
          <p:nvGrpSpPr>
            <p:cNvPr id="22" name="Group 21">
              <a:extLst>
                <a:ext uri="{FF2B5EF4-FFF2-40B4-BE49-F238E27FC236}">
                  <a16:creationId xmlns:a16="http://schemas.microsoft.com/office/drawing/2014/main" id="{7EBBD336-605F-415B-976F-5A80BBABFB17}"/>
                </a:ext>
              </a:extLst>
            </p:cNvPr>
            <p:cNvGrpSpPr/>
            <p:nvPr/>
          </p:nvGrpSpPr>
          <p:grpSpPr>
            <a:xfrm>
              <a:off x="5611243" y="3567733"/>
              <a:ext cx="956880" cy="439260"/>
              <a:chOff x="2686050" y="2558533"/>
              <a:chExt cx="956880" cy="439260"/>
            </a:xfrm>
          </p:grpSpPr>
          <p:sp>
            <p:nvSpPr>
              <p:cNvPr id="27" name="Rounded Rectangle 49">
                <a:extLst>
                  <a:ext uri="{FF2B5EF4-FFF2-40B4-BE49-F238E27FC236}">
                    <a16:creationId xmlns:a16="http://schemas.microsoft.com/office/drawing/2014/main" id="{BB913757-3D07-4B26-B68D-F8ACCA7D5E67}"/>
                  </a:ext>
                </a:extLst>
              </p:cNvPr>
              <p:cNvSpPr/>
              <p:nvPr/>
            </p:nvSpPr>
            <p:spPr>
              <a:xfrm>
                <a:off x="2686050" y="2575774"/>
                <a:ext cx="846707" cy="3348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TextBox 27">
                <a:extLst>
                  <a:ext uri="{FF2B5EF4-FFF2-40B4-BE49-F238E27FC236}">
                    <a16:creationId xmlns:a16="http://schemas.microsoft.com/office/drawing/2014/main" id="{4E1D40AE-5688-4B7A-A0FA-45462FDFF3A8}"/>
                  </a:ext>
                </a:extLst>
              </p:cNvPr>
              <p:cNvSpPr txBox="1"/>
              <p:nvPr/>
            </p:nvSpPr>
            <p:spPr>
              <a:xfrm>
                <a:off x="2686050" y="2558533"/>
                <a:ext cx="956880" cy="439260"/>
              </a:xfrm>
              <a:prstGeom prst="rect">
                <a:avLst/>
              </a:prstGeom>
              <a:noFill/>
            </p:spPr>
            <p:txBody>
              <a:bodyPr wrap="none" rtlCol="0">
                <a:spAutoFit/>
              </a:bodyPr>
              <a:lstStyle/>
              <a:p>
                <a:r>
                  <a:rPr lang="en-US" sz="1400" dirty="0"/>
                  <a:t>Class C</a:t>
                </a:r>
              </a:p>
            </p:txBody>
          </p:sp>
        </p:grpSp>
        <p:cxnSp>
          <p:nvCxnSpPr>
            <p:cNvPr id="23" name="Straight Arrow Connector 22">
              <a:extLst>
                <a:ext uri="{FF2B5EF4-FFF2-40B4-BE49-F238E27FC236}">
                  <a16:creationId xmlns:a16="http://schemas.microsoft.com/office/drawing/2014/main" id="{61B8D01B-18AD-4167-BA63-90FBF8C29739}"/>
                </a:ext>
              </a:extLst>
            </p:cNvPr>
            <p:cNvCxnSpPr/>
            <p:nvPr/>
          </p:nvCxnSpPr>
          <p:spPr>
            <a:xfrm flipH="1">
              <a:off x="4189212" y="3396860"/>
              <a:ext cx="243872" cy="60159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A0FF2A5-2BAA-422F-9FAA-54CAA35906CC}"/>
                </a:ext>
              </a:extLst>
            </p:cNvPr>
            <p:cNvCxnSpPr/>
            <p:nvPr/>
          </p:nvCxnSpPr>
          <p:spPr>
            <a:xfrm>
              <a:off x="5624948" y="3407187"/>
              <a:ext cx="142270" cy="1655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A0615B7-6C4D-4814-B6D9-EEE63414834B}"/>
                </a:ext>
              </a:extLst>
            </p:cNvPr>
            <p:cNvCxnSpPr/>
            <p:nvPr/>
          </p:nvCxnSpPr>
          <p:spPr>
            <a:xfrm>
              <a:off x="5292843" y="3405482"/>
              <a:ext cx="242218" cy="59297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C8835E7-D2E1-442D-A14A-7C984C6F0D5A}"/>
                </a:ext>
              </a:extLst>
            </p:cNvPr>
            <p:cNvCxnSpPr>
              <a:stCxn id="43" idx="2"/>
            </p:cNvCxnSpPr>
            <p:nvPr/>
          </p:nvCxnSpPr>
          <p:spPr>
            <a:xfrm flipH="1">
              <a:off x="4900441" y="3393515"/>
              <a:ext cx="1" cy="103565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49" name="Table 48">
            <a:extLst>
              <a:ext uri="{FF2B5EF4-FFF2-40B4-BE49-F238E27FC236}">
                <a16:creationId xmlns:a16="http://schemas.microsoft.com/office/drawing/2014/main" id="{C443408A-475A-4A88-A5A2-E068BF1519BB}"/>
              </a:ext>
            </a:extLst>
          </p:cNvPr>
          <p:cNvGraphicFramePr>
            <a:graphicFrameLocks noGrp="1"/>
          </p:cNvGraphicFramePr>
          <p:nvPr>
            <p:extLst>
              <p:ext uri="{D42A27DB-BD31-4B8C-83A1-F6EECF244321}">
                <p14:modId xmlns:p14="http://schemas.microsoft.com/office/powerpoint/2010/main" val="1855996819"/>
              </p:ext>
            </p:extLst>
          </p:nvPr>
        </p:nvGraphicFramePr>
        <p:xfrm>
          <a:off x="672467" y="2875817"/>
          <a:ext cx="5066133" cy="1600200"/>
        </p:xfrm>
        <a:graphic>
          <a:graphicData uri="http://schemas.openxmlformats.org/drawingml/2006/table">
            <a:tbl>
              <a:tblPr firstRow="1" firstCol="1" bandRow="1">
                <a:tableStyleId>{5C22544A-7EE6-4342-B048-85BDC9FD1C3A}</a:tableStyleId>
              </a:tblPr>
              <a:tblGrid>
                <a:gridCol w="1206702">
                  <a:extLst>
                    <a:ext uri="{9D8B030D-6E8A-4147-A177-3AD203B41FA5}">
                      <a16:colId xmlns:a16="http://schemas.microsoft.com/office/drawing/2014/main" val="20000"/>
                    </a:ext>
                  </a:extLst>
                </a:gridCol>
                <a:gridCol w="603687">
                  <a:extLst>
                    <a:ext uri="{9D8B030D-6E8A-4147-A177-3AD203B41FA5}">
                      <a16:colId xmlns:a16="http://schemas.microsoft.com/office/drawing/2014/main" val="20001"/>
                    </a:ext>
                  </a:extLst>
                </a:gridCol>
                <a:gridCol w="1090402">
                  <a:extLst>
                    <a:ext uri="{9D8B030D-6E8A-4147-A177-3AD203B41FA5}">
                      <a16:colId xmlns:a16="http://schemas.microsoft.com/office/drawing/2014/main" val="20002"/>
                    </a:ext>
                  </a:extLst>
                </a:gridCol>
                <a:gridCol w="1136787">
                  <a:extLst>
                    <a:ext uri="{9D8B030D-6E8A-4147-A177-3AD203B41FA5}">
                      <a16:colId xmlns:a16="http://schemas.microsoft.com/office/drawing/2014/main" val="20003"/>
                    </a:ext>
                  </a:extLst>
                </a:gridCol>
                <a:gridCol w="1028555">
                  <a:extLst>
                    <a:ext uri="{9D8B030D-6E8A-4147-A177-3AD203B41FA5}">
                      <a16:colId xmlns:a16="http://schemas.microsoft.com/office/drawing/2014/main" val="20004"/>
                    </a:ext>
                  </a:extLst>
                </a:gridCol>
              </a:tblGrid>
              <a:tr h="279400">
                <a:tc>
                  <a:txBody>
                    <a:bodyPr/>
                    <a:lstStyle/>
                    <a:p>
                      <a:pPr marL="0" marR="0" indent="0" algn="l">
                        <a:spcBef>
                          <a:spcPts val="60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Class-A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Class-AB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Class-B Push-pull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Class-C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indent="0" algn="l">
                        <a:spcBef>
                          <a:spcPts val="600"/>
                        </a:spcBef>
                        <a:spcAft>
                          <a:spcPts val="0"/>
                        </a:spcAft>
                      </a:pPr>
                      <a:r>
                        <a:rPr lang="en-US" sz="1000">
                          <a:effectLst/>
                        </a:rPr>
                        <a:t>Conduction Angle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360⁰</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&gt;180⁰</a:t>
                      </a:r>
                    </a:p>
                    <a:p>
                      <a:pPr marL="0" marR="0" indent="0" algn="ctr">
                        <a:spcBef>
                          <a:spcPts val="600"/>
                        </a:spcBef>
                        <a:spcAft>
                          <a:spcPts val="0"/>
                        </a:spcAft>
                      </a:pPr>
                      <a:r>
                        <a:rPr lang="en-US" sz="1000">
                          <a:effectLst/>
                        </a:rPr>
                        <a:t>&lt;360⁰</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360⁰</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dirty="0">
                          <a:effectLst/>
                        </a:rPr>
                        <a:t>&lt;180⁰</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indent="0" algn="l">
                        <a:spcBef>
                          <a:spcPts val="600"/>
                        </a:spcBef>
                        <a:spcAft>
                          <a:spcPts val="0"/>
                        </a:spcAft>
                      </a:pPr>
                      <a:r>
                        <a:rPr lang="en-US" sz="1000">
                          <a:effectLst/>
                        </a:rPr>
                        <a:t>Device Utilization Factor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0.125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0.125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0.125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0.0981 @ 120⁰</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indent="0" algn="l">
                        <a:spcBef>
                          <a:spcPts val="600"/>
                        </a:spcBef>
                        <a:spcAft>
                          <a:spcPts val="0"/>
                        </a:spcAft>
                      </a:pPr>
                      <a:r>
                        <a:rPr lang="en-US" sz="1000">
                          <a:effectLst/>
                        </a:rPr>
                        <a:t>Ideal Maximum Efficiency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&lt;78%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78.4%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89.6% @ 120⁰</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indent="0" algn="l">
                        <a:spcBef>
                          <a:spcPts val="600"/>
                        </a:spcBef>
                        <a:spcAft>
                          <a:spcPts val="0"/>
                        </a:spcAft>
                      </a:pPr>
                      <a:r>
                        <a:rPr lang="en-US" sz="1000">
                          <a:effectLst/>
                        </a:rPr>
                        <a:t>Application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Audio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Data &amp; Voice Communication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a:effectLst/>
                        </a:rPr>
                        <a:t>Audio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600"/>
                        </a:spcBef>
                        <a:spcAft>
                          <a:spcPts val="0"/>
                        </a:spcAft>
                      </a:pPr>
                      <a:r>
                        <a:rPr lang="en-US" sz="1000" dirty="0">
                          <a:effectLst/>
                        </a:rPr>
                        <a:t>Data &amp; Voice Communication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4295" marR="742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9229689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121D-7EB2-4CB2-98FE-67FC3A3EDDD3}"/>
              </a:ext>
            </a:extLst>
          </p:cNvPr>
          <p:cNvSpPr>
            <a:spLocks noGrp="1"/>
          </p:cNvSpPr>
          <p:nvPr>
            <p:ph type="title"/>
          </p:nvPr>
        </p:nvSpPr>
        <p:spPr/>
        <p:txBody>
          <a:bodyPr/>
          <a:lstStyle/>
          <a:p>
            <a:r>
              <a:rPr lang="en-IN" dirty="0"/>
              <a:t>PA Specifications and Constraints</a:t>
            </a:r>
          </a:p>
        </p:txBody>
      </p:sp>
      <p:sp>
        <p:nvSpPr>
          <p:cNvPr id="3" name="Date Placeholder 2">
            <a:extLst>
              <a:ext uri="{FF2B5EF4-FFF2-40B4-BE49-F238E27FC236}">
                <a16:creationId xmlns:a16="http://schemas.microsoft.com/office/drawing/2014/main" id="{12B49F44-391B-41A3-AA85-55B4B4624E5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4420BFD-ACDC-4322-9082-049CAAAC0739}"/>
              </a:ext>
            </a:extLst>
          </p:cNvPr>
          <p:cNvSpPr>
            <a:spLocks noGrp="1"/>
          </p:cNvSpPr>
          <p:nvPr>
            <p:ph type="sldNum" sz="quarter" idx="12"/>
          </p:nvPr>
        </p:nvSpPr>
        <p:spPr/>
        <p:txBody>
          <a:bodyPr/>
          <a:lstStyle/>
          <a:p>
            <a:fld id="{2495F090-CA2D-44FF-B42B-1156B48CA943}" type="slidenum">
              <a:rPr lang="en-IN" smtClean="0"/>
              <a:t>195</a:t>
            </a:fld>
            <a:endParaRPr lang="en-IN"/>
          </a:p>
        </p:txBody>
      </p:sp>
      <p:grpSp>
        <p:nvGrpSpPr>
          <p:cNvPr id="5" name="Group 4">
            <a:extLst>
              <a:ext uri="{FF2B5EF4-FFF2-40B4-BE49-F238E27FC236}">
                <a16:creationId xmlns:a16="http://schemas.microsoft.com/office/drawing/2014/main" id="{D61D6B29-2DD1-4FC8-9851-9710BE920051}"/>
              </a:ext>
            </a:extLst>
          </p:cNvPr>
          <p:cNvGrpSpPr/>
          <p:nvPr/>
        </p:nvGrpSpPr>
        <p:grpSpPr>
          <a:xfrm>
            <a:off x="851165" y="1702372"/>
            <a:ext cx="8117451" cy="3802458"/>
            <a:chOff x="913308" y="2494129"/>
            <a:chExt cx="8117451" cy="3802458"/>
          </a:xfrm>
        </p:grpSpPr>
        <p:grpSp>
          <p:nvGrpSpPr>
            <p:cNvPr id="6" name="Group 5">
              <a:extLst>
                <a:ext uri="{FF2B5EF4-FFF2-40B4-BE49-F238E27FC236}">
                  <a16:creationId xmlns:a16="http://schemas.microsoft.com/office/drawing/2014/main" id="{A09FB74C-EA22-45A9-92AC-CA74A9CEAD92}"/>
                </a:ext>
              </a:extLst>
            </p:cNvPr>
            <p:cNvGrpSpPr/>
            <p:nvPr/>
          </p:nvGrpSpPr>
          <p:grpSpPr>
            <a:xfrm>
              <a:off x="3125851" y="4406792"/>
              <a:ext cx="2005777" cy="369808"/>
              <a:chOff x="3245476" y="3543767"/>
              <a:chExt cx="1851487" cy="369808"/>
            </a:xfrm>
          </p:grpSpPr>
          <p:sp>
            <p:nvSpPr>
              <p:cNvPr id="34" name="Rounded Rectangle 5">
                <a:extLst>
                  <a:ext uri="{FF2B5EF4-FFF2-40B4-BE49-F238E27FC236}">
                    <a16:creationId xmlns:a16="http://schemas.microsoft.com/office/drawing/2014/main" id="{6E1F742B-984E-41CA-9A16-7C8574901EA3}"/>
                  </a:ext>
                </a:extLst>
              </p:cNvPr>
              <p:cNvSpPr/>
              <p:nvPr/>
            </p:nvSpPr>
            <p:spPr>
              <a:xfrm>
                <a:off x="3245476" y="3543767"/>
                <a:ext cx="1828800" cy="36933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B07A32B-8083-4994-A4D6-8D16EB109F5B}"/>
                  </a:ext>
                </a:extLst>
              </p:cNvPr>
              <p:cNvSpPr txBox="1"/>
              <p:nvPr/>
            </p:nvSpPr>
            <p:spPr>
              <a:xfrm flipH="1">
                <a:off x="3281042" y="3544243"/>
                <a:ext cx="1815921" cy="369332"/>
              </a:xfrm>
              <a:prstGeom prst="rect">
                <a:avLst/>
              </a:prstGeom>
              <a:noFill/>
            </p:spPr>
            <p:txBody>
              <a:bodyPr wrap="square" rtlCol="0">
                <a:spAutoFit/>
              </a:bodyPr>
              <a:lstStyle/>
              <a:p>
                <a:r>
                  <a:rPr lang="en-US" dirty="0"/>
                  <a:t>PA Specifications</a:t>
                </a:r>
              </a:p>
            </p:txBody>
          </p:sp>
        </p:grpSp>
        <p:sp>
          <p:nvSpPr>
            <p:cNvPr id="7" name="Freeform 11">
              <a:extLst>
                <a:ext uri="{FF2B5EF4-FFF2-40B4-BE49-F238E27FC236}">
                  <a16:creationId xmlns:a16="http://schemas.microsoft.com/office/drawing/2014/main" id="{68991303-3C80-441C-AE89-2D8A86FA857C}"/>
                </a:ext>
              </a:extLst>
            </p:cNvPr>
            <p:cNvSpPr/>
            <p:nvPr/>
          </p:nvSpPr>
          <p:spPr>
            <a:xfrm>
              <a:off x="4681511" y="3067388"/>
              <a:ext cx="1730062" cy="1339402"/>
            </a:xfrm>
            <a:custGeom>
              <a:avLst/>
              <a:gdLst>
                <a:gd name="connsiteX0" fmla="*/ 0 w 1596980"/>
                <a:gd name="connsiteY0" fmla="*/ 1339402 h 1339402"/>
                <a:gd name="connsiteX1" fmla="*/ 592428 w 1596980"/>
                <a:gd name="connsiteY1" fmla="*/ 0 h 1339402"/>
                <a:gd name="connsiteX2" fmla="*/ 1596980 w 1596980"/>
                <a:gd name="connsiteY2" fmla="*/ 0 h 1339402"/>
              </a:gdLst>
              <a:ahLst/>
              <a:cxnLst>
                <a:cxn ang="0">
                  <a:pos x="connsiteX0" y="connsiteY0"/>
                </a:cxn>
                <a:cxn ang="0">
                  <a:pos x="connsiteX1" y="connsiteY1"/>
                </a:cxn>
                <a:cxn ang="0">
                  <a:pos x="connsiteX2" y="connsiteY2"/>
                </a:cxn>
              </a:cxnLst>
              <a:rect l="l" t="t" r="r" b="b"/>
              <a:pathLst>
                <a:path w="1596980" h="1339402">
                  <a:moveTo>
                    <a:pt x="0" y="1339402"/>
                  </a:moveTo>
                  <a:lnTo>
                    <a:pt x="592428" y="0"/>
                  </a:lnTo>
                  <a:lnTo>
                    <a:pt x="1596980" y="0"/>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B0D8E46-148B-48C1-8112-25D6E663BA76}"/>
                </a:ext>
              </a:extLst>
            </p:cNvPr>
            <p:cNvSpPr txBox="1"/>
            <p:nvPr/>
          </p:nvSpPr>
          <p:spPr>
            <a:xfrm>
              <a:off x="6341813" y="2913498"/>
              <a:ext cx="562975" cy="307777"/>
            </a:xfrm>
            <a:prstGeom prst="rect">
              <a:avLst/>
            </a:prstGeom>
            <a:noFill/>
          </p:spPr>
          <p:txBody>
            <a:bodyPr wrap="none" rtlCol="0">
              <a:spAutoFit/>
            </a:bodyPr>
            <a:lstStyle/>
            <a:p>
              <a:r>
                <a:rPr lang="en-US" sz="1400" dirty="0">
                  <a:solidFill>
                    <a:srgbClr val="0070C0"/>
                  </a:solidFill>
                </a:rPr>
                <a:t>Gain</a:t>
              </a:r>
            </a:p>
          </p:txBody>
        </p:sp>
        <p:sp>
          <p:nvSpPr>
            <p:cNvPr id="9" name="TextBox 8">
              <a:extLst>
                <a:ext uri="{FF2B5EF4-FFF2-40B4-BE49-F238E27FC236}">
                  <a16:creationId xmlns:a16="http://schemas.microsoft.com/office/drawing/2014/main" id="{3DFE9CF2-C8FC-4D73-9FFB-D983EA69200B}"/>
                </a:ext>
              </a:extLst>
            </p:cNvPr>
            <p:cNvSpPr txBox="1"/>
            <p:nvPr/>
          </p:nvSpPr>
          <p:spPr>
            <a:xfrm>
              <a:off x="7087860" y="2677010"/>
              <a:ext cx="1681686" cy="738664"/>
            </a:xfrm>
            <a:prstGeom prst="rect">
              <a:avLst/>
            </a:prstGeom>
            <a:noFill/>
          </p:spPr>
          <p:txBody>
            <a:bodyPr wrap="square" rtlCol="0">
              <a:spAutoFit/>
            </a:bodyPr>
            <a:lstStyle/>
            <a:p>
              <a:r>
                <a:rPr lang="en-US" sz="1400" dirty="0">
                  <a:solidFill>
                    <a:srgbClr val="00B050"/>
                  </a:solidFill>
                </a:rPr>
                <a:t>Power Gain</a:t>
              </a:r>
            </a:p>
            <a:p>
              <a:r>
                <a:rPr lang="en-US" sz="1400" dirty="0">
                  <a:solidFill>
                    <a:srgbClr val="00B050"/>
                  </a:solidFill>
                </a:rPr>
                <a:t>Available Gain</a:t>
              </a:r>
            </a:p>
            <a:p>
              <a:r>
                <a:rPr lang="en-US" sz="1400" dirty="0">
                  <a:solidFill>
                    <a:srgbClr val="00B050"/>
                  </a:solidFill>
                </a:rPr>
                <a:t>Transducer Gain</a:t>
              </a:r>
            </a:p>
          </p:txBody>
        </p:sp>
        <p:sp>
          <p:nvSpPr>
            <p:cNvPr id="10" name="Left Brace 9">
              <a:extLst>
                <a:ext uri="{FF2B5EF4-FFF2-40B4-BE49-F238E27FC236}">
                  <a16:creationId xmlns:a16="http://schemas.microsoft.com/office/drawing/2014/main" id="{2D5BDCF9-1D58-4A40-AE72-87A730826DBA}"/>
                </a:ext>
              </a:extLst>
            </p:cNvPr>
            <p:cNvSpPr/>
            <p:nvPr/>
          </p:nvSpPr>
          <p:spPr>
            <a:xfrm>
              <a:off x="6976313" y="2686378"/>
              <a:ext cx="194242" cy="738664"/>
            </a:xfrm>
            <a:prstGeom prst="leftBrace">
              <a:avLst>
                <a:gd name="adj1" fmla="val 31836"/>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5">
              <a:extLst>
                <a:ext uri="{FF2B5EF4-FFF2-40B4-BE49-F238E27FC236}">
                  <a16:creationId xmlns:a16="http://schemas.microsoft.com/office/drawing/2014/main" id="{090B4478-EAF5-434E-AB45-948F7AA97C7D}"/>
                </a:ext>
              </a:extLst>
            </p:cNvPr>
            <p:cNvSpPr/>
            <p:nvPr/>
          </p:nvSpPr>
          <p:spPr>
            <a:xfrm>
              <a:off x="4744296" y="4040410"/>
              <a:ext cx="1604493" cy="366381"/>
            </a:xfrm>
            <a:custGeom>
              <a:avLst/>
              <a:gdLst>
                <a:gd name="connsiteX0" fmla="*/ 0 w 1481070"/>
                <a:gd name="connsiteY0" fmla="*/ 978794 h 978794"/>
                <a:gd name="connsiteX1" fmla="*/ 476518 w 1481070"/>
                <a:gd name="connsiteY1" fmla="*/ 0 h 978794"/>
                <a:gd name="connsiteX2" fmla="*/ 1481070 w 1481070"/>
                <a:gd name="connsiteY2" fmla="*/ 0 h 978794"/>
              </a:gdLst>
              <a:ahLst/>
              <a:cxnLst>
                <a:cxn ang="0">
                  <a:pos x="connsiteX0" y="connsiteY0"/>
                </a:cxn>
                <a:cxn ang="0">
                  <a:pos x="connsiteX1" y="connsiteY1"/>
                </a:cxn>
                <a:cxn ang="0">
                  <a:pos x="connsiteX2" y="connsiteY2"/>
                </a:cxn>
              </a:cxnLst>
              <a:rect l="l" t="t" r="r" b="b"/>
              <a:pathLst>
                <a:path w="1481070" h="978794">
                  <a:moveTo>
                    <a:pt x="0" y="978794"/>
                  </a:moveTo>
                  <a:lnTo>
                    <a:pt x="476518" y="0"/>
                  </a:lnTo>
                  <a:lnTo>
                    <a:pt x="1481070" y="0"/>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4E41F10-4DA9-4AD7-8224-DF931AD9BC8E}"/>
                </a:ext>
              </a:extLst>
            </p:cNvPr>
            <p:cNvSpPr txBox="1"/>
            <p:nvPr/>
          </p:nvSpPr>
          <p:spPr>
            <a:xfrm>
              <a:off x="6295956" y="3876863"/>
              <a:ext cx="949234" cy="307777"/>
            </a:xfrm>
            <a:prstGeom prst="rect">
              <a:avLst/>
            </a:prstGeom>
            <a:noFill/>
          </p:spPr>
          <p:txBody>
            <a:bodyPr wrap="none" rtlCol="0">
              <a:spAutoFit/>
            </a:bodyPr>
            <a:lstStyle/>
            <a:p>
              <a:r>
                <a:rPr lang="en-US" sz="1400" dirty="0">
                  <a:solidFill>
                    <a:srgbClr val="0070C0"/>
                  </a:solidFill>
                </a:rPr>
                <a:t>Efficiency</a:t>
              </a:r>
            </a:p>
          </p:txBody>
        </p:sp>
        <p:sp>
          <p:nvSpPr>
            <p:cNvPr id="13" name="Left Brace 12">
              <a:extLst>
                <a:ext uri="{FF2B5EF4-FFF2-40B4-BE49-F238E27FC236}">
                  <a16:creationId xmlns:a16="http://schemas.microsoft.com/office/drawing/2014/main" id="{9339090A-7DA3-4423-A867-67BF8B400E58}"/>
                </a:ext>
              </a:extLst>
            </p:cNvPr>
            <p:cNvSpPr/>
            <p:nvPr/>
          </p:nvSpPr>
          <p:spPr>
            <a:xfrm>
              <a:off x="7275020" y="3671077"/>
              <a:ext cx="172526" cy="738664"/>
            </a:xfrm>
            <a:prstGeom prst="leftBrace">
              <a:avLst>
                <a:gd name="adj1" fmla="val 31836"/>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E40E45E5-F695-41FD-9C66-C3C8A631B09B}"/>
                </a:ext>
              </a:extLst>
            </p:cNvPr>
            <p:cNvSpPr txBox="1"/>
            <p:nvPr/>
          </p:nvSpPr>
          <p:spPr>
            <a:xfrm>
              <a:off x="7346135" y="3661708"/>
              <a:ext cx="1682503" cy="738664"/>
            </a:xfrm>
            <a:prstGeom prst="rect">
              <a:avLst/>
            </a:prstGeom>
            <a:noFill/>
          </p:spPr>
          <p:txBody>
            <a:bodyPr wrap="square" rtlCol="0">
              <a:spAutoFit/>
            </a:bodyPr>
            <a:lstStyle/>
            <a:p>
              <a:r>
                <a:rPr lang="en-US" sz="1400" dirty="0">
                  <a:solidFill>
                    <a:srgbClr val="00B050"/>
                  </a:solidFill>
                </a:rPr>
                <a:t>Drain Efficiency</a:t>
              </a:r>
            </a:p>
            <a:p>
              <a:r>
                <a:rPr lang="en-US" sz="1400" dirty="0">
                  <a:solidFill>
                    <a:srgbClr val="00B050"/>
                  </a:solidFill>
                </a:rPr>
                <a:t>Power Added Eff.</a:t>
              </a:r>
            </a:p>
            <a:p>
              <a:r>
                <a:rPr lang="en-US" sz="1400" dirty="0">
                  <a:solidFill>
                    <a:srgbClr val="00B050"/>
                  </a:solidFill>
                </a:rPr>
                <a:t>Conversion Eff.</a:t>
              </a:r>
            </a:p>
          </p:txBody>
        </p:sp>
        <p:sp>
          <p:nvSpPr>
            <p:cNvPr id="15" name="Freeform 19">
              <a:extLst>
                <a:ext uri="{FF2B5EF4-FFF2-40B4-BE49-F238E27FC236}">
                  <a16:creationId xmlns:a16="http://schemas.microsoft.com/office/drawing/2014/main" id="{5643B199-1D81-4639-A76F-B5AD3D277329}"/>
                </a:ext>
              </a:extLst>
            </p:cNvPr>
            <p:cNvSpPr/>
            <p:nvPr/>
          </p:nvSpPr>
          <p:spPr>
            <a:xfrm>
              <a:off x="4719719" y="3573079"/>
              <a:ext cx="1632397" cy="835999"/>
            </a:xfrm>
            <a:custGeom>
              <a:avLst/>
              <a:gdLst>
                <a:gd name="connsiteX0" fmla="*/ 0 w 1506828"/>
                <a:gd name="connsiteY0" fmla="*/ 785611 h 785611"/>
                <a:gd name="connsiteX1" fmla="*/ 553791 w 1506828"/>
                <a:gd name="connsiteY1" fmla="*/ 0 h 785611"/>
                <a:gd name="connsiteX2" fmla="*/ 1506828 w 1506828"/>
                <a:gd name="connsiteY2" fmla="*/ 0 h 785611"/>
              </a:gdLst>
              <a:ahLst/>
              <a:cxnLst>
                <a:cxn ang="0">
                  <a:pos x="connsiteX0" y="connsiteY0"/>
                </a:cxn>
                <a:cxn ang="0">
                  <a:pos x="connsiteX1" y="connsiteY1"/>
                </a:cxn>
                <a:cxn ang="0">
                  <a:pos x="connsiteX2" y="connsiteY2"/>
                </a:cxn>
              </a:cxnLst>
              <a:rect l="l" t="t" r="r" b="b"/>
              <a:pathLst>
                <a:path w="1506828" h="785611">
                  <a:moveTo>
                    <a:pt x="0" y="785611"/>
                  </a:moveTo>
                  <a:lnTo>
                    <a:pt x="553791" y="0"/>
                  </a:lnTo>
                  <a:lnTo>
                    <a:pt x="1506828" y="0"/>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9EEC3BF-AA49-464F-8A1E-AA14BB89763C}"/>
                </a:ext>
              </a:extLst>
            </p:cNvPr>
            <p:cNvSpPr txBox="1"/>
            <p:nvPr/>
          </p:nvSpPr>
          <p:spPr>
            <a:xfrm>
              <a:off x="6314157" y="3425043"/>
              <a:ext cx="1149674" cy="307777"/>
            </a:xfrm>
            <a:prstGeom prst="rect">
              <a:avLst/>
            </a:prstGeom>
            <a:noFill/>
          </p:spPr>
          <p:txBody>
            <a:bodyPr wrap="none" rtlCol="0">
              <a:spAutoFit/>
            </a:bodyPr>
            <a:lstStyle/>
            <a:p>
              <a:r>
                <a:rPr lang="en-US" sz="1400" dirty="0">
                  <a:solidFill>
                    <a:srgbClr val="0070C0"/>
                  </a:solidFill>
                </a:rPr>
                <a:t>Return Loss</a:t>
              </a:r>
            </a:p>
          </p:txBody>
        </p:sp>
        <p:sp>
          <p:nvSpPr>
            <p:cNvPr id="17" name="Freeform 21">
              <a:extLst>
                <a:ext uri="{FF2B5EF4-FFF2-40B4-BE49-F238E27FC236}">
                  <a16:creationId xmlns:a16="http://schemas.microsoft.com/office/drawing/2014/main" id="{76E57AD5-DFF1-4987-B6AF-C5C73C9418B3}"/>
                </a:ext>
              </a:extLst>
            </p:cNvPr>
            <p:cNvSpPr/>
            <p:nvPr/>
          </p:nvSpPr>
          <p:spPr>
            <a:xfrm flipV="1">
              <a:off x="4712359" y="4777075"/>
              <a:ext cx="695015" cy="366381"/>
            </a:xfrm>
            <a:custGeom>
              <a:avLst/>
              <a:gdLst>
                <a:gd name="connsiteX0" fmla="*/ 0 w 1481070"/>
                <a:gd name="connsiteY0" fmla="*/ 978794 h 978794"/>
                <a:gd name="connsiteX1" fmla="*/ 476518 w 1481070"/>
                <a:gd name="connsiteY1" fmla="*/ 0 h 978794"/>
                <a:gd name="connsiteX2" fmla="*/ 1481070 w 1481070"/>
                <a:gd name="connsiteY2" fmla="*/ 0 h 978794"/>
              </a:gdLst>
              <a:ahLst/>
              <a:cxnLst>
                <a:cxn ang="0">
                  <a:pos x="connsiteX0" y="connsiteY0"/>
                </a:cxn>
                <a:cxn ang="0">
                  <a:pos x="connsiteX1" y="connsiteY1"/>
                </a:cxn>
                <a:cxn ang="0">
                  <a:pos x="connsiteX2" y="connsiteY2"/>
                </a:cxn>
              </a:cxnLst>
              <a:rect l="l" t="t" r="r" b="b"/>
              <a:pathLst>
                <a:path w="1481070" h="978794">
                  <a:moveTo>
                    <a:pt x="0" y="978794"/>
                  </a:moveTo>
                  <a:lnTo>
                    <a:pt x="476518" y="0"/>
                  </a:lnTo>
                  <a:lnTo>
                    <a:pt x="1481070" y="0"/>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49E0CBB-B39A-4613-A51D-6F793289512B}"/>
                </a:ext>
              </a:extLst>
            </p:cNvPr>
            <p:cNvSpPr txBox="1"/>
            <p:nvPr/>
          </p:nvSpPr>
          <p:spPr>
            <a:xfrm>
              <a:off x="5351193" y="4989285"/>
              <a:ext cx="861133" cy="307777"/>
            </a:xfrm>
            <a:prstGeom prst="rect">
              <a:avLst/>
            </a:prstGeom>
            <a:noFill/>
          </p:spPr>
          <p:txBody>
            <a:bodyPr wrap="none" rtlCol="0">
              <a:spAutoFit/>
            </a:bodyPr>
            <a:lstStyle/>
            <a:p>
              <a:r>
                <a:rPr lang="en-US" sz="1400" dirty="0">
                  <a:solidFill>
                    <a:srgbClr val="0070C0"/>
                  </a:solidFill>
                </a:rPr>
                <a:t>Linearity</a:t>
              </a:r>
            </a:p>
          </p:txBody>
        </p:sp>
        <p:sp>
          <p:nvSpPr>
            <p:cNvPr id="19" name="Left Brace 18">
              <a:extLst>
                <a:ext uri="{FF2B5EF4-FFF2-40B4-BE49-F238E27FC236}">
                  <a16:creationId xmlns:a16="http://schemas.microsoft.com/office/drawing/2014/main" id="{CCB5923F-EC5C-48FD-A3B2-F70700C0624C}"/>
                </a:ext>
              </a:extLst>
            </p:cNvPr>
            <p:cNvSpPr/>
            <p:nvPr/>
          </p:nvSpPr>
          <p:spPr>
            <a:xfrm>
              <a:off x="6224984" y="4802912"/>
              <a:ext cx="186590" cy="738664"/>
            </a:xfrm>
            <a:prstGeom prst="leftBrace">
              <a:avLst>
                <a:gd name="adj1" fmla="val 31836"/>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A890939-1BFC-4383-A2FF-20A91745B878}"/>
                </a:ext>
              </a:extLst>
            </p:cNvPr>
            <p:cNvSpPr txBox="1"/>
            <p:nvPr/>
          </p:nvSpPr>
          <p:spPr>
            <a:xfrm>
              <a:off x="6302900" y="4812442"/>
              <a:ext cx="2727859" cy="738664"/>
            </a:xfrm>
            <a:prstGeom prst="rect">
              <a:avLst/>
            </a:prstGeom>
            <a:noFill/>
          </p:spPr>
          <p:txBody>
            <a:bodyPr wrap="square" rtlCol="0">
              <a:spAutoFit/>
            </a:bodyPr>
            <a:lstStyle/>
            <a:p>
              <a:r>
                <a:rPr lang="en-US" sz="1400" dirty="0">
                  <a:solidFill>
                    <a:srgbClr val="00B050"/>
                  </a:solidFill>
                </a:rPr>
                <a:t>Adjacent Channel Power Ratio</a:t>
              </a:r>
            </a:p>
            <a:p>
              <a:r>
                <a:rPr lang="en-US" sz="1400" dirty="0">
                  <a:solidFill>
                    <a:srgbClr val="00B050"/>
                  </a:solidFill>
                </a:rPr>
                <a:t>Error Vector Magnitude</a:t>
              </a:r>
            </a:p>
            <a:p>
              <a:r>
                <a:rPr lang="en-US" sz="1400" dirty="0">
                  <a:solidFill>
                    <a:srgbClr val="00B050"/>
                  </a:solidFill>
                </a:rPr>
                <a:t>Third Order Intercept</a:t>
              </a:r>
            </a:p>
          </p:txBody>
        </p:sp>
        <p:sp>
          <p:nvSpPr>
            <p:cNvPr id="21" name="Freeform 25">
              <a:extLst>
                <a:ext uri="{FF2B5EF4-FFF2-40B4-BE49-F238E27FC236}">
                  <a16:creationId xmlns:a16="http://schemas.microsoft.com/office/drawing/2014/main" id="{B03B3536-8664-4B8E-84B2-167101DE8C78}"/>
                </a:ext>
              </a:extLst>
            </p:cNvPr>
            <p:cNvSpPr/>
            <p:nvPr/>
          </p:nvSpPr>
          <p:spPr>
            <a:xfrm>
              <a:off x="4667560" y="4783692"/>
              <a:ext cx="1590541" cy="991674"/>
            </a:xfrm>
            <a:custGeom>
              <a:avLst/>
              <a:gdLst>
                <a:gd name="connsiteX0" fmla="*/ 0 w 1468192"/>
                <a:gd name="connsiteY0" fmla="*/ 0 h 888643"/>
                <a:gd name="connsiteX1" fmla="*/ 334851 w 1468192"/>
                <a:gd name="connsiteY1" fmla="*/ 888643 h 888643"/>
                <a:gd name="connsiteX2" fmla="*/ 1468192 w 1468192"/>
                <a:gd name="connsiteY2" fmla="*/ 888643 h 888643"/>
              </a:gdLst>
              <a:ahLst/>
              <a:cxnLst>
                <a:cxn ang="0">
                  <a:pos x="connsiteX0" y="connsiteY0"/>
                </a:cxn>
                <a:cxn ang="0">
                  <a:pos x="connsiteX1" y="connsiteY1"/>
                </a:cxn>
                <a:cxn ang="0">
                  <a:pos x="connsiteX2" y="connsiteY2"/>
                </a:cxn>
              </a:cxnLst>
              <a:rect l="l" t="t" r="r" b="b"/>
              <a:pathLst>
                <a:path w="1468192" h="888643">
                  <a:moveTo>
                    <a:pt x="0" y="0"/>
                  </a:moveTo>
                  <a:lnTo>
                    <a:pt x="334851" y="888643"/>
                  </a:lnTo>
                  <a:lnTo>
                    <a:pt x="1468192" y="888643"/>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BBB7BD2-3648-4900-B00B-947A39A1C311}"/>
                </a:ext>
              </a:extLst>
            </p:cNvPr>
            <p:cNvSpPr txBox="1"/>
            <p:nvPr/>
          </p:nvSpPr>
          <p:spPr>
            <a:xfrm>
              <a:off x="6204934" y="5628096"/>
              <a:ext cx="813043" cy="307777"/>
            </a:xfrm>
            <a:prstGeom prst="rect">
              <a:avLst/>
            </a:prstGeom>
            <a:noFill/>
          </p:spPr>
          <p:txBody>
            <a:bodyPr wrap="none" rtlCol="0">
              <a:spAutoFit/>
            </a:bodyPr>
            <a:lstStyle/>
            <a:p>
              <a:r>
                <a:rPr lang="en-US" sz="1400" dirty="0">
                  <a:solidFill>
                    <a:srgbClr val="0070C0"/>
                  </a:solidFill>
                </a:rPr>
                <a:t>Stability</a:t>
              </a:r>
            </a:p>
          </p:txBody>
        </p:sp>
        <p:sp>
          <p:nvSpPr>
            <p:cNvPr id="23" name="Freeform 27">
              <a:extLst>
                <a:ext uri="{FF2B5EF4-FFF2-40B4-BE49-F238E27FC236}">
                  <a16:creationId xmlns:a16="http://schemas.microsoft.com/office/drawing/2014/main" id="{B2B4F8BD-6054-4288-B13D-FD1377614A0F}"/>
                </a:ext>
              </a:extLst>
            </p:cNvPr>
            <p:cNvSpPr/>
            <p:nvPr/>
          </p:nvSpPr>
          <p:spPr>
            <a:xfrm>
              <a:off x="4608948" y="4783270"/>
              <a:ext cx="1576589" cy="1352282"/>
            </a:xfrm>
            <a:custGeom>
              <a:avLst/>
              <a:gdLst>
                <a:gd name="connsiteX0" fmla="*/ 0 w 1455313"/>
                <a:gd name="connsiteY0" fmla="*/ 0 h 1352282"/>
                <a:gd name="connsiteX1" fmla="*/ 309093 w 1455313"/>
                <a:gd name="connsiteY1" fmla="*/ 1352282 h 1352282"/>
                <a:gd name="connsiteX2" fmla="*/ 1455313 w 1455313"/>
                <a:gd name="connsiteY2" fmla="*/ 1352282 h 1352282"/>
              </a:gdLst>
              <a:ahLst/>
              <a:cxnLst>
                <a:cxn ang="0">
                  <a:pos x="connsiteX0" y="connsiteY0"/>
                </a:cxn>
                <a:cxn ang="0">
                  <a:pos x="connsiteX1" y="connsiteY1"/>
                </a:cxn>
                <a:cxn ang="0">
                  <a:pos x="connsiteX2" y="connsiteY2"/>
                </a:cxn>
              </a:cxnLst>
              <a:rect l="l" t="t" r="r" b="b"/>
              <a:pathLst>
                <a:path w="1455313" h="1352282">
                  <a:moveTo>
                    <a:pt x="0" y="0"/>
                  </a:moveTo>
                  <a:lnTo>
                    <a:pt x="309093" y="1352282"/>
                  </a:lnTo>
                  <a:lnTo>
                    <a:pt x="1455313" y="1352282"/>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57B97FA-B0C8-46D2-853C-0787DD3926EE}"/>
                </a:ext>
              </a:extLst>
            </p:cNvPr>
            <p:cNvSpPr txBox="1"/>
            <p:nvPr/>
          </p:nvSpPr>
          <p:spPr>
            <a:xfrm>
              <a:off x="6145289" y="5988810"/>
              <a:ext cx="2865546" cy="307777"/>
            </a:xfrm>
            <a:prstGeom prst="rect">
              <a:avLst/>
            </a:prstGeom>
            <a:noFill/>
          </p:spPr>
          <p:txBody>
            <a:bodyPr wrap="square" rtlCol="0">
              <a:spAutoFit/>
            </a:bodyPr>
            <a:lstStyle/>
            <a:p>
              <a:r>
                <a:rPr lang="en-US" sz="1400" dirty="0">
                  <a:solidFill>
                    <a:srgbClr val="0070C0"/>
                  </a:solidFill>
                </a:rPr>
                <a:t>Turn on time/Receive Band Noise</a:t>
              </a:r>
            </a:p>
          </p:txBody>
        </p:sp>
        <p:sp>
          <p:nvSpPr>
            <p:cNvPr id="25" name="Freeform 8">
              <a:extLst>
                <a:ext uri="{FF2B5EF4-FFF2-40B4-BE49-F238E27FC236}">
                  <a16:creationId xmlns:a16="http://schemas.microsoft.com/office/drawing/2014/main" id="{2A908FBD-F4D8-49B4-ABE5-91DBDC3EC2D5}"/>
                </a:ext>
              </a:extLst>
            </p:cNvPr>
            <p:cNvSpPr/>
            <p:nvPr/>
          </p:nvSpPr>
          <p:spPr>
            <a:xfrm>
              <a:off x="2002706" y="4796572"/>
              <a:ext cx="1478924" cy="1338981"/>
            </a:xfrm>
            <a:custGeom>
              <a:avLst/>
              <a:gdLst>
                <a:gd name="connsiteX0" fmla="*/ 1365161 w 1365161"/>
                <a:gd name="connsiteY0" fmla="*/ 0 h 1223493"/>
                <a:gd name="connsiteX1" fmla="*/ 1094704 w 1365161"/>
                <a:gd name="connsiteY1" fmla="*/ 1223493 h 1223493"/>
                <a:gd name="connsiteX2" fmla="*/ 0 w 1365161"/>
                <a:gd name="connsiteY2" fmla="*/ 1223493 h 1223493"/>
              </a:gdLst>
              <a:ahLst/>
              <a:cxnLst>
                <a:cxn ang="0">
                  <a:pos x="connsiteX0" y="connsiteY0"/>
                </a:cxn>
                <a:cxn ang="0">
                  <a:pos x="connsiteX1" y="connsiteY1"/>
                </a:cxn>
                <a:cxn ang="0">
                  <a:pos x="connsiteX2" y="connsiteY2"/>
                </a:cxn>
              </a:cxnLst>
              <a:rect l="l" t="t" r="r" b="b"/>
              <a:pathLst>
                <a:path w="1365161" h="1223493">
                  <a:moveTo>
                    <a:pt x="1365161" y="0"/>
                  </a:moveTo>
                  <a:lnTo>
                    <a:pt x="1094704" y="1223493"/>
                  </a:lnTo>
                  <a:lnTo>
                    <a:pt x="0" y="1223493"/>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2D22A67-A1AB-4AF8-8957-9559DDFBA589}"/>
                </a:ext>
              </a:extLst>
            </p:cNvPr>
            <p:cNvSpPr txBox="1"/>
            <p:nvPr/>
          </p:nvSpPr>
          <p:spPr>
            <a:xfrm>
              <a:off x="913308" y="5981664"/>
              <a:ext cx="1189749" cy="307777"/>
            </a:xfrm>
            <a:prstGeom prst="rect">
              <a:avLst/>
            </a:prstGeom>
            <a:noFill/>
          </p:spPr>
          <p:txBody>
            <a:bodyPr wrap="none" rtlCol="0">
              <a:spAutoFit/>
            </a:bodyPr>
            <a:lstStyle/>
            <a:p>
              <a:r>
                <a:rPr lang="en-US" sz="1400" dirty="0">
                  <a:solidFill>
                    <a:srgbClr val="0070C0"/>
                  </a:solidFill>
                </a:rPr>
                <a:t>Ruggedness</a:t>
              </a:r>
            </a:p>
          </p:txBody>
        </p:sp>
        <p:sp>
          <p:nvSpPr>
            <p:cNvPr id="27" name="Freeform 9">
              <a:extLst>
                <a:ext uri="{FF2B5EF4-FFF2-40B4-BE49-F238E27FC236}">
                  <a16:creationId xmlns:a16="http://schemas.microsoft.com/office/drawing/2014/main" id="{85E75B35-E8EF-475E-B3D6-077CB1FD57A6}"/>
                </a:ext>
              </a:extLst>
            </p:cNvPr>
            <p:cNvSpPr/>
            <p:nvPr/>
          </p:nvSpPr>
          <p:spPr>
            <a:xfrm>
              <a:off x="2024690" y="4796571"/>
              <a:ext cx="1401131" cy="940158"/>
            </a:xfrm>
            <a:custGeom>
              <a:avLst/>
              <a:gdLst>
                <a:gd name="connsiteX0" fmla="*/ 1249250 w 1249250"/>
                <a:gd name="connsiteY0" fmla="*/ 0 h 940158"/>
                <a:gd name="connsiteX1" fmla="*/ 888642 w 1249250"/>
                <a:gd name="connsiteY1" fmla="*/ 940158 h 940158"/>
                <a:gd name="connsiteX2" fmla="*/ 0 w 1249250"/>
                <a:gd name="connsiteY2" fmla="*/ 940158 h 940158"/>
              </a:gdLst>
              <a:ahLst/>
              <a:cxnLst>
                <a:cxn ang="0">
                  <a:pos x="connsiteX0" y="connsiteY0"/>
                </a:cxn>
                <a:cxn ang="0">
                  <a:pos x="connsiteX1" y="connsiteY1"/>
                </a:cxn>
                <a:cxn ang="0">
                  <a:pos x="connsiteX2" y="connsiteY2"/>
                </a:cxn>
              </a:cxnLst>
              <a:rect l="l" t="t" r="r" b="b"/>
              <a:pathLst>
                <a:path w="1249250" h="940158">
                  <a:moveTo>
                    <a:pt x="1249250" y="0"/>
                  </a:moveTo>
                  <a:lnTo>
                    <a:pt x="888642" y="940158"/>
                  </a:lnTo>
                  <a:lnTo>
                    <a:pt x="0" y="940158"/>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C5AC095-6D24-4327-AF44-C8B174B73136}"/>
                </a:ext>
              </a:extLst>
            </p:cNvPr>
            <p:cNvSpPr txBox="1"/>
            <p:nvPr/>
          </p:nvSpPr>
          <p:spPr>
            <a:xfrm>
              <a:off x="1491440" y="5587275"/>
              <a:ext cx="577146" cy="307777"/>
            </a:xfrm>
            <a:prstGeom prst="rect">
              <a:avLst/>
            </a:prstGeom>
            <a:noFill/>
          </p:spPr>
          <p:txBody>
            <a:bodyPr wrap="none" rtlCol="0">
              <a:spAutoFit/>
            </a:bodyPr>
            <a:lstStyle/>
            <a:p>
              <a:r>
                <a:rPr lang="en-US" sz="1400" dirty="0">
                  <a:solidFill>
                    <a:srgbClr val="0070C0"/>
                  </a:solidFill>
                </a:rPr>
                <a:t>Yield</a:t>
              </a:r>
            </a:p>
          </p:txBody>
        </p:sp>
        <p:sp>
          <p:nvSpPr>
            <p:cNvPr id="29" name="Freeform 10">
              <a:extLst>
                <a:ext uri="{FF2B5EF4-FFF2-40B4-BE49-F238E27FC236}">
                  <a16:creationId xmlns:a16="http://schemas.microsoft.com/office/drawing/2014/main" id="{4CFF8351-7BC3-4BA3-A627-2133637D086E}"/>
                </a:ext>
              </a:extLst>
            </p:cNvPr>
            <p:cNvSpPr/>
            <p:nvPr/>
          </p:nvSpPr>
          <p:spPr>
            <a:xfrm>
              <a:off x="2024691" y="4796571"/>
              <a:ext cx="1359276" cy="592428"/>
            </a:xfrm>
            <a:custGeom>
              <a:avLst/>
              <a:gdLst>
                <a:gd name="connsiteX0" fmla="*/ 1197735 w 1197735"/>
                <a:gd name="connsiteY0" fmla="*/ 0 h 592428"/>
                <a:gd name="connsiteX1" fmla="*/ 759853 w 1197735"/>
                <a:gd name="connsiteY1" fmla="*/ 592428 h 592428"/>
                <a:gd name="connsiteX2" fmla="*/ 0 w 1197735"/>
                <a:gd name="connsiteY2" fmla="*/ 592428 h 592428"/>
              </a:gdLst>
              <a:ahLst/>
              <a:cxnLst>
                <a:cxn ang="0">
                  <a:pos x="connsiteX0" y="connsiteY0"/>
                </a:cxn>
                <a:cxn ang="0">
                  <a:pos x="connsiteX1" y="connsiteY1"/>
                </a:cxn>
                <a:cxn ang="0">
                  <a:pos x="connsiteX2" y="connsiteY2"/>
                </a:cxn>
              </a:cxnLst>
              <a:rect l="l" t="t" r="r" b="b"/>
              <a:pathLst>
                <a:path w="1197735" h="592428">
                  <a:moveTo>
                    <a:pt x="1197735" y="0"/>
                  </a:moveTo>
                  <a:lnTo>
                    <a:pt x="759853" y="592428"/>
                  </a:lnTo>
                  <a:lnTo>
                    <a:pt x="0" y="592428"/>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BB61110-314A-415C-BCA7-74439562D506}"/>
                </a:ext>
              </a:extLst>
            </p:cNvPr>
            <p:cNvSpPr txBox="1"/>
            <p:nvPr/>
          </p:nvSpPr>
          <p:spPr>
            <a:xfrm>
              <a:off x="920074" y="5225097"/>
              <a:ext cx="1227580" cy="307777"/>
            </a:xfrm>
            <a:prstGeom prst="rect">
              <a:avLst/>
            </a:prstGeom>
            <a:noFill/>
          </p:spPr>
          <p:txBody>
            <a:bodyPr wrap="none" rtlCol="0">
              <a:spAutoFit/>
            </a:bodyPr>
            <a:lstStyle/>
            <a:p>
              <a:r>
                <a:rPr lang="en-US" sz="1400" dirty="0">
                  <a:solidFill>
                    <a:srgbClr val="0070C0"/>
                  </a:solidFill>
                </a:rPr>
                <a:t>MTTF, MTBF</a:t>
              </a:r>
            </a:p>
          </p:txBody>
        </p:sp>
        <p:sp>
          <p:nvSpPr>
            <p:cNvPr id="31" name="Freeform 32">
              <a:extLst>
                <a:ext uri="{FF2B5EF4-FFF2-40B4-BE49-F238E27FC236}">
                  <a16:creationId xmlns:a16="http://schemas.microsoft.com/office/drawing/2014/main" id="{F1ECFFF9-FD3A-4A77-AD58-C468E12D7838}"/>
                </a:ext>
              </a:extLst>
            </p:cNvPr>
            <p:cNvSpPr/>
            <p:nvPr/>
          </p:nvSpPr>
          <p:spPr>
            <a:xfrm>
              <a:off x="2024690" y="3856414"/>
              <a:ext cx="1415084" cy="540913"/>
            </a:xfrm>
            <a:custGeom>
              <a:avLst/>
              <a:gdLst>
                <a:gd name="connsiteX0" fmla="*/ 1236372 w 1236372"/>
                <a:gd name="connsiteY0" fmla="*/ 540913 h 540913"/>
                <a:gd name="connsiteX1" fmla="*/ 772733 w 1236372"/>
                <a:gd name="connsiteY1" fmla="*/ 0 h 540913"/>
                <a:gd name="connsiteX2" fmla="*/ 0 w 1236372"/>
                <a:gd name="connsiteY2" fmla="*/ 0 h 540913"/>
              </a:gdLst>
              <a:ahLst/>
              <a:cxnLst>
                <a:cxn ang="0">
                  <a:pos x="connsiteX0" y="connsiteY0"/>
                </a:cxn>
                <a:cxn ang="0">
                  <a:pos x="connsiteX1" y="connsiteY1"/>
                </a:cxn>
                <a:cxn ang="0">
                  <a:pos x="connsiteX2" y="connsiteY2"/>
                </a:cxn>
              </a:cxnLst>
              <a:rect l="l" t="t" r="r" b="b"/>
              <a:pathLst>
                <a:path w="1236372" h="540913">
                  <a:moveTo>
                    <a:pt x="1236372" y="540913"/>
                  </a:moveTo>
                  <a:lnTo>
                    <a:pt x="772733" y="0"/>
                  </a:lnTo>
                  <a:lnTo>
                    <a:pt x="0" y="0"/>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F1181B3-FE6B-4004-AE2B-687F0A3E842F}"/>
                </a:ext>
              </a:extLst>
            </p:cNvPr>
            <p:cNvSpPr txBox="1"/>
            <p:nvPr/>
          </p:nvSpPr>
          <p:spPr>
            <a:xfrm>
              <a:off x="1161244" y="3606963"/>
              <a:ext cx="990836" cy="523220"/>
            </a:xfrm>
            <a:prstGeom prst="rect">
              <a:avLst/>
            </a:prstGeom>
            <a:noFill/>
          </p:spPr>
          <p:txBody>
            <a:bodyPr wrap="square" rtlCol="0">
              <a:spAutoFit/>
            </a:bodyPr>
            <a:lstStyle/>
            <a:p>
              <a:pPr algn="ctr"/>
              <a:r>
                <a:rPr lang="en-US" sz="1400" dirty="0">
                  <a:solidFill>
                    <a:srgbClr val="0070C0"/>
                  </a:solidFill>
                </a:rPr>
                <a:t>Quiescent Current</a:t>
              </a:r>
            </a:p>
          </p:txBody>
        </p:sp>
        <p:sp>
          <p:nvSpPr>
            <p:cNvPr id="33" name="TextBox 32">
              <a:extLst>
                <a:ext uri="{FF2B5EF4-FFF2-40B4-BE49-F238E27FC236}">
                  <a16:creationId xmlns:a16="http://schemas.microsoft.com/office/drawing/2014/main" id="{1B82B6F2-93FE-408A-8539-9B3D0C081917}"/>
                </a:ext>
              </a:extLst>
            </p:cNvPr>
            <p:cNvSpPr txBox="1"/>
            <p:nvPr/>
          </p:nvSpPr>
          <p:spPr>
            <a:xfrm>
              <a:off x="2826048" y="2494129"/>
              <a:ext cx="2245871" cy="1231106"/>
            </a:xfrm>
            <a:prstGeom prst="rect">
              <a:avLst/>
            </a:prstGeom>
            <a:noFill/>
          </p:spPr>
          <p:txBody>
            <a:bodyPr wrap="none" rtlCol="0">
              <a:spAutoFit/>
            </a:bodyPr>
            <a:lstStyle/>
            <a:p>
              <a:r>
                <a:rPr lang="en-US" dirty="0">
                  <a:solidFill>
                    <a:srgbClr val="0070C0"/>
                  </a:solidFill>
                </a:rPr>
                <a:t>Constraints</a:t>
              </a:r>
            </a:p>
            <a:p>
              <a:pPr marL="285750" indent="-285750">
                <a:buFont typeface="Arial" panose="020B0604020202020204" pitchFamily="34" charset="0"/>
                <a:buChar char="•"/>
              </a:pPr>
              <a:r>
                <a:rPr lang="en-US" sz="1400" dirty="0"/>
                <a:t>Size</a:t>
              </a:r>
            </a:p>
            <a:p>
              <a:pPr marL="285750" indent="-285750">
                <a:buFont typeface="Arial" panose="020B0604020202020204" pitchFamily="34" charset="0"/>
                <a:buChar char="•"/>
              </a:pPr>
              <a:r>
                <a:rPr lang="en-US" sz="1400" dirty="0"/>
                <a:t>Temperature Range</a:t>
              </a:r>
            </a:p>
            <a:p>
              <a:pPr marL="285750" indent="-285750">
                <a:buFont typeface="Arial" panose="020B0604020202020204" pitchFamily="34" charset="0"/>
                <a:buChar char="•"/>
              </a:pPr>
              <a:r>
                <a:rPr lang="en-US" sz="1400" dirty="0"/>
                <a:t>Supply Voltage Range</a:t>
              </a:r>
            </a:p>
            <a:p>
              <a:pPr marL="285750" indent="-285750">
                <a:buFont typeface="Arial" panose="020B0604020202020204" pitchFamily="34" charset="0"/>
                <a:buChar char="•"/>
              </a:pPr>
              <a:r>
                <a:rPr lang="en-US" sz="1400" dirty="0"/>
                <a:t>Component Count</a:t>
              </a:r>
            </a:p>
          </p:txBody>
        </p:sp>
      </p:grpSp>
    </p:spTree>
    <p:extLst>
      <p:ext uri="{BB962C8B-B14F-4D97-AF65-F5344CB8AC3E}">
        <p14:creationId xmlns:p14="http://schemas.microsoft.com/office/powerpoint/2010/main" val="57454949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ED526-6162-4EC7-ABF4-6FC80D9A5AF2}"/>
              </a:ext>
            </a:extLst>
          </p:cNvPr>
          <p:cNvSpPr>
            <a:spLocks noGrp="1"/>
          </p:cNvSpPr>
          <p:nvPr>
            <p:ph type="title"/>
          </p:nvPr>
        </p:nvSpPr>
        <p:spPr/>
        <p:txBody>
          <a:bodyPr/>
          <a:lstStyle/>
          <a:p>
            <a:r>
              <a:rPr lang="en-IN" dirty="0"/>
              <a:t>Gain</a:t>
            </a:r>
          </a:p>
        </p:txBody>
      </p:sp>
      <p:sp>
        <p:nvSpPr>
          <p:cNvPr id="3" name="Date Placeholder 2">
            <a:extLst>
              <a:ext uri="{FF2B5EF4-FFF2-40B4-BE49-F238E27FC236}">
                <a16:creationId xmlns:a16="http://schemas.microsoft.com/office/drawing/2014/main" id="{EA7F564E-95E0-4681-80F6-A221D9477E8F}"/>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BE9A943-840A-456B-AC56-A21E2FF8FF38}"/>
              </a:ext>
            </a:extLst>
          </p:cNvPr>
          <p:cNvSpPr>
            <a:spLocks noGrp="1"/>
          </p:cNvSpPr>
          <p:nvPr>
            <p:ph type="sldNum" sz="quarter" idx="12"/>
          </p:nvPr>
        </p:nvSpPr>
        <p:spPr/>
        <p:txBody>
          <a:bodyPr/>
          <a:lstStyle/>
          <a:p>
            <a:fld id="{2495F090-CA2D-44FF-B42B-1156B48CA943}" type="slidenum">
              <a:rPr lang="en-IN" smtClean="0"/>
              <a:t>196</a:t>
            </a:fld>
            <a:endParaRPr lang="en-IN"/>
          </a:p>
        </p:txBody>
      </p:sp>
      <p:grpSp>
        <p:nvGrpSpPr>
          <p:cNvPr id="5" name="Group 4">
            <a:extLst>
              <a:ext uri="{FF2B5EF4-FFF2-40B4-BE49-F238E27FC236}">
                <a16:creationId xmlns:a16="http://schemas.microsoft.com/office/drawing/2014/main" id="{87D833D5-3EE7-4CE4-920F-E1375311942A}"/>
              </a:ext>
            </a:extLst>
          </p:cNvPr>
          <p:cNvGrpSpPr/>
          <p:nvPr/>
        </p:nvGrpSpPr>
        <p:grpSpPr>
          <a:xfrm>
            <a:off x="789933" y="880676"/>
            <a:ext cx="2197894" cy="962866"/>
            <a:chOff x="0" y="0"/>
            <a:chExt cx="2028825" cy="962866"/>
          </a:xfrm>
        </p:grpSpPr>
        <p:grpSp>
          <p:nvGrpSpPr>
            <p:cNvPr id="6" name="Group 5">
              <a:extLst>
                <a:ext uri="{FF2B5EF4-FFF2-40B4-BE49-F238E27FC236}">
                  <a16:creationId xmlns:a16="http://schemas.microsoft.com/office/drawing/2014/main" id="{D41757E2-54D4-40A5-8B78-F2D3018FB7BD}"/>
                </a:ext>
              </a:extLst>
            </p:cNvPr>
            <p:cNvGrpSpPr/>
            <p:nvPr/>
          </p:nvGrpSpPr>
          <p:grpSpPr>
            <a:xfrm>
              <a:off x="0" y="0"/>
              <a:ext cx="2028825" cy="962866"/>
              <a:chOff x="0" y="0"/>
              <a:chExt cx="2028825" cy="962866"/>
            </a:xfrm>
          </p:grpSpPr>
          <p:sp>
            <p:nvSpPr>
              <p:cNvPr id="13" name="Rectangle 12">
                <a:extLst>
                  <a:ext uri="{FF2B5EF4-FFF2-40B4-BE49-F238E27FC236}">
                    <a16:creationId xmlns:a16="http://schemas.microsoft.com/office/drawing/2014/main" id="{54F0568F-713F-4457-9D22-8E98C1FE2215}"/>
                  </a:ext>
                </a:extLst>
              </p:cNvPr>
              <p:cNvSpPr/>
              <p:nvPr/>
            </p:nvSpPr>
            <p:spPr>
              <a:xfrm>
                <a:off x="0" y="0"/>
                <a:ext cx="2028825" cy="962866"/>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5" name="Group 14">
                <a:extLst>
                  <a:ext uri="{FF2B5EF4-FFF2-40B4-BE49-F238E27FC236}">
                    <a16:creationId xmlns:a16="http://schemas.microsoft.com/office/drawing/2014/main" id="{C73D4048-B775-485D-BF16-C1CCDDFD1EF1}"/>
                  </a:ext>
                </a:extLst>
              </p:cNvPr>
              <p:cNvGrpSpPr/>
              <p:nvPr/>
            </p:nvGrpSpPr>
            <p:grpSpPr>
              <a:xfrm>
                <a:off x="104775" y="142875"/>
                <a:ext cx="1857375" cy="609281"/>
                <a:chOff x="0" y="0"/>
                <a:chExt cx="1857375" cy="609281"/>
              </a:xfrm>
            </p:grpSpPr>
            <p:sp>
              <p:nvSpPr>
                <p:cNvPr id="16" name="Isosceles Triangle 15">
                  <a:extLst>
                    <a:ext uri="{FF2B5EF4-FFF2-40B4-BE49-F238E27FC236}">
                      <a16:creationId xmlns:a16="http://schemas.microsoft.com/office/drawing/2014/main" id="{9312A6DE-C5FA-4387-AD42-8247111A3145}"/>
                    </a:ext>
                  </a:extLst>
                </p:cNvPr>
                <p:cNvSpPr/>
                <p:nvPr/>
              </p:nvSpPr>
              <p:spPr>
                <a:xfrm rot="5400000">
                  <a:off x="704850" y="28257"/>
                  <a:ext cx="447040" cy="390525"/>
                </a:xfrm>
                <a:prstGeom prst="triangl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Text Box 2">
                  <a:extLst>
                    <a:ext uri="{FF2B5EF4-FFF2-40B4-BE49-F238E27FC236}">
                      <a16:creationId xmlns:a16="http://schemas.microsoft.com/office/drawing/2014/main" id="{C51AE928-C690-42B5-BC81-036BBA6123FE}"/>
                    </a:ext>
                  </a:extLst>
                </p:cNvPr>
                <p:cNvSpPr txBox="1">
                  <a:spLocks noChangeArrowheads="1"/>
                </p:cNvSpPr>
                <p:nvPr/>
              </p:nvSpPr>
              <p:spPr bwMode="auto">
                <a:xfrm>
                  <a:off x="657225" y="104457"/>
                  <a:ext cx="426085" cy="254943"/>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PA</a:t>
                  </a:r>
                </a:p>
              </p:txBody>
            </p:sp>
            <p:grpSp>
              <p:nvGrpSpPr>
                <p:cNvPr id="18" name="Group 17">
                  <a:extLst>
                    <a:ext uri="{FF2B5EF4-FFF2-40B4-BE49-F238E27FC236}">
                      <a16:creationId xmlns:a16="http://schemas.microsoft.com/office/drawing/2014/main" id="{4DF3CA24-7857-4C51-9EB2-66AF6A3C69BA}"/>
                    </a:ext>
                  </a:extLst>
                </p:cNvPr>
                <p:cNvGrpSpPr/>
                <p:nvPr/>
              </p:nvGrpSpPr>
              <p:grpSpPr>
                <a:xfrm>
                  <a:off x="0" y="142557"/>
                  <a:ext cx="733425" cy="466724"/>
                  <a:chOff x="0" y="0"/>
                  <a:chExt cx="733425" cy="466724"/>
                </a:xfrm>
              </p:grpSpPr>
              <p:sp>
                <p:nvSpPr>
                  <p:cNvPr id="24" name="Donut 24">
                    <a:extLst>
                      <a:ext uri="{FF2B5EF4-FFF2-40B4-BE49-F238E27FC236}">
                        <a16:creationId xmlns:a16="http://schemas.microsoft.com/office/drawing/2014/main" id="{37CD8913-D344-4F0A-A3B8-7C0D9E23D84C}"/>
                      </a:ext>
                    </a:extLst>
                  </p:cNvPr>
                  <p:cNvSpPr/>
                  <p:nvPr/>
                </p:nvSpPr>
                <p:spPr>
                  <a:xfrm>
                    <a:off x="276225" y="0"/>
                    <a:ext cx="171450" cy="180975"/>
                  </a:xfrm>
                  <a:prstGeom prst="donut">
                    <a:avLst>
                      <a:gd name="adj" fmla="val 1298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5" name="Straight Connector 24">
                    <a:extLst>
                      <a:ext uri="{FF2B5EF4-FFF2-40B4-BE49-F238E27FC236}">
                        <a16:creationId xmlns:a16="http://schemas.microsoft.com/office/drawing/2014/main" id="{57E15482-1CEB-4D17-89CF-B1E0829F32D3}"/>
                      </a:ext>
                    </a:extLst>
                  </p:cNvPr>
                  <p:cNvCxnSpPr/>
                  <p:nvPr/>
                </p:nvCxnSpPr>
                <p:spPr>
                  <a:xfrm>
                    <a:off x="476250" y="95250"/>
                    <a:ext cx="257175" cy="0"/>
                  </a:xfrm>
                  <a:prstGeom prst="line">
                    <a:avLst/>
                  </a:prstGeom>
                  <a:ln w="19050">
                    <a:solidFill>
                      <a:schemeClr val="accent6">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A561C7E-E630-4EA7-B093-FC12B45B9DE0}"/>
                      </a:ext>
                    </a:extLst>
                  </p:cNvPr>
                  <p:cNvCxnSpPr/>
                  <p:nvPr/>
                </p:nvCxnSpPr>
                <p:spPr>
                  <a:xfrm rot="16200000" flipH="1" flipV="1">
                    <a:off x="233363" y="338137"/>
                    <a:ext cx="257175" cy="0"/>
                  </a:xfrm>
                  <a:prstGeom prst="line">
                    <a:avLst/>
                  </a:prstGeom>
                  <a:ln w="19050">
                    <a:solidFill>
                      <a:schemeClr val="accent6">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46660B-0AAE-4B6B-BD49-61911F9E859D}"/>
                      </a:ext>
                    </a:extLst>
                  </p:cNvPr>
                  <p:cNvCxnSpPr/>
                  <p:nvPr/>
                </p:nvCxnSpPr>
                <p:spPr>
                  <a:xfrm flipH="1" flipV="1">
                    <a:off x="0" y="95250"/>
                    <a:ext cx="257175" cy="0"/>
                  </a:xfrm>
                  <a:prstGeom prst="line">
                    <a:avLst/>
                  </a:prstGeom>
                  <a:ln w="19050">
                    <a:solidFill>
                      <a:schemeClr val="accent6">
                        <a:lumMod val="75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E869BF0C-74E4-425B-904F-F7A59378AC67}"/>
                    </a:ext>
                  </a:extLst>
                </p:cNvPr>
                <p:cNvGrpSpPr/>
                <p:nvPr/>
              </p:nvGrpSpPr>
              <p:grpSpPr>
                <a:xfrm>
                  <a:off x="1123950" y="133032"/>
                  <a:ext cx="733425" cy="466724"/>
                  <a:chOff x="0" y="0"/>
                  <a:chExt cx="733425" cy="466724"/>
                </a:xfrm>
              </p:grpSpPr>
              <p:sp>
                <p:nvSpPr>
                  <p:cNvPr id="20" name="Donut 20">
                    <a:extLst>
                      <a:ext uri="{FF2B5EF4-FFF2-40B4-BE49-F238E27FC236}">
                        <a16:creationId xmlns:a16="http://schemas.microsoft.com/office/drawing/2014/main" id="{E7442B47-E7E1-4463-80D6-1BC19F5C84FB}"/>
                      </a:ext>
                    </a:extLst>
                  </p:cNvPr>
                  <p:cNvSpPr/>
                  <p:nvPr/>
                </p:nvSpPr>
                <p:spPr>
                  <a:xfrm>
                    <a:off x="276225" y="0"/>
                    <a:ext cx="171450" cy="180975"/>
                  </a:xfrm>
                  <a:prstGeom prst="donut">
                    <a:avLst>
                      <a:gd name="adj" fmla="val 1298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 name="Straight Connector 20">
                    <a:extLst>
                      <a:ext uri="{FF2B5EF4-FFF2-40B4-BE49-F238E27FC236}">
                        <a16:creationId xmlns:a16="http://schemas.microsoft.com/office/drawing/2014/main" id="{CEC04586-08F4-46A1-8D9D-C30B265B4C70}"/>
                      </a:ext>
                    </a:extLst>
                  </p:cNvPr>
                  <p:cNvCxnSpPr/>
                  <p:nvPr/>
                </p:nvCxnSpPr>
                <p:spPr>
                  <a:xfrm>
                    <a:off x="476250" y="95250"/>
                    <a:ext cx="257175" cy="0"/>
                  </a:xfrm>
                  <a:prstGeom prst="line">
                    <a:avLst/>
                  </a:prstGeom>
                  <a:ln w="19050">
                    <a:solidFill>
                      <a:schemeClr val="accent6">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92FBA0-D7D7-4478-90E7-50CA4517AE43}"/>
                      </a:ext>
                    </a:extLst>
                  </p:cNvPr>
                  <p:cNvCxnSpPr/>
                  <p:nvPr/>
                </p:nvCxnSpPr>
                <p:spPr>
                  <a:xfrm rot="16200000" flipH="1" flipV="1">
                    <a:off x="233363" y="338137"/>
                    <a:ext cx="257175" cy="0"/>
                  </a:xfrm>
                  <a:prstGeom prst="line">
                    <a:avLst/>
                  </a:prstGeom>
                  <a:ln w="19050">
                    <a:solidFill>
                      <a:schemeClr val="accent6">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792D606-5529-47A9-80D4-C0657BBFDF14}"/>
                      </a:ext>
                    </a:extLst>
                  </p:cNvPr>
                  <p:cNvCxnSpPr/>
                  <p:nvPr/>
                </p:nvCxnSpPr>
                <p:spPr>
                  <a:xfrm flipH="1" flipV="1">
                    <a:off x="0" y="95250"/>
                    <a:ext cx="257175" cy="0"/>
                  </a:xfrm>
                  <a:prstGeom prst="line">
                    <a:avLst/>
                  </a:prstGeom>
                  <a:ln w="19050">
                    <a:solidFill>
                      <a:schemeClr val="accent6">
                        <a:lumMod val="75000"/>
                      </a:schemeClr>
                    </a:solidFill>
                    <a:headEnd type="oval"/>
                  </a:ln>
                </p:spPr>
                <p:style>
                  <a:lnRef idx="1">
                    <a:schemeClr val="accent1"/>
                  </a:lnRef>
                  <a:fillRef idx="0">
                    <a:schemeClr val="accent1"/>
                  </a:fillRef>
                  <a:effectRef idx="0">
                    <a:schemeClr val="accent1"/>
                  </a:effectRef>
                  <a:fontRef idx="minor">
                    <a:schemeClr val="tx1"/>
                  </a:fontRef>
                </p:style>
              </p:cxnSp>
            </p:grpSp>
          </p:grpSp>
        </p:grpSp>
        <mc:AlternateContent xmlns:mc="http://schemas.openxmlformats.org/markup-compatibility/2006" xmlns:a14="http://schemas.microsoft.com/office/drawing/2010/main">
          <mc:Choice Requires="a14">
            <p:sp>
              <p:nvSpPr>
                <p:cNvPr id="7" name="Text Box 2">
                  <a:extLst>
                    <a:ext uri="{FF2B5EF4-FFF2-40B4-BE49-F238E27FC236}">
                      <a16:creationId xmlns:a16="http://schemas.microsoft.com/office/drawing/2014/main" id="{91988A37-2D32-488B-BE35-BCBD0FCA7B69}"/>
                    </a:ext>
                  </a:extLst>
                </p:cNvPr>
                <p:cNvSpPr txBox="1">
                  <a:spLocks noChangeArrowheads="1"/>
                </p:cNvSpPr>
                <p:nvPr/>
              </p:nvSpPr>
              <p:spPr bwMode="auto">
                <a:xfrm>
                  <a:off x="9525" y="123825"/>
                  <a:ext cx="371475" cy="26670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𝑖𝑛</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 Box 2"/>
                <p:cNvSpPr txBox="1">
                  <a:spLocks noRot="1" noChangeAspect="1" noMove="1" noResize="1" noEditPoints="1" noAdjustHandles="1" noChangeArrowheads="1" noChangeShapeType="1" noTextEdit="1"/>
                </p:cNvSpPr>
                <p:nvPr/>
              </p:nvSpPr>
              <p:spPr bwMode="auto">
                <a:xfrm>
                  <a:off x="9525" y="123825"/>
                  <a:ext cx="371475" cy="266700"/>
                </a:xfrm>
                <a:prstGeom prst="rect">
                  <a:avLst/>
                </a:prstGeom>
                <a:blipFill rotWithShape="0">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2">
                  <a:extLst>
                    <a:ext uri="{FF2B5EF4-FFF2-40B4-BE49-F238E27FC236}">
                      <a16:creationId xmlns:a16="http://schemas.microsoft.com/office/drawing/2014/main" id="{A7D69594-375C-4CFD-B259-4444908615C1}"/>
                    </a:ext>
                  </a:extLst>
                </p:cNvPr>
                <p:cNvSpPr txBox="1">
                  <a:spLocks noChangeArrowheads="1"/>
                </p:cNvSpPr>
                <p:nvPr/>
              </p:nvSpPr>
              <p:spPr bwMode="auto">
                <a:xfrm>
                  <a:off x="1638300" y="104775"/>
                  <a:ext cx="371475" cy="26670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𝑜𝑢𝑡</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 Box 2"/>
                <p:cNvSpPr txBox="1">
                  <a:spLocks noRot="1" noChangeAspect="1" noMove="1" noResize="1" noEditPoints="1" noAdjustHandles="1" noChangeArrowheads="1" noChangeShapeType="1" noTextEdit="1"/>
                </p:cNvSpPr>
                <p:nvPr/>
              </p:nvSpPr>
              <p:spPr bwMode="auto">
                <a:xfrm>
                  <a:off x="1638300" y="104775"/>
                  <a:ext cx="371475" cy="266700"/>
                </a:xfrm>
                <a:prstGeom prst="rect">
                  <a:avLst/>
                </a:prstGeom>
                <a:blipFill rotWithShape="0">
                  <a:blip r:embed="rId3"/>
                  <a:stretch>
                    <a:fillRect l="-655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2">
                  <a:extLst>
                    <a:ext uri="{FF2B5EF4-FFF2-40B4-BE49-F238E27FC236}">
                      <a16:creationId xmlns:a16="http://schemas.microsoft.com/office/drawing/2014/main" id="{6DEA988F-3629-48D5-AC9D-F4E6D9DE727C}"/>
                    </a:ext>
                  </a:extLst>
                </p:cNvPr>
                <p:cNvSpPr txBox="1">
                  <a:spLocks noChangeArrowheads="1"/>
                </p:cNvSpPr>
                <p:nvPr/>
              </p:nvSpPr>
              <p:spPr bwMode="auto">
                <a:xfrm>
                  <a:off x="495300" y="104775"/>
                  <a:ext cx="428625" cy="28511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𝑖𝑛</m:t>
                            </m:r>
                          </m:sub>
                          <m:sup>
                            <m:r>
                              <a:rPr lang="en-US" sz="1200" i="1">
                                <a:effectLst/>
                                <a:latin typeface="Cambria Math" panose="02040503050406030204" pitchFamily="18" charset="0"/>
                                <a:ea typeface="Calibri" panose="020F0502020204030204" pitchFamily="34" charset="0"/>
                                <a:cs typeface="Times New Roman" panose="02020603050405020304" pitchFamily="18" charset="0"/>
                              </a:rPr>
                              <m:t>′</m:t>
                            </m:r>
                          </m:sup>
                        </m:sSubSup>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 Box 2"/>
                <p:cNvSpPr txBox="1">
                  <a:spLocks noRot="1" noChangeAspect="1" noMove="1" noResize="1" noEditPoints="1" noAdjustHandles="1" noChangeArrowheads="1" noChangeShapeType="1" noTextEdit="1"/>
                </p:cNvSpPr>
                <p:nvPr/>
              </p:nvSpPr>
              <p:spPr bwMode="auto">
                <a:xfrm>
                  <a:off x="495300" y="104775"/>
                  <a:ext cx="428625" cy="285115"/>
                </a:xfrm>
                <a:prstGeom prst="rect">
                  <a:avLst/>
                </a:prstGeom>
                <a:blipFill rotWithShape="0">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2">
                  <a:extLst>
                    <a:ext uri="{FF2B5EF4-FFF2-40B4-BE49-F238E27FC236}">
                      <a16:creationId xmlns:a16="http://schemas.microsoft.com/office/drawing/2014/main" id="{B5B9E3E9-AF42-4394-B7D6-5989F31C4469}"/>
                    </a:ext>
                  </a:extLst>
                </p:cNvPr>
                <p:cNvSpPr txBox="1">
                  <a:spLocks noChangeArrowheads="1"/>
                </p:cNvSpPr>
                <p:nvPr/>
              </p:nvSpPr>
              <p:spPr bwMode="auto">
                <a:xfrm>
                  <a:off x="1133475" y="104775"/>
                  <a:ext cx="428625" cy="28511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𝑜𝑢𝑡</m:t>
                            </m:r>
                          </m:sub>
                          <m:sup>
                            <m:r>
                              <a:rPr lang="en-US" sz="1200" i="1">
                                <a:effectLst/>
                                <a:latin typeface="Cambria Math" panose="02040503050406030204" pitchFamily="18" charset="0"/>
                                <a:ea typeface="Calibri" panose="020F0502020204030204" pitchFamily="34" charset="0"/>
                                <a:cs typeface="Times New Roman" panose="02020603050405020304" pitchFamily="18" charset="0"/>
                              </a:rPr>
                              <m:t>′</m:t>
                            </m:r>
                          </m:sup>
                        </m:sSubSup>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 Box 2"/>
                <p:cNvSpPr txBox="1">
                  <a:spLocks noRot="1" noChangeAspect="1" noMove="1" noResize="1" noEditPoints="1" noAdjustHandles="1" noChangeArrowheads="1" noChangeShapeType="1" noTextEdit="1"/>
                </p:cNvSpPr>
                <p:nvPr/>
              </p:nvSpPr>
              <p:spPr bwMode="auto">
                <a:xfrm>
                  <a:off x="1133475" y="104775"/>
                  <a:ext cx="428625" cy="285115"/>
                </a:xfrm>
                <a:prstGeom prst="rect">
                  <a:avLst/>
                </a:prstGeom>
                <a:blipFill rotWithShape="0">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2">
                  <a:extLst>
                    <a:ext uri="{FF2B5EF4-FFF2-40B4-BE49-F238E27FC236}">
                      <a16:creationId xmlns:a16="http://schemas.microsoft.com/office/drawing/2014/main" id="{E11DDB0E-7ED4-4A70-BA75-8EF9E36000E9}"/>
                    </a:ext>
                  </a:extLst>
                </p:cNvPr>
                <p:cNvSpPr txBox="1">
                  <a:spLocks noChangeArrowheads="1"/>
                </p:cNvSpPr>
                <p:nvPr/>
              </p:nvSpPr>
              <p:spPr bwMode="auto">
                <a:xfrm>
                  <a:off x="409575" y="523875"/>
                  <a:ext cx="371475" cy="26670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𝑟</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Text Box 2"/>
                <p:cNvSpPr txBox="1">
                  <a:spLocks noRot="1" noChangeAspect="1" noMove="1" noResize="1" noEditPoints="1" noAdjustHandles="1" noChangeArrowheads="1" noChangeShapeType="1" noTextEdit="1"/>
                </p:cNvSpPr>
                <p:nvPr/>
              </p:nvSpPr>
              <p:spPr bwMode="auto">
                <a:xfrm>
                  <a:off x="409575" y="523875"/>
                  <a:ext cx="371475" cy="266700"/>
                </a:xfrm>
                <a:prstGeom prst="rect">
                  <a:avLst/>
                </a:prstGeom>
                <a:blipFill rotWithShape="0">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2">
                  <a:extLst>
                    <a:ext uri="{FF2B5EF4-FFF2-40B4-BE49-F238E27FC236}">
                      <a16:creationId xmlns:a16="http://schemas.microsoft.com/office/drawing/2014/main" id="{7DE72F1F-750B-4A92-8727-EABE92D2BC1B}"/>
                    </a:ext>
                  </a:extLst>
                </p:cNvPr>
                <p:cNvSpPr txBox="1">
                  <a:spLocks noChangeArrowheads="1"/>
                </p:cNvSpPr>
                <p:nvPr/>
              </p:nvSpPr>
              <p:spPr bwMode="auto">
                <a:xfrm>
                  <a:off x="1276350" y="495300"/>
                  <a:ext cx="428625" cy="28511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𝑟</m:t>
                            </m:r>
                          </m:sub>
                          <m:sup>
                            <m:r>
                              <a:rPr lang="en-US" sz="1200" i="1">
                                <a:effectLst/>
                                <a:latin typeface="Cambria Math" panose="02040503050406030204" pitchFamily="18" charset="0"/>
                                <a:ea typeface="Calibri" panose="020F0502020204030204" pitchFamily="34" charset="0"/>
                                <a:cs typeface="Times New Roman" panose="02020603050405020304" pitchFamily="18" charset="0"/>
                              </a:rPr>
                              <m:t>′</m:t>
                            </m:r>
                          </m:sup>
                        </m:sSubSup>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 Box 2"/>
                <p:cNvSpPr txBox="1">
                  <a:spLocks noRot="1" noChangeAspect="1" noMove="1" noResize="1" noEditPoints="1" noAdjustHandles="1" noChangeArrowheads="1" noChangeShapeType="1" noTextEdit="1"/>
                </p:cNvSpPr>
                <p:nvPr/>
              </p:nvSpPr>
              <p:spPr bwMode="auto">
                <a:xfrm>
                  <a:off x="1276350" y="495300"/>
                  <a:ext cx="428625" cy="285115"/>
                </a:xfrm>
                <a:prstGeom prst="rect">
                  <a:avLst/>
                </a:prstGeom>
                <a:blipFill rotWithShape="0">
                  <a:blip r:embed="rId7"/>
                  <a:stretch>
                    <a:fillRect/>
                  </a:stretch>
                </a:blipFill>
                <a:ln w="9525">
                  <a:noFill/>
                  <a:miter lim="800000"/>
                  <a:headEnd/>
                  <a:tailEnd/>
                </a:ln>
              </p:spPr>
              <p:txBody>
                <a:bodyPr/>
                <a:lstStyle/>
                <a:p>
                  <a:r>
                    <a:rPr lang="en-US">
                      <a:noFill/>
                    </a:rPr>
                    <a:t> </a:t>
                  </a:r>
                </a:p>
              </p:txBody>
            </p:sp>
          </mc:Fallback>
        </mc:AlternateContent>
      </p:grpSp>
      <p:sp>
        <p:nvSpPr>
          <p:cNvPr id="28" name="TextBox 27">
            <a:extLst>
              <a:ext uri="{FF2B5EF4-FFF2-40B4-BE49-F238E27FC236}">
                <a16:creationId xmlns:a16="http://schemas.microsoft.com/office/drawing/2014/main" id="{649FA8B6-158C-4B64-BBFC-86E71820D795}"/>
              </a:ext>
            </a:extLst>
          </p:cNvPr>
          <p:cNvSpPr txBox="1"/>
          <p:nvPr/>
        </p:nvSpPr>
        <p:spPr>
          <a:xfrm>
            <a:off x="3130045" y="834576"/>
            <a:ext cx="5705475" cy="923330"/>
          </a:xfrm>
          <a:prstGeom prst="rect">
            <a:avLst/>
          </a:prstGeom>
          <a:noFill/>
        </p:spPr>
        <p:txBody>
          <a:bodyPr wrap="square" rtlCol="0">
            <a:spAutoFit/>
          </a:bodyPr>
          <a:lstStyle/>
          <a:p>
            <a:r>
              <a:rPr lang="en-US" dirty="0"/>
              <a:t>Let us assume ideal circulators at the input and output of PA to distinguish between incident, transmitted and reflected power at Input and Output of PA. </a:t>
            </a: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08E54370-EB78-43C7-92EE-B92F046EF460}"/>
                  </a:ext>
                </a:extLst>
              </p:cNvPr>
              <p:cNvSpPr/>
              <p:nvPr/>
            </p:nvSpPr>
            <p:spPr>
              <a:xfrm>
                <a:off x="3130045" y="1703824"/>
                <a:ext cx="1614095" cy="3695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𝑖𝑛</m:t>
                          </m:r>
                        </m:sub>
                      </m:sSub>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𝑖𝑛</m:t>
                          </m:r>
                        </m:sub>
                        <m:sup>
                          <m:r>
                            <a:rPr lang="en-US" i="0">
                              <a:latin typeface="Cambria Math" panose="02040503050406030204" pitchFamily="18" charset="0"/>
                            </a:rPr>
                            <m:t>′</m:t>
                          </m:r>
                        </m:sup>
                      </m:sSub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m:t>
                          </m:r>
                        </m:sub>
                      </m:sSub>
                    </m:oMath>
                  </m:oMathPara>
                </a14:m>
                <a:endParaRPr lang="en-US" dirty="0"/>
              </a:p>
            </p:txBody>
          </p:sp>
        </mc:Choice>
        <mc:Fallback xmlns="">
          <p:sp>
            <p:nvSpPr>
              <p:cNvPr id="29" name="Rectangle 28">
                <a:extLst>
                  <a:ext uri="{FF2B5EF4-FFF2-40B4-BE49-F238E27FC236}">
                    <a16:creationId xmlns:a16="http://schemas.microsoft.com/office/drawing/2014/main" id="{08E54370-EB78-43C7-92EE-B92F046EF460}"/>
                  </a:ext>
                </a:extLst>
              </p:cNvPr>
              <p:cNvSpPr>
                <a:spLocks noRot="1" noChangeAspect="1" noMove="1" noResize="1" noEditPoints="1" noAdjustHandles="1" noChangeArrowheads="1" noChangeShapeType="1" noTextEdit="1"/>
              </p:cNvSpPr>
              <p:nvPr/>
            </p:nvSpPr>
            <p:spPr>
              <a:xfrm>
                <a:off x="3130045" y="1703824"/>
                <a:ext cx="1614095" cy="369588"/>
              </a:xfrm>
              <a:prstGeom prst="rect">
                <a:avLst/>
              </a:prstGeom>
              <a:blipFill>
                <a:blip r:embed="rId8"/>
                <a:stretch>
                  <a:fillRect b="-4918"/>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EFD52C40-313F-4D10-BFE5-78619A58A6CF}"/>
                  </a:ext>
                </a:extLst>
              </p:cNvPr>
              <p:cNvSpPr/>
              <p:nvPr/>
            </p:nvSpPr>
            <p:spPr>
              <a:xfrm>
                <a:off x="3113691" y="2056892"/>
                <a:ext cx="18598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𝑜𝑢𝑡</m:t>
                          </m:r>
                        </m:sub>
                        <m:sup>
                          <m:r>
                            <a:rPr lang="en-US" i="0">
                              <a:latin typeface="Cambria Math" panose="02040503050406030204" pitchFamily="18" charset="0"/>
                            </a:rPr>
                            <m:t>′</m:t>
                          </m:r>
                        </m:sup>
                      </m:sSub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𝑜𝑢𝑡</m:t>
                          </m:r>
                        </m:sub>
                      </m:sSub>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𝑟</m:t>
                          </m:r>
                        </m:sub>
                        <m:sup>
                          <m:r>
                            <a:rPr lang="en-US" i="0">
                              <a:latin typeface="Cambria Math" panose="02040503050406030204" pitchFamily="18" charset="0"/>
                            </a:rPr>
                            <m:t>′</m:t>
                          </m:r>
                        </m:sup>
                      </m:sSubSup>
                    </m:oMath>
                  </m:oMathPara>
                </a14:m>
                <a:endParaRPr lang="en-US" dirty="0"/>
              </a:p>
            </p:txBody>
          </p:sp>
        </mc:Choice>
        <mc:Fallback xmlns="">
          <p:sp>
            <p:nvSpPr>
              <p:cNvPr id="30" name="Rectangle 29">
                <a:extLst>
                  <a:ext uri="{FF2B5EF4-FFF2-40B4-BE49-F238E27FC236}">
                    <a16:creationId xmlns:a16="http://schemas.microsoft.com/office/drawing/2014/main" id="{EFD52C40-313F-4D10-BFE5-78619A58A6CF}"/>
                  </a:ext>
                </a:extLst>
              </p:cNvPr>
              <p:cNvSpPr>
                <a:spLocks noRot="1" noChangeAspect="1" noMove="1" noResize="1" noEditPoints="1" noAdjustHandles="1" noChangeArrowheads="1" noChangeShapeType="1" noTextEdit="1"/>
              </p:cNvSpPr>
              <p:nvPr/>
            </p:nvSpPr>
            <p:spPr>
              <a:xfrm>
                <a:off x="3113691" y="2056892"/>
                <a:ext cx="1859868" cy="369332"/>
              </a:xfrm>
              <a:prstGeom prst="rect">
                <a:avLst/>
              </a:prstGeom>
              <a:blipFill>
                <a:blip r:embed="rId9"/>
                <a:stretch>
                  <a:fillRect b="-1639"/>
                </a:stretch>
              </a:blipFill>
            </p:spPr>
            <p:txBody>
              <a:bodyPr/>
              <a:lstStyle/>
              <a:p>
                <a:r>
                  <a:rPr lang="en-IN">
                    <a:noFill/>
                  </a:rPr>
                  <a:t> </a:t>
                </a:r>
              </a:p>
            </p:txBody>
          </p:sp>
        </mc:Fallback>
      </mc:AlternateContent>
      <p:sp>
        <p:nvSpPr>
          <p:cNvPr id="31" name="TextBox 30">
            <a:extLst>
              <a:ext uri="{FF2B5EF4-FFF2-40B4-BE49-F238E27FC236}">
                <a16:creationId xmlns:a16="http://schemas.microsoft.com/office/drawing/2014/main" id="{C8A819B1-B8E9-4702-82FF-9467F6917D48}"/>
              </a:ext>
            </a:extLst>
          </p:cNvPr>
          <p:cNvSpPr txBox="1"/>
          <p:nvPr/>
        </p:nvSpPr>
        <p:spPr>
          <a:xfrm>
            <a:off x="653544" y="2396608"/>
            <a:ext cx="1439466" cy="369332"/>
          </a:xfrm>
          <a:prstGeom prst="rect">
            <a:avLst/>
          </a:prstGeom>
          <a:noFill/>
        </p:spPr>
        <p:txBody>
          <a:bodyPr wrap="square" rtlCol="0">
            <a:spAutoFit/>
          </a:bodyPr>
          <a:lstStyle/>
          <a:p>
            <a:r>
              <a:rPr lang="en-US" dirty="0">
                <a:solidFill>
                  <a:srgbClr val="0070C0"/>
                </a:solidFill>
              </a:rPr>
              <a:t>Power Gain</a:t>
            </a:r>
          </a:p>
        </p:txBody>
      </p:sp>
      <p:sp>
        <p:nvSpPr>
          <p:cNvPr id="32" name="Rectangle 31">
            <a:extLst>
              <a:ext uri="{FF2B5EF4-FFF2-40B4-BE49-F238E27FC236}">
                <a16:creationId xmlns:a16="http://schemas.microsoft.com/office/drawing/2014/main" id="{220767E0-9FCA-4005-9B24-E266DD29AE43}"/>
              </a:ext>
            </a:extLst>
          </p:cNvPr>
          <p:cNvSpPr/>
          <p:nvPr/>
        </p:nvSpPr>
        <p:spPr>
          <a:xfrm>
            <a:off x="653544" y="2682390"/>
            <a:ext cx="8148440" cy="646331"/>
          </a:xfrm>
          <a:prstGeom prst="rect">
            <a:avLst/>
          </a:prstGeom>
          <a:noFill/>
        </p:spPr>
        <p:txBody>
          <a:bodyPr wrap="square" rtlCol="0">
            <a:spAutoFit/>
          </a:bodyPr>
          <a:lstStyle/>
          <a:p>
            <a:r>
              <a:rPr lang="en-US" dirty="0"/>
              <a:t>Power Gain absorbs both output and input mismatch losses. Power Gain is given by</a:t>
            </a:r>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DBC4BA43-7263-4DB4-849B-262D040CF3B6}"/>
                  </a:ext>
                </a:extLst>
              </p:cNvPr>
              <p:cNvSpPr/>
              <p:nvPr/>
            </p:nvSpPr>
            <p:spPr>
              <a:xfrm>
                <a:off x="614373" y="3235729"/>
                <a:ext cx="164096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𝑃</m:t>
                          </m:r>
                        </m:sub>
                      </m:sSub>
                      <m:r>
                        <a:rPr lang="en-US" i="0">
                          <a:latin typeface="Cambria Math" panose="02040503050406030204" pitchFamily="18" charset="0"/>
                        </a:rPr>
                        <m:t>=</m:t>
                      </m:r>
                      <m:f>
                        <m:fPr>
                          <m:type m:val="lin"/>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𝑜𝑢𝑡</m:t>
                              </m:r>
                            </m:sub>
                          </m:sSub>
                        </m:num>
                        <m:den>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𝑖𝑛</m:t>
                              </m:r>
                            </m:sub>
                          </m:sSub>
                        </m:den>
                      </m:f>
                    </m:oMath>
                  </m:oMathPara>
                </a14:m>
                <a:endParaRPr lang="en-US" dirty="0"/>
              </a:p>
            </p:txBody>
          </p:sp>
        </mc:Choice>
        <mc:Fallback xmlns="">
          <p:sp>
            <p:nvSpPr>
              <p:cNvPr id="33" name="Rectangle 32">
                <a:extLst>
                  <a:ext uri="{FF2B5EF4-FFF2-40B4-BE49-F238E27FC236}">
                    <a16:creationId xmlns:a16="http://schemas.microsoft.com/office/drawing/2014/main" id="{DBC4BA43-7263-4DB4-849B-262D040CF3B6}"/>
                  </a:ext>
                </a:extLst>
              </p:cNvPr>
              <p:cNvSpPr>
                <a:spLocks noRot="1" noChangeAspect="1" noMove="1" noResize="1" noEditPoints="1" noAdjustHandles="1" noChangeArrowheads="1" noChangeShapeType="1" noTextEdit="1"/>
              </p:cNvSpPr>
              <p:nvPr/>
            </p:nvSpPr>
            <p:spPr>
              <a:xfrm>
                <a:off x="614373" y="3235729"/>
                <a:ext cx="1640962" cy="369332"/>
              </a:xfrm>
              <a:prstGeom prst="rect">
                <a:avLst/>
              </a:prstGeom>
              <a:blipFill>
                <a:blip r:embed="rId10"/>
                <a:stretch>
                  <a:fillRect t="-116667" r="-18587" b="-181667"/>
                </a:stretch>
              </a:blipFill>
            </p:spPr>
            <p:txBody>
              <a:bodyPr/>
              <a:lstStyle/>
              <a:p>
                <a:r>
                  <a:rPr lang="en-IN">
                    <a:noFill/>
                  </a:rPr>
                  <a:t> </a:t>
                </a:r>
              </a:p>
            </p:txBody>
          </p:sp>
        </mc:Fallback>
      </mc:AlternateContent>
      <p:sp>
        <p:nvSpPr>
          <p:cNvPr id="34" name="TextBox 33">
            <a:extLst>
              <a:ext uri="{FF2B5EF4-FFF2-40B4-BE49-F238E27FC236}">
                <a16:creationId xmlns:a16="http://schemas.microsoft.com/office/drawing/2014/main" id="{4027D880-1767-4A48-AB04-413F15FDDD3E}"/>
              </a:ext>
            </a:extLst>
          </p:cNvPr>
          <p:cNvSpPr txBox="1"/>
          <p:nvPr/>
        </p:nvSpPr>
        <p:spPr>
          <a:xfrm>
            <a:off x="628650" y="3667542"/>
            <a:ext cx="1730971" cy="369332"/>
          </a:xfrm>
          <a:prstGeom prst="rect">
            <a:avLst/>
          </a:prstGeom>
          <a:noFill/>
        </p:spPr>
        <p:txBody>
          <a:bodyPr wrap="square" rtlCol="0">
            <a:spAutoFit/>
          </a:bodyPr>
          <a:lstStyle/>
          <a:p>
            <a:r>
              <a:rPr lang="en-US" dirty="0">
                <a:solidFill>
                  <a:srgbClr val="0070C0"/>
                </a:solidFill>
              </a:rPr>
              <a:t>Available Gain</a:t>
            </a:r>
          </a:p>
        </p:txBody>
      </p:sp>
      <p:sp>
        <p:nvSpPr>
          <p:cNvPr id="35" name="Rectangle 34">
            <a:extLst>
              <a:ext uri="{FF2B5EF4-FFF2-40B4-BE49-F238E27FC236}">
                <a16:creationId xmlns:a16="http://schemas.microsoft.com/office/drawing/2014/main" id="{97CBDF5B-ED87-4EC4-A0D4-E596445278F6}"/>
              </a:ext>
            </a:extLst>
          </p:cNvPr>
          <p:cNvSpPr/>
          <p:nvPr/>
        </p:nvSpPr>
        <p:spPr>
          <a:xfrm>
            <a:off x="621837" y="3920016"/>
            <a:ext cx="8148440" cy="646331"/>
          </a:xfrm>
          <a:prstGeom prst="rect">
            <a:avLst/>
          </a:prstGeom>
          <a:noFill/>
        </p:spPr>
        <p:txBody>
          <a:bodyPr wrap="square" rtlCol="0">
            <a:spAutoFit/>
          </a:bodyPr>
          <a:lstStyle/>
          <a:p>
            <a:r>
              <a:rPr lang="en-US" dirty="0"/>
              <a:t>Available Gain does not absorb any mismatch losses and is true measure of gain of a PA. </a:t>
            </a: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02138B7-84F4-47EE-9640-4F7FDBBC108A}"/>
                  </a:ext>
                </a:extLst>
              </p:cNvPr>
              <p:cNvSpPr/>
              <p:nvPr/>
            </p:nvSpPr>
            <p:spPr>
              <a:xfrm>
                <a:off x="570543" y="4482797"/>
                <a:ext cx="1630446" cy="3695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𝐴</m:t>
                          </m:r>
                        </m:sub>
                      </m:sSub>
                      <m:r>
                        <a:rPr lang="en-US" i="0">
                          <a:latin typeface="Cambria Math" panose="02040503050406030204" pitchFamily="18" charset="0"/>
                        </a:rPr>
                        <m:t>=</m:t>
                      </m:r>
                      <m:f>
                        <m:fPr>
                          <m:type m:val="lin"/>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𝑜𝑢𝑡</m:t>
                              </m:r>
                            </m:sub>
                            <m:sup>
                              <m:r>
                                <a:rPr lang="en-US" i="0">
                                  <a:latin typeface="Cambria Math" panose="02040503050406030204" pitchFamily="18" charset="0"/>
                                </a:rPr>
                                <m:t>′</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𝑖𝑛</m:t>
                              </m:r>
                            </m:sub>
                            <m:sup>
                              <m:r>
                                <a:rPr lang="en-US" i="0">
                                  <a:latin typeface="Cambria Math" panose="02040503050406030204" pitchFamily="18" charset="0"/>
                                </a:rPr>
                                <m:t>′</m:t>
                              </m:r>
                            </m:sup>
                          </m:sSubSup>
                        </m:den>
                      </m:f>
                    </m:oMath>
                  </m:oMathPara>
                </a14:m>
                <a:endParaRPr lang="en-US" dirty="0"/>
              </a:p>
            </p:txBody>
          </p:sp>
        </mc:Choice>
        <mc:Fallback xmlns="">
          <p:sp>
            <p:nvSpPr>
              <p:cNvPr id="36" name="Rectangle 35">
                <a:extLst>
                  <a:ext uri="{FF2B5EF4-FFF2-40B4-BE49-F238E27FC236}">
                    <a16:creationId xmlns:a16="http://schemas.microsoft.com/office/drawing/2014/main" id="{302138B7-84F4-47EE-9640-4F7FDBBC108A}"/>
                  </a:ext>
                </a:extLst>
              </p:cNvPr>
              <p:cNvSpPr>
                <a:spLocks noRot="1" noChangeAspect="1" noMove="1" noResize="1" noEditPoints="1" noAdjustHandles="1" noChangeArrowheads="1" noChangeShapeType="1" noTextEdit="1"/>
              </p:cNvSpPr>
              <p:nvPr/>
            </p:nvSpPr>
            <p:spPr>
              <a:xfrm>
                <a:off x="570543" y="4482797"/>
                <a:ext cx="1630446" cy="369588"/>
              </a:xfrm>
              <a:prstGeom prst="rect">
                <a:avLst/>
              </a:prstGeom>
              <a:blipFill>
                <a:blip r:embed="rId11"/>
                <a:stretch>
                  <a:fillRect t="-114754" r="-18727" b="-177049"/>
                </a:stretch>
              </a:blipFill>
            </p:spPr>
            <p:txBody>
              <a:bodyPr/>
              <a:lstStyle/>
              <a:p>
                <a:r>
                  <a:rPr lang="en-IN">
                    <a:noFill/>
                  </a:rPr>
                  <a:t> </a:t>
                </a:r>
              </a:p>
            </p:txBody>
          </p:sp>
        </mc:Fallback>
      </mc:AlternateContent>
      <p:sp>
        <p:nvSpPr>
          <p:cNvPr id="37" name="TextBox 36">
            <a:extLst>
              <a:ext uri="{FF2B5EF4-FFF2-40B4-BE49-F238E27FC236}">
                <a16:creationId xmlns:a16="http://schemas.microsoft.com/office/drawing/2014/main" id="{2F817CED-260C-401B-AD07-C0E2E4DDBBFC}"/>
              </a:ext>
            </a:extLst>
          </p:cNvPr>
          <p:cNvSpPr txBox="1"/>
          <p:nvPr/>
        </p:nvSpPr>
        <p:spPr>
          <a:xfrm>
            <a:off x="590085" y="4957532"/>
            <a:ext cx="1896072" cy="369332"/>
          </a:xfrm>
          <a:prstGeom prst="rect">
            <a:avLst/>
          </a:prstGeom>
          <a:noFill/>
        </p:spPr>
        <p:txBody>
          <a:bodyPr wrap="square" rtlCol="0">
            <a:spAutoFit/>
          </a:bodyPr>
          <a:lstStyle/>
          <a:p>
            <a:r>
              <a:rPr lang="en-US" dirty="0">
                <a:solidFill>
                  <a:srgbClr val="0070C0"/>
                </a:solidFill>
              </a:rPr>
              <a:t>Transducer Gain</a:t>
            </a: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BC2CB5EE-2A8D-4237-A3D3-BBFCBB3BB117}"/>
                  </a:ext>
                </a:extLst>
              </p:cNvPr>
              <p:cNvSpPr/>
              <p:nvPr/>
            </p:nvSpPr>
            <p:spPr>
              <a:xfrm>
                <a:off x="570543" y="5559422"/>
                <a:ext cx="1645515" cy="3695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𝑇</m:t>
                          </m:r>
                        </m:sub>
                      </m:sSub>
                      <m:r>
                        <a:rPr lang="en-US" i="0">
                          <a:latin typeface="Cambria Math" panose="02040503050406030204" pitchFamily="18" charset="0"/>
                        </a:rPr>
                        <m:t>=</m:t>
                      </m:r>
                      <m:f>
                        <m:fPr>
                          <m:type m:val="lin"/>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𝑜𝑢𝑡</m:t>
                              </m:r>
                            </m:sub>
                          </m:sSub>
                        </m:num>
                        <m:den>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𝑖𝑛</m:t>
                              </m:r>
                            </m:sub>
                            <m:sup>
                              <m:r>
                                <a:rPr lang="en-US" i="0">
                                  <a:latin typeface="Cambria Math" panose="02040503050406030204" pitchFamily="18" charset="0"/>
                                </a:rPr>
                                <m:t>′</m:t>
                              </m:r>
                            </m:sup>
                          </m:sSubSup>
                        </m:den>
                      </m:f>
                    </m:oMath>
                  </m:oMathPara>
                </a14:m>
                <a:endParaRPr lang="en-US" dirty="0"/>
              </a:p>
            </p:txBody>
          </p:sp>
        </mc:Choice>
        <mc:Fallback xmlns="">
          <p:sp>
            <p:nvSpPr>
              <p:cNvPr id="38" name="Rectangle 37">
                <a:extLst>
                  <a:ext uri="{FF2B5EF4-FFF2-40B4-BE49-F238E27FC236}">
                    <a16:creationId xmlns:a16="http://schemas.microsoft.com/office/drawing/2014/main" id="{BC2CB5EE-2A8D-4237-A3D3-BBFCBB3BB117}"/>
                  </a:ext>
                </a:extLst>
              </p:cNvPr>
              <p:cNvSpPr>
                <a:spLocks noRot="1" noChangeAspect="1" noMove="1" noResize="1" noEditPoints="1" noAdjustHandles="1" noChangeArrowheads="1" noChangeShapeType="1" noTextEdit="1"/>
              </p:cNvSpPr>
              <p:nvPr/>
            </p:nvSpPr>
            <p:spPr>
              <a:xfrm>
                <a:off x="570543" y="5559422"/>
                <a:ext cx="1645515" cy="369588"/>
              </a:xfrm>
              <a:prstGeom prst="rect">
                <a:avLst/>
              </a:prstGeom>
              <a:blipFill>
                <a:blip r:embed="rId12"/>
                <a:stretch>
                  <a:fillRect t="-114754" r="-18519" b="-177049"/>
                </a:stretch>
              </a:blipFill>
            </p:spPr>
            <p:txBody>
              <a:bodyPr/>
              <a:lstStyle/>
              <a:p>
                <a:r>
                  <a:rPr lang="en-IN">
                    <a:noFill/>
                  </a:rPr>
                  <a:t> </a:t>
                </a:r>
              </a:p>
            </p:txBody>
          </p:sp>
        </mc:Fallback>
      </mc:AlternateContent>
      <p:sp>
        <p:nvSpPr>
          <p:cNvPr id="39" name="Rectangle 38">
            <a:extLst>
              <a:ext uri="{FF2B5EF4-FFF2-40B4-BE49-F238E27FC236}">
                <a16:creationId xmlns:a16="http://schemas.microsoft.com/office/drawing/2014/main" id="{A35B09FC-1908-4029-8080-AD1DBAB55C95}"/>
              </a:ext>
            </a:extLst>
          </p:cNvPr>
          <p:cNvSpPr/>
          <p:nvPr/>
        </p:nvSpPr>
        <p:spPr>
          <a:xfrm>
            <a:off x="570543" y="5228853"/>
            <a:ext cx="8453714" cy="369332"/>
          </a:xfrm>
          <a:prstGeom prst="rect">
            <a:avLst/>
          </a:prstGeom>
          <a:noFill/>
        </p:spPr>
        <p:txBody>
          <a:bodyPr wrap="square" rtlCol="0">
            <a:spAutoFit/>
          </a:bodyPr>
          <a:lstStyle/>
          <a:p>
            <a:r>
              <a:rPr lang="en-US" dirty="0"/>
              <a:t>Transduce Gain absorbs mismatch at the output of PA and not at the input of PA. </a:t>
            </a:r>
          </a:p>
        </p:txBody>
      </p:sp>
    </p:spTree>
    <p:extLst>
      <p:ext uri="{BB962C8B-B14F-4D97-AF65-F5344CB8AC3E}">
        <p14:creationId xmlns:p14="http://schemas.microsoft.com/office/powerpoint/2010/main" val="282509796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DD23-F3CD-4F7F-A731-1B8458CBE5F6}"/>
              </a:ext>
            </a:extLst>
          </p:cNvPr>
          <p:cNvSpPr>
            <a:spLocks noGrp="1"/>
          </p:cNvSpPr>
          <p:nvPr>
            <p:ph type="title"/>
          </p:nvPr>
        </p:nvSpPr>
        <p:spPr/>
        <p:txBody>
          <a:bodyPr/>
          <a:lstStyle/>
          <a:p>
            <a:r>
              <a:rPr lang="en-IN" dirty="0"/>
              <a:t>S-Parameters and Return Losses</a:t>
            </a:r>
          </a:p>
        </p:txBody>
      </p:sp>
      <p:sp>
        <p:nvSpPr>
          <p:cNvPr id="3" name="Date Placeholder 2">
            <a:extLst>
              <a:ext uri="{FF2B5EF4-FFF2-40B4-BE49-F238E27FC236}">
                <a16:creationId xmlns:a16="http://schemas.microsoft.com/office/drawing/2014/main" id="{A6EAD407-0666-4C73-BA7C-DE37C808B7E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40E2091-FAD3-4C3C-A214-6EFE7CEDF805}"/>
              </a:ext>
            </a:extLst>
          </p:cNvPr>
          <p:cNvSpPr>
            <a:spLocks noGrp="1"/>
          </p:cNvSpPr>
          <p:nvPr>
            <p:ph type="sldNum" sz="quarter" idx="12"/>
          </p:nvPr>
        </p:nvSpPr>
        <p:spPr/>
        <p:txBody>
          <a:bodyPr/>
          <a:lstStyle/>
          <a:p>
            <a:fld id="{2495F090-CA2D-44FF-B42B-1156B48CA943}" type="slidenum">
              <a:rPr lang="en-IN" smtClean="0"/>
              <a:t>197</a:t>
            </a:fld>
            <a:endParaRPr lang="en-IN"/>
          </a:p>
        </p:txBody>
      </p:sp>
      <p:grpSp>
        <p:nvGrpSpPr>
          <p:cNvPr id="5" name="Group 4">
            <a:extLst>
              <a:ext uri="{FF2B5EF4-FFF2-40B4-BE49-F238E27FC236}">
                <a16:creationId xmlns:a16="http://schemas.microsoft.com/office/drawing/2014/main" id="{FF2EB1B9-D18B-4BD8-8C2C-4484B5EDF8BE}"/>
              </a:ext>
            </a:extLst>
          </p:cNvPr>
          <p:cNvGrpSpPr/>
          <p:nvPr/>
        </p:nvGrpSpPr>
        <p:grpSpPr>
          <a:xfrm>
            <a:off x="828542" y="1310543"/>
            <a:ext cx="2817019" cy="1179949"/>
            <a:chOff x="0" y="0"/>
            <a:chExt cx="2600325" cy="1179949"/>
          </a:xfrm>
        </p:grpSpPr>
        <p:sp>
          <p:nvSpPr>
            <p:cNvPr id="6" name="Rectangle 5">
              <a:extLst>
                <a:ext uri="{FF2B5EF4-FFF2-40B4-BE49-F238E27FC236}">
                  <a16:creationId xmlns:a16="http://schemas.microsoft.com/office/drawing/2014/main" id="{8AB4A61C-7BF1-4C8B-9529-6CC283937692}"/>
                </a:ext>
              </a:extLst>
            </p:cNvPr>
            <p:cNvSpPr/>
            <p:nvPr/>
          </p:nvSpPr>
          <p:spPr>
            <a:xfrm>
              <a:off x="0" y="0"/>
              <a:ext cx="2600325" cy="1179949"/>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8" name="Group 7">
              <a:extLst>
                <a:ext uri="{FF2B5EF4-FFF2-40B4-BE49-F238E27FC236}">
                  <a16:creationId xmlns:a16="http://schemas.microsoft.com/office/drawing/2014/main" id="{772BB824-CB7C-4BE2-A3B0-6B0CAB982D66}"/>
                </a:ext>
              </a:extLst>
            </p:cNvPr>
            <p:cNvGrpSpPr/>
            <p:nvPr/>
          </p:nvGrpSpPr>
          <p:grpSpPr>
            <a:xfrm>
              <a:off x="142875" y="76200"/>
              <a:ext cx="2333627" cy="981975"/>
              <a:chOff x="0" y="0"/>
              <a:chExt cx="2333627" cy="981975"/>
            </a:xfrm>
          </p:grpSpPr>
          <p:grpSp>
            <p:nvGrpSpPr>
              <p:cNvPr id="10" name="Group 9">
                <a:extLst>
                  <a:ext uri="{FF2B5EF4-FFF2-40B4-BE49-F238E27FC236}">
                    <a16:creationId xmlns:a16="http://schemas.microsoft.com/office/drawing/2014/main" id="{3991675F-3084-42CF-8F0F-8A2064042DC7}"/>
                  </a:ext>
                </a:extLst>
              </p:cNvPr>
              <p:cNvGrpSpPr/>
              <p:nvPr/>
            </p:nvGrpSpPr>
            <p:grpSpPr>
              <a:xfrm>
                <a:off x="0" y="0"/>
                <a:ext cx="2333627" cy="981975"/>
                <a:chOff x="0" y="0"/>
                <a:chExt cx="4122453" cy="1666489"/>
              </a:xfrm>
            </p:grpSpPr>
            <p:sp>
              <p:nvSpPr>
                <p:cNvPr id="21" name="Isosceles Triangle 20">
                  <a:extLst>
                    <a:ext uri="{FF2B5EF4-FFF2-40B4-BE49-F238E27FC236}">
                      <a16:creationId xmlns:a16="http://schemas.microsoft.com/office/drawing/2014/main" id="{37FE4455-58C5-41DE-8681-64FE74348ACE}"/>
                    </a:ext>
                  </a:extLst>
                </p:cNvPr>
                <p:cNvSpPr/>
                <p:nvPr/>
              </p:nvSpPr>
              <p:spPr bwMode="auto">
                <a:xfrm rot="5400000">
                  <a:off x="1690064" y="-9525"/>
                  <a:ext cx="762000" cy="781049"/>
                </a:xfrm>
                <a:prstGeom prst="triangl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0000" tIns="46800" rIns="90000" bIns="46800" numCol="1" rtlCol="0" anchor="t" anchorCtr="0" compatLnSpc="1">
                  <a:prstTxWarp prst="textNoShape">
                    <a:avLst/>
                  </a:prstTxWarp>
                </a:bodyPr>
                <a:lstStyle/>
                <a:p>
                  <a:endParaRPr lang="en-US"/>
                </a:p>
              </p:txBody>
            </p:sp>
            <p:sp>
              <p:nvSpPr>
                <p:cNvPr id="22" name="Rounded Rectangle 22">
                  <a:extLst>
                    <a:ext uri="{FF2B5EF4-FFF2-40B4-BE49-F238E27FC236}">
                      <a16:creationId xmlns:a16="http://schemas.microsoft.com/office/drawing/2014/main" id="{7E73FBAB-1B0C-4488-9E2C-54E979FBF416}"/>
                    </a:ext>
                  </a:extLst>
                </p:cNvPr>
                <p:cNvSpPr/>
                <p:nvPr/>
              </p:nvSpPr>
              <p:spPr bwMode="auto">
                <a:xfrm>
                  <a:off x="0" y="523490"/>
                  <a:ext cx="468417" cy="844550"/>
                </a:xfrm>
                <a:prstGeom prst="roundRect">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0000" tIns="46800" rIns="90000" bIns="46800" numCol="1" rtlCol="0" anchor="t" anchorCtr="0" compatLnSpc="1">
                  <a:prstTxWarp prst="textNoShape">
                    <a:avLst/>
                  </a:prstTxWarp>
                </a:bodyPr>
                <a:lstStyle/>
                <a:p>
                  <a:endParaRPr lang="en-US"/>
                </a:p>
              </p:txBody>
            </p:sp>
            <p:cxnSp>
              <p:nvCxnSpPr>
                <p:cNvPr id="23" name="Straight Connector 22">
                  <a:extLst>
                    <a:ext uri="{FF2B5EF4-FFF2-40B4-BE49-F238E27FC236}">
                      <a16:creationId xmlns:a16="http://schemas.microsoft.com/office/drawing/2014/main" id="{E0D4ED08-3110-49DF-978A-9CFA77BA988B}"/>
                    </a:ext>
                  </a:extLst>
                </p:cNvPr>
                <p:cNvCxnSpPr/>
                <p:nvPr/>
              </p:nvCxnSpPr>
              <p:spPr bwMode="auto">
                <a:xfrm rot="5400000">
                  <a:off x="86258" y="529837"/>
                  <a:ext cx="304799" cy="8"/>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24" name="Straight Connector 23">
                  <a:extLst>
                    <a:ext uri="{FF2B5EF4-FFF2-40B4-BE49-F238E27FC236}">
                      <a16:creationId xmlns:a16="http://schemas.microsoft.com/office/drawing/2014/main" id="{2CC57891-F052-4C4B-B38D-2B191D89D4FE}"/>
                    </a:ext>
                  </a:extLst>
                </p:cNvPr>
                <p:cNvCxnSpPr/>
                <p:nvPr/>
              </p:nvCxnSpPr>
              <p:spPr bwMode="auto">
                <a:xfrm rot="10800000" flipV="1">
                  <a:off x="143672" y="682240"/>
                  <a:ext cx="94982"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25" name="Straight Connector 24">
                  <a:extLst>
                    <a:ext uri="{FF2B5EF4-FFF2-40B4-BE49-F238E27FC236}">
                      <a16:creationId xmlns:a16="http://schemas.microsoft.com/office/drawing/2014/main" id="{186D33BC-1E82-4457-BCAB-8CAFA208EE6C}"/>
                    </a:ext>
                  </a:extLst>
                </p:cNvPr>
                <p:cNvCxnSpPr/>
                <p:nvPr/>
              </p:nvCxnSpPr>
              <p:spPr bwMode="auto">
                <a:xfrm>
                  <a:off x="143671" y="720340"/>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26" name="Straight Connector 25">
                  <a:extLst>
                    <a:ext uri="{FF2B5EF4-FFF2-40B4-BE49-F238E27FC236}">
                      <a16:creationId xmlns:a16="http://schemas.microsoft.com/office/drawing/2014/main" id="{2B25D47E-C8F6-449E-A6B9-FA6952B72E97}"/>
                    </a:ext>
                  </a:extLst>
                </p:cNvPr>
                <p:cNvCxnSpPr/>
                <p:nvPr/>
              </p:nvCxnSpPr>
              <p:spPr bwMode="auto">
                <a:xfrm rot="10800000" flipV="1">
                  <a:off x="143672" y="758440"/>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27" name="Straight Connector 26">
                  <a:extLst>
                    <a:ext uri="{FF2B5EF4-FFF2-40B4-BE49-F238E27FC236}">
                      <a16:creationId xmlns:a16="http://schemas.microsoft.com/office/drawing/2014/main" id="{2205CC23-24DB-4BFB-9CD7-A11F546097C1}"/>
                    </a:ext>
                  </a:extLst>
                </p:cNvPr>
                <p:cNvCxnSpPr/>
                <p:nvPr/>
              </p:nvCxnSpPr>
              <p:spPr bwMode="auto">
                <a:xfrm>
                  <a:off x="143671" y="796541"/>
                  <a:ext cx="152401"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28" name="Straight Connector 27">
                  <a:extLst>
                    <a:ext uri="{FF2B5EF4-FFF2-40B4-BE49-F238E27FC236}">
                      <a16:creationId xmlns:a16="http://schemas.microsoft.com/office/drawing/2014/main" id="{C233FA51-3517-4E1E-850E-DC479E61889B}"/>
                    </a:ext>
                  </a:extLst>
                </p:cNvPr>
                <p:cNvCxnSpPr/>
                <p:nvPr/>
              </p:nvCxnSpPr>
              <p:spPr bwMode="auto">
                <a:xfrm rot="10800000" flipV="1">
                  <a:off x="143670" y="834640"/>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29" name="Straight Connector 28">
                  <a:extLst>
                    <a:ext uri="{FF2B5EF4-FFF2-40B4-BE49-F238E27FC236}">
                      <a16:creationId xmlns:a16="http://schemas.microsoft.com/office/drawing/2014/main" id="{BD9D3CAC-CC37-418D-833D-56109E8CA62E}"/>
                    </a:ext>
                  </a:extLst>
                </p:cNvPr>
                <p:cNvCxnSpPr/>
                <p:nvPr/>
              </p:nvCxnSpPr>
              <p:spPr bwMode="auto">
                <a:xfrm>
                  <a:off x="143669" y="872741"/>
                  <a:ext cx="152401"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30" name="Straight Connector 29">
                  <a:extLst>
                    <a:ext uri="{FF2B5EF4-FFF2-40B4-BE49-F238E27FC236}">
                      <a16:creationId xmlns:a16="http://schemas.microsoft.com/office/drawing/2014/main" id="{AEAFF7AB-5B10-46D4-9989-B640DB9339A0}"/>
                    </a:ext>
                  </a:extLst>
                </p:cNvPr>
                <p:cNvCxnSpPr/>
                <p:nvPr/>
              </p:nvCxnSpPr>
              <p:spPr bwMode="auto">
                <a:xfrm rot="10800000" flipV="1">
                  <a:off x="137837" y="910840"/>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31" name="Straight Connector 30">
                  <a:extLst>
                    <a:ext uri="{FF2B5EF4-FFF2-40B4-BE49-F238E27FC236}">
                      <a16:creationId xmlns:a16="http://schemas.microsoft.com/office/drawing/2014/main" id="{C138C943-A96B-45A7-A7B5-958B556DFC91}"/>
                    </a:ext>
                  </a:extLst>
                </p:cNvPr>
                <p:cNvCxnSpPr/>
                <p:nvPr/>
              </p:nvCxnSpPr>
              <p:spPr bwMode="auto">
                <a:xfrm>
                  <a:off x="137836" y="948941"/>
                  <a:ext cx="152401"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32" name="Straight Connector 31">
                  <a:extLst>
                    <a:ext uri="{FF2B5EF4-FFF2-40B4-BE49-F238E27FC236}">
                      <a16:creationId xmlns:a16="http://schemas.microsoft.com/office/drawing/2014/main" id="{C959831A-8E34-4B57-B28B-269615906A25}"/>
                    </a:ext>
                  </a:extLst>
                </p:cNvPr>
                <p:cNvCxnSpPr/>
                <p:nvPr/>
              </p:nvCxnSpPr>
              <p:spPr bwMode="auto">
                <a:xfrm rot="10800000" flipV="1">
                  <a:off x="137835" y="987040"/>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33" name="Straight Connector 32">
                  <a:extLst>
                    <a:ext uri="{FF2B5EF4-FFF2-40B4-BE49-F238E27FC236}">
                      <a16:creationId xmlns:a16="http://schemas.microsoft.com/office/drawing/2014/main" id="{A6E50FA2-9E52-4A03-9CEB-6F53DE153D1F}"/>
                    </a:ext>
                  </a:extLst>
                </p:cNvPr>
                <p:cNvCxnSpPr/>
                <p:nvPr/>
              </p:nvCxnSpPr>
              <p:spPr bwMode="auto">
                <a:xfrm>
                  <a:off x="137834" y="1025141"/>
                  <a:ext cx="152401"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34" name="Straight Connector 33">
                  <a:extLst>
                    <a:ext uri="{FF2B5EF4-FFF2-40B4-BE49-F238E27FC236}">
                      <a16:creationId xmlns:a16="http://schemas.microsoft.com/office/drawing/2014/main" id="{53A122D5-A91F-4DEC-8BAA-38DD64087B31}"/>
                    </a:ext>
                  </a:extLst>
                </p:cNvPr>
                <p:cNvCxnSpPr/>
                <p:nvPr/>
              </p:nvCxnSpPr>
              <p:spPr bwMode="auto">
                <a:xfrm rot="16200000" flipV="1">
                  <a:off x="67207" y="1348988"/>
                  <a:ext cx="342900" cy="3"/>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35" name="Straight Connector 34">
                  <a:extLst>
                    <a:ext uri="{FF2B5EF4-FFF2-40B4-BE49-F238E27FC236}">
                      <a16:creationId xmlns:a16="http://schemas.microsoft.com/office/drawing/2014/main" id="{F19D0A98-B11F-4683-BE37-01AE2A1BDE10}"/>
                    </a:ext>
                  </a:extLst>
                </p:cNvPr>
                <p:cNvCxnSpPr/>
                <p:nvPr/>
              </p:nvCxnSpPr>
              <p:spPr bwMode="auto">
                <a:xfrm rot="10800000" flipV="1">
                  <a:off x="233185" y="1139440"/>
                  <a:ext cx="57051" cy="38097"/>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36" name="Straight Connector 35">
                  <a:extLst>
                    <a:ext uri="{FF2B5EF4-FFF2-40B4-BE49-F238E27FC236}">
                      <a16:creationId xmlns:a16="http://schemas.microsoft.com/office/drawing/2014/main" id="{E341E0AC-12F0-4C5E-99B4-19853E68B115}"/>
                    </a:ext>
                  </a:extLst>
                </p:cNvPr>
                <p:cNvCxnSpPr/>
                <p:nvPr/>
              </p:nvCxnSpPr>
              <p:spPr bwMode="auto">
                <a:xfrm rot="10800000" flipV="1">
                  <a:off x="137833" y="1063240"/>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37" name="Straight Connector 36">
                  <a:extLst>
                    <a:ext uri="{FF2B5EF4-FFF2-40B4-BE49-F238E27FC236}">
                      <a16:creationId xmlns:a16="http://schemas.microsoft.com/office/drawing/2014/main" id="{0D50C52D-DDB3-4D74-AAC0-F4035A983812}"/>
                    </a:ext>
                  </a:extLst>
                </p:cNvPr>
                <p:cNvCxnSpPr/>
                <p:nvPr/>
              </p:nvCxnSpPr>
              <p:spPr bwMode="auto">
                <a:xfrm>
                  <a:off x="137832" y="1101341"/>
                  <a:ext cx="152401"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sp>
              <p:nvSpPr>
                <p:cNvPr id="38" name="Isosceles Triangle 37">
                  <a:extLst>
                    <a:ext uri="{FF2B5EF4-FFF2-40B4-BE49-F238E27FC236}">
                      <a16:creationId xmlns:a16="http://schemas.microsoft.com/office/drawing/2014/main" id="{0C3F8FD0-0399-4FDF-963F-50999D2C418B}"/>
                    </a:ext>
                  </a:extLst>
                </p:cNvPr>
                <p:cNvSpPr/>
                <p:nvPr/>
              </p:nvSpPr>
              <p:spPr bwMode="auto">
                <a:xfrm rot="10800000">
                  <a:off x="181773" y="1520440"/>
                  <a:ext cx="114300" cy="146049"/>
                </a:xfrm>
                <a:prstGeom prst="triangl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0000" tIns="46800" rIns="90000" bIns="46800" numCol="1" rtlCol="0" anchor="t" anchorCtr="0" compatLnSpc="1">
                  <a:prstTxWarp prst="textNoShape">
                    <a:avLst/>
                  </a:prstTxWarp>
                </a:bodyPr>
                <a:lstStyle/>
                <a:p>
                  <a:endParaRPr lang="en-US"/>
                </a:p>
              </p:txBody>
            </p:sp>
            <p:sp>
              <p:nvSpPr>
                <p:cNvPr id="39" name="Rounded Rectangle 39">
                  <a:extLst>
                    <a:ext uri="{FF2B5EF4-FFF2-40B4-BE49-F238E27FC236}">
                      <a16:creationId xmlns:a16="http://schemas.microsoft.com/office/drawing/2014/main" id="{B97CA69A-318A-4DB3-8687-1EAFDE4825D6}"/>
                    </a:ext>
                  </a:extLst>
                </p:cNvPr>
                <p:cNvSpPr/>
                <p:nvPr/>
              </p:nvSpPr>
              <p:spPr bwMode="auto">
                <a:xfrm>
                  <a:off x="3654036" y="518573"/>
                  <a:ext cx="468417" cy="844550"/>
                </a:xfrm>
                <a:prstGeom prst="roundRect">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0000" tIns="46800" rIns="90000" bIns="46800" numCol="1" rtlCol="0" anchor="t" anchorCtr="0" compatLnSpc="1">
                  <a:prstTxWarp prst="textNoShape">
                    <a:avLst/>
                  </a:prstTxWarp>
                </a:bodyPr>
                <a:lstStyle/>
                <a:p>
                  <a:endParaRPr lang="en-US"/>
                </a:p>
              </p:txBody>
            </p:sp>
            <p:cxnSp>
              <p:nvCxnSpPr>
                <p:cNvPr id="40" name="Straight Connector 39">
                  <a:extLst>
                    <a:ext uri="{FF2B5EF4-FFF2-40B4-BE49-F238E27FC236}">
                      <a16:creationId xmlns:a16="http://schemas.microsoft.com/office/drawing/2014/main" id="{93B463A1-738C-49F5-9EA5-29FA1DCBD85F}"/>
                    </a:ext>
                  </a:extLst>
                </p:cNvPr>
                <p:cNvCxnSpPr/>
                <p:nvPr/>
              </p:nvCxnSpPr>
              <p:spPr bwMode="auto">
                <a:xfrm rot="5400000">
                  <a:off x="3740294" y="524920"/>
                  <a:ext cx="304799" cy="8"/>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41" name="Straight Connector 40">
                  <a:extLst>
                    <a:ext uri="{FF2B5EF4-FFF2-40B4-BE49-F238E27FC236}">
                      <a16:creationId xmlns:a16="http://schemas.microsoft.com/office/drawing/2014/main" id="{4D24BFA4-E149-494E-8667-31219FD060A8}"/>
                    </a:ext>
                  </a:extLst>
                </p:cNvPr>
                <p:cNvCxnSpPr/>
                <p:nvPr/>
              </p:nvCxnSpPr>
              <p:spPr bwMode="auto">
                <a:xfrm rot="10800000" flipV="1">
                  <a:off x="3797708" y="677323"/>
                  <a:ext cx="94982"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42" name="Straight Connector 41">
                  <a:extLst>
                    <a:ext uri="{FF2B5EF4-FFF2-40B4-BE49-F238E27FC236}">
                      <a16:creationId xmlns:a16="http://schemas.microsoft.com/office/drawing/2014/main" id="{C98D8CB6-10BF-478C-A509-386EB1AF3312}"/>
                    </a:ext>
                  </a:extLst>
                </p:cNvPr>
                <p:cNvCxnSpPr/>
                <p:nvPr/>
              </p:nvCxnSpPr>
              <p:spPr bwMode="auto">
                <a:xfrm>
                  <a:off x="3797707" y="715423"/>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43" name="Straight Connector 42">
                  <a:extLst>
                    <a:ext uri="{FF2B5EF4-FFF2-40B4-BE49-F238E27FC236}">
                      <a16:creationId xmlns:a16="http://schemas.microsoft.com/office/drawing/2014/main" id="{4397FA5F-77E8-44D8-9BF5-5F2AFFAAEDC0}"/>
                    </a:ext>
                  </a:extLst>
                </p:cNvPr>
                <p:cNvCxnSpPr/>
                <p:nvPr/>
              </p:nvCxnSpPr>
              <p:spPr bwMode="auto">
                <a:xfrm rot="10800000" flipV="1">
                  <a:off x="3797708" y="753523"/>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44" name="Straight Connector 43">
                  <a:extLst>
                    <a:ext uri="{FF2B5EF4-FFF2-40B4-BE49-F238E27FC236}">
                      <a16:creationId xmlns:a16="http://schemas.microsoft.com/office/drawing/2014/main" id="{18DC7BD4-79C7-4D29-9018-56015C3EC39D}"/>
                    </a:ext>
                  </a:extLst>
                </p:cNvPr>
                <p:cNvCxnSpPr/>
                <p:nvPr/>
              </p:nvCxnSpPr>
              <p:spPr bwMode="auto">
                <a:xfrm>
                  <a:off x="3797707" y="791624"/>
                  <a:ext cx="152401"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45" name="Straight Connector 44">
                  <a:extLst>
                    <a:ext uri="{FF2B5EF4-FFF2-40B4-BE49-F238E27FC236}">
                      <a16:creationId xmlns:a16="http://schemas.microsoft.com/office/drawing/2014/main" id="{015EEB67-376A-48C3-A8FB-101E978E60C6}"/>
                    </a:ext>
                  </a:extLst>
                </p:cNvPr>
                <p:cNvCxnSpPr/>
                <p:nvPr/>
              </p:nvCxnSpPr>
              <p:spPr bwMode="auto">
                <a:xfrm rot="10800000" flipV="1">
                  <a:off x="3797706" y="829723"/>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46" name="Straight Connector 45">
                  <a:extLst>
                    <a:ext uri="{FF2B5EF4-FFF2-40B4-BE49-F238E27FC236}">
                      <a16:creationId xmlns:a16="http://schemas.microsoft.com/office/drawing/2014/main" id="{0BFE4D39-7488-4AAE-9016-B7265E16E90C}"/>
                    </a:ext>
                  </a:extLst>
                </p:cNvPr>
                <p:cNvCxnSpPr/>
                <p:nvPr/>
              </p:nvCxnSpPr>
              <p:spPr bwMode="auto">
                <a:xfrm>
                  <a:off x="3797705" y="867824"/>
                  <a:ext cx="152401"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47" name="Straight Connector 46">
                  <a:extLst>
                    <a:ext uri="{FF2B5EF4-FFF2-40B4-BE49-F238E27FC236}">
                      <a16:creationId xmlns:a16="http://schemas.microsoft.com/office/drawing/2014/main" id="{3390BE3B-978B-4777-B45F-5E439A303F88}"/>
                    </a:ext>
                  </a:extLst>
                </p:cNvPr>
                <p:cNvCxnSpPr/>
                <p:nvPr/>
              </p:nvCxnSpPr>
              <p:spPr bwMode="auto">
                <a:xfrm rot="10800000" flipV="1">
                  <a:off x="3791873" y="905923"/>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48" name="Straight Connector 47">
                  <a:extLst>
                    <a:ext uri="{FF2B5EF4-FFF2-40B4-BE49-F238E27FC236}">
                      <a16:creationId xmlns:a16="http://schemas.microsoft.com/office/drawing/2014/main" id="{5B682184-0A23-4EAD-B8A4-6AC5321E0C89}"/>
                    </a:ext>
                  </a:extLst>
                </p:cNvPr>
                <p:cNvCxnSpPr/>
                <p:nvPr/>
              </p:nvCxnSpPr>
              <p:spPr bwMode="auto">
                <a:xfrm>
                  <a:off x="3791872" y="944024"/>
                  <a:ext cx="152401"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49" name="Straight Connector 48">
                  <a:extLst>
                    <a:ext uri="{FF2B5EF4-FFF2-40B4-BE49-F238E27FC236}">
                      <a16:creationId xmlns:a16="http://schemas.microsoft.com/office/drawing/2014/main" id="{6D4B5352-74C9-456E-995B-1E5C201F17A4}"/>
                    </a:ext>
                  </a:extLst>
                </p:cNvPr>
                <p:cNvCxnSpPr/>
                <p:nvPr/>
              </p:nvCxnSpPr>
              <p:spPr bwMode="auto">
                <a:xfrm rot="10800000" flipV="1">
                  <a:off x="3791871" y="982123"/>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50" name="Straight Connector 49">
                  <a:extLst>
                    <a:ext uri="{FF2B5EF4-FFF2-40B4-BE49-F238E27FC236}">
                      <a16:creationId xmlns:a16="http://schemas.microsoft.com/office/drawing/2014/main" id="{86D41865-BD0D-44F0-A562-B9DE09A1D997}"/>
                    </a:ext>
                  </a:extLst>
                </p:cNvPr>
                <p:cNvCxnSpPr/>
                <p:nvPr/>
              </p:nvCxnSpPr>
              <p:spPr bwMode="auto">
                <a:xfrm>
                  <a:off x="3791870" y="1020224"/>
                  <a:ext cx="152401"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51" name="Straight Connector 50">
                  <a:extLst>
                    <a:ext uri="{FF2B5EF4-FFF2-40B4-BE49-F238E27FC236}">
                      <a16:creationId xmlns:a16="http://schemas.microsoft.com/office/drawing/2014/main" id="{261E699B-41FA-4C55-9E6B-AF393B3010B6}"/>
                    </a:ext>
                  </a:extLst>
                </p:cNvPr>
                <p:cNvCxnSpPr/>
                <p:nvPr/>
              </p:nvCxnSpPr>
              <p:spPr bwMode="auto">
                <a:xfrm rot="16200000" flipV="1">
                  <a:off x="3721243" y="1344071"/>
                  <a:ext cx="342900" cy="3"/>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52" name="Straight Connector 51">
                  <a:extLst>
                    <a:ext uri="{FF2B5EF4-FFF2-40B4-BE49-F238E27FC236}">
                      <a16:creationId xmlns:a16="http://schemas.microsoft.com/office/drawing/2014/main" id="{D2FCB2A9-5725-4CE4-8E4C-945B9FF92945}"/>
                    </a:ext>
                  </a:extLst>
                </p:cNvPr>
                <p:cNvCxnSpPr/>
                <p:nvPr/>
              </p:nvCxnSpPr>
              <p:spPr bwMode="auto">
                <a:xfrm rot="10800000" flipV="1">
                  <a:off x="3887221" y="1134523"/>
                  <a:ext cx="57051" cy="38097"/>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53" name="Straight Connector 52">
                  <a:extLst>
                    <a:ext uri="{FF2B5EF4-FFF2-40B4-BE49-F238E27FC236}">
                      <a16:creationId xmlns:a16="http://schemas.microsoft.com/office/drawing/2014/main" id="{4C059858-971D-4787-AC04-181BEDB9005D}"/>
                    </a:ext>
                  </a:extLst>
                </p:cNvPr>
                <p:cNvCxnSpPr/>
                <p:nvPr/>
              </p:nvCxnSpPr>
              <p:spPr bwMode="auto">
                <a:xfrm rot="10800000" flipV="1">
                  <a:off x="3791869" y="1058323"/>
                  <a:ext cx="152401" cy="38100"/>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cxnSp>
              <p:nvCxnSpPr>
                <p:cNvPr id="54" name="Straight Connector 53">
                  <a:extLst>
                    <a:ext uri="{FF2B5EF4-FFF2-40B4-BE49-F238E27FC236}">
                      <a16:creationId xmlns:a16="http://schemas.microsoft.com/office/drawing/2014/main" id="{03E8B82C-19C0-406B-950D-440500F2B9F6}"/>
                    </a:ext>
                  </a:extLst>
                </p:cNvPr>
                <p:cNvCxnSpPr/>
                <p:nvPr/>
              </p:nvCxnSpPr>
              <p:spPr bwMode="auto">
                <a:xfrm>
                  <a:off x="3791868" y="1096424"/>
                  <a:ext cx="152401" cy="38099"/>
                </a:xfrm>
                <a:prstGeom prst="lin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cxnSp>
            <p:sp>
              <p:nvSpPr>
                <p:cNvPr id="55" name="Isosceles Triangle 54">
                  <a:extLst>
                    <a:ext uri="{FF2B5EF4-FFF2-40B4-BE49-F238E27FC236}">
                      <a16:creationId xmlns:a16="http://schemas.microsoft.com/office/drawing/2014/main" id="{7CDAA6FF-5747-4DF9-AEA5-60AC16557628}"/>
                    </a:ext>
                  </a:extLst>
                </p:cNvPr>
                <p:cNvSpPr/>
                <p:nvPr/>
              </p:nvSpPr>
              <p:spPr bwMode="auto">
                <a:xfrm rot="10800000">
                  <a:off x="3835809" y="1515523"/>
                  <a:ext cx="114300" cy="146049"/>
                </a:xfrm>
                <a:prstGeom prst="triangle">
                  <a:avLst/>
                </a:prstGeom>
                <a:noFill/>
                <a:ln w="19050">
                  <a:solidFill>
                    <a:schemeClr val="accent1">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0000" tIns="46800" rIns="90000" bIns="46800" numCol="1" rtlCol="0" anchor="t" anchorCtr="0" compatLnSpc="1">
                  <a:prstTxWarp prst="textNoShape">
                    <a:avLst/>
                  </a:prstTxWarp>
                </a:bodyPr>
                <a:lstStyle/>
                <a:p>
                  <a:endParaRPr lang="en-US"/>
                </a:p>
              </p:txBody>
            </p:sp>
            <p:cxnSp>
              <p:nvCxnSpPr>
                <p:cNvPr id="56" name="Straight Arrow Connector 55">
                  <a:extLst>
                    <a:ext uri="{FF2B5EF4-FFF2-40B4-BE49-F238E27FC236}">
                      <a16:creationId xmlns:a16="http://schemas.microsoft.com/office/drawing/2014/main" id="{2DAE6195-B908-4728-B8A1-4B80BE625522}"/>
                    </a:ext>
                  </a:extLst>
                </p:cNvPr>
                <p:cNvCxnSpPr/>
                <p:nvPr/>
              </p:nvCxnSpPr>
              <p:spPr bwMode="auto">
                <a:xfrm>
                  <a:off x="233185" y="380999"/>
                  <a:ext cx="1445685" cy="0"/>
                </a:xfrm>
                <a:prstGeom prst="straightConnector1">
                  <a:avLst/>
                </a:prstGeom>
                <a:noFill/>
                <a:ln w="19050">
                  <a:solidFill>
                    <a:schemeClr val="accent1">
                      <a:lumMod val="60000"/>
                      <a:lumOff val="40000"/>
                    </a:schemeClr>
                  </a:solidFill>
                  <a:headEnd type="none" w="med" len="med"/>
                  <a:tailEnd type="triangle"/>
                </a:ln>
              </p:spPr>
              <p:style>
                <a:lnRef idx="2">
                  <a:schemeClr val="accent1"/>
                </a:lnRef>
                <a:fillRef idx="1">
                  <a:schemeClr val="lt1"/>
                </a:fillRef>
                <a:effectRef idx="0">
                  <a:schemeClr val="accent1"/>
                </a:effectRef>
                <a:fontRef idx="minor">
                  <a:schemeClr val="dk1"/>
                </a:fontRef>
              </p:style>
            </p:cxnSp>
            <p:cxnSp>
              <p:nvCxnSpPr>
                <p:cNvPr id="57" name="Straight Arrow Connector 56">
                  <a:extLst>
                    <a:ext uri="{FF2B5EF4-FFF2-40B4-BE49-F238E27FC236}">
                      <a16:creationId xmlns:a16="http://schemas.microsoft.com/office/drawing/2014/main" id="{5EBC1A0E-E60B-40EA-9D6D-550050CAC019}"/>
                    </a:ext>
                  </a:extLst>
                </p:cNvPr>
                <p:cNvCxnSpPr/>
                <p:nvPr/>
              </p:nvCxnSpPr>
              <p:spPr bwMode="auto">
                <a:xfrm flipV="1">
                  <a:off x="2452981" y="383193"/>
                  <a:ext cx="1443356" cy="1"/>
                </a:xfrm>
                <a:prstGeom prst="straightConnector1">
                  <a:avLst/>
                </a:prstGeom>
                <a:noFill/>
                <a:ln w="19050">
                  <a:solidFill>
                    <a:schemeClr val="accent1">
                      <a:lumMod val="60000"/>
                      <a:lumOff val="40000"/>
                    </a:schemeClr>
                  </a:solidFill>
                  <a:headEnd type="none" w="med" len="med"/>
                  <a:tailEnd type="triangle"/>
                </a:ln>
              </p:spPr>
              <p:style>
                <a:lnRef idx="2">
                  <a:schemeClr val="accent1"/>
                </a:lnRef>
                <a:fillRef idx="1">
                  <a:schemeClr val="lt1"/>
                </a:fillRef>
                <a:effectRef idx="0">
                  <a:schemeClr val="accent1"/>
                </a:effectRef>
                <a:fontRef idx="minor">
                  <a:schemeClr val="dk1"/>
                </a:fontRef>
              </p:style>
            </p:cxnSp>
          </p:grpSp>
          <p:grpSp>
            <p:nvGrpSpPr>
              <p:cNvPr id="11" name="Group 10">
                <a:extLst>
                  <a:ext uri="{FF2B5EF4-FFF2-40B4-BE49-F238E27FC236}">
                    <a16:creationId xmlns:a16="http://schemas.microsoft.com/office/drawing/2014/main" id="{34C0066B-7D3C-4457-B2D6-87B47FBBAB91}"/>
                  </a:ext>
                </a:extLst>
              </p:cNvPr>
              <p:cNvGrpSpPr/>
              <p:nvPr/>
            </p:nvGrpSpPr>
            <p:grpSpPr>
              <a:xfrm>
                <a:off x="1485900" y="438150"/>
                <a:ext cx="428625" cy="342900"/>
                <a:chOff x="0" y="0"/>
                <a:chExt cx="428625" cy="342900"/>
              </a:xfrm>
            </p:grpSpPr>
            <p:sp>
              <p:nvSpPr>
                <p:cNvPr id="19" name="Arc 18">
                  <a:extLst>
                    <a:ext uri="{FF2B5EF4-FFF2-40B4-BE49-F238E27FC236}">
                      <a16:creationId xmlns:a16="http://schemas.microsoft.com/office/drawing/2014/main" id="{8B96F239-70D3-4941-AED7-ED885ED55161}"/>
                    </a:ext>
                  </a:extLst>
                </p:cNvPr>
                <p:cNvSpPr/>
                <p:nvPr/>
              </p:nvSpPr>
              <p:spPr>
                <a:xfrm>
                  <a:off x="66675" y="0"/>
                  <a:ext cx="361950" cy="342900"/>
                </a:xfrm>
                <a:prstGeom prst="arc">
                  <a:avLst>
                    <a:gd name="adj1" fmla="val 16200000"/>
                    <a:gd name="adj2" fmla="val 5547144"/>
                  </a:avLst>
                </a:prstGeom>
                <a:ln w="2857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Arc 19">
                  <a:extLst>
                    <a:ext uri="{FF2B5EF4-FFF2-40B4-BE49-F238E27FC236}">
                      <a16:creationId xmlns:a16="http://schemas.microsoft.com/office/drawing/2014/main" id="{5F37E99C-7D39-4DCF-ADDB-9E09BA94057C}"/>
                    </a:ext>
                  </a:extLst>
                </p:cNvPr>
                <p:cNvSpPr/>
                <p:nvPr/>
              </p:nvSpPr>
              <p:spPr>
                <a:xfrm flipH="1">
                  <a:off x="0" y="0"/>
                  <a:ext cx="361950" cy="342900"/>
                </a:xfrm>
                <a:prstGeom prst="arc">
                  <a:avLst>
                    <a:gd name="adj1" fmla="val 16200000"/>
                    <a:gd name="adj2" fmla="val 5547144"/>
                  </a:avLst>
                </a:prstGeom>
                <a:ln w="2857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 name="Group 11">
                <a:extLst>
                  <a:ext uri="{FF2B5EF4-FFF2-40B4-BE49-F238E27FC236}">
                    <a16:creationId xmlns:a16="http://schemas.microsoft.com/office/drawing/2014/main" id="{FC8F2EE7-8BC6-4EE9-8309-A76BBD4A1C0A}"/>
                  </a:ext>
                </a:extLst>
              </p:cNvPr>
              <p:cNvGrpSpPr/>
              <p:nvPr/>
            </p:nvGrpSpPr>
            <p:grpSpPr>
              <a:xfrm>
                <a:off x="361950" y="419100"/>
                <a:ext cx="428625" cy="342900"/>
                <a:chOff x="0" y="0"/>
                <a:chExt cx="428625" cy="342900"/>
              </a:xfrm>
            </p:grpSpPr>
            <p:sp>
              <p:nvSpPr>
                <p:cNvPr id="17" name="Arc 16">
                  <a:extLst>
                    <a:ext uri="{FF2B5EF4-FFF2-40B4-BE49-F238E27FC236}">
                      <a16:creationId xmlns:a16="http://schemas.microsoft.com/office/drawing/2014/main" id="{7040C7F6-72E0-45DA-805B-F2743B1A9E64}"/>
                    </a:ext>
                  </a:extLst>
                </p:cNvPr>
                <p:cNvSpPr/>
                <p:nvPr/>
              </p:nvSpPr>
              <p:spPr>
                <a:xfrm>
                  <a:off x="66675" y="0"/>
                  <a:ext cx="361950" cy="342900"/>
                </a:xfrm>
                <a:prstGeom prst="arc">
                  <a:avLst>
                    <a:gd name="adj1" fmla="val 16200000"/>
                    <a:gd name="adj2" fmla="val 5547144"/>
                  </a:avLst>
                </a:prstGeom>
                <a:ln w="2857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Arc 17">
                  <a:extLst>
                    <a:ext uri="{FF2B5EF4-FFF2-40B4-BE49-F238E27FC236}">
                      <a16:creationId xmlns:a16="http://schemas.microsoft.com/office/drawing/2014/main" id="{B474E25D-ED6E-4805-AE81-DE1D5044ADE1}"/>
                    </a:ext>
                  </a:extLst>
                </p:cNvPr>
                <p:cNvSpPr/>
                <p:nvPr/>
              </p:nvSpPr>
              <p:spPr>
                <a:xfrm flipH="1">
                  <a:off x="0" y="0"/>
                  <a:ext cx="361950" cy="342900"/>
                </a:xfrm>
                <a:prstGeom prst="arc">
                  <a:avLst>
                    <a:gd name="adj1" fmla="val 16200000"/>
                    <a:gd name="adj2" fmla="val 5547144"/>
                  </a:avLst>
                </a:prstGeom>
                <a:ln w="2857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mc:AlternateContent xmlns:mc="http://schemas.openxmlformats.org/markup-compatibility/2006" xmlns:a14="http://schemas.microsoft.com/office/drawing/2010/main">
            <mc:Choice Requires="a14">
              <p:sp>
                <p:nvSpPr>
                  <p:cNvPr id="13" name="Text Box 2">
                    <a:extLst>
                      <a:ext uri="{FF2B5EF4-FFF2-40B4-BE49-F238E27FC236}">
                        <a16:creationId xmlns:a16="http://schemas.microsoft.com/office/drawing/2014/main" id="{85DFD89F-22C5-45B7-9B23-40430658135B}"/>
                      </a:ext>
                    </a:extLst>
                  </p:cNvPr>
                  <p:cNvSpPr txBox="1">
                    <a:spLocks noChangeArrowheads="1"/>
                  </p:cNvSpPr>
                  <p:nvPr/>
                </p:nvSpPr>
                <p:spPr bwMode="auto">
                  <a:xfrm>
                    <a:off x="266700" y="180975"/>
                    <a:ext cx="323850" cy="30734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200">
                                  <a:effectLst/>
                                  <a:latin typeface="Cambria Math" panose="02040503050406030204" pitchFamily="18" charset="0"/>
                                  <a:ea typeface="Calibri" panose="020F0502020204030204" pitchFamily="34" charset="0"/>
                                  <a:cs typeface="Times New Roman" panose="02020603050405020304" pitchFamily="18" charset="0"/>
                                </a:rPr>
                                <m:t>Γ</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𝑆</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Text Box 2"/>
                  <p:cNvSpPr txBox="1">
                    <a:spLocks noRot="1" noChangeAspect="1" noMove="1" noResize="1" noEditPoints="1" noAdjustHandles="1" noChangeArrowheads="1" noChangeShapeType="1" noTextEdit="1"/>
                  </p:cNvSpPr>
                  <p:nvPr/>
                </p:nvSpPr>
                <p:spPr bwMode="auto">
                  <a:xfrm>
                    <a:off x="266700" y="180975"/>
                    <a:ext cx="323850" cy="307340"/>
                  </a:xfrm>
                  <a:prstGeom prst="rect">
                    <a:avLst/>
                  </a:prstGeom>
                  <a:blipFill rotWithShape="0">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2">
                    <a:extLst>
                      <a:ext uri="{FF2B5EF4-FFF2-40B4-BE49-F238E27FC236}">
                        <a16:creationId xmlns:a16="http://schemas.microsoft.com/office/drawing/2014/main" id="{1C68993A-FAB0-4218-AEF1-B593577B1D75}"/>
                      </a:ext>
                    </a:extLst>
                  </p:cNvPr>
                  <p:cNvSpPr txBox="1">
                    <a:spLocks noChangeArrowheads="1"/>
                  </p:cNvSpPr>
                  <p:nvPr/>
                </p:nvSpPr>
                <p:spPr bwMode="auto">
                  <a:xfrm>
                    <a:off x="581025" y="209550"/>
                    <a:ext cx="323850" cy="30734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200">
                                  <a:effectLst/>
                                  <a:latin typeface="Cambria Math" panose="02040503050406030204" pitchFamily="18" charset="0"/>
                                  <a:ea typeface="Calibri" panose="020F0502020204030204" pitchFamily="34" charset="0"/>
                                  <a:cs typeface="Times New Roman" panose="02020603050405020304" pitchFamily="18" charset="0"/>
                                </a:rPr>
                                <m:t>Γ</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𝑖𝑛</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 Box 2"/>
                  <p:cNvSpPr txBox="1">
                    <a:spLocks noRot="1" noChangeAspect="1" noMove="1" noResize="1" noEditPoints="1" noAdjustHandles="1" noChangeArrowheads="1" noChangeShapeType="1" noTextEdit="1"/>
                  </p:cNvSpPr>
                  <p:nvPr/>
                </p:nvSpPr>
                <p:spPr bwMode="auto">
                  <a:xfrm>
                    <a:off x="581025" y="209550"/>
                    <a:ext cx="323850" cy="307340"/>
                  </a:xfrm>
                  <a:prstGeom prst="rect">
                    <a:avLst/>
                  </a:prstGeom>
                  <a:blipFill rotWithShape="0">
                    <a:blip r:embed="rId3"/>
                    <a:stretch>
                      <a:fillRect l="-188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2">
                    <a:extLst>
                      <a:ext uri="{FF2B5EF4-FFF2-40B4-BE49-F238E27FC236}">
                        <a16:creationId xmlns:a16="http://schemas.microsoft.com/office/drawing/2014/main" id="{A17CE932-DB69-4936-9B66-B3737FF4613A}"/>
                      </a:ext>
                    </a:extLst>
                  </p:cNvPr>
                  <p:cNvSpPr txBox="1">
                    <a:spLocks noChangeArrowheads="1"/>
                  </p:cNvSpPr>
                  <p:nvPr/>
                </p:nvSpPr>
                <p:spPr bwMode="auto">
                  <a:xfrm>
                    <a:off x="1343025" y="200025"/>
                    <a:ext cx="390525" cy="30734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200">
                                  <a:effectLst/>
                                  <a:latin typeface="Cambria Math" panose="02040503050406030204" pitchFamily="18" charset="0"/>
                                  <a:ea typeface="Calibri" panose="020F0502020204030204" pitchFamily="34" charset="0"/>
                                  <a:cs typeface="Times New Roman" panose="02020603050405020304" pitchFamily="18" charset="0"/>
                                </a:rPr>
                                <m:t>Γ</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𝑜𝑢𝑡</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 Box 2"/>
                  <p:cNvSpPr txBox="1">
                    <a:spLocks noRot="1" noChangeAspect="1" noMove="1" noResize="1" noEditPoints="1" noAdjustHandles="1" noChangeArrowheads="1" noChangeShapeType="1" noTextEdit="1"/>
                  </p:cNvSpPr>
                  <p:nvPr/>
                </p:nvSpPr>
                <p:spPr bwMode="auto">
                  <a:xfrm>
                    <a:off x="1343025" y="200025"/>
                    <a:ext cx="390525" cy="307340"/>
                  </a:xfrm>
                  <a:prstGeom prst="rect">
                    <a:avLst/>
                  </a:prstGeom>
                  <a:blipFill rotWithShape="0">
                    <a:blip r:embed="rId4"/>
                    <a:stretch>
                      <a:fillRect l="-156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2">
                    <a:extLst>
                      <a:ext uri="{FF2B5EF4-FFF2-40B4-BE49-F238E27FC236}">
                        <a16:creationId xmlns:a16="http://schemas.microsoft.com/office/drawing/2014/main" id="{A50B99A1-1C56-47EA-8723-2C92CFE58C5F}"/>
                      </a:ext>
                    </a:extLst>
                  </p:cNvPr>
                  <p:cNvSpPr txBox="1">
                    <a:spLocks noChangeArrowheads="1"/>
                  </p:cNvSpPr>
                  <p:nvPr/>
                </p:nvSpPr>
                <p:spPr bwMode="auto">
                  <a:xfrm>
                    <a:off x="1704975" y="209550"/>
                    <a:ext cx="323850" cy="30734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200">
                                  <a:effectLst/>
                                  <a:latin typeface="Cambria Math" panose="02040503050406030204" pitchFamily="18" charset="0"/>
                                  <a:ea typeface="Calibri" panose="020F0502020204030204" pitchFamily="34" charset="0"/>
                                  <a:cs typeface="Times New Roman" panose="02020603050405020304" pitchFamily="18" charset="0"/>
                                </a:rPr>
                                <m:t>Γ</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𝐿</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Text Box 2"/>
                  <p:cNvSpPr txBox="1">
                    <a:spLocks noRot="1" noChangeAspect="1" noMove="1" noResize="1" noEditPoints="1" noAdjustHandles="1" noChangeArrowheads="1" noChangeShapeType="1" noTextEdit="1"/>
                  </p:cNvSpPr>
                  <p:nvPr/>
                </p:nvSpPr>
                <p:spPr bwMode="auto">
                  <a:xfrm>
                    <a:off x="1704975" y="209550"/>
                    <a:ext cx="323850" cy="307340"/>
                  </a:xfrm>
                  <a:prstGeom prst="rect">
                    <a:avLst/>
                  </a:prstGeom>
                  <a:blipFill rotWithShape="0">
                    <a:blip r:embed="rId5"/>
                    <a:stretch>
                      <a:fillRect/>
                    </a:stretch>
                  </a:blipFill>
                  <a:ln w="9525">
                    <a:noFill/>
                    <a:miter lim="800000"/>
                    <a:headEnd/>
                    <a:tailEnd/>
                  </a:ln>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5F55CB5C-B254-4EEA-9E28-0DF21B436656}"/>
                  </a:ext>
                </a:extLst>
              </p:cNvPr>
              <p:cNvSpPr/>
              <p:nvPr/>
            </p:nvSpPr>
            <p:spPr>
              <a:xfrm>
                <a:off x="3701233" y="1291249"/>
                <a:ext cx="1910459" cy="369332"/>
              </a:xfrm>
              <a:prstGeom prst="rect">
                <a:avLst/>
              </a:prstGeom>
            </p:spPr>
            <p:txBody>
              <a:bodyPr wrap="none">
                <a:spAutoFit/>
              </a:bodyPr>
              <a:lstStyle/>
              <a:p>
                <a:pPr algn="just">
                  <a:spcBef>
                    <a:spcPts val="600"/>
                  </a:spcBef>
                  <a:spcAft>
                    <a:spcPts val="600"/>
                  </a:spcAft>
                </a:pPr>
                <a:r>
                  <a:rPr lang="en-US"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Forward Gain </a:t>
                </a:r>
                <a14:m>
                  <m:oMath xmlns:m="http://schemas.openxmlformats.org/officeDocument/2006/math">
                    <m:d>
                      <m:dPr>
                        <m:ctrlPr>
                          <a:rPr lang="en-US"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𝐹</m:t>
                            </m:r>
                          </m:sub>
                        </m:sSub>
                      </m:e>
                    </m:d>
                  </m:oMath>
                </a14:m>
                <a:endParaRPr lang="en-US"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mc:Choice>
        <mc:Fallback xmlns="">
          <p:sp>
            <p:nvSpPr>
              <p:cNvPr id="58" name="Rectangle 57">
                <a:extLst>
                  <a:ext uri="{FF2B5EF4-FFF2-40B4-BE49-F238E27FC236}">
                    <a16:creationId xmlns:a16="http://schemas.microsoft.com/office/drawing/2014/main" id="{5F55CB5C-B254-4EEA-9E28-0DF21B436656}"/>
                  </a:ext>
                </a:extLst>
              </p:cNvPr>
              <p:cNvSpPr>
                <a:spLocks noRot="1" noChangeAspect="1" noMove="1" noResize="1" noEditPoints="1" noAdjustHandles="1" noChangeArrowheads="1" noChangeShapeType="1" noTextEdit="1"/>
              </p:cNvSpPr>
              <p:nvPr/>
            </p:nvSpPr>
            <p:spPr>
              <a:xfrm>
                <a:off x="3701233" y="1291249"/>
                <a:ext cx="1910459" cy="369332"/>
              </a:xfrm>
              <a:prstGeom prst="rect">
                <a:avLst/>
              </a:prstGeom>
              <a:blipFill>
                <a:blip r:embed="rId6"/>
                <a:stretch>
                  <a:fillRect l="-2548" t="-10000" b="-2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C4C5F0A7-CB04-46C7-8006-E6237A80D68D}"/>
                  </a:ext>
                </a:extLst>
              </p:cNvPr>
              <p:cNvSpPr/>
              <p:nvPr/>
            </p:nvSpPr>
            <p:spPr>
              <a:xfrm>
                <a:off x="3671677" y="1562508"/>
                <a:ext cx="2726900" cy="627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𝐺</m:t>
                          </m:r>
                        </m:e>
                        <m:sub>
                          <m:r>
                            <a:rPr lang="en-US" sz="1600" i="1">
                              <a:latin typeface="Cambria Math" panose="02040503050406030204" pitchFamily="18" charset="0"/>
                            </a:rPr>
                            <m:t>𝐹</m:t>
                          </m:r>
                        </m:sub>
                      </m:sSub>
                      <m:r>
                        <a:rPr lang="en-US" sz="1600" i="0">
                          <a:latin typeface="Cambria Math" panose="02040503050406030204" pitchFamily="18" charset="0"/>
                        </a:rPr>
                        <m:t>=</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0">
                                          <a:latin typeface="Cambria Math" panose="02040503050406030204" pitchFamily="18" charset="0"/>
                                        </a:rPr>
                                        <m:t>21</m:t>
                                      </m:r>
                                    </m:sub>
                                  </m:sSub>
                                </m:e>
                              </m:d>
                            </m:e>
                            <m:sup>
                              <m:r>
                                <a:rPr lang="en-US" sz="1600" i="0">
                                  <a:latin typeface="Cambria Math" panose="02040503050406030204" pitchFamily="18" charset="0"/>
                                </a:rPr>
                                <m:t>2</m:t>
                              </m:r>
                            </m:sup>
                          </m:sSup>
                          <m:d>
                            <m:dPr>
                              <m:ctrlPr>
                                <a:rPr lang="en-US" sz="1600" i="1">
                                  <a:latin typeface="Cambria Math" panose="02040503050406030204" pitchFamily="18" charset="0"/>
                                </a:rPr>
                              </m:ctrlPr>
                            </m:dPr>
                            <m:e>
                              <m:r>
                                <a:rPr lang="en-US" sz="1600" i="0">
                                  <a:latin typeface="Cambria Math" panose="02040503050406030204" pitchFamily="18" charset="0"/>
                                </a:rPr>
                                <m:t>1−</m:t>
                              </m:r>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Γ</m:t>
                                          </m:r>
                                        </m:e>
                                        <m:sub>
                                          <m:r>
                                            <a:rPr lang="en-US" sz="1600" i="1">
                                              <a:latin typeface="Cambria Math" panose="02040503050406030204" pitchFamily="18" charset="0"/>
                                            </a:rPr>
                                            <m:t>𝐿</m:t>
                                          </m:r>
                                        </m:sub>
                                      </m:sSub>
                                    </m:e>
                                  </m:d>
                                </m:e>
                                <m:sup>
                                  <m:r>
                                    <a:rPr lang="en-US" sz="1600" i="0">
                                      <a:latin typeface="Cambria Math" panose="02040503050406030204" pitchFamily="18" charset="0"/>
                                    </a:rPr>
                                    <m:t>2</m:t>
                                  </m:r>
                                </m:sup>
                              </m:sSup>
                            </m:e>
                          </m:d>
                        </m:num>
                        <m:den>
                          <m:d>
                            <m:dPr>
                              <m:ctrlPr>
                                <a:rPr lang="en-US" sz="1600" i="1">
                                  <a:latin typeface="Cambria Math" panose="02040503050406030204" pitchFamily="18" charset="0"/>
                                </a:rPr>
                              </m:ctrlPr>
                            </m:dPr>
                            <m:e>
                              <m:r>
                                <a:rPr lang="en-US" sz="1600" i="0">
                                  <a:latin typeface="Cambria Math" panose="02040503050406030204" pitchFamily="18" charset="0"/>
                                </a:rPr>
                                <m:t>1−</m:t>
                              </m:r>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Γ</m:t>
                                          </m:r>
                                        </m:e>
                                        <m:sub>
                                          <m:r>
                                            <a:rPr lang="en-US" sz="1600" i="1">
                                              <a:latin typeface="Cambria Math" panose="02040503050406030204" pitchFamily="18" charset="0"/>
                                            </a:rPr>
                                            <m:t>𝑖𝑛</m:t>
                                          </m:r>
                                        </m:sub>
                                      </m:sSub>
                                    </m:e>
                                  </m:d>
                                </m:e>
                                <m:sup>
                                  <m:r>
                                    <a:rPr lang="en-US" sz="1600" i="0">
                                      <a:latin typeface="Cambria Math" panose="02040503050406030204" pitchFamily="18" charset="0"/>
                                    </a:rPr>
                                    <m:t>2</m:t>
                                  </m:r>
                                </m:sup>
                              </m:sSup>
                            </m:e>
                          </m:d>
                          <m:d>
                            <m:dPr>
                              <m:ctrlPr>
                                <a:rPr lang="en-US" sz="1600" i="1">
                                  <a:latin typeface="Cambria Math" panose="02040503050406030204" pitchFamily="18" charset="0"/>
                                </a:rPr>
                              </m:ctrlPr>
                            </m:dPr>
                            <m:e>
                              <m:r>
                                <a:rPr lang="en-US" sz="1600" i="0">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0">
                                      <a:latin typeface="Cambria Math" panose="02040503050406030204" pitchFamily="18" charset="0"/>
                                    </a:rPr>
                                    <m:t>22</m:t>
                                  </m:r>
                                </m:sub>
                              </m:sSub>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Γ</m:t>
                                  </m:r>
                                </m:e>
                                <m:sub>
                                  <m:r>
                                    <a:rPr lang="en-US" sz="1600" i="1">
                                      <a:latin typeface="Cambria Math" panose="02040503050406030204" pitchFamily="18" charset="0"/>
                                    </a:rPr>
                                    <m:t>𝐿</m:t>
                                  </m:r>
                                </m:sub>
                              </m:sSub>
                            </m:e>
                          </m:d>
                        </m:den>
                      </m:f>
                    </m:oMath>
                  </m:oMathPara>
                </a14:m>
                <a:endParaRPr lang="en-US" sz="1600" dirty="0"/>
              </a:p>
            </p:txBody>
          </p:sp>
        </mc:Choice>
        <mc:Fallback xmlns="">
          <p:sp>
            <p:nvSpPr>
              <p:cNvPr id="59" name="Rectangle 58">
                <a:extLst>
                  <a:ext uri="{FF2B5EF4-FFF2-40B4-BE49-F238E27FC236}">
                    <a16:creationId xmlns:a16="http://schemas.microsoft.com/office/drawing/2014/main" id="{C4C5F0A7-CB04-46C7-8006-E6237A80D68D}"/>
                  </a:ext>
                </a:extLst>
              </p:cNvPr>
              <p:cNvSpPr>
                <a:spLocks noRot="1" noChangeAspect="1" noMove="1" noResize="1" noEditPoints="1" noAdjustHandles="1" noChangeArrowheads="1" noChangeShapeType="1" noTextEdit="1"/>
              </p:cNvSpPr>
              <p:nvPr/>
            </p:nvSpPr>
            <p:spPr>
              <a:xfrm>
                <a:off x="3671677" y="1562508"/>
                <a:ext cx="2726900" cy="627992"/>
              </a:xfrm>
              <a:prstGeom prst="rect">
                <a:avLst/>
              </a:prstGeom>
              <a:blipFill>
                <a:blip r:embed="rId7"/>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4F77713B-98B1-415E-9B31-F1EA36169DFE}"/>
                  </a:ext>
                </a:extLst>
              </p:cNvPr>
              <p:cNvSpPr/>
              <p:nvPr/>
            </p:nvSpPr>
            <p:spPr>
              <a:xfrm>
                <a:off x="3718838" y="2232852"/>
                <a:ext cx="1870577" cy="369332"/>
              </a:xfrm>
              <a:prstGeom prst="rect">
                <a:avLst/>
              </a:prstGeom>
            </p:spPr>
            <p:txBody>
              <a:bodyPr wrap="none">
                <a:spAutoFit/>
              </a:bodyPr>
              <a:lstStyle/>
              <a:p>
                <a:pPr algn="just">
                  <a:spcBef>
                    <a:spcPts val="600"/>
                  </a:spcBef>
                  <a:spcAft>
                    <a:spcPts val="600"/>
                  </a:spcAft>
                </a:pPr>
                <a:r>
                  <a:rPr lang="en-US"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Reverse Gain </a:t>
                </a:r>
                <a14:m>
                  <m:oMath xmlns:m="http://schemas.openxmlformats.org/officeDocument/2006/math">
                    <m:d>
                      <m:dPr>
                        <m:ctrlPr>
                          <a:rPr lang="en-US"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b="1"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𝑅</m:t>
                            </m:r>
                          </m:sub>
                        </m:sSub>
                      </m:e>
                    </m:d>
                  </m:oMath>
                </a14:m>
                <a:endParaRPr lang="en-US"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mc:Choice>
        <mc:Fallback xmlns="">
          <p:sp>
            <p:nvSpPr>
              <p:cNvPr id="60" name="Rectangle 59">
                <a:extLst>
                  <a:ext uri="{FF2B5EF4-FFF2-40B4-BE49-F238E27FC236}">
                    <a16:creationId xmlns:a16="http://schemas.microsoft.com/office/drawing/2014/main" id="{4F77713B-98B1-415E-9B31-F1EA36169DFE}"/>
                  </a:ext>
                </a:extLst>
              </p:cNvPr>
              <p:cNvSpPr>
                <a:spLocks noRot="1" noChangeAspect="1" noMove="1" noResize="1" noEditPoints="1" noAdjustHandles="1" noChangeArrowheads="1" noChangeShapeType="1" noTextEdit="1"/>
              </p:cNvSpPr>
              <p:nvPr/>
            </p:nvSpPr>
            <p:spPr>
              <a:xfrm>
                <a:off x="3718838" y="2232852"/>
                <a:ext cx="1870577" cy="369332"/>
              </a:xfrm>
              <a:prstGeom prst="rect">
                <a:avLst/>
              </a:prstGeom>
              <a:blipFill>
                <a:blip r:embed="rId8"/>
                <a:stretch>
                  <a:fillRect l="-2606" t="-8197" b="-2459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AA7EC1D6-C268-4ADE-BCA9-EB9BCAD8F06C}"/>
                  </a:ext>
                </a:extLst>
              </p:cNvPr>
              <p:cNvSpPr/>
              <p:nvPr/>
            </p:nvSpPr>
            <p:spPr>
              <a:xfrm>
                <a:off x="3701233" y="2584867"/>
                <a:ext cx="2489079" cy="5611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𝐺</m:t>
                          </m:r>
                        </m:e>
                        <m:sub>
                          <m:r>
                            <a:rPr lang="en-US" sz="1400" i="1">
                              <a:latin typeface="Cambria Math" panose="02040503050406030204" pitchFamily="18" charset="0"/>
                            </a:rPr>
                            <m:t>𝑅</m:t>
                          </m:r>
                        </m:sub>
                      </m:sSub>
                      <m:r>
                        <a:rPr lang="en-US" sz="1400" i="0">
                          <a:latin typeface="Cambria Math" panose="02040503050406030204" pitchFamily="18" charset="0"/>
                        </a:rPr>
                        <m:t>=</m:t>
                      </m:r>
                      <m:f>
                        <m:fPr>
                          <m:ctrlPr>
                            <a:rPr lang="en-US" sz="1400" i="1">
                              <a:latin typeface="Cambria Math" panose="02040503050406030204" pitchFamily="18" charset="0"/>
                            </a:rPr>
                          </m:ctrlPr>
                        </m:fPr>
                        <m:num>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i="0">
                                          <a:latin typeface="Cambria Math" panose="02040503050406030204" pitchFamily="18" charset="0"/>
                                        </a:rPr>
                                        <m:t>12</m:t>
                                      </m:r>
                                    </m:sub>
                                  </m:sSub>
                                </m:e>
                              </m:d>
                            </m:e>
                            <m:sup>
                              <m:r>
                                <a:rPr lang="en-US" sz="1400" i="0">
                                  <a:latin typeface="Cambria Math" panose="02040503050406030204" pitchFamily="18" charset="0"/>
                                </a:rPr>
                                <m:t>2</m:t>
                              </m:r>
                            </m:sup>
                          </m:sSup>
                          <m:d>
                            <m:dPr>
                              <m:ctrlPr>
                                <a:rPr lang="en-US" sz="1400" i="1">
                                  <a:latin typeface="Cambria Math" panose="02040503050406030204" pitchFamily="18" charset="0"/>
                                </a:rPr>
                              </m:ctrlPr>
                            </m:dPr>
                            <m:e>
                              <m:r>
                                <a:rPr lang="en-US" sz="1400" i="0">
                                  <a:latin typeface="Cambria Math" panose="02040503050406030204" pitchFamily="18" charset="0"/>
                                </a:rPr>
                                <m:t>1−</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m:rPr>
                                              <m:sty m:val="p"/>
                                            </m:rPr>
                                            <a:rPr lang="en-US" sz="1400" i="0">
                                              <a:latin typeface="Cambria Math" panose="02040503050406030204" pitchFamily="18" charset="0"/>
                                            </a:rPr>
                                            <m:t>Γ</m:t>
                                          </m:r>
                                        </m:e>
                                        <m:sub>
                                          <m:r>
                                            <a:rPr lang="en-US" sz="1400" i="1">
                                              <a:latin typeface="Cambria Math" panose="02040503050406030204" pitchFamily="18" charset="0"/>
                                            </a:rPr>
                                            <m:t>𝑆</m:t>
                                          </m:r>
                                        </m:sub>
                                      </m:sSub>
                                    </m:e>
                                  </m:d>
                                </m:e>
                                <m:sup>
                                  <m:r>
                                    <a:rPr lang="en-US" sz="1400" i="0">
                                      <a:latin typeface="Cambria Math" panose="02040503050406030204" pitchFamily="18" charset="0"/>
                                    </a:rPr>
                                    <m:t>2</m:t>
                                  </m:r>
                                </m:sup>
                              </m:sSup>
                            </m:e>
                          </m:d>
                        </m:num>
                        <m:den>
                          <m:d>
                            <m:dPr>
                              <m:ctrlPr>
                                <a:rPr lang="en-US" sz="1400" i="1">
                                  <a:latin typeface="Cambria Math" panose="02040503050406030204" pitchFamily="18" charset="0"/>
                                </a:rPr>
                              </m:ctrlPr>
                            </m:dPr>
                            <m:e>
                              <m:r>
                                <a:rPr lang="en-US" sz="1400" i="0">
                                  <a:latin typeface="Cambria Math" panose="02040503050406030204" pitchFamily="18" charset="0"/>
                                </a:rPr>
                                <m:t>1−</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m:rPr>
                                              <m:sty m:val="p"/>
                                            </m:rPr>
                                            <a:rPr lang="en-US" sz="1400" i="0">
                                              <a:latin typeface="Cambria Math" panose="02040503050406030204" pitchFamily="18" charset="0"/>
                                            </a:rPr>
                                            <m:t>Γ</m:t>
                                          </m:r>
                                        </m:e>
                                        <m:sub>
                                          <m:r>
                                            <a:rPr lang="en-US" sz="1400" i="1">
                                              <a:latin typeface="Cambria Math" panose="02040503050406030204" pitchFamily="18" charset="0"/>
                                            </a:rPr>
                                            <m:t>𝑜𝑢𝑡</m:t>
                                          </m:r>
                                        </m:sub>
                                      </m:sSub>
                                    </m:e>
                                  </m:d>
                                </m:e>
                                <m:sup>
                                  <m:r>
                                    <a:rPr lang="en-US" sz="1400" i="0">
                                      <a:latin typeface="Cambria Math" panose="02040503050406030204" pitchFamily="18" charset="0"/>
                                    </a:rPr>
                                    <m:t>2</m:t>
                                  </m:r>
                                </m:sup>
                              </m:sSup>
                            </m:e>
                          </m:d>
                          <m:d>
                            <m:dPr>
                              <m:ctrlPr>
                                <a:rPr lang="en-US" sz="1400" i="1">
                                  <a:latin typeface="Cambria Math" panose="02040503050406030204" pitchFamily="18" charset="0"/>
                                </a:rPr>
                              </m:ctrlPr>
                            </m:dPr>
                            <m:e>
                              <m:r>
                                <a:rPr lang="en-US" sz="1400" i="0">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i="0">
                                      <a:latin typeface="Cambria Math" panose="02040503050406030204" pitchFamily="18" charset="0"/>
                                    </a:rPr>
                                    <m:t>11</m:t>
                                  </m:r>
                                </m:sub>
                              </m:sSub>
                              <m:sSub>
                                <m:sSubPr>
                                  <m:ctrlPr>
                                    <a:rPr lang="en-US" sz="1400" i="1">
                                      <a:latin typeface="Cambria Math" panose="02040503050406030204" pitchFamily="18" charset="0"/>
                                    </a:rPr>
                                  </m:ctrlPr>
                                </m:sSubPr>
                                <m:e>
                                  <m:r>
                                    <m:rPr>
                                      <m:sty m:val="p"/>
                                    </m:rPr>
                                    <a:rPr lang="en-US" sz="1400" i="0">
                                      <a:latin typeface="Cambria Math" panose="02040503050406030204" pitchFamily="18" charset="0"/>
                                    </a:rPr>
                                    <m:t>Γ</m:t>
                                  </m:r>
                                </m:e>
                                <m:sub>
                                  <m:r>
                                    <a:rPr lang="en-US" sz="1400" i="1">
                                      <a:latin typeface="Cambria Math" panose="02040503050406030204" pitchFamily="18" charset="0"/>
                                    </a:rPr>
                                    <m:t>𝑆</m:t>
                                  </m:r>
                                </m:sub>
                              </m:sSub>
                            </m:e>
                          </m:d>
                        </m:den>
                      </m:f>
                    </m:oMath>
                  </m:oMathPara>
                </a14:m>
                <a:endParaRPr lang="en-US" sz="1400" dirty="0"/>
              </a:p>
            </p:txBody>
          </p:sp>
        </mc:Choice>
        <mc:Fallback xmlns="">
          <p:sp>
            <p:nvSpPr>
              <p:cNvPr id="61" name="Rectangle 60">
                <a:extLst>
                  <a:ext uri="{FF2B5EF4-FFF2-40B4-BE49-F238E27FC236}">
                    <a16:creationId xmlns:a16="http://schemas.microsoft.com/office/drawing/2014/main" id="{AA7EC1D6-C268-4ADE-BCA9-EB9BCAD8F06C}"/>
                  </a:ext>
                </a:extLst>
              </p:cNvPr>
              <p:cNvSpPr>
                <a:spLocks noRot="1" noChangeAspect="1" noMove="1" noResize="1" noEditPoints="1" noAdjustHandles="1" noChangeArrowheads="1" noChangeShapeType="1" noTextEdit="1"/>
              </p:cNvSpPr>
              <p:nvPr/>
            </p:nvSpPr>
            <p:spPr>
              <a:xfrm>
                <a:off x="3701233" y="2584867"/>
                <a:ext cx="2489079" cy="561179"/>
              </a:xfrm>
              <a:prstGeom prst="rect">
                <a:avLst/>
              </a:prstGeom>
              <a:blipFill>
                <a:blip r:embed="rId9"/>
                <a:stretch>
                  <a:fillRect/>
                </a:stretch>
              </a:blipFill>
            </p:spPr>
            <p:txBody>
              <a:bodyPr/>
              <a:lstStyle/>
              <a:p>
                <a:r>
                  <a:rPr lang="en-IN">
                    <a:noFill/>
                  </a:rPr>
                  <a:t> </a:t>
                </a:r>
              </a:p>
            </p:txBody>
          </p:sp>
        </mc:Fallback>
      </mc:AlternateContent>
      <p:sp>
        <p:nvSpPr>
          <p:cNvPr id="62" name="Rectangle 61">
            <a:extLst>
              <a:ext uri="{FF2B5EF4-FFF2-40B4-BE49-F238E27FC236}">
                <a16:creationId xmlns:a16="http://schemas.microsoft.com/office/drawing/2014/main" id="{D35A290C-5616-4089-8B3C-5A86C109CB95}"/>
              </a:ext>
            </a:extLst>
          </p:cNvPr>
          <p:cNvSpPr/>
          <p:nvPr/>
        </p:nvSpPr>
        <p:spPr>
          <a:xfrm>
            <a:off x="756131" y="3337815"/>
            <a:ext cx="1238609" cy="369332"/>
          </a:xfrm>
          <a:prstGeom prst="rect">
            <a:avLst/>
          </a:prstGeom>
        </p:spPr>
        <p:txBody>
          <a:bodyPr wrap="none">
            <a:spAutoFit/>
          </a:bodyPr>
          <a:lstStyle/>
          <a:p>
            <a:pPr algn="just">
              <a:spcBef>
                <a:spcPts val="600"/>
              </a:spcBef>
              <a:spcAft>
                <a:spcPts val="600"/>
              </a:spcAft>
            </a:pPr>
            <a:r>
              <a:rPr lang="en-US"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Return Loss</a:t>
            </a:r>
            <a:endParaRPr lang="en-US"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D977A80D-27E1-43B2-BB21-55EDB7E0FE30}"/>
                  </a:ext>
                </a:extLst>
              </p:cNvPr>
              <p:cNvSpPr/>
              <p:nvPr/>
            </p:nvSpPr>
            <p:spPr>
              <a:xfrm>
                <a:off x="756131" y="3650664"/>
                <a:ext cx="3005182" cy="618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panose="02040503050406030204" pitchFamily="18" charset="0"/>
                            </a:rPr>
                          </m:ctrlPr>
                        </m:dPr>
                        <m:e>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Γ</m:t>
                              </m:r>
                            </m:e>
                            <m:sub>
                              <m:r>
                                <a:rPr lang="en-US" sz="1400" i="1">
                                  <a:latin typeface="Cambria Math" panose="02040503050406030204" pitchFamily="18" charset="0"/>
                                </a:rPr>
                                <m:t>𝑖𝑛</m:t>
                              </m:r>
                            </m:sub>
                          </m:sSub>
                        </m:e>
                      </m:d>
                      <m:r>
                        <a:rPr lang="en-US" sz="1400" i="0">
                          <a:latin typeface="Cambria Math" panose="02040503050406030204" pitchFamily="18" charset="0"/>
                        </a:rPr>
                        <m:t>=</m:t>
                      </m:r>
                      <m:sSup>
                        <m:sSupPr>
                          <m:ctrlPr>
                            <a:rPr lang="en-US" sz="1400" i="1" smtClean="0">
                              <a:latin typeface="Cambria Math" panose="02040503050406030204" pitchFamily="18" charset="0"/>
                            </a:rPr>
                          </m:ctrlPr>
                        </m:sSupPr>
                        <m:e>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𝑉</m:t>
                                      </m:r>
                                    </m:e>
                                    <m:sub>
                                      <m:r>
                                        <a:rPr lang="en-US" sz="1400" i="1">
                                          <a:latin typeface="Cambria Math" panose="02040503050406030204" pitchFamily="18" charset="0"/>
                                        </a:rPr>
                                        <m:t>𝑖𝑛</m:t>
                                      </m:r>
                                    </m:sub>
                                    <m:sup>
                                      <m:r>
                                        <a:rPr lang="en-US" sz="1400">
                                          <a:latin typeface="Cambria Math" panose="02040503050406030204" pitchFamily="18" charset="0"/>
                                        </a:rPr>
                                        <m:t>−</m:t>
                                      </m:r>
                                    </m:sup>
                                  </m:sSubSup>
                                </m:num>
                                <m:den>
                                  <m:sSubSup>
                                    <m:sSubSupPr>
                                      <m:ctrlPr>
                                        <a:rPr lang="en-US" sz="1400" i="1">
                                          <a:latin typeface="Cambria Math" panose="02040503050406030204" pitchFamily="18" charset="0"/>
                                        </a:rPr>
                                      </m:ctrlPr>
                                    </m:sSubSupPr>
                                    <m:e>
                                      <m:r>
                                        <a:rPr lang="en-US" sz="1400" i="1">
                                          <a:latin typeface="Cambria Math" panose="02040503050406030204" pitchFamily="18" charset="0"/>
                                        </a:rPr>
                                        <m:t>𝑉</m:t>
                                      </m:r>
                                    </m:e>
                                    <m:sub>
                                      <m:r>
                                        <a:rPr lang="en-US" sz="1400" i="1">
                                          <a:latin typeface="Cambria Math" panose="02040503050406030204" pitchFamily="18" charset="0"/>
                                        </a:rPr>
                                        <m:t>𝑖𝑛</m:t>
                                      </m:r>
                                    </m:sub>
                                    <m:sup>
                                      <m:r>
                                        <a:rPr lang="en-US" sz="1400">
                                          <a:latin typeface="Cambria Math" panose="02040503050406030204" pitchFamily="18" charset="0"/>
                                        </a:rPr>
                                        <m:t>+</m:t>
                                      </m:r>
                                    </m:sup>
                                  </m:sSubSup>
                                </m:den>
                              </m:f>
                            </m:e>
                          </m:d>
                        </m:e>
                        <m:sup>
                          <m:r>
                            <a:rPr lang="en-US" sz="1400" b="0" i="1" smtClean="0">
                              <a:latin typeface="Cambria Math" panose="02040503050406030204" pitchFamily="18" charset="0"/>
                            </a:rPr>
                            <m:t>2</m:t>
                          </m:r>
                        </m:sup>
                      </m:sSup>
                      <m:r>
                        <a:rPr lang="en-US" sz="1400" i="0">
                          <a:latin typeface="Cambria Math" panose="02040503050406030204" pitchFamily="18" charset="0"/>
                        </a:rPr>
                        <m:t>=</m:t>
                      </m:r>
                      <m:sSup>
                        <m:sSupPr>
                          <m:ctrlPr>
                            <a:rPr lang="en-US" sz="1400" i="1" smtClean="0">
                              <a:latin typeface="Cambria Math" panose="02040503050406030204" pitchFamily="18" charset="0"/>
                            </a:rPr>
                          </m:ctrlPr>
                        </m:sSupPr>
                        <m:e>
                          <m:d>
                            <m:dPr>
                              <m:ctrlPr>
                                <a:rPr lang="en-US" sz="1400" i="1" smtClean="0">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a:latin typeface="Cambria Math" panose="02040503050406030204" pitchFamily="18" charset="0"/>
                                    </a:rPr>
                                    <m:t>11</m:t>
                                  </m:r>
                                </m:sub>
                              </m:sSub>
                              <m:r>
                                <a:rPr lang="en-US" sz="1400">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a:latin typeface="Cambria Math" panose="02040503050406030204" pitchFamily="18" charset="0"/>
                                        </a:rPr>
                                        <m:t>12</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a:latin typeface="Cambria Math" panose="02040503050406030204" pitchFamily="18" charset="0"/>
                                        </a:rPr>
                                        <m:t>21</m:t>
                                      </m:r>
                                    </m:sub>
                                  </m:sSub>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Γ</m:t>
                                      </m:r>
                                    </m:e>
                                    <m:sub>
                                      <m:r>
                                        <a:rPr lang="en-US" sz="1400" i="1">
                                          <a:latin typeface="Cambria Math" panose="02040503050406030204" pitchFamily="18" charset="0"/>
                                        </a:rPr>
                                        <m:t>𝐿</m:t>
                                      </m:r>
                                    </m:sub>
                                  </m:sSub>
                                </m:num>
                                <m:den>
                                  <m:r>
                                    <a:rPr lang="en-US" sz="1400">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a:latin typeface="Cambria Math" panose="02040503050406030204" pitchFamily="18" charset="0"/>
                                        </a:rPr>
                                        <m:t>22</m:t>
                                      </m:r>
                                    </m:sub>
                                  </m:sSub>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Γ</m:t>
                                      </m:r>
                                    </m:e>
                                    <m:sub>
                                      <m:r>
                                        <a:rPr lang="en-US" sz="1400" i="1">
                                          <a:latin typeface="Cambria Math" panose="02040503050406030204" pitchFamily="18" charset="0"/>
                                        </a:rPr>
                                        <m:t>𝐿</m:t>
                                      </m:r>
                                    </m:sub>
                                  </m:sSub>
                                </m:den>
                              </m:f>
                            </m:e>
                          </m:d>
                        </m:e>
                        <m:sup>
                          <m:r>
                            <a:rPr lang="en-US" sz="1400" b="0" i="1" smtClean="0">
                              <a:latin typeface="Cambria Math" panose="02040503050406030204" pitchFamily="18" charset="0"/>
                            </a:rPr>
                            <m:t>2</m:t>
                          </m:r>
                        </m:sup>
                      </m:sSup>
                    </m:oMath>
                  </m:oMathPara>
                </a14:m>
                <a:endParaRPr lang="en-US" sz="1400" dirty="0"/>
              </a:p>
            </p:txBody>
          </p:sp>
        </mc:Choice>
        <mc:Fallback xmlns="">
          <p:sp>
            <p:nvSpPr>
              <p:cNvPr id="63" name="Rectangle 62">
                <a:extLst>
                  <a:ext uri="{FF2B5EF4-FFF2-40B4-BE49-F238E27FC236}">
                    <a16:creationId xmlns:a16="http://schemas.microsoft.com/office/drawing/2014/main" id="{D977A80D-27E1-43B2-BB21-55EDB7E0FE30}"/>
                  </a:ext>
                </a:extLst>
              </p:cNvPr>
              <p:cNvSpPr>
                <a:spLocks noRot="1" noChangeAspect="1" noMove="1" noResize="1" noEditPoints="1" noAdjustHandles="1" noChangeArrowheads="1" noChangeShapeType="1" noTextEdit="1"/>
              </p:cNvSpPr>
              <p:nvPr/>
            </p:nvSpPr>
            <p:spPr>
              <a:xfrm>
                <a:off x="756131" y="3650664"/>
                <a:ext cx="3005182" cy="618887"/>
              </a:xfrm>
              <a:prstGeom prst="rect">
                <a:avLst/>
              </a:prstGeom>
              <a:blipFill>
                <a:blip r:embed="rId10"/>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D48171FD-7182-4DAB-8B01-48523031484D}"/>
                  </a:ext>
                </a:extLst>
              </p:cNvPr>
              <p:cNvSpPr/>
              <p:nvPr/>
            </p:nvSpPr>
            <p:spPr>
              <a:xfrm>
                <a:off x="756131" y="4242249"/>
                <a:ext cx="3177985" cy="618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panose="02040503050406030204" pitchFamily="18" charset="0"/>
                            </a:rPr>
                          </m:ctrlPr>
                        </m:dPr>
                        <m:e>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Γ</m:t>
                              </m:r>
                            </m:e>
                            <m:sub>
                              <m:r>
                                <a:rPr lang="en-US" sz="1400" i="1">
                                  <a:latin typeface="Cambria Math" panose="02040503050406030204" pitchFamily="18" charset="0"/>
                                </a:rPr>
                                <m:t>𝑜𝑢𝑡</m:t>
                              </m:r>
                            </m:sub>
                          </m:sSub>
                        </m:e>
                      </m:d>
                      <m:r>
                        <a:rPr lang="en-US" sz="1400" i="0">
                          <a:latin typeface="Cambria Math" panose="02040503050406030204" pitchFamily="18" charset="0"/>
                        </a:rPr>
                        <m:t>=</m:t>
                      </m:r>
                      <m:sSup>
                        <m:sSupPr>
                          <m:ctrlPr>
                            <a:rPr lang="en-US" sz="1400" i="1" smtClean="0">
                              <a:latin typeface="Cambria Math" panose="02040503050406030204" pitchFamily="18" charset="0"/>
                            </a:rPr>
                          </m:ctrlPr>
                        </m:sSupPr>
                        <m:e>
                          <m:d>
                            <m:dPr>
                              <m:ctrlPr>
                                <a:rPr lang="en-US" sz="1400" i="1" smtClean="0">
                                  <a:latin typeface="Cambria Math" panose="02040503050406030204" pitchFamily="18" charset="0"/>
                                </a:rPr>
                              </m:ctrlPr>
                            </m:dPr>
                            <m:e>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𝑉</m:t>
                                      </m:r>
                                    </m:e>
                                    <m:sub>
                                      <m:r>
                                        <a:rPr lang="en-US" sz="1400" i="1">
                                          <a:latin typeface="Cambria Math" panose="02040503050406030204" pitchFamily="18" charset="0"/>
                                        </a:rPr>
                                        <m:t>𝑜𝑢𝑡</m:t>
                                      </m:r>
                                    </m:sub>
                                    <m:sup>
                                      <m:r>
                                        <a:rPr lang="en-US" sz="1400">
                                          <a:latin typeface="Cambria Math" panose="02040503050406030204" pitchFamily="18" charset="0"/>
                                        </a:rPr>
                                        <m:t>−</m:t>
                                      </m:r>
                                    </m:sup>
                                  </m:sSubSup>
                                </m:num>
                                <m:den>
                                  <m:sSubSup>
                                    <m:sSubSupPr>
                                      <m:ctrlPr>
                                        <a:rPr lang="en-US" sz="1400" i="1">
                                          <a:latin typeface="Cambria Math" panose="02040503050406030204" pitchFamily="18" charset="0"/>
                                        </a:rPr>
                                      </m:ctrlPr>
                                    </m:sSubSupPr>
                                    <m:e>
                                      <m:r>
                                        <a:rPr lang="en-US" sz="1400" i="1">
                                          <a:latin typeface="Cambria Math" panose="02040503050406030204" pitchFamily="18" charset="0"/>
                                        </a:rPr>
                                        <m:t>𝑉</m:t>
                                      </m:r>
                                    </m:e>
                                    <m:sub>
                                      <m:r>
                                        <a:rPr lang="en-US" sz="1400" i="1">
                                          <a:latin typeface="Cambria Math" panose="02040503050406030204" pitchFamily="18" charset="0"/>
                                        </a:rPr>
                                        <m:t>𝑜𝑢𝑡</m:t>
                                      </m:r>
                                    </m:sub>
                                    <m:sup>
                                      <m:r>
                                        <a:rPr lang="en-US" sz="1400">
                                          <a:latin typeface="Cambria Math" panose="02040503050406030204" pitchFamily="18" charset="0"/>
                                        </a:rPr>
                                        <m:t>+</m:t>
                                      </m:r>
                                    </m:sup>
                                  </m:sSubSup>
                                </m:den>
                              </m:f>
                            </m:e>
                          </m:d>
                        </m:e>
                        <m:sup>
                          <m:r>
                            <a:rPr lang="en-US" sz="1400" b="0" i="1" smtClean="0">
                              <a:latin typeface="Cambria Math" panose="02040503050406030204" pitchFamily="18" charset="0"/>
                            </a:rPr>
                            <m:t>2</m:t>
                          </m:r>
                        </m:sup>
                      </m:sSup>
                      <m:r>
                        <a:rPr lang="en-US" sz="1400" i="0">
                          <a:latin typeface="Cambria Math" panose="02040503050406030204" pitchFamily="18" charset="0"/>
                        </a:rPr>
                        <m:t>=</m:t>
                      </m:r>
                      <m:sSup>
                        <m:sSupPr>
                          <m:ctrlPr>
                            <a:rPr lang="en-US" sz="1400" i="1" smtClean="0">
                              <a:latin typeface="Cambria Math" panose="02040503050406030204" pitchFamily="18" charset="0"/>
                            </a:rPr>
                          </m:ctrlPr>
                        </m:sSupPr>
                        <m:e>
                          <m:d>
                            <m:dPr>
                              <m:ctrlPr>
                                <a:rPr lang="en-US" sz="1400" i="1" smtClean="0">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a:latin typeface="Cambria Math" panose="02040503050406030204" pitchFamily="18" charset="0"/>
                                    </a:rPr>
                                    <m:t>22</m:t>
                                  </m:r>
                                </m:sub>
                              </m:sSub>
                              <m:r>
                                <a:rPr lang="en-US" sz="1400">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a:latin typeface="Cambria Math" panose="02040503050406030204" pitchFamily="18" charset="0"/>
                                        </a:rPr>
                                        <m:t>12</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a:latin typeface="Cambria Math" panose="02040503050406030204" pitchFamily="18" charset="0"/>
                                        </a:rPr>
                                        <m:t>21</m:t>
                                      </m:r>
                                    </m:sub>
                                  </m:sSub>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Γ</m:t>
                                      </m:r>
                                    </m:e>
                                    <m:sub>
                                      <m:r>
                                        <a:rPr lang="en-US" sz="1400" i="1">
                                          <a:latin typeface="Cambria Math" panose="02040503050406030204" pitchFamily="18" charset="0"/>
                                        </a:rPr>
                                        <m:t>𝑆</m:t>
                                      </m:r>
                                    </m:sub>
                                  </m:sSub>
                                </m:num>
                                <m:den>
                                  <m:r>
                                    <a:rPr lang="en-US" sz="1400">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a:latin typeface="Cambria Math" panose="02040503050406030204" pitchFamily="18" charset="0"/>
                                        </a:rPr>
                                        <m:t>11</m:t>
                                      </m:r>
                                    </m:sub>
                                  </m:sSub>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Γ</m:t>
                                      </m:r>
                                    </m:e>
                                    <m:sub>
                                      <m:r>
                                        <a:rPr lang="en-US" sz="1400" i="1">
                                          <a:latin typeface="Cambria Math" panose="02040503050406030204" pitchFamily="18" charset="0"/>
                                        </a:rPr>
                                        <m:t>𝑆</m:t>
                                      </m:r>
                                    </m:sub>
                                  </m:sSub>
                                </m:den>
                              </m:f>
                            </m:e>
                          </m:d>
                        </m:e>
                        <m:sup>
                          <m:r>
                            <a:rPr lang="en-US" sz="1400" b="0" i="1" smtClean="0">
                              <a:latin typeface="Cambria Math" panose="02040503050406030204" pitchFamily="18" charset="0"/>
                            </a:rPr>
                            <m:t>2</m:t>
                          </m:r>
                        </m:sup>
                      </m:sSup>
                    </m:oMath>
                  </m:oMathPara>
                </a14:m>
                <a:endParaRPr lang="en-US" sz="1400" dirty="0"/>
              </a:p>
            </p:txBody>
          </p:sp>
        </mc:Choice>
        <mc:Fallback xmlns="">
          <p:sp>
            <p:nvSpPr>
              <p:cNvPr id="64" name="Rectangle 63">
                <a:extLst>
                  <a:ext uri="{FF2B5EF4-FFF2-40B4-BE49-F238E27FC236}">
                    <a16:creationId xmlns:a16="http://schemas.microsoft.com/office/drawing/2014/main" id="{D48171FD-7182-4DAB-8B01-48523031484D}"/>
                  </a:ext>
                </a:extLst>
              </p:cNvPr>
              <p:cNvSpPr>
                <a:spLocks noRot="1" noChangeAspect="1" noMove="1" noResize="1" noEditPoints="1" noAdjustHandles="1" noChangeArrowheads="1" noChangeShapeType="1" noTextEdit="1"/>
              </p:cNvSpPr>
              <p:nvPr/>
            </p:nvSpPr>
            <p:spPr>
              <a:xfrm>
                <a:off x="756131" y="4242249"/>
                <a:ext cx="3177985" cy="618887"/>
              </a:xfrm>
              <a:prstGeom prst="rect">
                <a:avLst/>
              </a:prstGeom>
              <a:blipFill>
                <a:blip r:embed="rId11"/>
                <a:stretch>
                  <a:fillRect/>
                </a:stretch>
              </a:blipFill>
            </p:spPr>
            <p:txBody>
              <a:bodyPr/>
              <a:lstStyle/>
              <a:p>
                <a:r>
                  <a:rPr lang="en-IN">
                    <a:noFill/>
                  </a:rPr>
                  <a:t> </a:t>
                </a:r>
              </a:p>
            </p:txBody>
          </p:sp>
        </mc:Fallback>
      </mc:AlternateContent>
      <p:sp>
        <p:nvSpPr>
          <p:cNvPr id="65" name="Rectangle 64">
            <a:extLst>
              <a:ext uri="{FF2B5EF4-FFF2-40B4-BE49-F238E27FC236}">
                <a16:creationId xmlns:a16="http://schemas.microsoft.com/office/drawing/2014/main" id="{098431D4-B911-4A58-9E1C-86DB4A17F183}"/>
              </a:ext>
            </a:extLst>
          </p:cNvPr>
          <p:cNvSpPr/>
          <p:nvPr/>
        </p:nvSpPr>
        <p:spPr>
          <a:xfrm>
            <a:off x="6735650" y="1291249"/>
            <a:ext cx="1300356" cy="369332"/>
          </a:xfrm>
          <a:prstGeom prst="rect">
            <a:avLst/>
          </a:prstGeom>
        </p:spPr>
        <p:txBody>
          <a:bodyPr wrap="none">
            <a:spAutoFit/>
          </a:bodyPr>
          <a:lstStyle/>
          <a:p>
            <a:pPr algn="just">
              <a:spcBef>
                <a:spcPts val="600"/>
              </a:spcBef>
              <a:spcAft>
                <a:spcPts val="600"/>
              </a:spcAft>
            </a:pPr>
            <a:r>
              <a:rPr lang="en-US"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Special Case</a:t>
            </a:r>
            <a:endParaRPr lang="en-US"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2C1D2B82-CBFF-41DB-AB5F-3C2E4F953BFC}"/>
                  </a:ext>
                </a:extLst>
              </p:cNvPr>
              <p:cNvSpPr/>
              <p:nvPr/>
            </p:nvSpPr>
            <p:spPr>
              <a:xfrm>
                <a:off x="6735650" y="1608121"/>
                <a:ext cx="209987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Γ</m:t>
                          </m:r>
                        </m:e>
                        <m:sub>
                          <m:r>
                            <a:rPr lang="en-US" sz="1400" i="1">
                              <a:latin typeface="Cambria Math" panose="02040503050406030204" pitchFamily="18" charset="0"/>
                            </a:rPr>
                            <m:t>𝐿</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m:rPr>
                              <m:sty m:val="p"/>
                            </m:rPr>
                            <a:rPr lang="en-US" sz="1400" i="0">
                              <a:latin typeface="Cambria Math" panose="02040503050406030204" pitchFamily="18" charset="0"/>
                            </a:rPr>
                            <m:t>Γ</m:t>
                          </m:r>
                        </m:e>
                        <m:sub>
                          <m:r>
                            <a:rPr lang="en-US" sz="1400" i="1">
                              <a:latin typeface="Cambria Math" panose="02040503050406030204" pitchFamily="18" charset="0"/>
                            </a:rPr>
                            <m:t>𝑆</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m:rPr>
                              <m:sty m:val="p"/>
                            </m:rPr>
                            <a:rPr lang="en-US" sz="1400" i="0">
                              <a:latin typeface="Cambria Math" panose="02040503050406030204" pitchFamily="18" charset="0"/>
                            </a:rPr>
                            <m:t>Γ</m:t>
                          </m:r>
                        </m:e>
                        <m:sub>
                          <m:r>
                            <a:rPr lang="en-US" sz="1400" i="1">
                              <a:latin typeface="Cambria Math" panose="02040503050406030204" pitchFamily="18" charset="0"/>
                            </a:rPr>
                            <m:t>𝑖𝑛</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m:rPr>
                              <m:sty m:val="p"/>
                            </m:rPr>
                            <a:rPr lang="en-US" sz="1400" i="0">
                              <a:latin typeface="Cambria Math" panose="02040503050406030204" pitchFamily="18" charset="0"/>
                            </a:rPr>
                            <m:t>Γ</m:t>
                          </m:r>
                        </m:e>
                        <m:sub>
                          <m:r>
                            <a:rPr lang="en-US" sz="1400" i="1">
                              <a:latin typeface="Cambria Math" panose="02040503050406030204" pitchFamily="18" charset="0"/>
                            </a:rPr>
                            <m:t>𝑜𝑢𝑡</m:t>
                          </m:r>
                        </m:sub>
                      </m:sSub>
                      <m:r>
                        <a:rPr lang="en-US" sz="1400" i="0">
                          <a:latin typeface="Cambria Math" panose="02040503050406030204" pitchFamily="18" charset="0"/>
                        </a:rPr>
                        <m:t>=0</m:t>
                      </m:r>
                    </m:oMath>
                  </m:oMathPara>
                </a14:m>
                <a:endParaRPr lang="en-US" sz="1400" dirty="0"/>
              </a:p>
            </p:txBody>
          </p:sp>
        </mc:Choice>
        <mc:Fallback xmlns="">
          <p:sp>
            <p:nvSpPr>
              <p:cNvPr id="66" name="Rectangle 65">
                <a:extLst>
                  <a:ext uri="{FF2B5EF4-FFF2-40B4-BE49-F238E27FC236}">
                    <a16:creationId xmlns:a16="http://schemas.microsoft.com/office/drawing/2014/main" id="{2C1D2B82-CBFF-41DB-AB5F-3C2E4F953BFC}"/>
                  </a:ext>
                </a:extLst>
              </p:cNvPr>
              <p:cNvSpPr>
                <a:spLocks noRot="1" noChangeAspect="1" noMove="1" noResize="1" noEditPoints="1" noAdjustHandles="1" noChangeArrowheads="1" noChangeShapeType="1" noTextEdit="1"/>
              </p:cNvSpPr>
              <p:nvPr/>
            </p:nvSpPr>
            <p:spPr>
              <a:xfrm>
                <a:off x="6735650" y="1608121"/>
                <a:ext cx="2099870" cy="307777"/>
              </a:xfrm>
              <a:prstGeom prst="rect">
                <a:avLst/>
              </a:prstGeom>
              <a:blipFill>
                <a:blip r:embed="rId1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EC8BAED7-3A75-46FC-A180-10528E43F133}"/>
                  </a:ext>
                </a:extLst>
              </p:cNvPr>
              <p:cNvSpPr/>
              <p:nvPr/>
            </p:nvSpPr>
            <p:spPr>
              <a:xfrm>
                <a:off x="6735650" y="1971176"/>
                <a:ext cx="123610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𝐺</m:t>
                          </m:r>
                        </m:e>
                        <m:sub>
                          <m:r>
                            <a:rPr lang="en-US" sz="1600" i="1">
                              <a:latin typeface="Cambria Math" panose="02040503050406030204" pitchFamily="18" charset="0"/>
                            </a:rPr>
                            <m:t>𝐹</m:t>
                          </m:r>
                        </m:sub>
                      </m:sSub>
                      <m:r>
                        <a:rPr lang="en-US" sz="1600" i="0">
                          <a:latin typeface="Cambria Math" panose="02040503050406030204" pitchFamily="18" charset="0"/>
                        </a:rPr>
                        <m:t>=</m:t>
                      </m:r>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a:latin typeface="Cambria Math" panose="02040503050406030204" pitchFamily="18" charset="0"/>
                                    </a:rPr>
                                    <m:t>21</m:t>
                                  </m:r>
                                </m:sub>
                              </m:sSub>
                            </m:e>
                          </m:d>
                        </m:e>
                        <m:sup>
                          <m:r>
                            <a:rPr lang="en-US" sz="1600">
                              <a:latin typeface="Cambria Math" panose="02040503050406030204" pitchFamily="18" charset="0"/>
                            </a:rPr>
                            <m:t>2</m:t>
                          </m:r>
                        </m:sup>
                      </m:sSup>
                    </m:oMath>
                  </m:oMathPara>
                </a14:m>
                <a:endParaRPr lang="en-US" sz="1600" dirty="0"/>
              </a:p>
            </p:txBody>
          </p:sp>
        </mc:Choice>
        <mc:Fallback xmlns="">
          <p:sp>
            <p:nvSpPr>
              <p:cNvPr id="67" name="Rectangle 66">
                <a:extLst>
                  <a:ext uri="{FF2B5EF4-FFF2-40B4-BE49-F238E27FC236}">
                    <a16:creationId xmlns:a16="http://schemas.microsoft.com/office/drawing/2014/main" id="{EC8BAED7-3A75-46FC-A180-10528E43F133}"/>
                  </a:ext>
                </a:extLst>
              </p:cNvPr>
              <p:cNvSpPr>
                <a:spLocks noRot="1" noChangeAspect="1" noMove="1" noResize="1" noEditPoints="1" noAdjustHandles="1" noChangeArrowheads="1" noChangeShapeType="1" noTextEdit="1"/>
              </p:cNvSpPr>
              <p:nvPr/>
            </p:nvSpPr>
            <p:spPr>
              <a:xfrm>
                <a:off x="6735650" y="1971176"/>
                <a:ext cx="1236108" cy="338554"/>
              </a:xfrm>
              <a:prstGeom prst="rect">
                <a:avLst/>
              </a:prstGeom>
              <a:blipFill>
                <a:blip r:embed="rId1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A7367593-D644-42AF-A1FE-1D1663382730}"/>
                  </a:ext>
                </a:extLst>
              </p:cNvPr>
              <p:cNvSpPr/>
              <p:nvPr/>
            </p:nvSpPr>
            <p:spPr>
              <a:xfrm>
                <a:off x="6774710" y="2365008"/>
                <a:ext cx="110273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𝐺</m:t>
                          </m:r>
                        </m:e>
                        <m:sub>
                          <m:r>
                            <a:rPr lang="en-US" sz="1400" i="1">
                              <a:latin typeface="Cambria Math" panose="02040503050406030204" pitchFamily="18" charset="0"/>
                            </a:rPr>
                            <m:t>𝑅</m:t>
                          </m:r>
                        </m:sub>
                      </m:sSub>
                      <m:r>
                        <a:rPr lang="en-US" sz="1400" i="0">
                          <a:latin typeface="Cambria Math" panose="02040503050406030204" pitchFamily="18" charset="0"/>
                        </a:rPr>
                        <m:t>=</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a:latin typeface="Cambria Math" panose="02040503050406030204" pitchFamily="18" charset="0"/>
                                    </a:rPr>
                                    <m:t>12</m:t>
                                  </m:r>
                                </m:sub>
                              </m:sSub>
                            </m:e>
                          </m:d>
                        </m:e>
                        <m:sup>
                          <m:r>
                            <a:rPr lang="en-US" sz="1400">
                              <a:latin typeface="Cambria Math" panose="02040503050406030204" pitchFamily="18" charset="0"/>
                            </a:rPr>
                            <m:t>2</m:t>
                          </m:r>
                        </m:sup>
                      </m:sSup>
                    </m:oMath>
                  </m:oMathPara>
                </a14:m>
                <a:endParaRPr lang="en-US" sz="1400" dirty="0"/>
              </a:p>
            </p:txBody>
          </p:sp>
        </mc:Choice>
        <mc:Fallback xmlns="">
          <p:sp>
            <p:nvSpPr>
              <p:cNvPr id="68" name="Rectangle 67">
                <a:extLst>
                  <a:ext uri="{FF2B5EF4-FFF2-40B4-BE49-F238E27FC236}">
                    <a16:creationId xmlns:a16="http://schemas.microsoft.com/office/drawing/2014/main" id="{A7367593-D644-42AF-A1FE-1D1663382730}"/>
                  </a:ext>
                </a:extLst>
              </p:cNvPr>
              <p:cNvSpPr>
                <a:spLocks noRot="1" noChangeAspect="1" noMove="1" noResize="1" noEditPoints="1" noAdjustHandles="1" noChangeArrowheads="1" noChangeShapeType="1" noTextEdit="1"/>
              </p:cNvSpPr>
              <p:nvPr/>
            </p:nvSpPr>
            <p:spPr>
              <a:xfrm>
                <a:off x="6774710" y="2365008"/>
                <a:ext cx="1102738" cy="307777"/>
              </a:xfrm>
              <a:prstGeom prst="rect">
                <a:avLst/>
              </a:prstGeom>
              <a:blipFill>
                <a:blip r:embed="rId14"/>
                <a:stretch>
                  <a:fillRect/>
                </a:stretch>
              </a:blipFill>
            </p:spPr>
            <p:txBody>
              <a:bodyPr/>
              <a:lstStyle/>
              <a:p>
                <a:r>
                  <a:rPr lang="en-IN">
                    <a:noFill/>
                  </a:rPr>
                  <a:t> </a:t>
                </a:r>
              </a:p>
            </p:txBody>
          </p:sp>
        </mc:Fallback>
      </mc:AlternateContent>
      <p:sp>
        <p:nvSpPr>
          <p:cNvPr id="69" name="Rectangle 68">
            <a:extLst>
              <a:ext uri="{FF2B5EF4-FFF2-40B4-BE49-F238E27FC236}">
                <a16:creationId xmlns:a16="http://schemas.microsoft.com/office/drawing/2014/main" id="{B3C3A33E-5E8C-4329-8D0F-4AD64C2FBA61}"/>
              </a:ext>
            </a:extLst>
          </p:cNvPr>
          <p:cNvSpPr/>
          <p:nvPr/>
        </p:nvSpPr>
        <p:spPr>
          <a:xfrm>
            <a:off x="4287871" y="3331977"/>
            <a:ext cx="1300356" cy="369332"/>
          </a:xfrm>
          <a:prstGeom prst="rect">
            <a:avLst/>
          </a:prstGeom>
        </p:spPr>
        <p:txBody>
          <a:bodyPr wrap="none">
            <a:spAutoFit/>
          </a:bodyPr>
          <a:lstStyle/>
          <a:p>
            <a:pPr algn="just">
              <a:spcBef>
                <a:spcPts val="600"/>
              </a:spcBef>
              <a:spcAft>
                <a:spcPts val="600"/>
              </a:spcAft>
            </a:pPr>
            <a:r>
              <a:rPr lang="en-US"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Special Case</a:t>
            </a:r>
            <a:endParaRPr lang="en-US"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9E38A152-422C-40B1-89A3-D78586FEAFF6}"/>
                  </a:ext>
                </a:extLst>
              </p:cNvPr>
              <p:cNvSpPr/>
              <p:nvPr/>
            </p:nvSpPr>
            <p:spPr>
              <a:xfrm>
                <a:off x="4287871" y="3739781"/>
                <a:ext cx="110620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Γ</m:t>
                          </m:r>
                        </m:e>
                        <m:sub>
                          <m:r>
                            <a:rPr lang="en-US" sz="1400" i="1">
                              <a:latin typeface="Cambria Math" panose="02040503050406030204" pitchFamily="18" charset="0"/>
                            </a:rPr>
                            <m:t>𝐿</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m:rPr>
                              <m:sty m:val="p"/>
                            </m:rPr>
                            <a:rPr lang="en-US" sz="1400" i="0">
                              <a:latin typeface="Cambria Math" panose="02040503050406030204" pitchFamily="18" charset="0"/>
                            </a:rPr>
                            <m:t>Γ</m:t>
                          </m:r>
                        </m:e>
                        <m:sub>
                          <m:r>
                            <a:rPr lang="en-US" sz="1400" i="1">
                              <a:latin typeface="Cambria Math" panose="02040503050406030204" pitchFamily="18" charset="0"/>
                            </a:rPr>
                            <m:t>𝑆</m:t>
                          </m:r>
                        </m:sub>
                      </m:sSub>
                      <m:r>
                        <a:rPr lang="en-US" sz="1400" i="0">
                          <a:latin typeface="Cambria Math" panose="02040503050406030204" pitchFamily="18" charset="0"/>
                        </a:rPr>
                        <m:t>=0</m:t>
                      </m:r>
                    </m:oMath>
                  </m:oMathPara>
                </a14:m>
                <a:endParaRPr lang="en-US" sz="1400" dirty="0"/>
              </a:p>
            </p:txBody>
          </p:sp>
        </mc:Choice>
        <mc:Fallback xmlns="">
          <p:sp>
            <p:nvSpPr>
              <p:cNvPr id="70" name="Rectangle 69">
                <a:extLst>
                  <a:ext uri="{FF2B5EF4-FFF2-40B4-BE49-F238E27FC236}">
                    <a16:creationId xmlns:a16="http://schemas.microsoft.com/office/drawing/2014/main" id="{9E38A152-422C-40B1-89A3-D78586FEAFF6}"/>
                  </a:ext>
                </a:extLst>
              </p:cNvPr>
              <p:cNvSpPr>
                <a:spLocks noRot="1" noChangeAspect="1" noMove="1" noResize="1" noEditPoints="1" noAdjustHandles="1" noChangeArrowheads="1" noChangeShapeType="1" noTextEdit="1"/>
              </p:cNvSpPr>
              <p:nvPr/>
            </p:nvSpPr>
            <p:spPr>
              <a:xfrm>
                <a:off x="4287871" y="3739781"/>
                <a:ext cx="1106200" cy="307777"/>
              </a:xfrm>
              <a:prstGeom prst="rect">
                <a:avLst/>
              </a:prstGeom>
              <a:blipFill>
                <a:blip r:embed="rId1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04ADAC2E-37F2-43A6-923A-EEDDCC8C895A}"/>
                  </a:ext>
                </a:extLst>
              </p:cNvPr>
              <p:cNvSpPr/>
              <p:nvPr/>
            </p:nvSpPr>
            <p:spPr>
              <a:xfrm>
                <a:off x="4287871" y="4047558"/>
                <a:ext cx="122751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panose="02040503050406030204" pitchFamily="18" charset="0"/>
                            </a:rPr>
                          </m:ctrlPr>
                        </m:dPr>
                        <m:e>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Γ</m:t>
                              </m:r>
                            </m:e>
                            <m:sub>
                              <m:r>
                                <a:rPr lang="en-US" sz="1400" i="1">
                                  <a:latin typeface="Cambria Math" panose="02040503050406030204" pitchFamily="18" charset="0"/>
                                </a:rPr>
                                <m:t>𝑖𝑛</m:t>
                              </m:r>
                            </m:sub>
                          </m:sSub>
                        </m:e>
                      </m:d>
                      <m:r>
                        <a:rPr lang="en-US" sz="1400" i="0">
                          <a:latin typeface="Cambria Math" panose="02040503050406030204" pitchFamily="18" charset="0"/>
                        </a:rPr>
                        <m:t>=</m:t>
                      </m:r>
                      <m:sSup>
                        <m:sSupPr>
                          <m:ctrlPr>
                            <a:rPr lang="en-US" sz="1400" i="1" smtClean="0">
                              <a:latin typeface="Cambria Math" panose="02040503050406030204" pitchFamily="18" charset="0"/>
                            </a:rPr>
                          </m:ctrlPr>
                        </m:sSupPr>
                        <m:e>
                          <m:d>
                            <m:dPr>
                              <m:begChr m:val="|"/>
                              <m:endChr m:val="|"/>
                              <m:ctrlPr>
                                <a:rPr lang="en-US" sz="1400" i="1" smtClean="0">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a:latin typeface="Cambria Math" panose="02040503050406030204" pitchFamily="18" charset="0"/>
                                    </a:rPr>
                                    <m:t>11</m:t>
                                  </m:r>
                                </m:sub>
                              </m:sSub>
                            </m:e>
                          </m:d>
                        </m:e>
                        <m:sup>
                          <m:r>
                            <a:rPr lang="en-US" sz="1400" b="0" i="1" smtClean="0">
                              <a:latin typeface="Cambria Math" panose="02040503050406030204" pitchFamily="18" charset="0"/>
                            </a:rPr>
                            <m:t>2</m:t>
                          </m:r>
                        </m:sup>
                      </m:sSup>
                    </m:oMath>
                  </m:oMathPara>
                </a14:m>
                <a:endParaRPr lang="en-US" sz="1400" dirty="0"/>
              </a:p>
            </p:txBody>
          </p:sp>
        </mc:Choice>
        <mc:Fallback xmlns="">
          <p:sp>
            <p:nvSpPr>
              <p:cNvPr id="71" name="Rectangle 70">
                <a:extLst>
                  <a:ext uri="{FF2B5EF4-FFF2-40B4-BE49-F238E27FC236}">
                    <a16:creationId xmlns:a16="http://schemas.microsoft.com/office/drawing/2014/main" id="{04ADAC2E-37F2-43A6-923A-EEDDCC8C895A}"/>
                  </a:ext>
                </a:extLst>
              </p:cNvPr>
              <p:cNvSpPr>
                <a:spLocks noRot="1" noChangeAspect="1" noMove="1" noResize="1" noEditPoints="1" noAdjustHandles="1" noChangeArrowheads="1" noChangeShapeType="1" noTextEdit="1"/>
              </p:cNvSpPr>
              <p:nvPr/>
            </p:nvSpPr>
            <p:spPr>
              <a:xfrm>
                <a:off x="4287871" y="4047558"/>
                <a:ext cx="1227516" cy="307777"/>
              </a:xfrm>
              <a:prstGeom prst="rect">
                <a:avLst/>
              </a:prstGeom>
              <a:blipFill>
                <a:blip r:embed="rId16"/>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FCD8D094-0683-413E-9CA8-E54442D32A04}"/>
                  </a:ext>
                </a:extLst>
              </p:cNvPr>
              <p:cNvSpPr/>
              <p:nvPr/>
            </p:nvSpPr>
            <p:spPr>
              <a:xfrm>
                <a:off x="4290561" y="4397803"/>
                <a:ext cx="132113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panose="02040503050406030204" pitchFamily="18" charset="0"/>
                            </a:rPr>
                          </m:ctrlPr>
                        </m:dPr>
                        <m:e>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Γ</m:t>
                              </m:r>
                            </m:e>
                            <m:sub>
                              <m:r>
                                <a:rPr lang="en-US" sz="1400" b="0" i="1" smtClean="0">
                                  <a:latin typeface="Cambria Math" panose="02040503050406030204" pitchFamily="18" charset="0"/>
                                </a:rPr>
                                <m:t>𝑜𝑢𝑡</m:t>
                              </m:r>
                            </m:sub>
                          </m:sSub>
                        </m:e>
                      </m:d>
                      <m:r>
                        <a:rPr lang="en-US" sz="1400" i="0">
                          <a:latin typeface="Cambria Math" panose="02040503050406030204" pitchFamily="18" charset="0"/>
                        </a:rPr>
                        <m:t>=</m:t>
                      </m:r>
                      <m:sSup>
                        <m:sSupPr>
                          <m:ctrlPr>
                            <a:rPr lang="en-US" sz="1400" i="1" smtClean="0">
                              <a:latin typeface="Cambria Math" panose="02040503050406030204" pitchFamily="18" charset="0"/>
                            </a:rPr>
                          </m:ctrlPr>
                        </m:sSupPr>
                        <m:e>
                          <m:d>
                            <m:dPr>
                              <m:begChr m:val="|"/>
                              <m:endChr m:val="|"/>
                              <m:ctrlPr>
                                <a:rPr lang="en-US" sz="1400" i="1" smtClean="0">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b="0" i="0" smtClean="0">
                                      <a:latin typeface="Cambria Math" panose="02040503050406030204" pitchFamily="18" charset="0"/>
                                    </a:rPr>
                                    <m:t>22</m:t>
                                  </m:r>
                                </m:sub>
                              </m:sSub>
                            </m:e>
                          </m:d>
                        </m:e>
                        <m:sup>
                          <m:r>
                            <a:rPr lang="en-US" sz="1400" b="0" i="1" smtClean="0">
                              <a:latin typeface="Cambria Math" panose="02040503050406030204" pitchFamily="18" charset="0"/>
                            </a:rPr>
                            <m:t>2</m:t>
                          </m:r>
                        </m:sup>
                      </m:sSup>
                    </m:oMath>
                  </m:oMathPara>
                </a14:m>
                <a:endParaRPr lang="en-US" sz="1400" dirty="0"/>
              </a:p>
            </p:txBody>
          </p:sp>
        </mc:Choice>
        <mc:Fallback xmlns="">
          <p:sp>
            <p:nvSpPr>
              <p:cNvPr id="72" name="Rectangle 71">
                <a:extLst>
                  <a:ext uri="{FF2B5EF4-FFF2-40B4-BE49-F238E27FC236}">
                    <a16:creationId xmlns:a16="http://schemas.microsoft.com/office/drawing/2014/main" id="{FCD8D094-0683-413E-9CA8-E54442D32A04}"/>
                  </a:ext>
                </a:extLst>
              </p:cNvPr>
              <p:cNvSpPr>
                <a:spLocks noRot="1" noChangeAspect="1" noMove="1" noResize="1" noEditPoints="1" noAdjustHandles="1" noChangeArrowheads="1" noChangeShapeType="1" noTextEdit="1"/>
              </p:cNvSpPr>
              <p:nvPr/>
            </p:nvSpPr>
            <p:spPr>
              <a:xfrm>
                <a:off x="4290561" y="4397803"/>
                <a:ext cx="1321131" cy="307777"/>
              </a:xfrm>
              <a:prstGeom prst="rect">
                <a:avLst/>
              </a:prstGeom>
              <a:blipFill>
                <a:blip r:embed="rId17"/>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320639716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24F8-A533-4B43-BE1B-C566C7FC9187}"/>
              </a:ext>
            </a:extLst>
          </p:cNvPr>
          <p:cNvSpPr>
            <a:spLocks noGrp="1"/>
          </p:cNvSpPr>
          <p:nvPr>
            <p:ph type="title"/>
          </p:nvPr>
        </p:nvSpPr>
        <p:spPr/>
        <p:txBody>
          <a:bodyPr/>
          <a:lstStyle/>
          <a:p>
            <a:r>
              <a:rPr lang="en-IN" dirty="0"/>
              <a:t>Efficiency</a:t>
            </a:r>
          </a:p>
        </p:txBody>
      </p:sp>
      <p:sp>
        <p:nvSpPr>
          <p:cNvPr id="3" name="Date Placeholder 2">
            <a:extLst>
              <a:ext uri="{FF2B5EF4-FFF2-40B4-BE49-F238E27FC236}">
                <a16:creationId xmlns:a16="http://schemas.microsoft.com/office/drawing/2014/main" id="{19110CA8-A3E9-41F9-8A1C-A81C3AD6ACCA}"/>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7C9DEF4-BB5D-4FF7-B2E6-99C04E1B1B20}"/>
              </a:ext>
            </a:extLst>
          </p:cNvPr>
          <p:cNvSpPr>
            <a:spLocks noGrp="1"/>
          </p:cNvSpPr>
          <p:nvPr>
            <p:ph type="sldNum" sz="quarter" idx="12"/>
          </p:nvPr>
        </p:nvSpPr>
        <p:spPr/>
        <p:txBody>
          <a:bodyPr/>
          <a:lstStyle/>
          <a:p>
            <a:fld id="{2495F090-CA2D-44FF-B42B-1156B48CA943}" type="slidenum">
              <a:rPr lang="en-IN" smtClean="0"/>
              <a:t>198</a:t>
            </a:fld>
            <a:endParaRPr lang="en-IN"/>
          </a:p>
        </p:txBody>
      </p:sp>
      <p:grpSp>
        <p:nvGrpSpPr>
          <p:cNvPr id="5" name="Group 4">
            <a:extLst>
              <a:ext uri="{FF2B5EF4-FFF2-40B4-BE49-F238E27FC236}">
                <a16:creationId xmlns:a16="http://schemas.microsoft.com/office/drawing/2014/main" id="{6C8CAEF6-183E-4F46-AC93-9506824E84AC}"/>
              </a:ext>
            </a:extLst>
          </p:cNvPr>
          <p:cNvGrpSpPr/>
          <p:nvPr/>
        </p:nvGrpSpPr>
        <p:grpSpPr>
          <a:xfrm>
            <a:off x="725269" y="1333659"/>
            <a:ext cx="2435225" cy="1431192"/>
            <a:chOff x="0" y="0"/>
            <a:chExt cx="2247900" cy="1431192"/>
          </a:xfrm>
        </p:grpSpPr>
        <p:sp>
          <p:nvSpPr>
            <p:cNvPr id="6" name="Rectangle 5">
              <a:extLst>
                <a:ext uri="{FF2B5EF4-FFF2-40B4-BE49-F238E27FC236}">
                  <a16:creationId xmlns:a16="http://schemas.microsoft.com/office/drawing/2014/main" id="{46D785F9-6BDE-4FE3-AF6E-A340EE0B7144}"/>
                </a:ext>
              </a:extLst>
            </p:cNvPr>
            <p:cNvSpPr/>
            <p:nvPr/>
          </p:nvSpPr>
          <p:spPr>
            <a:xfrm>
              <a:off x="0" y="28576"/>
              <a:ext cx="2247900" cy="1402616"/>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a:extLst>
                <a:ext uri="{FF2B5EF4-FFF2-40B4-BE49-F238E27FC236}">
                  <a16:creationId xmlns:a16="http://schemas.microsoft.com/office/drawing/2014/main" id="{E1039933-E5DA-48A3-8E81-328ECA7AE07F}"/>
                </a:ext>
              </a:extLst>
            </p:cNvPr>
            <p:cNvGrpSpPr/>
            <p:nvPr/>
          </p:nvGrpSpPr>
          <p:grpSpPr>
            <a:xfrm>
              <a:off x="9525" y="0"/>
              <a:ext cx="2200275" cy="1247776"/>
              <a:chOff x="0" y="0"/>
              <a:chExt cx="2200275" cy="1247776"/>
            </a:xfrm>
          </p:grpSpPr>
          <p:grpSp>
            <p:nvGrpSpPr>
              <p:cNvPr id="8" name="Group 7">
                <a:extLst>
                  <a:ext uri="{FF2B5EF4-FFF2-40B4-BE49-F238E27FC236}">
                    <a16:creationId xmlns:a16="http://schemas.microsoft.com/office/drawing/2014/main" id="{FD67E665-10DD-42D9-BC11-B79C9F3D0EFD}"/>
                  </a:ext>
                </a:extLst>
              </p:cNvPr>
              <p:cNvGrpSpPr/>
              <p:nvPr/>
            </p:nvGrpSpPr>
            <p:grpSpPr>
              <a:xfrm>
                <a:off x="0" y="0"/>
                <a:ext cx="2200275" cy="1247776"/>
                <a:chOff x="0" y="0"/>
                <a:chExt cx="2200275" cy="1247776"/>
              </a:xfrm>
            </p:grpSpPr>
            <p:grpSp>
              <p:nvGrpSpPr>
                <p:cNvPr id="11" name="Group 10">
                  <a:extLst>
                    <a:ext uri="{FF2B5EF4-FFF2-40B4-BE49-F238E27FC236}">
                      <a16:creationId xmlns:a16="http://schemas.microsoft.com/office/drawing/2014/main" id="{843A968A-6FB4-4189-A6C3-648CD27AC455}"/>
                    </a:ext>
                  </a:extLst>
                </p:cNvPr>
                <p:cNvGrpSpPr/>
                <p:nvPr/>
              </p:nvGrpSpPr>
              <p:grpSpPr>
                <a:xfrm>
                  <a:off x="314325" y="257175"/>
                  <a:ext cx="1476375" cy="990601"/>
                  <a:chOff x="0" y="0"/>
                  <a:chExt cx="1476375" cy="990601"/>
                </a:xfrm>
              </p:grpSpPr>
              <p:grpSp>
                <p:nvGrpSpPr>
                  <p:cNvPr id="15" name="Group 14">
                    <a:extLst>
                      <a:ext uri="{FF2B5EF4-FFF2-40B4-BE49-F238E27FC236}">
                        <a16:creationId xmlns:a16="http://schemas.microsoft.com/office/drawing/2014/main" id="{D059C728-6F9E-47D2-931A-533859E8BDED}"/>
                      </a:ext>
                    </a:extLst>
                  </p:cNvPr>
                  <p:cNvGrpSpPr/>
                  <p:nvPr/>
                </p:nvGrpSpPr>
                <p:grpSpPr>
                  <a:xfrm>
                    <a:off x="438150" y="0"/>
                    <a:ext cx="600075" cy="990601"/>
                    <a:chOff x="0" y="0"/>
                    <a:chExt cx="600075" cy="990601"/>
                  </a:xfrm>
                </p:grpSpPr>
                <p:sp>
                  <p:nvSpPr>
                    <p:cNvPr id="18" name="Isosceles Triangle 17">
                      <a:extLst>
                        <a:ext uri="{FF2B5EF4-FFF2-40B4-BE49-F238E27FC236}">
                          <a16:creationId xmlns:a16="http://schemas.microsoft.com/office/drawing/2014/main" id="{D78CF41B-CA79-4059-AE22-ECAC5F2EB0F0}"/>
                        </a:ext>
                      </a:extLst>
                    </p:cNvPr>
                    <p:cNvSpPr/>
                    <p:nvPr/>
                  </p:nvSpPr>
                  <p:spPr>
                    <a:xfrm rot="5400000" flipH="1">
                      <a:off x="-42862" y="347663"/>
                      <a:ext cx="685800" cy="600075"/>
                    </a:xfrm>
                    <a:prstGeom prst="triangl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9" name="Straight Connector 18">
                      <a:extLst>
                        <a:ext uri="{FF2B5EF4-FFF2-40B4-BE49-F238E27FC236}">
                          <a16:creationId xmlns:a16="http://schemas.microsoft.com/office/drawing/2014/main" id="{08D726C4-609D-4B27-B98F-AFE565C17D8A}"/>
                        </a:ext>
                      </a:extLst>
                    </p:cNvPr>
                    <p:cNvCxnSpPr/>
                    <p:nvPr/>
                  </p:nvCxnSpPr>
                  <p:spPr>
                    <a:xfrm>
                      <a:off x="314326" y="0"/>
                      <a:ext cx="0" cy="485775"/>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33295-E027-4BF2-84CA-6545EA5695DB}"/>
                        </a:ext>
                      </a:extLst>
                    </p:cNvPr>
                    <p:cNvCxnSpPr/>
                    <p:nvPr/>
                  </p:nvCxnSpPr>
                  <p:spPr>
                    <a:xfrm>
                      <a:off x="247651" y="0"/>
                      <a:ext cx="1238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AA944C1D-2923-4DA7-9B86-CC88D11A5222}"/>
                      </a:ext>
                    </a:extLst>
                  </p:cNvPr>
                  <p:cNvCxnSpPr/>
                  <p:nvPr/>
                </p:nvCxnSpPr>
                <p:spPr>
                  <a:xfrm>
                    <a:off x="1038225" y="647700"/>
                    <a:ext cx="438150"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8996E6-717F-42D9-8058-CA84CAE86CBB}"/>
                      </a:ext>
                    </a:extLst>
                  </p:cNvPr>
                  <p:cNvCxnSpPr/>
                  <p:nvPr/>
                </p:nvCxnSpPr>
                <p:spPr>
                  <a:xfrm>
                    <a:off x="0" y="657225"/>
                    <a:ext cx="438150"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 name="Text Box 2">
                      <a:extLst>
                        <a:ext uri="{FF2B5EF4-FFF2-40B4-BE49-F238E27FC236}">
                          <a16:creationId xmlns:a16="http://schemas.microsoft.com/office/drawing/2014/main" id="{DC88E2A8-F9C1-470E-BB0A-ACFB887CCFA9}"/>
                        </a:ext>
                      </a:extLst>
                    </p:cNvPr>
                    <p:cNvSpPr txBox="1">
                      <a:spLocks noChangeArrowheads="1"/>
                    </p:cNvSpPr>
                    <p:nvPr/>
                  </p:nvSpPr>
                  <p:spPr bwMode="auto">
                    <a:xfrm>
                      <a:off x="895350" y="0"/>
                      <a:ext cx="371475" cy="27622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𝐷𝐶</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 Box 2"/>
                    <p:cNvSpPr txBox="1">
                      <a:spLocks noRot="1" noChangeAspect="1" noMove="1" noResize="1" noEditPoints="1" noAdjustHandles="1" noChangeArrowheads="1" noChangeShapeType="1" noTextEdit="1"/>
                    </p:cNvSpPr>
                    <p:nvPr/>
                  </p:nvSpPr>
                  <p:spPr bwMode="auto">
                    <a:xfrm>
                      <a:off x="895350" y="0"/>
                      <a:ext cx="371475" cy="276225"/>
                    </a:xfrm>
                    <a:prstGeom prst="rect">
                      <a:avLst/>
                    </a:prstGeom>
                    <a:blipFill rotWithShape="0">
                      <a:blip r:embed="rId2"/>
                      <a:stretch>
                        <a:fillRect l="-163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2">
                      <a:extLst>
                        <a:ext uri="{FF2B5EF4-FFF2-40B4-BE49-F238E27FC236}">
                          <a16:creationId xmlns:a16="http://schemas.microsoft.com/office/drawing/2014/main" id="{667C3037-3152-4353-A3BD-0453409BF1B1}"/>
                        </a:ext>
                      </a:extLst>
                    </p:cNvPr>
                    <p:cNvSpPr txBox="1">
                      <a:spLocks noChangeArrowheads="1"/>
                    </p:cNvSpPr>
                    <p:nvPr/>
                  </p:nvSpPr>
                  <p:spPr bwMode="auto">
                    <a:xfrm>
                      <a:off x="1733550" y="733425"/>
                      <a:ext cx="466725" cy="3333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𝑜𝑢𝑡</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Text Box 2"/>
                    <p:cNvSpPr txBox="1">
                      <a:spLocks noRot="1" noChangeAspect="1" noMove="1" noResize="1" noEditPoints="1" noAdjustHandles="1" noChangeArrowheads="1" noChangeShapeType="1" noTextEdit="1"/>
                    </p:cNvSpPr>
                    <p:nvPr/>
                  </p:nvSpPr>
                  <p:spPr bwMode="auto">
                    <a:xfrm>
                      <a:off x="1733550" y="733425"/>
                      <a:ext cx="466725" cy="333375"/>
                    </a:xfrm>
                    <a:prstGeom prst="rect">
                      <a:avLst/>
                    </a:prstGeom>
                    <a:blipFill rotWithShape="0">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2">
                      <a:extLst>
                        <a:ext uri="{FF2B5EF4-FFF2-40B4-BE49-F238E27FC236}">
                          <a16:creationId xmlns:a16="http://schemas.microsoft.com/office/drawing/2014/main" id="{BD35B947-D73A-48FF-A3B7-80B9E8DB3AA6}"/>
                        </a:ext>
                      </a:extLst>
                    </p:cNvPr>
                    <p:cNvSpPr txBox="1">
                      <a:spLocks noChangeArrowheads="1"/>
                    </p:cNvSpPr>
                    <p:nvPr/>
                  </p:nvSpPr>
                  <p:spPr bwMode="auto">
                    <a:xfrm>
                      <a:off x="0" y="771525"/>
                      <a:ext cx="382346" cy="28575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𝑖𝑛</m:t>
                                </m:r>
                              </m:sub>
                            </m:sSub>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 Box 2"/>
                    <p:cNvSpPr txBox="1">
                      <a:spLocks noRot="1" noChangeAspect="1" noMove="1" noResize="1" noEditPoints="1" noAdjustHandles="1" noChangeArrowheads="1" noChangeShapeType="1" noTextEdit="1"/>
                    </p:cNvSpPr>
                    <p:nvPr/>
                  </p:nvSpPr>
                  <p:spPr bwMode="auto">
                    <a:xfrm>
                      <a:off x="0" y="771525"/>
                      <a:ext cx="382346" cy="285750"/>
                    </a:xfrm>
                    <a:prstGeom prst="rect">
                      <a:avLst/>
                    </a:prstGeom>
                    <a:blipFill rotWithShape="0">
                      <a:blip r:embed="rId4"/>
                      <a:stretch>
                        <a:fillRect/>
                      </a:stretch>
                    </a:blipFill>
                    <a:ln w="9525">
                      <a:noFill/>
                      <a:miter lim="800000"/>
                      <a:headEnd/>
                      <a:tailEnd/>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 Box 2">
                    <a:extLst>
                      <a:ext uri="{FF2B5EF4-FFF2-40B4-BE49-F238E27FC236}">
                        <a16:creationId xmlns:a16="http://schemas.microsoft.com/office/drawing/2014/main" id="{0C3CA9C3-E910-4D8E-84A1-B8575ABB22E1}"/>
                      </a:ext>
                    </a:extLst>
                  </p:cNvPr>
                  <p:cNvSpPr txBox="1">
                    <a:spLocks noChangeArrowheads="1"/>
                  </p:cNvSpPr>
                  <p:nvPr/>
                </p:nvSpPr>
                <p:spPr bwMode="auto">
                  <a:xfrm>
                    <a:off x="771525" y="771525"/>
                    <a:ext cx="382346" cy="28575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r>
                            <a:rPr lang="en-US" sz="1200" i="1">
                              <a:effectLst/>
                              <a:latin typeface="Cambria Math" panose="02040503050406030204" pitchFamily="18" charset="0"/>
                              <a:ea typeface="Calibri" panose="020F0502020204030204" pitchFamily="34" charset="0"/>
                              <a:cs typeface="Times New Roman" panose="02020603050405020304" pitchFamily="18" charset="0"/>
                            </a:rPr>
                            <m:t>𝑃𝐴</m:t>
                          </m:r>
                        </m:oMath>
                      </m:oMathPara>
                    </a14:m>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 Box 2"/>
                  <p:cNvSpPr txBox="1">
                    <a:spLocks noRot="1" noChangeAspect="1" noMove="1" noResize="1" noEditPoints="1" noAdjustHandles="1" noChangeArrowheads="1" noChangeShapeType="1" noTextEdit="1"/>
                  </p:cNvSpPr>
                  <p:nvPr/>
                </p:nvSpPr>
                <p:spPr bwMode="auto">
                  <a:xfrm>
                    <a:off x="771525" y="771525"/>
                    <a:ext cx="382346" cy="285750"/>
                  </a:xfrm>
                  <a:prstGeom prst="rect">
                    <a:avLst/>
                  </a:prstGeom>
                  <a:blipFill rotWithShape="0">
                    <a:blip r:embed="rId5"/>
                    <a:stretch>
                      <a:fillRect/>
                    </a:stretch>
                  </a:blipFill>
                  <a:ln w="9525">
                    <a:noFill/>
                    <a:miter lim="800000"/>
                    <a:headEnd/>
                    <a:tailEnd/>
                  </a:ln>
                </p:spPr>
                <p:txBody>
                  <a:bodyPr/>
                  <a:lstStyle/>
                  <a:p>
                    <a:r>
                      <a:rPr lang="en-US">
                        <a:noFill/>
                      </a:rPr>
                      <a:t> </a:t>
                    </a:r>
                  </a:p>
                </p:txBody>
              </p:sp>
            </mc:Fallback>
          </mc:AlternateContent>
        </p:grpSp>
      </p:grpSp>
      <p:sp>
        <p:nvSpPr>
          <p:cNvPr id="21" name="Rectangle 20">
            <a:extLst>
              <a:ext uri="{FF2B5EF4-FFF2-40B4-BE49-F238E27FC236}">
                <a16:creationId xmlns:a16="http://schemas.microsoft.com/office/drawing/2014/main" id="{2B6CAE45-D44C-466B-A4AE-453459863FCB}"/>
              </a:ext>
            </a:extLst>
          </p:cNvPr>
          <p:cNvSpPr/>
          <p:nvPr/>
        </p:nvSpPr>
        <p:spPr>
          <a:xfrm>
            <a:off x="3131794" y="1239901"/>
            <a:ext cx="5885624" cy="2031325"/>
          </a:xfrm>
          <a:prstGeom prst="rect">
            <a:avLst/>
          </a:prstGeom>
          <a:noFill/>
        </p:spPr>
        <p:txBody>
          <a:bodyPr wrap="square" rtlCol="0">
            <a:spAutoFit/>
          </a:bodyPr>
          <a:lstStyle/>
          <a:p>
            <a:r>
              <a:rPr lang="en-US" dirty="0"/>
              <a:t>Power Amplifier delivers high power to antenna (may be a switch or a circulator in between). PA drains maximum DC power and hence is critical component from viewpoint of efficiency. Power drawn from DC Supply not delivered to output is dissipated as heat. Hence high efficiency is also desirable for cooler operation of handset. Efficiency can be defined in three ways</a:t>
            </a:r>
          </a:p>
        </p:txBody>
      </p:sp>
      <p:sp>
        <p:nvSpPr>
          <p:cNvPr id="22" name="Rectangle 21">
            <a:extLst>
              <a:ext uri="{FF2B5EF4-FFF2-40B4-BE49-F238E27FC236}">
                <a16:creationId xmlns:a16="http://schemas.microsoft.com/office/drawing/2014/main" id="{46B7308B-9BD4-4355-ACFE-B5B6C8492227}"/>
              </a:ext>
            </a:extLst>
          </p:cNvPr>
          <p:cNvSpPr/>
          <p:nvPr/>
        </p:nvSpPr>
        <p:spPr>
          <a:xfrm>
            <a:off x="644246" y="3712829"/>
            <a:ext cx="2474973" cy="369332"/>
          </a:xfrm>
          <a:prstGeom prst="rect">
            <a:avLst/>
          </a:prstGeom>
        </p:spPr>
        <p:txBody>
          <a:bodyPr wrap="none">
            <a:spAutoFit/>
          </a:bodyPr>
          <a:lstStyle/>
          <a:p>
            <a:pPr algn="just">
              <a:spcBef>
                <a:spcPts val="600"/>
              </a:spcBef>
              <a:spcAft>
                <a:spcPts val="600"/>
              </a:spcAft>
            </a:pPr>
            <a:r>
              <a:rPr lang="en-US"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Drain/Collector Efficiency</a:t>
            </a:r>
            <a:endParaRPr lang="en-US"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49FBC64B-EEC0-45B2-BCF1-8B92FAB0D206}"/>
                  </a:ext>
                </a:extLst>
              </p:cNvPr>
              <p:cNvSpPr/>
              <p:nvPr/>
            </p:nvSpPr>
            <p:spPr>
              <a:xfrm>
                <a:off x="628650" y="4046571"/>
                <a:ext cx="1914883" cy="5322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η</m:t>
                          </m:r>
                        </m:e>
                        <m:sub>
                          <m:r>
                            <a:rPr lang="en-US" sz="1400" i="1">
                              <a:latin typeface="Cambria Math" panose="02040503050406030204" pitchFamily="18" charset="0"/>
                            </a:rPr>
                            <m:t>𝑑𝑟𝑎𝑖</m:t>
                          </m:r>
                          <m:f>
                            <m:fPr>
                              <m:type m:val="lin"/>
                              <m:ctrlPr>
                                <a:rPr lang="en-US" sz="1400" i="1">
                                  <a:latin typeface="Cambria Math" panose="02040503050406030204" pitchFamily="18" charset="0"/>
                                </a:rPr>
                              </m:ctrlPr>
                            </m:fPr>
                            <m:num>
                              <m:r>
                                <a:rPr lang="en-US" sz="1400" i="1">
                                  <a:latin typeface="Cambria Math" panose="02040503050406030204" pitchFamily="18" charset="0"/>
                                </a:rPr>
                                <m:t>𝑛</m:t>
                              </m:r>
                            </m:num>
                            <m:den>
                              <m:r>
                                <a:rPr lang="en-US" sz="1400" i="1">
                                  <a:latin typeface="Cambria Math" panose="02040503050406030204" pitchFamily="18" charset="0"/>
                                </a:rPr>
                                <m:t>𝑐</m:t>
                              </m:r>
                            </m:den>
                          </m:f>
                          <m:r>
                            <a:rPr lang="en-US" sz="1400" i="1">
                              <a:latin typeface="Cambria Math" panose="02040503050406030204" pitchFamily="18" charset="0"/>
                            </a:rPr>
                            <m:t>𝑜𝑙𝑙𝑒𝑐𝑡𝑜𝑟</m:t>
                          </m:r>
                        </m:sub>
                      </m:sSub>
                      <m:r>
                        <a:rPr lang="en-US" sz="1400" i="0">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𝑜𝑢𝑡</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𝐷𝐶</m:t>
                              </m:r>
                            </m:sub>
                          </m:sSub>
                        </m:den>
                      </m:f>
                    </m:oMath>
                  </m:oMathPara>
                </a14:m>
                <a:endParaRPr lang="en-US" sz="1400" dirty="0"/>
              </a:p>
            </p:txBody>
          </p:sp>
        </mc:Choice>
        <mc:Fallback xmlns="">
          <p:sp>
            <p:nvSpPr>
              <p:cNvPr id="23" name="Rectangle 22">
                <a:extLst>
                  <a:ext uri="{FF2B5EF4-FFF2-40B4-BE49-F238E27FC236}">
                    <a16:creationId xmlns:a16="http://schemas.microsoft.com/office/drawing/2014/main" id="{49FBC64B-EEC0-45B2-BCF1-8B92FAB0D206}"/>
                  </a:ext>
                </a:extLst>
              </p:cNvPr>
              <p:cNvSpPr>
                <a:spLocks noRot="1" noChangeAspect="1" noMove="1" noResize="1" noEditPoints="1" noAdjustHandles="1" noChangeArrowheads="1" noChangeShapeType="1" noTextEdit="1"/>
              </p:cNvSpPr>
              <p:nvPr/>
            </p:nvSpPr>
            <p:spPr>
              <a:xfrm>
                <a:off x="628650" y="4046571"/>
                <a:ext cx="1914883" cy="532262"/>
              </a:xfrm>
              <a:prstGeom prst="rect">
                <a:avLst/>
              </a:prstGeom>
              <a:blipFill>
                <a:blip r:embed="rId6"/>
                <a:stretch>
                  <a:fillRect t="-1149" b="-44828"/>
                </a:stretch>
              </a:blipFill>
            </p:spPr>
            <p:txBody>
              <a:bodyPr/>
              <a:lstStyle/>
              <a:p>
                <a:r>
                  <a:rPr lang="en-IN">
                    <a:noFill/>
                  </a:rPr>
                  <a:t> </a:t>
                </a:r>
              </a:p>
            </p:txBody>
          </p:sp>
        </mc:Fallback>
      </mc:AlternateContent>
      <p:sp>
        <p:nvSpPr>
          <p:cNvPr id="24" name="Rectangle 23">
            <a:extLst>
              <a:ext uri="{FF2B5EF4-FFF2-40B4-BE49-F238E27FC236}">
                <a16:creationId xmlns:a16="http://schemas.microsoft.com/office/drawing/2014/main" id="{61FA54D7-E2A3-4B15-8DD1-40BE0E1E45BF}"/>
              </a:ext>
            </a:extLst>
          </p:cNvPr>
          <p:cNvSpPr/>
          <p:nvPr/>
        </p:nvSpPr>
        <p:spPr>
          <a:xfrm>
            <a:off x="3532510" y="3693859"/>
            <a:ext cx="2308132" cy="369332"/>
          </a:xfrm>
          <a:prstGeom prst="rect">
            <a:avLst/>
          </a:prstGeom>
        </p:spPr>
        <p:txBody>
          <a:bodyPr wrap="none">
            <a:spAutoFit/>
          </a:bodyPr>
          <a:lstStyle/>
          <a:p>
            <a:pPr algn="just">
              <a:spcBef>
                <a:spcPts val="600"/>
              </a:spcBef>
              <a:spcAft>
                <a:spcPts val="600"/>
              </a:spcAft>
            </a:pPr>
            <a:r>
              <a:rPr lang="en-US"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Power Added Efficiency</a:t>
            </a:r>
            <a:endParaRPr lang="en-US"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7E25A613-4C44-4655-A8DD-1F74DD6AE303}"/>
                  </a:ext>
                </a:extLst>
              </p:cNvPr>
              <p:cNvSpPr/>
              <p:nvPr/>
            </p:nvSpPr>
            <p:spPr>
              <a:xfrm>
                <a:off x="3523866" y="4046571"/>
                <a:ext cx="1550488" cy="5322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η</m:t>
                          </m:r>
                        </m:e>
                        <m:sub>
                          <m:r>
                            <a:rPr lang="en-US" sz="1400" i="1">
                              <a:latin typeface="Cambria Math" panose="02040503050406030204" pitchFamily="18" charset="0"/>
                            </a:rPr>
                            <m:t>𝑃𝐴𝐸</m:t>
                          </m:r>
                        </m:sub>
                      </m:sSub>
                      <m:r>
                        <a:rPr lang="en-US" sz="1400" i="0">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𝑜𝑢𝑡</m:t>
                              </m:r>
                            </m:sub>
                          </m:sSub>
                        </m:num>
                        <m:den>
                          <m:sSub>
                            <m:sSubPr>
                              <m:ctrlPr>
                                <a:rPr lang="en-US" sz="1400" i="1">
                                  <a:latin typeface="Cambria Math" panose="02040503050406030204" pitchFamily="18" charset="0"/>
                                </a:rPr>
                              </m:ctrlPr>
                            </m:sSubPr>
                            <m:e>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𝑖𝑛</m:t>
                                  </m:r>
                                </m:sub>
                              </m:sSub>
                              <m:r>
                                <a:rPr lang="en-US" sz="1400" i="0">
                                  <a:latin typeface="Cambria Math" panose="02040503050406030204" pitchFamily="18" charset="0"/>
                                </a:rPr>
                                <m:t>+</m:t>
                              </m:r>
                              <m:r>
                                <a:rPr lang="en-US" sz="1400" i="1">
                                  <a:latin typeface="Cambria Math" panose="02040503050406030204" pitchFamily="18" charset="0"/>
                                </a:rPr>
                                <m:t>𝑃</m:t>
                              </m:r>
                            </m:e>
                            <m:sub>
                              <m:r>
                                <a:rPr lang="en-US" sz="1400" i="1">
                                  <a:latin typeface="Cambria Math" panose="02040503050406030204" pitchFamily="18" charset="0"/>
                                </a:rPr>
                                <m:t>𝐷𝐶</m:t>
                              </m:r>
                            </m:sub>
                          </m:sSub>
                        </m:den>
                      </m:f>
                    </m:oMath>
                  </m:oMathPara>
                </a14:m>
                <a:endParaRPr lang="en-US" sz="1400" dirty="0"/>
              </a:p>
            </p:txBody>
          </p:sp>
        </mc:Choice>
        <mc:Fallback xmlns="">
          <p:sp>
            <p:nvSpPr>
              <p:cNvPr id="25" name="Rectangle 24">
                <a:extLst>
                  <a:ext uri="{FF2B5EF4-FFF2-40B4-BE49-F238E27FC236}">
                    <a16:creationId xmlns:a16="http://schemas.microsoft.com/office/drawing/2014/main" id="{7E25A613-4C44-4655-A8DD-1F74DD6AE303}"/>
                  </a:ext>
                </a:extLst>
              </p:cNvPr>
              <p:cNvSpPr>
                <a:spLocks noRot="1" noChangeAspect="1" noMove="1" noResize="1" noEditPoints="1" noAdjustHandles="1" noChangeArrowheads="1" noChangeShapeType="1" noTextEdit="1"/>
              </p:cNvSpPr>
              <p:nvPr/>
            </p:nvSpPr>
            <p:spPr>
              <a:xfrm>
                <a:off x="3523866" y="4046571"/>
                <a:ext cx="1550488" cy="532262"/>
              </a:xfrm>
              <a:prstGeom prst="rect">
                <a:avLst/>
              </a:prstGeom>
              <a:blipFill>
                <a:blip r:embed="rId7"/>
                <a:stretch>
                  <a:fillRect/>
                </a:stretch>
              </a:blipFill>
            </p:spPr>
            <p:txBody>
              <a:bodyPr/>
              <a:lstStyle/>
              <a:p>
                <a:r>
                  <a:rPr lang="en-IN">
                    <a:noFill/>
                  </a:rPr>
                  <a:t> </a:t>
                </a:r>
              </a:p>
            </p:txBody>
          </p:sp>
        </mc:Fallback>
      </mc:AlternateContent>
      <p:sp>
        <p:nvSpPr>
          <p:cNvPr id="26" name="Rectangle 25">
            <a:extLst>
              <a:ext uri="{FF2B5EF4-FFF2-40B4-BE49-F238E27FC236}">
                <a16:creationId xmlns:a16="http://schemas.microsoft.com/office/drawing/2014/main" id="{4586CD3B-CB10-4977-8E45-FB2432562205}"/>
              </a:ext>
            </a:extLst>
          </p:cNvPr>
          <p:cNvSpPr/>
          <p:nvPr/>
        </p:nvSpPr>
        <p:spPr>
          <a:xfrm>
            <a:off x="6238338" y="3712829"/>
            <a:ext cx="2100703" cy="369332"/>
          </a:xfrm>
          <a:prstGeom prst="rect">
            <a:avLst/>
          </a:prstGeom>
        </p:spPr>
        <p:txBody>
          <a:bodyPr wrap="none">
            <a:spAutoFit/>
          </a:bodyPr>
          <a:lstStyle/>
          <a:p>
            <a:pPr algn="just">
              <a:spcBef>
                <a:spcPts val="600"/>
              </a:spcBef>
              <a:spcAft>
                <a:spcPts val="600"/>
              </a:spcAft>
            </a:pPr>
            <a:r>
              <a:rPr lang="en-US"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Conversion Efficiency</a:t>
            </a:r>
            <a:endParaRPr lang="en-US"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45593870-932F-4AE4-8DB5-4FDC6CF91BE9}"/>
                  </a:ext>
                </a:extLst>
              </p:cNvPr>
              <p:cNvSpPr/>
              <p:nvPr/>
            </p:nvSpPr>
            <p:spPr>
              <a:xfrm>
                <a:off x="6238338" y="3972191"/>
                <a:ext cx="1916679" cy="5421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η</m:t>
                          </m:r>
                        </m:e>
                        <m:sub>
                          <m:r>
                            <a:rPr lang="en-US" sz="1400" i="1">
                              <a:latin typeface="Cambria Math" panose="02040503050406030204" pitchFamily="18" charset="0"/>
                            </a:rPr>
                            <m:t>𝐶𝑜𝑛𝑣𝑒𝑟𝑠𝑖𝑜𝑛</m:t>
                          </m:r>
                        </m:sub>
                      </m:sSub>
                      <m:r>
                        <a:rPr lang="en-US" sz="1400" i="0">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𝑜𝑢𝑡</m:t>
                              </m:r>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𝑖𝑛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𝐷𝐶</m:t>
                              </m:r>
                            </m:sub>
                          </m:sSub>
                        </m:den>
                      </m:f>
                    </m:oMath>
                  </m:oMathPara>
                </a14:m>
                <a:endParaRPr lang="en-US" sz="1400" dirty="0"/>
              </a:p>
            </p:txBody>
          </p:sp>
        </mc:Choice>
        <mc:Fallback xmlns="">
          <p:sp>
            <p:nvSpPr>
              <p:cNvPr id="27" name="Rectangle 26">
                <a:extLst>
                  <a:ext uri="{FF2B5EF4-FFF2-40B4-BE49-F238E27FC236}">
                    <a16:creationId xmlns:a16="http://schemas.microsoft.com/office/drawing/2014/main" id="{45593870-932F-4AE4-8DB5-4FDC6CF91BE9}"/>
                  </a:ext>
                </a:extLst>
              </p:cNvPr>
              <p:cNvSpPr>
                <a:spLocks noRot="1" noChangeAspect="1" noMove="1" noResize="1" noEditPoints="1" noAdjustHandles="1" noChangeArrowheads="1" noChangeShapeType="1" noTextEdit="1"/>
              </p:cNvSpPr>
              <p:nvPr/>
            </p:nvSpPr>
            <p:spPr>
              <a:xfrm>
                <a:off x="6238338" y="3972191"/>
                <a:ext cx="1916679" cy="542136"/>
              </a:xfrm>
              <a:prstGeom prst="rect">
                <a:avLst/>
              </a:prstGeom>
              <a:blipFill>
                <a:blip r:embed="rId8"/>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215970471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C3D9-E34E-40EC-ACF4-A9C6724A807D}"/>
              </a:ext>
            </a:extLst>
          </p:cNvPr>
          <p:cNvSpPr>
            <a:spLocks noGrp="1"/>
          </p:cNvSpPr>
          <p:nvPr>
            <p:ph type="title"/>
          </p:nvPr>
        </p:nvSpPr>
        <p:spPr/>
        <p:txBody>
          <a:bodyPr/>
          <a:lstStyle/>
          <a:p>
            <a:r>
              <a:rPr lang="en-IN" dirty="0"/>
              <a:t>Single Tone Characteristics of PA</a:t>
            </a:r>
          </a:p>
        </p:txBody>
      </p:sp>
      <p:sp>
        <p:nvSpPr>
          <p:cNvPr id="3" name="Date Placeholder 2">
            <a:extLst>
              <a:ext uri="{FF2B5EF4-FFF2-40B4-BE49-F238E27FC236}">
                <a16:creationId xmlns:a16="http://schemas.microsoft.com/office/drawing/2014/main" id="{F5EC0D3C-FC76-4DAE-A140-670F24AD94D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CC37832-7FCD-4BEF-95C0-1309476B4E40}"/>
              </a:ext>
            </a:extLst>
          </p:cNvPr>
          <p:cNvSpPr>
            <a:spLocks noGrp="1"/>
          </p:cNvSpPr>
          <p:nvPr>
            <p:ph type="sldNum" sz="quarter" idx="12"/>
          </p:nvPr>
        </p:nvSpPr>
        <p:spPr/>
        <p:txBody>
          <a:bodyPr/>
          <a:lstStyle/>
          <a:p>
            <a:fld id="{2495F090-CA2D-44FF-B42B-1156B48CA943}" type="slidenum">
              <a:rPr lang="en-IN" smtClean="0"/>
              <a:t>199</a:t>
            </a:fld>
            <a:endParaRPr lang="en-IN"/>
          </a:p>
        </p:txBody>
      </p:sp>
      <p:grpSp>
        <p:nvGrpSpPr>
          <p:cNvPr id="5" name="Group 4">
            <a:extLst>
              <a:ext uri="{FF2B5EF4-FFF2-40B4-BE49-F238E27FC236}">
                <a16:creationId xmlns:a16="http://schemas.microsoft.com/office/drawing/2014/main" id="{142FE37B-EC65-4388-BBF1-3C47D3171569}"/>
              </a:ext>
            </a:extLst>
          </p:cNvPr>
          <p:cNvGrpSpPr/>
          <p:nvPr/>
        </p:nvGrpSpPr>
        <p:grpSpPr>
          <a:xfrm>
            <a:off x="751405" y="905866"/>
            <a:ext cx="5004594" cy="3129665"/>
            <a:chOff x="2262187" y="2294732"/>
            <a:chExt cx="4619625" cy="3129665"/>
          </a:xfrm>
        </p:grpSpPr>
        <p:grpSp>
          <p:nvGrpSpPr>
            <p:cNvPr id="6" name="Group 5">
              <a:extLst>
                <a:ext uri="{FF2B5EF4-FFF2-40B4-BE49-F238E27FC236}">
                  <a16:creationId xmlns:a16="http://schemas.microsoft.com/office/drawing/2014/main" id="{99315242-FCD6-4A7E-9478-97D4947DD298}"/>
                </a:ext>
              </a:extLst>
            </p:cNvPr>
            <p:cNvGrpSpPr/>
            <p:nvPr/>
          </p:nvGrpSpPr>
          <p:grpSpPr>
            <a:xfrm>
              <a:off x="2262187" y="2294732"/>
              <a:ext cx="4619625" cy="3129665"/>
              <a:chOff x="228600" y="0"/>
              <a:chExt cx="4619625" cy="3129665"/>
            </a:xfrm>
          </p:grpSpPr>
          <p:grpSp>
            <p:nvGrpSpPr>
              <p:cNvPr id="10" name="Group 9">
                <a:extLst>
                  <a:ext uri="{FF2B5EF4-FFF2-40B4-BE49-F238E27FC236}">
                    <a16:creationId xmlns:a16="http://schemas.microsoft.com/office/drawing/2014/main" id="{968F96A2-B659-4305-8DD2-9EFFC3E1C72E}"/>
                  </a:ext>
                </a:extLst>
              </p:cNvPr>
              <p:cNvGrpSpPr/>
              <p:nvPr/>
            </p:nvGrpSpPr>
            <p:grpSpPr>
              <a:xfrm>
                <a:off x="247650" y="0"/>
                <a:ext cx="4600575" cy="3129665"/>
                <a:chOff x="-28575" y="-9525"/>
                <a:chExt cx="4600575" cy="3129665"/>
              </a:xfrm>
            </p:grpSpPr>
            <p:grpSp>
              <p:nvGrpSpPr>
                <p:cNvPr id="14" name="Group 13">
                  <a:extLst>
                    <a:ext uri="{FF2B5EF4-FFF2-40B4-BE49-F238E27FC236}">
                      <a16:creationId xmlns:a16="http://schemas.microsoft.com/office/drawing/2014/main" id="{7EC39EEA-3235-4A6E-8C78-8E701BDFC79A}"/>
                    </a:ext>
                  </a:extLst>
                </p:cNvPr>
                <p:cNvGrpSpPr/>
                <p:nvPr/>
              </p:nvGrpSpPr>
              <p:grpSpPr>
                <a:xfrm>
                  <a:off x="152400" y="81512"/>
                  <a:ext cx="4404809" cy="3038628"/>
                  <a:chOff x="85725" y="81512"/>
                  <a:chExt cx="4404809" cy="3038628"/>
                </a:xfrm>
              </p:grpSpPr>
              <p:sp>
                <p:nvSpPr>
                  <p:cNvPr id="17" name="Freeform 19">
                    <a:extLst>
                      <a:ext uri="{FF2B5EF4-FFF2-40B4-BE49-F238E27FC236}">
                        <a16:creationId xmlns:a16="http://schemas.microsoft.com/office/drawing/2014/main" id="{0561E0C7-0486-41BB-8D03-A2E5ABAB983E}"/>
                      </a:ext>
                    </a:extLst>
                  </p:cNvPr>
                  <p:cNvSpPr/>
                  <p:nvPr/>
                </p:nvSpPr>
                <p:spPr bwMode="auto">
                  <a:xfrm>
                    <a:off x="601507" y="553163"/>
                    <a:ext cx="3500133" cy="2286664"/>
                  </a:xfrm>
                  <a:custGeom>
                    <a:avLst/>
                    <a:gdLst>
                      <a:gd name="connsiteX0" fmla="*/ 0 w 2070847"/>
                      <a:gd name="connsiteY0" fmla="*/ 1449294 h 1449294"/>
                      <a:gd name="connsiteX1" fmla="*/ 1290918 w 2070847"/>
                      <a:gd name="connsiteY1" fmla="*/ 310777 h 1449294"/>
                      <a:gd name="connsiteX2" fmla="*/ 1694330 w 2070847"/>
                      <a:gd name="connsiteY2" fmla="*/ 50800 h 1449294"/>
                      <a:gd name="connsiteX3" fmla="*/ 2070847 w 2070847"/>
                      <a:gd name="connsiteY3" fmla="*/ 5977 h 1449294"/>
                    </a:gdLst>
                    <a:ahLst/>
                    <a:cxnLst>
                      <a:cxn ang="0">
                        <a:pos x="connsiteX0" y="connsiteY0"/>
                      </a:cxn>
                      <a:cxn ang="0">
                        <a:pos x="connsiteX1" y="connsiteY1"/>
                      </a:cxn>
                      <a:cxn ang="0">
                        <a:pos x="connsiteX2" y="connsiteY2"/>
                      </a:cxn>
                      <a:cxn ang="0">
                        <a:pos x="connsiteX3" y="connsiteY3"/>
                      </a:cxn>
                    </a:cxnLst>
                    <a:rect l="l" t="t" r="r" b="b"/>
                    <a:pathLst>
                      <a:path w="2070847" h="1449294">
                        <a:moveTo>
                          <a:pt x="0" y="1449294"/>
                        </a:moveTo>
                        <a:cubicBezTo>
                          <a:pt x="504265" y="996576"/>
                          <a:pt x="1008530" y="543859"/>
                          <a:pt x="1290918" y="310777"/>
                        </a:cubicBezTo>
                        <a:cubicBezTo>
                          <a:pt x="1573306" y="77695"/>
                          <a:pt x="1564342" y="101600"/>
                          <a:pt x="1694330" y="50800"/>
                        </a:cubicBezTo>
                        <a:cubicBezTo>
                          <a:pt x="1824318" y="0"/>
                          <a:pt x="1947582" y="2988"/>
                          <a:pt x="2070847" y="5977"/>
                        </a:cubicBezTo>
                      </a:path>
                    </a:pathLst>
                  </a:custGeom>
                  <a:noFill/>
                  <a:ln w="28575" cap="flat" cmpd="sng" algn="ctr">
                    <a:solidFill>
                      <a:schemeClr val="accent1"/>
                    </a:solidFill>
                    <a:prstDash val="sysDash"/>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endParaRPr lang="en-US"/>
                  </a:p>
                </p:txBody>
              </p:sp>
              <p:sp>
                <p:nvSpPr>
                  <p:cNvPr id="18" name="Freeform 20">
                    <a:extLst>
                      <a:ext uri="{FF2B5EF4-FFF2-40B4-BE49-F238E27FC236}">
                        <a16:creationId xmlns:a16="http://schemas.microsoft.com/office/drawing/2014/main" id="{F6166A83-1121-4A7C-BD11-BD24640A3E9C}"/>
                      </a:ext>
                    </a:extLst>
                  </p:cNvPr>
                  <p:cNvSpPr/>
                  <p:nvPr/>
                </p:nvSpPr>
                <p:spPr bwMode="auto">
                  <a:xfrm>
                    <a:off x="601507" y="1025819"/>
                    <a:ext cx="3500133" cy="728432"/>
                  </a:xfrm>
                  <a:custGeom>
                    <a:avLst/>
                    <a:gdLst>
                      <a:gd name="connsiteX0" fmla="*/ 0 w 2070847"/>
                      <a:gd name="connsiteY0" fmla="*/ 0 h 286870"/>
                      <a:gd name="connsiteX1" fmla="*/ 1362635 w 2070847"/>
                      <a:gd name="connsiteY1" fmla="*/ 0 h 286870"/>
                      <a:gd name="connsiteX2" fmla="*/ 1568824 w 2070847"/>
                      <a:gd name="connsiteY2" fmla="*/ 8964 h 286870"/>
                      <a:gd name="connsiteX3" fmla="*/ 1739153 w 2070847"/>
                      <a:gd name="connsiteY3" fmla="*/ 35858 h 286870"/>
                      <a:gd name="connsiteX4" fmla="*/ 1891553 w 2070847"/>
                      <a:gd name="connsiteY4" fmla="*/ 98611 h 286870"/>
                      <a:gd name="connsiteX5" fmla="*/ 1999130 w 2070847"/>
                      <a:gd name="connsiteY5" fmla="*/ 197223 h 286870"/>
                      <a:gd name="connsiteX6" fmla="*/ 2070847 w 2070847"/>
                      <a:gd name="connsiteY6" fmla="*/ 286870 h 28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847" h="286870">
                        <a:moveTo>
                          <a:pt x="0" y="0"/>
                        </a:moveTo>
                        <a:lnTo>
                          <a:pt x="1362635" y="0"/>
                        </a:lnTo>
                        <a:cubicBezTo>
                          <a:pt x="1624106" y="1494"/>
                          <a:pt x="1506071" y="2988"/>
                          <a:pt x="1568824" y="8964"/>
                        </a:cubicBezTo>
                        <a:cubicBezTo>
                          <a:pt x="1631577" y="14940"/>
                          <a:pt x="1685365" y="20917"/>
                          <a:pt x="1739153" y="35858"/>
                        </a:cubicBezTo>
                        <a:cubicBezTo>
                          <a:pt x="1792941" y="50799"/>
                          <a:pt x="1848224" y="71717"/>
                          <a:pt x="1891553" y="98611"/>
                        </a:cubicBezTo>
                        <a:cubicBezTo>
                          <a:pt x="1934882" y="125505"/>
                          <a:pt x="1969248" y="165847"/>
                          <a:pt x="1999130" y="197223"/>
                        </a:cubicBezTo>
                        <a:cubicBezTo>
                          <a:pt x="2029012" y="228599"/>
                          <a:pt x="2049929" y="257734"/>
                          <a:pt x="2070847" y="286870"/>
                        </a:cubicBezTo>
                      </a:path>
                    </a:pathLst>
                  </a:custGeom>
                  <a:noFill/>
                  <a:ln w="28575" cap="flat" cmpd="sng" algn="ctr">
                    <a:solidFill>
                      <a:srgbClr val="FF0000"/>
                    </a:solidFill>
                    <a:prstDash val="dash"/>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endParaRPr lang="en-US"/>
                  </a:p>
                </p:txBody>
              </p:sp>
              <p:cxnSp>
                <p:nvCxnSpPr>
                  <p:cNvPr id="19" name="Straight Connector 18">
                    <a:extLst>
                      <a:ext uri="{FF2B5EF4-FFF2-40B4-BE49-F238E27FC236}">
                        <a16:creationId xmlns:a16="http://schemas.microsoft.com/office/drawing/2014/main" id="{03B58584-8ADC-4B81-A438-B8BDE68EFED6}"/>
                      </a:ext>
                    </a:extLst>
                  </p:cNvPr>
                  <p:cNvCxnSpPr/>
                  <p:nvPr/>
                </p:nvCxnSpPr>
                <p:spPr bwMode="auto">
                  <a:xfrm rot="5400000">
                    <a:off x="1391522" y="1489156"/>
                    <a:ext cx="2701342" cy="1588"/>
                  </a:xfrm>
                  <a:prstGeom prst="line">
                    <a:avLst/>
                  </a:prstGeom>
                  <a:gradFill rotWithShape="1">
                    <a:gsLst>
                      <a:gs pos="0">
                        <a:srgbClr val="5B9BD5"/>
                      </a:gs>
                      <a:gs pos="100000">
                        <a:sysClr val="window" lastClr="FFFFFF"/>
                      </a:gs>
                    </a:gsLst>
                    <a:lin ang="18900000" scaled="1"/>
                  </a:gradFill>
                  <a:ln w="9525" cap="flat" cmpd="sng" algn="ctr">
                    <a:solidFill>
                      <a:sysClr val="windowText" lastClr="000000"/>
                    </a:solidFill>
                    <a:prstDash val="dash"/>
                    <a:round/>
                    <a:headEnd type="none" w="med" len="med"/>
                    <a:tailEnd type="none" w="med" len="med"/>
                  </a:ln>
                  <a:effectLst/>
                </p:spPr>
              </p:cxnSp>
              <p:cxnSp>
                <p:nvCxnSpPr>
                  <p:cNvPr id="20" name="Straight Connector 19">
                    <a:extLst>
                      <a:ext uri="{FF2B5EF4-FFF2-40B4-BE49-F238E27FC236}">
                        <a16:creationId xmlns:a16="http://schemas.microsoft.com/office/drawing/2014/main" id="{40D71E53-17D0-4AEB-9684-0F5AEB4DC374}"/>
                      </a:ext>
                    </a:extLst>
                  </p:cNvPr>
                  <p:cNvCxnSpPr/>
                  <p:nvPr/>
                </p:nvCxnSpPr>
                <p:spPr bwMode="auto">
                  <a:xfrm rot="5400000">
                    <a:off x="2305128" y="1488362"/>
                    <a:ext cx="2701342" cy="1588"/>
                  </a:xfrm>
                  <a:prstGeom prst="line">
                    <a:avLst/>
                  </a:prstGeom>
                  <a:gradFill rotWithShape="1">
                    <a:gsLst>
                      <a:gs pos="0">
                        <a:srgbClr val="5B9BD5"/>
                      </a:gs>
                      <a:gs pos="100000">
                        <a:sysClr val="window" lastClr="FFFFFF"/>
                      </a:gs>
                    </a:gsLst>
                    <a:lin ang="18900000" scaled="1"/>
                  </a:gradFill>
                  <a:ln w="9525" cap="flat" cmpd="sng" algn="ctr">
                    <a:solidFill>
                      <a:sysClr val="windowText" lastClr="000000"/>
                    </a:solidFill>
                    <a:prstDash val="dash"/>
                    <a:round/>
                    <a:headEnd type="none" w="med" len="med"/>
                    <a:tailEnd type="none" w="med" len="med"/>
                  </a:ln>
                  <a:effectLst/>
                </p:spPr>
              </p:cxnSp>
              <p:sp>
                <p:nvSpPr>
                  <p:cNvPr id="21" name="TextBox 80">
                    <a:extLst>
                      <a:ext uri="{FF2B5EF4-FFF2-40B4-BE49-F238E27FC236}">
                        <a16:creationId xmlns:a16="http://schemas.microsoft.com/office/drawing/2014/main" id="{F5A688B1-4D24-4A52-A42D-354D803A8A9B}"/>
                      </a:ext>
                    </a:extLst>
                  </p:cNvPr>
                  <p:cNvSpPr txBox="1"/>
                  <p:nvPr/>
                </p:nvSpPr>
                <p:spPr>
                  <a:xfrm>
                    <a:off x="1792402" y="2843141"/>
                    <a:ext cx="1257859" cy="276999"/>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Power Input (dBm)</a:t>
                    </a:r>
                    <a:endParaRPr lang="en-US" sz="1200">
                      <a:effectLst/>
                      <a:latin typeface="Times New Roman" panose="02020603050405020304" pitchFamily="18" charset="0"/>
                      <a:ea typeface="Times New Roman" panose="02020603050405020304" pitchFamily="18" charset="0"/>
                    </a:endParaRPr>
                  </a:p>
                </p:txBody>
              </p:sp>
              <p:sp>
                <p:nvSpPr>
                  <p:cNvPr id="22" name="TextBox 81">
                    <a:extLst>
                      <a:ext uri="{FF2B5EF4-FFF2-40B4-BE49-F238E27FC236}">
                        <a16:creationId xmlns:a16="http://schemas.microsoft.com/office/drawing/2014/main" id="{C5C98393-3159-47A9-BFD6-A7E89F560955}"/>
                      </a:ext>
                    </a:extLst>
                  </p:cNvPr>
                  <p:cNvSpPr txBox="1"/>
                  <p:nvPr/>
                </p:nvSpPr>
                <p:spPr>
                  <a:xfrm>
                    <a:off x="85725" y="1025819"/>
                    <a:ext cx="340922" cy="975360"/>
                  </a:xfrm>
                  <a:prstGeom prst="rect">
                    <a:avLst/>
                  </a:prstGeom>
                  <a:noFill/>
                </p:spPr>
                <p:txBody>
                  <a:bodyPr vert="vert270" wrap="square" rtlCol="0">
                    <a:spAutoFit/>
                  </a:bodyPr>
                  <a:lstStyle/>
                  <a:p>
                    <a:pPr marL="0" marR="0">
                      <a:spcBef>
                        <a:spcPts val="0"/>
                      </a:spcBef>
                      <a:spcAft>
                        <a:spcPts val="0"/>
                      </a:spcAft>
                    </a:pPr>
                    <a:r>
                      <a:rPr lang="en-US" sz="1200" kern="12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Gain (dB)</a:t>
                    </a:r>
                    <a:endParaRPr lang="en-US" sz="1200">
                      <a:effectLst/>
                      <a:latin typeface="Times New Roman" panose="02020603050405020304" pitchFamily="18" charset="0"/>
                      <a:ea typeface="Times New Roman" panose="02020603050405020304" pitchFamily="18" charset="0"/>
                    </a:endParaRPr>
                  </a:p>
                </p:txBody>
              </p:sp>
              <p:sp>
                <p:nvSpPr>
                  <p:cNvPr id="23" name="TextBox 82">
                    <a:extLst>
                      <a:ext uri="{FF2B5EF4-FFF2-40B4-BE49-F238E27FC236}">
                        <a16:creationId xmlns:a16="http://schemas.microsoft.com/office/drawing/2014/main" id="{0D2B92D8-F6FD-46F8-84AF-7A1EA39EC28B}"/>
                      </a:ext>
                    </a:extLst>
                  </p:cNvPr>
                  <p:cNvSpPr txBox="1"/>
                  <p:nvPr/>
                </p:nvSpPr>
                <p:spPr>
                  <a:xfrm>
                    <a:off x="276255" y="404749"/>
                    <a:ext cx="340922" cy="1999615"/>
                  </a:xfrm>
                  <a:prstGeom prst="rect">
                    <a:avLst/>
                  </a:prstGeom>
                  <a:noFill/>
                </p:spPr>
                <p:txBody>
                  <a:bodyPr vert="vert270" wrap="square" rtlCol="0">
                    <a:spAutoFit/>
                  </a:bodyPr>
                  <a:lstStyle/>
                  <a:p>
                    <a:pPr marL="0" marR="0">
                      <a:spcBef>
                        <a:spcPts val="0"/>
                      </a:spcBef>
                      <a:spcAft>
                        <a:spcPts val="0"/>
                      </a:spcAft>
                    </a:pPr>
                    <a:r>
                      <a:rPr lang="en-US" sz="1200" kern="120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Output Power (dBm)</a:t>
                    </a:r>
                    <a:endParaRPr lang="en-US" sz="1200">
                      <a:effectLst/>
                      <a:latin typeface="Times New Roman" panose="02020603050405020304" pitchFamily="18" charset="0"/>
                      <a:ea typeface="Times New Roman" panose="02020603050405020304" pitchFamily="18" charset="0"/>
                    </a:endParaRPr>
                  </a:p>
                </p:txBody>
              </p:sp>
              <p:sp>
                <p:nvSpPr>
                  <p:cNvPr id="24" name="TextBox 72">
                    <a:extLst>
                      <a:ext uri="{FF2B5EF4-FFF2-40B4-BE49-F238E27FC236}">
                        <a16:creationId xmlns:a16="http://schemas.microsoft.com/office/drawing/2014/main" id="{E7951A65-B5BB-4998-93D3-2D2A79690304}"/>
                      </a:ext>
                    </a:extLst>
                  </p:cNvPr>
                  <p:cNvSpPr txBox="1"/>
                  <p:nvPr/>
                </p:nvSpPr>
                <p:spPr>
                  <a:xfrm>
                    <a:off x="1208099" y="296648"/>
                    <a:ext cx="1068070" cy="277495"/>
                  </a:xfrm>
                  <a:prstGeom prst="rect">
                    <a:avLst/>
                  </a:prstGeom>
                  <a:noFill/>
                </p:spPr>
                <p:txBody>
                  <a:bodyPr wrap="square" rtlCol="0">
                    <a:spAutoFit/>
                  </a:bodyPr>
                  <a:lstStyle/>
                  <a:p>
                    <a:pPr marL="0" marR="0">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Linear Region</a:t>
                    </a:r>
                    <a:endParaRPr lang="en-US" sz="1200" dirty="0">
                      <a:effectLst/>
                      <a:latin typeface="Times New Roman" panose="02020603050405020304" pitchFamily="18" charset="0"/>
                      <a:ea typeface="Times New Roman" panose="02020603050405020304" pitchFamily="18" charset="0"/>
                    </a:endParaRPr>
                  </a:p>
                </p:txBody>
              </p:sp>
              <p:sp>
                <p:nvSpPr>
                  <p:cNvPr id="25" name="TextBox 73">
                    <a:extLst>
                      <a:ext uri="{FF2B5EF4-FFF2-40B4-BE49-F238E27FC236}">
                        <a16:creationId xmlns:a16="http://schemas.microsoft.com/office/drawing/2014/main" id="{5FAEE282-C429-49DE-A1FF-E2A34EB9F022}"/>
                      </a:ext>
                    </a:extLst>
                  </p:cNvPr>
                  <p:cNvSpPr txBox="1"/>
                  <p:nvPr/>
                </p:nvSpPr>
                <p:spPr>
                  <a:xfrm>
                    <a:off x="2771775" y="1510085"/>
                    <a:ext cx="819151" cy="463550"/>
                  </a:xfrm>
                  <a:prstGeom prst="rect">
                    <a:avLst/>
                  </a:prstGeom>
                  <a:noFill/>
                </p:spPr>
                <p:txBody>
                  <a:bodyPr wrap="square" rtlCol="0">
                    <a:spAutoFit/>
                  </a:bodyPr>
                  <a:lstStyle/>
                  <a:p>
                    <a:pPr marL="0" marR="0" algn="ctr">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Nonlinear Region</a:t>
                    </a:r>
                    <a:endParaRPr lang="en-US" sz="1200">
                      <a:effectLst/>
                      <a:latin typeface="Times New Roman" panose="02020603050405020304" pitchFamily="18" charset="0"/>
                      <a:ea typeface="Times New Roman" panose="02020603050405020304" pitchFamily="18" charset="0"/>
                    </a:endParaRPr>
                  </a:p>
                </p:txBody>
              </p:sp>
              <p:sp>
                <p:nvSpPr>
                  <p:cNvPr id="26" name="TextBox 74">
                    <a:extLst>
                      <a:ext uri="{FF2B5EF4-FFF2-40B4-BE49-F238E27FC236}">
                        <a16:creationId xmlns:a16="http://schemas.microsoft.com/office/drawing/2014/main" id="{2886AF6A-235F-4299-8A18-597B061E0938}"/>
                      </a:ext>
                    </a:extLst>
                  </p:cNvPr>
                  <p:cNvSpPr txBox="1"/>
                  <p:nvPr/>
                </p:nvSpPr>
                <p:spPr>
                  <a:xfrm>
                    <a:off x="3671384" y="81512"/>
                    <a:ext cx="819150" cy="463550"/>
                  </a:xfrm>
                  <a:prstGeom prst="rect">
                    <a:avLst/>
                  </a:prstGeom>
                  <a:noFill/>
                </p:spPr>
                <p:txBody>
                  <a:bodyPr wrap="square" rtlCol="0">
                    <a:spAutoFit/>
                  </a:bodyPr>
                  <a:lstStyle/>
                  <a:p>
                    <a:pPr marL="0" marR="0" algn="ctr">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Saturated Region</a:t>
                    </a:r>
                    <a:endParaRPr lang="en-US" sz="1200" dirty="0">
                      <a:effectLst/>
                      <a:latin typeface="Times New Roman" panose="02020603050405020304" pitchFamily="18" charset="0"/>
                      <a:ea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723D7EDE-82C9-48AA-8251-ABADC1FD009B}"/>
                      </a:ext>
                    </a:extLst>
                  </p:cNvPr>
                  <p:cNvCxnSpPr/>
                  <p:nvPr/>
                </p:nvCxnSpPr>
                <p:spPr>
                  <a:xfrm>
                    <a:off x="600165" y="2839827"/>
                    <a:ext cx="3818428" cy="0"/>
                  </a:xfrm>
                  <a:prstGeom prst="straightConnector1">
                    <a:avLst/>
                  </a:prstGeom>
                  <a:noFill/>
                  <a:ln w="6350" cap="flat" cmpd="sng" algn="ctr">
                    <a:solidFill>
                      <a:srgbClr val="5B9BD5"/>
                    </a:solidFill>
                    <a:prstDash val="solid"/>
                    <a:miter lim="800000"/>
                    <a:tailEnd type="triangle"/>
                  </a:ln>
                  <a:effectLst/>
                </p:spPr>
              </p:cxnSp>
              <p:cxnSp>
                <p:nvCxnSpPr>
                  <p:cNvPr id="28" name="Straight Arrow Connector 27">
                    <a:extLst>
                      <a:ext uri="{FF2B5EF4-FFF2-40B4-BE49-F238E27FC236}">
                        <a16:creationId xmlns:a16="http://schemas.microsoft.com/office/drawing/2014/main" id="{AB798811-5E4F-4FE7-8861-1665B9E7E890}"/>
                      </a:ext>
                    </a:extLst>
                  </p:cNvPr>
                  <p:cNvCxnSpPr/>
                  <p:nvPr/>
                </p:nvCxnSpPr>
                <p:spPr>
                  <a:xfrm flipV="1">
                    <a:off x="600165" y="146082"/>
                    <a:ext cx="0" cy="2693745"/>
                  </a:xfrm>
                  <a:prstGeom prst="straightConnector1">
                    <a:avLst/>
                  </a:prstGeom>
                  <a:noFill/>
                  <a:ln w="6350" cap="flat" cmpd="sng" algn="ctr">
                    <a:solidFill>
                      <a:srgbClr val="5B9BD5"/>
                    </a:solidFill>
                    <a:prstDash val="solid"/>
                    <a:miter lim="800000"/>
                    <a:tailEnd type="triangle"/>
                  </a:ln>
                  <a:effectLst/>
                </p:spPr>
              </p:cxnSp>
              <p:cxnSp>
                <p:nvCxnSpPr>
                  <p:cNvPr id="29" name="Straight Arrow Connector 28">
                    <a:extLst>
                      <a:ext uri="{FF2B5EF4-FFF2-40B4-BE49-F238E27FC236}">
                        <a16:creationId xmlns:a16="http://schemas.microsoft.com/office/drawing/2014/main" id="{CEA50253-876E-490F-90DE-8CB82B10CB33}"/>
                      </a:ext>
                    </a:extLst>
                  </p:cNvPr>
                  <p:cNvCxnSpPr/>
                  <p:nvPr/>
                </p:nvCxnSpPr>
                <p:spPr>
                  <a:xfrm>
                    <a:off x="3353192" y="2988243"/>
                    <a:ext cx="545653" cy="0"/>
                  </a:xfrm>
                  <a:prstGeom prst="straightConnector1">
                    <a:avLst/>
                  </a:prstGeom>
                  <a:noFill/>
                  <a:ln w="6350" cap="flat" cmpd="sng" algn="ctr">
                    <a:solidFill>
                      <a:srgbClr val="5B9BD5"/>
                    </a:solidFill>
                    <a:prstDash val="solid"/>
                    <a:miter lim="800000"/>
                    <a:tailEnd type="triangle"/>
                  </a:ln>
                  <a:effectLst/>
                </p:spPr>
              </p:cxnSp>
              <p:cxnSp>
                <p:nvCxnSpPr>
                  <p:cNvPr id="30" name="Straight Arrow Connector 29">
                    <a:extLst>
                      <a:ext uri="{FF2B5EF4-FFF2-40B4-BE49-F238E27FC236}">
                        <a16:creationId xmlns:a16="http://schemas.microsoft.com/office/drawing/2014/main" id="{03C3BAC3-34CC-4A73-94C3-769EDDA0BF42}"/>
                      </a:ext>
                    </a:extLst>
                  </p:cNvPr>
                  <p:cNvCxnSpPr/>
                  <p:nvPr/>
                </p:nvCxnSpPr>
                <p:spPr>
                  <a:xfrm flipV="1">
                    <a:off x="468987" y="565182"/>
                    <a:ext cx="0" cy="393700"/>
                  </a:xfrm>
                  <a:prstGeom prst="straightConnector1">
                    <a:avLst/>
                  </a:prstGeom>
                  <a:noFill/>
                  <a:ln w="6350" cap="flat" cmpd="sng" algn="ctr">
                    <a:solidFill>
                      <a:srgbClr val="5B9BD5"/>
                    </a:solidFill>
                    <a:prstDash val="solid"/>
                    <a:miter lim="800000"/>
                    <a:tailEnd type="triangle"/>
                  </a:ln>
                  <a:effectLst/>
                </p:spPr>
              </p:cxnSp>
              <p:cxnSp>
                <p:nvCxnSpPr>
                  <p:cNvPr id="31" name="Straight Arrow Connector 30">
                    <a:extLst>
                      <a:ext uri="{FF2B5EF4-FFF2-40B4-BE49-F238E27FC236}">
                        <a16:creationId xmlns:a16="http://schemas.microsoft.com/office/drawing/2014/main" id="{4C1518CE-D129-4954-9150-92E47AC46E0D}"/>
                      </a:ext>
                    </a:extLst>
                  </p:cNvPr>
                  <p:cNvCxnSpPr/>
                  <p:nvPr/>
                </p:nvCxnSpPr>
                <p:spPr>
                  <a:xfrm flipV="1">
                    <a:off x="285780" y="893890"/>
                    <a:ext cx="0" cy="393700"/>
                  </a:xfrm>
                  <a:prstGeom prst="straightConnector1">
                    <a:avLst/>
                  </a:prstGeom>
                  <a:noFill/>
                  <a:ln w="6350" cap="flat" cmpd="sng" algn="ctr">
                    <a:solidFill>
                      <a:srgbClr val="5B9BD5"/>
                    </a:solidFill>
                    <a:prstDash val="solid"/>
                    <a:miter lim="800000"/>
                    <a:tailEnd type="triangle"/>
                  </a:ln>
                  <a:effectLst/>
                </p:spPr>
              </p:cxnSp>
            </p:grpSp>
            <p:sp>
              <p:nvSpPr>
                <p:cNvPr id="15" name="Rectangle 14">
                  <a:extLst>
                    <a:ext uri="{FF2B5EF4-FFF2-40B4-BE49-F238E27FC236}">
                      <a16:creationId xmlns:a16="http://schemas.microsoft.com/office/drawing/2014/main" id="{238F00E2-86B8-4480-8F4F-575C0684327E}"/>
                    </a:ext>
                  </a:extLst>
                </p:cNvPr>
                <p:cNvSpPr/>
                <p:nvPr/>
              </p:nvSpPr>
              <p:spPr>
                <a:xfrm>
                  <a:off x="-28575" y="-9525"/>
                  <a:ext cx="4600575" cy="3129665"/>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1" name="Freeform 13">
                <a:extLst>
                  <a:ext uri="{FF2B5EF4-FFF2-40B4-BE49-F238E27FC236}">
                    <a16:creationId xmlns:a16="http://schemas.microsoft.com/office/drawing/2014/main" id="{831F5F75-0661-4FAB-9FC2-FCDD6AF507D2}"/>
                  </a:ext>
                </a:extLst>
              </p:cNvPr>
              <p:cNvSpPr/>
              <p:nvPr/>
            </p:nvSpPr>
            <p:spPr>
              <a:xfrm>
                <a:off x="952500" y="876300"/>
                <a:ext cx="3429000" cy="1971539"/>
              </a:xfrm>
              <a:custGeom>
                <a:avLst/>
                <a:gdLst>
                  <a:gd name="connsiteX0" fmla="*/ 0 w 3429000"/>
                  <a:gd name="connsiteY0" fmla="*/ 1971539 h 1971539"/>
                  <a:gd name="connsiteX1" fmla="*/ 1038225 w 3429000"/>
                  <a:gd name="connsiteY1" fmla="*/ 1504814 h 1971539"/>
                  <a:gd name="connsiteX2" fmla="*/ 2466975 w 3429000"/>
                  <a:gd name="connsiteY2" fmla="*/ 180839 h 1971539"/>
                  <a:gd name="connsiteX3" fmla="*/ 3105150 w 3429000"/>
                  <a:gd name="connsiteY3" fmla="*/ 66539 h 1971539"/>
                  <a:gd name="connsiteX4" fmla="*/ 3429000 w 3429000"/>
                  <a:gd name="connsiteY4" fmla="*/ 695189 h 1971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1971539">
                    <a:moveTo>
                      <a:pt x="0" y="1971539"/>
                    </a:moveTo>
                    <a:cubicBezTo>
                      <a:pt x="313531" y="1887401"/>
                      <a:pt x="627063" y="1803264"/>
                      <a:pt x="1038225" y="1504814"/>
                    </a:cubicBezTo>
                    <a:cubicBezTo>
                      <a:pt x="1449387" y="1206364"/>
                      <a:pt x="2122488" y="420551"/>
                      <a:pt x="2466975" y="180839"/>
                    </a:cubicBezTo>
                    <a:cubicBezTo>
                      <a:pt x="2811462" y="-58873"/>
                      <a:pt x="2944813" y="-19186"/>
                      <a:pt x="3105150" y="66539"/>
                    </a:cubicBezTo>
                    <a:cubicBezTo>
                      <a:pt x="3265487" y="152264"/>
                      <a:pt x="3347243" y="423726"/>
                      <a:pt x="3429000" y="695189"/>
                    </a:cubicBezTo>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81">
                <a:extLst>
                  <a:ext uri="{FF2B5EF4-FFF2-40B4-BE49-F238E27FC236}">
                    <a16:creationId xmlns:a16="http://schemas.microsoft.com/office/drawing/2014/main" id="{317B6C27-1FF1-4161-8AC9-15AC79035542}"/>
                  </a:ext>
                </a:extLst>
              </p:cNvPr>
              <p:cNvSpPr txBox="1"/>
              <p:nvPr/>
            </p:nvSpPr>
            <p:spPr>
              <a:xfrm>
                <a:off x="228600" y="1035979"/>
                <a:ext cx="340922" cy="974725"/>
              </a:xfrm>
              <a:prstGeom prst="rect">
                <a:avLst/>
              </a:prstGeom>
              <a:noFill/>
            </p:spPr>
            <p:txBody>
              <a:bodyPr vert="vert270" wrap="square" rtlCol="0">
                <a:spAutoFit/>
              </a:bodyPr>
              <a:lstStyle/>
              <a:p>
                <a:pPr marL="0" marR="0">
                  <a:spcBef>
                    <a:spcPts val="0"/>
                  </a:spcBef>
                  <a:spcAft>
                    <a:spcPts val="0"/>
                  </a:spcAft>
                </a:pPr>
                <a:r>
                  <a:rPr lang="en-US" sz="1200" kern="1200">
                    <a:solidFill>
                      <a:srgbClr val="538135"/>
                    </a:solidFill>
                    <a:effectLst/>
                    <a:latin typeface="Calibri" panose="020F0502020204030204" pitchFamily="34" charset="0"/>
                    <a:ea typeface="Times New Roman" panose="02020603050405020304" pitchFamily="18" charset="0"/>
                    <a:cs typeface="Times New Roman" panose="02020603050405020304" pitchFamily="18" charset="0"/>
                  </a:rPr>
                  <a:t>PAE (%)</a:t>
                </a:r>
                <a:endParaRPr lang="en-US" sz="1200">
                  <a:effectLst/>
                  <a:latin typeface="Times New Roman" panose="02020603050405020304" pitchFamily="18" charset="0"/>
                  <a:ea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986C265D-A390-4520-8EA6-D6732EB7FD9D}"/>
                  </a:ext>
                </a:extLst>
              </p:cNvPr>
              <p:cNvCxnSpPr/>
              <p:nvPr/>
            </p:nvCxnSpPr>
            <p:spPr>
              <a:xfrm flipV="1">
                <a:off x="438150" y="997244"/>
                <a:ext cx="0" cy="393700"/>
              </a:xfrm>
              <a:prstGeom prst="straightConnector1">
                <a:avLst/>
              </a:prstGeom>
              <a:noFill/>
              <a:ln w="6350" cap="flat" cmpd="sng" algn="ctr">
                <a:solidFill>
                  <a:srgbClr val="5B9BD5"/>
                </a:solidFill>
                <a:prstDash val="solid"/>
                <a:miter lim="800000"/>
                <a:tailEnd type="triangle"/>
              </a:ln>
              <a:effectLst/>
            </p:spPr>
          </p:cxnSp>
        </p:grpSp>
        <p:sp>
          <p:nvSpPr>
            <p:cNvPr id="7" name="TextBox 72">
              <a:extLst>
                <a:ext uri="{FF2B5EF4-FFF2-40B4-BE49-F238E27FC236}">
                  <a16:creationId xmlns:a16="http://schemas.microsoft.com/office/drawing/2014/main" id="{EDB090C6-BC3E-4450-8EE4-96B17494AEBE}"/>
                </a:ext>
              </a:extLst>
            </p:cNvPr>
            <p:cNvSpPr txBox="1"/>
            <p:nvPr/>
          </p:nvSpPr>
          <p:spPr>
            <a:xfrm>
              <a:off x="3650712" y="3104697"/>
              <a:ext cx="475917" cy="276999"/>
            </a:xfrm>
            <a:prstGeom prst="rect">
              <a:avLst/>
            </a:prstGeom>
            <a:noFill/>
          </p:spPr>
          <p:txBody>
            <a:bodyPr wrap="square" rtlCol="0">
              <a:spAutoFit/>
            </a:bodyPr>
            <a:lstStyle/>
            <a:p>
              <a:pPr marL="0" marR="0">
                <a:spcBef>
                  <a:spcPts val="0"/>
                </a:spcBef>
                <a:spcAft>
                  <a:spcPts val="0"/>
                </a:spcAft>
              </a:pPr>
              <a:r>
                <a:rPr lang="en-US" sz="12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Gain</a:t>
              </a:r>
              <a:endParaRPr lang="en-US" sz="1200" dirty="0">
                <a:solidFill>
                  <a:srgbClr val="FF0000"/>
                </a:solidFill>
                <a:effectLst/>
                <a:latin typeface="Times New Roman" panose="02020603050405020304" pitchFamily="18" charset="0"/>
                <a:ea typeface="Times New Roman" panose="02020603050405020304" pitchFamily="18" charset="0"/>
              </a:endParaRPr>
            </a:p>
          </p:txBody>
        </p:sp>
        <p:sp>
          <p:nvSpPr>
            <p:cNvPr id="8" name="TextBox 72">
              <a:extLst>
                <a:ext uri="{FF2B5EF4-FFF2-40B4-BE49-F238E27FC236}">
                  <a16:creationId xmlns:a16="http://schemas.microsoft.com/office/drawing/2014/main" id="{0967B6DC-678C-4864-A305-E36526A58DBA}"/>
                </a:ext>
              </a:extLst>
            </p:cNvPr>
            <p:cNvSpPr txBox="1"/>
            <p:nvPr/>
          </p:nvSpPr>
          <p:spPr>
            <a:xfrm rot="19272616">
              <a:off x="3323892" y="4046438"/>
              <a:ext cx="1129553" cy="276999"/>
            </a:xfrm>
            <a:prstGeom prst="rect">
              <a:avLst/>
            </a:prstGeom>
            <a:noFill/>
          </p:spPr>
          <p:txBody>
            <a:bodyPr wrap="square" rtlCol="0">
              <a:spAutoFit/>
            </a:bodyPr>
            <a:lstStyle/>
            <a:p>
              <a:pPr marL="0" marR="0">
                <a:spcBef>
                  <a:spcPts val="0"/>
                </a:spcBef>
                <a:spcAft>
                  <a:spcPts val="0"/>
                </a:spcAft>
              </a:pPr>
              <a:r>
                <a:rPr lang="en-US" sz="1200"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Output Power</a:t>
              </a:r>
              <a:endParaRPr lang="en-US" sz="1200" dirty="0">
                <a:solidFill>
                  <a:schemeClr val="accent1"/>
                </a:solidFill>
                <a:effectLst/>
                <a:latin typeface="Times New Roman" panose="02020603050405020304" pitchFamily="18" charset="0"/>
                <a:ea typeface="Times New Roman" panose="02020603050405020304" pitchFamily="18" charset="0"/>
              </a:endParaRPr>
            </a:p>
          </p:txBody>
        </p:sp>
        <p:sp>
          <p:nvSpPr>
            <p:cNvPr id="9" name="TextBox 72">
              <a:extLst>
                <a:ext uri="{FF2B5EF4-FFF2-40B4-BE49-F238E27FC236}">
                  <a16:creationId xmlns:a16="http://schemas.microsoft.com/office/drawing/2014/main" id="{698D19A9-5D83-47BA-8E5E-9686C467AA57}"/>
                </a:ext>
              </a:extLst>
            </p:cNvPr>
            <p:cNvSpPr txBox="1"/>
            <p:nvPr/>
          </p:nvSpPr>
          <p:spPr>
            <a:xfrm rot="19013105">
              <a:off x="4186834" y="4049871"/>
              <a:ext cx="495730" cy="276999"/>
            </a:xfrm>
            <a:prstGeom prst="rect">
              <a:avLst/>
            </a:prstGeom>
            <a:noFill/>
          </p:spPr>
          <p:txBody>
            <a:bodyPr wrap="square" rtlCol="0">
              <a:spAutoFit/>
            </a:bodyPr>
            <a:lstStyle/>
            <a:p>
              <a:pPr marL="0" marR="0">
                <a:spcBef>
                  <a:spcPts val="0"/>
                </a:spcBef>
                <a:spcAft>
                  <a:spcPts val="0"/>
                </a:spcAft>
              </a:pPr>
              <a:r>
                <a:rPr lang="en-US" sz="1200" dirty="0">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rPr>
                <a:t>PAE</a:t>
              </a:r>
              <a:endParaRPr lang="en-US" sz="1200" dirty="0">
                <a:solidFill>
                  <a:schemeClr val="accent6">
                    <a:lumMod val="75000"/>
                  </a:schemeClr>
                </a:solidFill>
                <a:effectLst/>
                <a:latin typeface="Times New Roman" panose="02020603050405020304" pitchFamily="18" charset="0"/>
                <a:ea typeface="Times New Roman" panose="02020603050405020304" pitchFamily="18" charset="0"/>
              </a:endParaRPr>
            </a:p>
          </p:txBody>
        </p:sp>
      </p:grpSp>
      <p:sp>
        <p:nvSpPr>
          <p:cNvPr id="32" name="TextBox 31">
            <a:extLst>
              <a:ext uri="{FF2B5EF4-FFF2-40B4-BE49-F238E27FC236}">
                <a16:creationId xmlns:a16="http://schemas.microsoft.com/office/drawing/2014/main" id="{45EAF253-3C42-4DFA-A5CA-07B447ACCB44}"/>
              </a:ext>
            </a:extLst>
          </p:cNvPr>
          <p:cNvSpPr txBox="1"/>
          <p:nvPr/>
        </p:nvSpPr>
        <p:spPr>
          <a:xfrm>
            <a:off x="5101872" y="4343830"/>
            <a:ext cx="1620957" cy="369332"/>
          </a:xfrm>
          <a:prstGeom prst="rect">
            <a:avLst/>
          </a:prstGeom>
          <a:noFill/>
        </p:spPr>
        <p:txBody>
          <a:bodyPr wrap="none" rtlCol="0">
            <a:spAutoFit/>
          </a:bodyPr>
          <a:lstStyle/>
          <a:p>
            <a:r>
              <a:rPr lang="en-US" dirty="0">
                <a:solidFill>
                  <a:srgbClr val="0070C0"/>
                </a:solidFill>
              </a:rPr>
              <a:t>Linear Region</a:t>
            </a:r>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6D9CDF21-AAA7-4177-ABC5-7AB6FE072992}"/>
                  </a:ext>
                </a:extLst>
              </p:cNvPr>
              <p:cNvSpPr/>
              <p:nvPr/>
            </p:nvSpPr>
            <p:spPr>
              <a:xfrm>
                <a:off x="5098979" y="4617193"/>
                <a:ext cx="110959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P</m:t>
                          </m:r>
                        </m:e>
                        <m:sub>
                          <m:r>
                            <a:rPr lang="en-US" sz="1400" i="1">
                              <a:latin typeface="Cambria Math" panose="02040503050406030204" pitchFamily="18" charset="0"/>
                            </a:rPr>
                            <m:t>𝑜𝑢𝑡</m:t>
                          </m:r>
                        </m:sub>
                      </m:sSub>
                      <m:r>
                        <a:rPr lang="en-US" sz="1400" i="0">
                          <a:latin typeface="Cambria Math" panose="02040503050406030204" pitchFamily="18" charset="0"/>
                        </a:rPr>
                        <m:t>=</m:t>
                      </m:r>
                      <m:r>
                        <m:rPr>
                          <m:sty m:val="p"/>
                        </m:rPr>
                        <a:rPr lang="en-US" sz="1400" i="0">
                          <a:latin typeface="Cambria Math" panose="02040503050406030204" pitchFamily="18" charset="0"/>
                        </a:rPr>
                        <m:t>G</m:t>
                      </m:r>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𝑖𝑛</m:t>
                          </m:r>
                        </m:sub>
                      </m:sSub>
                    </m:oMath>
                  </m:oMathPara>
                </a14:m>
                <a:endParaRPr lang="en-US" sz="1400" dirty="0"/>
              </a:p>
            </p:txBody>
          </p:sp>
        </mc:Choice>
        <mc:Fallback xmlns="">
          <p:sp>
            <p:nvSpPr>
              <p:cNvPr id="33" name="Rectangle 32">
                <a:extLst>
                  <a:ext uri="{FF2B5EF4-FFF2-40B4-BE49-F238E27FC236}">
                    <a16:creationId xmlns:a16="http://schemas.microsoft.com/office/drawing/2014/main" id="{6D9CDF21-AAA7-4177-ABC5-7AB6FE072992}"/>
                  </a:ext>
                </a:extLst>
              </p:cNvPr>
              <p:cNvSpPr>
                <a:spLocks noRot="1" noChangeAspect="1" noMove="1" noResize="1" noEditPoints="1" noAdjustHandles="1" noChangeArrowheads="1" noChangeShapeType="1" noTextEdit="1"/>
              </p:cNvSpPr>
              <p:nvPr/>
            </p:nvSpPr>
            <p:spPr>
              <a:xfrm>
                <a:off x="5098979" y="4617193"/>
                <a:ext cx="1109598" cy="307777"/>
              </a:xfrm>
              <a:prstGeom prst="rect">
                <a:avLst/>
              </a:prstGeom>
              <a:blipFill>
                <a:blip r:embed="rId2"/>
                <a:stretch>
                  <a:fillRect/>
                </a:stretch>
              </a:blipFill>
            </p:spPr>
            <p:txBody>
              <a:bodyPr/>
              <a:lstStyle/>
              <a:p>
                <a:r>
                  <a:rPr lang="en-IN">
                    <a:noFill/>
                  </a:rPr>
                  <a:t> </a:t>
                </a:r>
              </a:p>
            </p:txBody>
          </p:sp>
        </mc:Fallback>
      </mc:AlternateContent>
      <p:sp>
        <p:nvSpPr>
          <p:cNvPr id="34" name="TextBox 33">
            <a:extLst>
              <a:ext uri="{FF2B5EF4-FFF2-40B4-BE49-F238E27FC236}">
                <a16:creationId xmlns:a16="http://schemas.microsoft.com/office/drawing/2014/main" id="{442F5CD9-2450-47F2-922D-4B0DC43DD5CE}"/>
              </a:ext>
            </a:extLst>
          </p:cNvPr>
          <p:cNvSpPr txBox="1"/>
          <p:nvPr/>
        </p:nvSpPr>
        <p:spPr>
          <a:xfrm>
            <a:off x="812800" y="4343951"/>
            <a:ext cx="2121093" cy="369332"/>
          </a:xfrm>
          <a:prstGeom prst="rect">
            <a:avLst/>
          </a:prstGeom>
          <a:noFill/>
        </p:spPr>
        <p:txBody>
          <a:bodyPr wrap="none" rtlCol="0">
            <a:spAutoFit/>
          </a:bodyPr>
          <a:lstStyle/>
          <a:p>
            <a:r>
              <a:rPr lang="en-US" dirty="0">
                <a:solidFill>
                  <a:srgbClr val="0070C0"/>
                </a:solidFill>
              </a:rPr>
              <a:t>Non-Linear Region</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8FBA7E0B-AC94-4BB2-917F-32D9A416FAC1}"/>
                  </a:ext>
                </a:extLst>
              </p:cNvPr>
              <p:cNvSpPr/>
              <p:nvPr/>
            </p:nvSpPr>
            <p:spPr>
              <a:xfrm>
                <a:off x="749185" y="4669648"/>
                <a:ext cx="3894798" cy="29091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P</m:t>
                          </m:r>
                        </m:e>
                        <m:sub>
                          <m:r>
                            <a:rPr lang="en-US" sz="1200" i="1">
                              <a:latin typeface="Cambria Math" panose="02040503050406030204" pitchFamily="18" charset="0"/>
                            </a:rPr>
                            <m:t>𝑜𝑢𝑡</m:t>
                          </m:r>
                        </m:sub>
                      </m:sSub>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𝐺</m:t>
                          </m:r>
                        </m:e>
                        <m:sub>
                          <m:r>
                            <a:rPr lang="en-US" sz="1200" i="0">
                              <a:latin typeface="Cambria Math" panose="02040503050406030204" pitchFamily="18" charset="0"/>
                            </a:rPr>
                            <m:t>1</m:t>
                          </m:r>
                        </m:sub>
                      </m:sSub>
                      <m:sSub>
                        <m:sSubPr>
                          <m:ctrlPr>
                            <a:rPr lang="en-US" sz="1200" i="1">
                              <a:latin typeface="Cambria Math" panose="02040503050406030204" pitchFamily="18" charset="0"/>
                            </a:rPr>
                          </m:ctrlPr>
                        </m:sSubPr>
                        <m:e>
                          <m:r>
                            <a:rPr lang="en-US" sz="1200" i="1">
                              <a:latin typeface="Cambria Math" panose="02040503050406030204" pitchFamily="18" charset="0"/>
                            </a:rPr>
                            <m:t>𝑃</m:t>
                          </m:r>
                        </m:e>
                        <m:sub>
                          <m:r>
                            <a:rPr lang="en-US" sz="1200" i="1">
                              <a:latin typeface="Cambria Math" panose="02040503050406030204" pitchFamily="18" charset="0"/>
                            </a:rPr>
                            <m:t>𝑖𝑛</m:t>
                          </m:r>
                        </m:sub>
                      </m:sSub>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𝐺</m:t>
                          </m:r>
                        </m:e>
                        <m:sub>
                          <m:r>
                            <a:rPr lang="en-US" sz="1200" i="0">
                              <a:latin typeface="Cambria Math" panose="02040503050406030204" pitchFamily="18" charset="0"/>
                            </a:rPr>
                            <m:t>2</m:t>
                          </m:r>
                        </m:sub>
                      </m:sSub>
                      <m:sSubSup>
                        <m:sSubSupPr>
                          <m:ctrlPr>
                            <a:rPr lang="en-US" sz="1200" i="1">
                              <a:latin typeface="Cambria Math" panose="02040503050406030204" pitchFamily="18" charset="0"/>
                            </a:rPr>
                          </m:ctrlPr>
                        </m:sSubSupPr>
                        <m:e>
                          <m:r>
                            <a:rPr lang="en-US" sz="1200" i="1">
                              <a:latin typeface="Cambria Math" panose="02040503050406030204" pitchFamily="18" charset="0"/>
                            </a:rPr>
                            <m:t>𝑃</m:t>
                          </m:r>
                        </m:e>
                        <m:sub>
                          <m:r>
                            <a:rPr lang="en-US" sz="1200" i="1">
                              <a:latin typeface="Cambria Math" panose="02040503050406030204" pitchFamily="18" charset="0"/>
                            </a:rPr>
                            <m:t>𝑖𝑛</m:t>
                          </m:r>
                        </m:sub>
                        <m:sup>
                          <m:r>
                            <a:rPr lang="en-US" sz="1200" i="0">
                              <a:latin typeface="Cambria Math" panose="02040503050406030204" pitchFamily="18" charset="0"/>
                            </a:rPr>
                            <m:t>2</m:t>
                          </m:r>
                        </m:sup>
                      </m:sSubSup>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𝐺</m:t>
                          </m:r>
                        </m:e>
                        <m:sub>
                          <m:r>
                            <a:rPr lang="en-US" sz="1200" i="0">
                              <a:latin typeface="Cambria Math" panose="02040503050406030204" pitchFamily="18" charset="0"/>
                            </a:rPr>
                            <m:t>3</m:t>
                          </m:r>
                        </m:sub>
                      </m:sSub>
                      <m:sSubSup>
                        <m:sSubSupPr>
                          <m:ctrlPr>
                            <a:rPr lang="en-US" sz="1200" i="1">
                              <a:latin typeface="Cambria Math" panose="02040503050406030204" pitchFamily="18" charset="0"/>
                            </a:rPr>
                          </m:ctrlPr>
                        </m:sSubSupPr>
                        <m:e>
                          <m:r>
                            <a:rPr lang="en-US" sz="1200" i="1">
                              <a:latin typeface="Cambria Math" panose="02040503050406030204" pitchFamily="18" charset="0"/>
                            </a:rPr>
                            <m:t>𝑃</m:t>
                          </m:r>
                        </m:e>
                        <m:sub>
                          <m:r>
                            <a:rPr lang="en-US" sz="1200" i="1">
                              <a:latin typeface="Cambria Math" panose="02040503050406030204" pitchFamily="18" charset="0"/>
                            </a:rPr>
                            <m:t>𝑖𝑛</m:t>
                          </m:r>
                        </m:sub>
                        <m:sup>
                          <m:r>
                            <a:rPr lang="en-US" sz="1200" i="0">
                              <a:latin typeface="Cambria Math" panose="02040503050406030204" pitchFamily="18" charset="0"/>
                            </a:rPr>
                            <m:t>3</m:t>
                          </m:r>
                        </m:sup>
                      </m:sSubSup>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𝐺</m:t>
                          </m:r>
                        </m:e>
                        <m:sub>
                          <m:r>
                            <a:rPr lang="en-US" sz="1200" i="0">
                              <a:latin typeface="Cambria Math" panose="02040503050406030204" pitchFamily="18" charset="0"/>
                            </a:rPr>
                            <m:t>4</m:t>
                          </m:r>
                        </m:sub>
                      </m:sSub>
                      <m:sSubSup>
                        <m:sSubSupPr>
                          <m:ctrlPr>
                            <a:rPr lang="en-US" sz="1200" i="1">
                              <a:latin typeface="Cambria Math" panose="02040503050406030204" pitchFamily="18" charset="0"/>
                            </a:rPr>
                          </m:ctrlPr>
                        </m:sSubSupPr>
                        <m:e>
                          <m:r>
                            <a:rPr lang="en-US" sz="1200" i="1">
                              <a:latin typeface="Cambria Math" panose="02040503050406030204" pitchFamily="18" charset="0"/>
                            </a:rPr>
                            <m:t>𝑃</m:t>
                          </m:r>
                        </m:e>
                        <m:sub>
                          <m:r>
                            <a:rPr lang="en-US" sz="1200" i="1">
                              <a:latin typeface="Cambria Math" panose="02040503050406030204" pitchFamily="18" charset="0"/>
                            </a:rPr>
                            <m:t>𝑖𝑛</m:t>
                          </m:r>
                        </m:sub>
                        <m:sup>
                          <m:r>
                            <a:rPr lang="en-US" sz="1200" i="0">
                              <a:latin typeface="Cambria Math" panose="02040503050406030204" pitchFamily="18" charset="0"/>
                            </a:rPr>
                            <m:t>4</m:t>
                          </m:r>
                        </m:sup>
                      </m:sSubSup>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𝐺</m:t>
                          </m:r>
                        </m:e>
                        <m:sub>
                          <m:r>
                            <a:rPr lang="en-US" sz="1200" i="0">
                              <a:latin typeface="Cambria Math" panose="02040503050406030204" pitchFamily="18" charset="0"/>
                            </a:rPr>
                            <m:t>5</m:t>
                          </m:r>
                        </m:sub>
                      </m:sSub>
                      <m:sSubSup>
                        <m:sSubSupPr>
                          <m:ctrlPr>
                            <a:rPr lang="en-US" sz="1200" i="1">
                              <a:latin typeface="Cambria Math" panose="02040503050406030204" pitchFamily="18" charset="0"/>
                            </a:rPr>
                          </m:ctrlPr>
                        </m:sSubSupPr>
                        <m:e>
                          <m:r>
                            <a:rPr lang="en-US" sz="1200" i="1">
                              <a:latin typeface="Cambria Math" panose="02040503050406030204" pitchFamily="18" charset="0"/>
                            </a:rPr>
                            <m:t>𝑃</m:t>
                          </m:r>
                        </m:e>
                        <m:sub>
                          <m:r>
                            <a:rPr lang="en-US" sz="1200" i="1">
                              <a:latin typeface="Cambria Math" panose="02040503050406030204" pitchFamily="18" charset="0"/>
                            </a:rPr>
                            <m:t>𝑖𝑛</m:t>
                          </m:r>
                        </m:sub>
                        <m:sup>
                          <m:r>
                            <a:rPr lang="en-US" sz="1200" i="0">
                              <a:latin typeface="Cambria Math" panose="02040503050406030204" pitchFamily="18" charset="0"/>
                            </a:rPr>
                            <m:t>5</m:t>
                          </m:r>
                        </m:sup>
                      </m:sSubSup>
                      <m:r>
                        <a:rPr lang="en-US" sz="1200" i="0">
                          <a:latin typeface="Cambria Math" panose="02040503050406030204" pitchFamily="18" charset="0"/>
                        </a:rPr>
                        <m:t>+…</m:t>
                      </m:r>
                    </m:oMath>
                  </m:oMathPara>
                </a14:m>
                <a:endParaRPr lang="en-US" sz="1200" dirty="0"/>
              </a:p>
            </p:txBody>
          </p:sp>
        </mc:Choice>
        <mc:Fallback xmlns="">
          <p:sp>
            <p:nvSpPr>
              <p:cNvPr id="35" name="Rectangle 34">
                <a:extLst>
                  <a:ext uri="{FF2B5EF4-FFF2-40B4-BE49-F238E27FC236}">
                    <a16:creationId xmlns:a16="http://schemas.microsoft.com/office/drawing/2014/main" id="{8FBA7E0B-AC94-4BB2-917F-32D9A416FAC1}"/>
                  </a:ext>
                </a:extLst>
              </p:cNvPr>
              <p:cNvSpPr>
                <a:spLocks noRot="1" noChangeAspect="1" noMove="1" noResize="1" noEditPoints="1" noAdjustHandles="1" noChangeArrowheads="1" noChangeShapeType="1" noTextEdit="1"/>
              </p:cNvSpPr>
              <p:nvPr/>
            </p:nvSpPr>
            <p:spPr>
              <a:xfrm>
                <a:off x="749185" y="4669648"/>
                <a:ext cx="3894798" cy="290913"/>
              </a:xfrm>
              <a:prstGeom prst="rect">
                <a:avLst/>
              </a:prstGeom>
              <a:blipFill>
                <a:blip r:embed="rId3"/>
                <a:stretch>
                  <a:fillRect/>
                </a:stretch>
              </a:blipFill>
            </p:spPr>
            <p:txBody>
              <a:bodyPr/>
              <a:lstStyle/>
              <a:p>
                <a:r>
                  <a:rPr lang="en-IN">
                    <a:noFill/>
                  </a:rPr>
                  <a:t> </a:t>
                </a:r>
              </a:p>
            </p:txBody>
          </p:sp>
        </mc:Fallback>
      </mc:AlternateContent>
      <p:sp>
        <p:nvSpPr>
          <p:cNvPr id="36" name="Right Brace 35">
            <a:extLst>
              <a:ext uri="{FF2B5EF4-FFF2-40B4-BE49-F238E27FC236}">
                <a16:creationId xmlns:a16="http://schemas.microsoft.com/office/drawing/2014/main" id="{3BFD4226-FD4F-406F-AF01-EB9EB7174AB1}"/>
              </a:ext>
            </a:extLst>
          </p:cNvPr>
          <p:cNvSpPr/>
          <p:nvPr/>
        </p:nvSpPr>
        <p:spPr>
          <a:xfrm rot="5400000">
            <a:off x="1505131" y="4818445"/>
            <a:ext cx="176981" cy="39003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ight Brace 36">
            <a:extLst>
              <a:ext uri="{FF2B5EF4-FFF2-40B4-BE49-F238E27FC236}">
                <a16:creationId xmlns:a16="http://schemas.microsoft.com/office/drawing/2014/main" id="{233102DC-631E-4437-AB8A-9D9FE067B98F}"/>
              </a:ext>
            </a:extLst>
          </p:cNvPr>
          <p:cNvSpPr/>
          <p:nvPr/>
        </p:nvSpPr>
        <p:spPr>
          <a:xfrm rot="5400000">
            <a:off x="3122876" y="3795738"/>
            <a:ext cx="189034" cy="24474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7D1276C1-C075-431F-A5CC-ED50FB34B1FE}"/>
              </a:ext>
            </a:extLst>
          </p:cNvPr>
          <p:cNvSpPr txBox="1"/>
          <p:nvPr/>
        </p:nvSpPr>
        <p:spPr>
          <a:xfrm>
            <a:off x="1257248" y="5108316"/>
            <a:ext cx="635110" cy="307777"/>
          </a:xfrm>
          <a:prstGeom prst="rect">
            <a:avLst/>
          </a:prstGeom>
          <a:noFill/>
        </p:spPr>
        <p:txBody>
          <a:bodyPr wrap="none" rtlCol="0">
            <a:spAutoFit/>
          </a:bodyPr>
          <a:lstStyle/>
          <a:p>
            <a:r>
              <a:rPr lang="en-US" sz="1400" dirty="0"/>
              <a:t>Linear</a:t>
            </a:r>
          </a:p>
        </p:txBody>
      </p:sp>
      <p:sp>
        <p:nvSpPr>
          <p:cNvPr id="39" name="TextBox 38">
            <a:extLst>
              <a:ext uri="{FF2B5EF4-FFF2-40B4-BE49-F238E27FC236}">
                <a16:creationId xmlns:a16="http://schemas.microsoft.com/office/drawing/2014/main" id="{EE5BD7E8-2E92-4572-845A-5A7F5DA34B09}"/>
              </a:ext>
            </a:extLst>
          </p:cNvPr>
          <p:cNvSpPr txBox="1"/>
          <p:nvPr/>
        </p:nvSpPr>
        <p:spPr>
          <a:xfrm>
            <a:off x="2810839" y="5106748"/>
            <a:ext cx="994183" cy="307777"/>
          </a:xfrm>
          <a:prstGeom prst="rect">
            <a:avLst/>
          </a:prstGeom>
          <a:noFill/>
        </p:spPr>
        <p:txBody>
          <a:bodyPr wrap="none" rtlCol="0">
            <a:spAutoFit/>
          </a:bodyPr>
          <a:lstStyle/>
          <a:p>
            <a:r>
              <a:rPr lang="en-US" sz="1400" dirty="0"/>
              <a:t>Non-Linear</a:t>
            </a:r>
          </a:p>
        </p:txBody>
      </p:sp>
      <p:sp>
        <p:nvSpPr>
          <p:cNvPr id="40" name="TextBox 39">
            <a:extLst>
              <a:ext uri="{FF2B5EF4-FFF2-40B4-BE49-F238E27FC236}">
                <a16:creationId xmlns:a16="http://schemas.microsoft.com/office/drawing/2014/main" id="{6C1F544A-B535-4A8D-A809-A66CB31AB478}"/>
              </a:ext>
            </a:extLst>
          </p:cNvPr>
          <p:cNvSpPr txBox="1"/>
          <p:nvPr/>
        </p:nvSpPr>
        <p:spPr>
          <a:xfrm>
            <a:off x="730323" y="5477648"/>
            <a:ext cx="7886699" cy="646331"/>
          </a:xfrm>
          <a:prstGeom prst="rect">
            <a:avLst/>
          </a:prstGeom>
          <a:noFill/>
        </p:spPr>
        <p:txBody>
          <a:bodyPr wrap="square" rtlCol="0">
            <a:spAutoFit/>
          </a:bodyPr>
          <a:lstStyle/>
          <a:p>
            <a:r>
              <a:rPr lang="en-US" dirty="0"/>
              <a:t>Here Pin is input power and can be single tone, multi-tone or Fourier expansion of any periodic waveform</a:t>
            </a:r>
          </a:p>
        </p:txBody>
      </p:sp>
    </p:spTree>
    <p:extLst>
      <p:ext uri="{BB962C8B-B14F-4D97-AF65-F5344CB8AC3E}">
        <p14:creationId xmlns:p14="http://schemas.microsoft.com/office/powerpoint/2010/main" val="242891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F71142-A6FB-4562-9E1B-49DFD536709A}"/>
              </a:ext>
            </a:extLst>
          </p:cNvPr>
          <p:cNvSpPr>
            <a:spLocks noGrp="1"/>
          </p:cNvSpPr>
          <p:nvPr>
            <p:ph type="title"/>
          </p:nvPr>
        </p:nvSpPr>
        <p:spPr/>
        <p:txBody>
          <a:bodyPr>
            <a:normAutofit/>
          </a:bodyPr>
          <a:lstStyle/>
          <a:p>
            <a:r>
              <a:rPr lang="en-IN" dirty="0"/>
              <a:t>Brief History</a:t>
            </a:r>
          </a:p>
        </p:txBody>
      </p:sp>
      <p:sp>
        <p:nvSpPr>
          <p:cNvPr id="4" name="Date Placeholder 3">
            <a:extLst>
              <a:ext uri="{FF2B5EF4-FFF2-40B4-BE49-F238E27FC236}">
                <a16:creationId xmlns:a16="http://schemas.microsoft.com/office/drawing/2014/main" id="{A1C94589-065C-43EF-A1B4-9B9F74E4EB71}"/>
              </a:ext>
            </a:extLst>
          </p:cNvPr>
          <p:cNvSpPr>
            <a:spLocks noGrp="1"/>
          </p:cNvSpPr>
          <p:nvPr>
            <p:ph type="dt" sz="half" idx="10"/>
          </p:nvPr>
        </p:nvSpPr>
        <p:spPr/>
        <p:txBody>
          <a:bodyPr/>
          <a:lstStyle/>
          <a:p>
            <a:fld id="{7AF30180-B2D5-4522-B7B8-CA5CA3C9D47E}" type="datetime1">
              <a:rPr lang="en-IN" smtClean="0"/>
              <a:t>09-09-2019</a:t>
            </a:fld>
            <a:endParaRPr lang="en-IN" dirty="0"/>
          </a:p>
        </p:txBody>
      </p:sp>
      <p:sp>
        <p:nvSpPr>
          <p:cNvPr id="5" name="Slide Number Placeholder 4">
            <a:extLst>
              <a:ext uri="{FF2B5EF4-FFF2-40B4-BE49-F238E27FC236}">
                <a16:creationId xmlns:a16="http://schemas.microsoft.com/office/drawing/2014/main" id="{890CB459-C0D4-4A64-A8C0-3115F371B4CD}"/>
              </a:ext>
            </a:extLst>
          </p:cNvPr>
          <p:cNvSpPr>
            <a:spLocks noGrp="1"/>
          </p:cNvSpPr>
          <p:nvPr>
            <p:ph type="sldNum" sz="quarter" idx="12"/>
          </p:nvPr>
        </p:nvSpPr>
        <p:spPr/>
        <p:txBody>
          <a:bodyPr/>
          <a:lstStyle/>
          <a:p>
            <a:fld id="{2495F090-CA2D-44FF-B42B-1156B48CA943}" type="slidenum">
              <a:rPr lang="en-IN" smtClean="0"/>
              <a:t>2</a:t>
            </a:fld>
            <a:endParaRPr lang="en-IN"/>
          </a:p>
        </p:txBody>
      </p:sp>
      <p:grpSp>
        <p:nvGrpSpPr>
          <p:cNvPr id="39" name="Group 38">
            <a:extLst>
              <a:ext uri="{FF2B5EF4-FFF2-40B4-BE49-F238E27FC236}">
                <a16:creationId xmlns:a16="http://schemas.microsoft.com/office/drawing/2014/main" id="{1C0EFCC4-DE6D-42E4-B3EA-742564D669FB}"/>
              </a:ext>
            </a:extLst>
          </p:cNvPr>
          <p:cNvGrpSpPr/>
          <p:nvPr/>
        </p:nvGrpSpPr>
        <p:grpSpPr>
          <a:xfrm>
            <a:off x="523139" y="769084"/>
            <a:ext cx="8419218" cy="5553573"/>
            <a:chOff x="523139" y="769084"/>
            <a:chExt cx="8419218" cy="5553573"/>
          </a:xfrm>
        </p:grpSpPr>
        <p:sp>
          <p:nvSpPr>
            <p:cNvPr id="7" name="Rectangle 6">
              <a:extLst>
                <a:ext uri="{FF2B5EF4-FFF2-40B4-BE49-F238E27FC236}">
                  <a16:creationId xmlns:a16="http://schemas.microsoft.com/office/drawing/2014/main" id="{B3BF1FE0-ECC9-4173-965F-91EDC36AF669}"/>
                </a:ext>
              </a:extLst>
            </p:cNvPr>
            <p:cNvSpPr/>
            <p:nvPr/>
          </p:nvSpPr>
          <p:spPr>
            <a:xfrm>
              <a:off x="523141" y="769084"/>
              <a:ext cx="1723549" cy="769441"/>
            </a:xfrm>
            <a:prstGeom prst="rect">
              <a:avLst/>
            </a:prstGeom>
            <a:noFill/>
          </p:spPr>
          <p:txBody>
            <a:bodyPr wrap="square" lIns="91440" tIns="45720" rIns="91440" bIns="45720">
              <a:spAutoFit/>
            </a:bodyPr>
            <a:lstStyle/>
            <a:p>
              <a:pPr algn="ctr"/>
              <a:r>
                <a:rPr lang="en-US" sz="4400" b="1" cap="none" spc="0" dirty="0">
                  <a:ln w="19050">
                    <a:solidFill>
                      <a:schemeClr val="accent5"/>
                    </a:solidFill>
                    <a:prstDash val="solid"/>
                  </a:ln>
                  <a:solidFill>
                    <a:srgbClr val="FFFFFF"/>
                  </a:solidFill>
                  <a:effectLst>
                    <a:outerShdw blurRad="38100" dist="22860" dir="5400000" algn="tl" rotWithShape="0">
                      <a:srgbClr val="000000">
                        <a:alpha val="30000"/>
                      </a:srgbClr>
                    </a:outerShdw>
                  </a:effectLst>
                </a:rPr>
                <a:t>1999</a:t>
              </a:r>
            </a:p>
          </p:txBody>
        </p:sp>
        <p:sp>
          <p:nvSpPr>
            <p:cNvPr id="8" name="Rectangle 7">
              <a:extLst>
                <a:ext uri="{FF2B5EF4-FFF2-40B4-BE49-F238E27FC236}">
                  <a16:creationId xmlns:a16="http://schemas.microsoft.com/office/drawing/2014/main" id="{24DD141E-B876-4E18-BAD3-B2A7449E1018}"/>
                </a:ext>
              </a:extLst>
            </p:cNvPr>
            <p:cNvSpPr/>
            <p:nvPr/>
          </p:nvSpPr>
          <p:spPr>
            <a:xfrm>
              <a:off x="523139" y="1631210"/>
              <a:ext cx="1723549" cy="769441"/>
            </a:xfrm>
            <a:prstGeom prst="rect">
              <a:avLst/>
            </a:prstGeom>
            <a:noFill/>
          </p:spPr>
          <p:txBody>
            <a:bodyPr wrap="square" lIns="91440" tIns="45720" rIns="91440" bIns="45720">
              <a:spAutoFit/>
            </a:bodyPr>
            <a:lstStyle/>
            <a:p>
              <a:pPr algn="ctr"/>
              <a:r>
                <a:rPr lang="en-US" sz="4400" b="1" cap="none" spc="0" dirty="0">
                  <a:ln w="19050">
                    <a:solidFill>
                      <a:schemeClr val="accent5"/>
                    </a:solidFill>
                    <a:prstDash val="solid"/>
                  </a:ln>
                  <a:solidFill>
                    <a:srgbClr val="FFFFFF"/>
                  </a:solidFill>
                  <a:effectLst>
                    <a:outerShdw blurRad="38100" dist="22860" dir="5400000" algn="tl" rotWithShape="0">
                      <a:srgbClr val="000000">
                        <a:alpha val="30000"/>
                      </a:srgbClr>
                    </a:outerShdw>
                  </a:effectLst>
                </a:rPr>
                <a:t>2003</a:t>
              </a:r>
            </a:p>
          </p:txBody>
        </p:sp>
        <p:sp>
          <p:nvSpPr>
            <p:cNvPr id="9" name="Rectangle 8">
              <a:extLst>
                <a:ext uri="{FF2B5EF4-FFF2-40B4-BE49-F238E27FC236}">
                  <a16:creationId xmlns:a16="http://schemas.microsoft.com/office/drawing/2014/main" id="{38F7A1F4-3654-4699-8A1A-B78AFCD19BF1}"/>
                </a:ext>
              </a:extLst>
            </p:cNvPr>
            <p:cNvSpPr/>
            <p:nvPr/>
          </p:nvSpPr>
          <p:spPr>
            <a:xfrm>
              <a:off x="523139" y="2486635"/>
              <a:ext cx="1723549" cy="769441"/>
            </a:xfrm>
            <a:prstGeom prst="rect">
              <a:avLst/>
            </a:prstGeom>
            <a:noFill/>
          </p:spPr>
          <p:txBody>
            <a:bodyPr wrap="square" lIns="91440" tIns="45720" rIns="91440" bIns="45720">
              <a:spAutoFit/>
            </a:bodyPr>
            <a:lstStyle/>
            <a:p>
              <a:pPr algn="ctr"/>
              <a:r>
                <a:rPr lang="en-US" sz="4400" b="1" cap="none" spc="0" dirty="0">
                  <a:ln w="19050">
                    <a:solidFill>
                      <a:schemeClr val="accent5"/>
                    </a:solidFill>
                    <a:prstDash val="solid"/>
                  </a:ln>
                  <a:solidFill>
                    <a:srgbClr val="FFFFFF"/>
                  </a:solidFill>
                  <a:effectLst>
                    <a:outerShdw blurRad="38100" dist="22860" dir="5400000" algn="tl" rotWithShape="0">
                      <a:srgbClr val="000000">
                        <a:alpha val="30000"/>
                      </a:srgbClr>
                    </a:outerShdw>
                  </a:effectLst>
                </a:rPr>
                <a:t>2005</a:t>
              </a:r>
            </a:p>
          </p:txBody>
        </p:sp>
        <p:sp>
          <p:nvSpPr>
            <p:cNvPr id="10" name="Rectangle 9">
              <a:extLst>
                <a:ext uri="{FF2B5EF4-FFF2-40B4-BE49-F238E27FC236}">
                  <a16:creationId xmlns:a16="http://schemas.microsoft.com/office/drawing/2014/main" id="{4A8872DA-703C-4F70-9A07-D8273D10E5D0}"/>
                </a:ext>
              </a:extLst>
            </p:cNvPr>
            <p:cNvSpPr/>
            <p:nvPr/>
          </p:nvSpPr>
          <p:spPr>
            <a:xfrm>
              <a:off x="566933" y="3385274"/>
              <a:ext cx="1723549" cy="769441"/>
            </a:xfrm>
            <a:prstGeom prst="rect">
              <a:avLst/>
            </a:prstGeom>
            <a:noFill/>
          </p:spPr>
          <p:txBody>
            <a:bodyPr wrap="square" lIns="91440" tIns="45720" rIns="91440" bIns="45720">
              <a:spAutoFit/>
            </a:bodyPr>
            <a:lstStyle/>
            <a:p>
              <a:pPr algn="ctr"/>
              <a:r>
                <a:rPr lang="en-US" sz="4400" b="1" cap="none" spc="0" dirty="0">
                  <a:ln w="19050">
                    <a:solidFill>
                      <a:schemeClr val="accent5"/>
                    </a:solidFill>
                    <a:prstDash val="solid"/>
                  </a:ln>
                  <a:solidFill>
                    <a:srgbClr val="FFFFFF"/>
                  </a:solidFill>
                  <a:effectLst>
                    <a:outerShdw blurRad="38100" dist="22860" dir="5400000" algn="tl" rotWithShape="0">
                      <a:srgbClr val="000000">
                        <a:alpha val="30000"/>
                      </a:srgbClr>
                    </a:outerShdw>
                  </a:effectLst>
                </a:rPr>
                <a:t>2011</a:t>
              </a:r>
            </a:p>
          </p:txBody>
        </p:sp>
        <p:sp>
          <p:nvSpPr>
            <p:cNvPr id="11" name="Rectangle 10">
              <a:extLst>
                <a:ext uri="{FF2B5EF4-FFF2-40B4-BE49-F238E27FC236}">
                  <a16:creationId xmlns:a16="http://schemas.microsoft.com/office/drawing/2014/main" id="{68C72645-7AC5-43D1-805E-B79C9E062232}"/>
                </a:ext>
              </a:extLst>
            </p:cNvPr>
            <p:cNvSpPr/>
            <p:nvPr/>
          </p:nvSpPr>
          <p:spPr>
            <a:xfrm>
              <a:off x="566931" y="5139338"/>
              <a:ext cx="1723549" cy="769441"/>
            </a:xfrm>
            <a:prstGeom prst="rect">
              <a:avLst/>
            </a:prstGeom>
            <a:noFill/>
          </p:spPr>
          <p:txBody>
            <a:bodyPr wrap="square" lIns="91440" tIns="45720" rIns="91440" bIns="45720">
              <a:spAutoFit/>
            </a:bodyPr>
            <a:lstStyle/>
            <a:p>
              <a:pPr algn="ctr"/>
              <a:r>
                <a:rPr lang="en-US" sz="4400" b="1" cap="none" spc="0" dirty="0">
                  <a:ln w="19050">
                    <a:solidFill>
                      <a:schemeClr val="accent5"/>
                    </a:solidFill>
                    <a:prstDash val="solid"/>
                  </a:ln>
                  <a:solidFill>
                    <a:srgbClr val="FFFFFF"/>
                  </a:solidFill>
                  <a:effectLst>
                    <a:outerShdw blurRad="38100" dist="22860" dir="5400000" algn="tl" rotWithShape="0">
                      <a:srgbClr val="000000">
                        <a:alpha val="30000"/>
                      </a:srgbClr>
                    </a:outerShdw>
                  </a:effectLst>
                </a:rPr>
                <a:t>2015</a:t>
              </a:r>
            </a:p>
          </p:txBody>
        </p:sp>
        <p:pic>
          <p:nvPicPr>
            <p:cNvPr id="13" name="Picture 12">
              <a:extLst>
                <a:ext uri="{FF2B5EF4-FFF2-40B4-BE49-F238E27FC236}">
                  <a16:creationId xmlns:a16="http://schemas.microsoft.com/office/drawing/2014/main" id="{8B0323CC-FF84-43DC-B419-944FF6E6A19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335" r="17966"/>
            <a:stretch/>
          </p:blipFill>
          <p:spPr>
            <a:xfrm>
              <a:off x="793908" y="5855174"/>
              <a:ext cx="546017" cy="467483"/>
            </a:xfrm>
            <a:prstGeom prst="rect">
              <a:avLst/>
            </a:prstGeom>
          </p:spPr>
        </p:pic>
        <p:sp>
          <p:nvSpPr>
            <p:cNvPr id="14" name="TextBox 13">
              <a:extLst>
                <a:ext uri="{FF2B5EF4-FFF2-40B4-BE49-F238E27FC236}">
                  <a16:creationId xmlns:a16="http://schemas.microsoft.com/office/drawing/2014/main" id="{73D55F26-D7A3-489A-8BDE-AD7A37E06366}"/>
                </a:ext>
              </a:extLst>
            </p:cNvPr>
            <p:cNvSpPr txBox="1"/>
            <p:nvPr/>
          </p:nvSpPr>
          <p:spPr>
            <a:xfrm>
              <a:off x="1272058" y="5918653"/>
              <a:ext cx="5506700" cy="369332"/>
            </a:xfrm>
            <a:prstGeom prst="rect">
              <a:avLst/>
            </a:prstGeom>
            <a:noFill/>
          </p:spPr>
          <p:txBody>
            <a:bodyPr wrap="none" rtlCol="0">
              <a:spAutoFit/>
            </a:bodyPr>
            <a:lstStyle/>
            <a:p>
              <a:r>
                <a:rPr lang="en-IN" dirty="0"/>
                <a:t>Dates based on Introduction to Author and not exact</a:t>
              </a:r>
            </a:p>
          </p:txBody>
        </p:sp>
        <p:pic>
          <p:nvPicPr>
            <p:cNvPr id="16" name="Picture 15">
              <a:extLst>
                <a:ext uri="{FF2B5EF4-FFF2-40B4-BE49-F238E27FC236}">
                  <a16:creationId xmlns:a16="http://schemas.microsoft.com/office/drawing/2014/main" id="{5375F283-E528-4A34-B09B-3E6AC9147F1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39537" y="811524"/>
              <a:ext cx="769082" cy="769082"/>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D7D205C-FE51-406B-844B-7EAD6E5B8D8F}"/>
                    </a:ext>
                  </a:extLst>
                </p:cNvPr>
                <p:cNvSpPr txBox="1"/>
                <p:nvPr/>
              </p:nvSpPr>
              <p:spPr>
                <a:xfrm>
                  <a:off x="3622090" y="1011399"/>
                  <a:ext cx="4759188" cy="369332"/>
                </a:xfrm>
                <a:prstGeom prst="rect">
                  <a:avLst/>
                </a:prstGeom>
                <a:noFill/>
              </p:spPr>
              <p:txBody>
                <a:bodyPr wrap="none" rtlCol="0">
                  <a:spAutoFit/>
                </a:bodyPr>
                <a:lstStyle/>
                <a:p>
                  <a:r>
                    <a:rPr lang="en-IN" dirty="0">
                      <a:ea typeface="Cambria Math" panose="02040503050406030204" pitchFamily="18" charset="0"/>
                    </a:rPr>
                    <a:t>Released </a:t>
                  </a:r>
                  <a14:m>
                    <m:oMath xmlns:m="http://schemas.openxmlformats.org/officeDocument/2006/math">
                      <m:r>
                        <a:rPr lang="en-IN" i="1" smtClean="0">
                          <a:latin typeface="Cambria Math" panose="02040503050406030204" pitchFamily="18" charset="0"/>
                          <a:ea typeface="Cambria Math" panose="02040503050406030204" pitchFamily="18" charset="0"/>
                        </a:rPr>
                        <m:t>𝛼</m:t>
                      </m:r>
                      <m:r>
                        <a:rPr lang="en-IN" b="0" i="1" smtClean="0">
                          <a:latin typeface="Cambria Math" panose="02040503050406030204" pitchFamily="18" charset="0"/>
                          <a:ea typeface="Cambria Math" panose="02040503050406030204" pitchFamily="18" charset="0"/>
                        </a:rPr>
                        <m:t> </m:t>
                      </m:r>
                    </m:oMath>
                  </a14:m>
                  <a:r>
                    <a:rPr lang="en-IN" dirty="0"/>
                    <a:t>and </a:t>
                  </a:r>
                  <a14:m>
                    <m:oMath xmlns:m="http://schemas.openxmlformats.org/officeDocument/2006/math">
                      <m:r>
                        <a:rPr lang="en-IN" i="1" smtClean="0">
                          <a:latin typeface="Cambria Math" panose="02040503050406030204" pitchFamily="18" charset="0"/>
                          <a:ea typeface="Cambria Math" panose="02040503050406030204" pitchFamily="18" charset="0"/>
                        </a:rPr>
                        <m:t>𝛽</m:t>
                      </m:r>
                    </m:oMath>
                  </a14:m>
                  <a:r>
                    <a:rPr lang="en-IN" dirty="0"/>
                    <a:t> version successor to MDS</a:t>
                  </a:r>
                </a:p>
              </p:txBody>
            </p:sp>
          </mc:Choice>
          <mc:Fallback xmlns="">
            <p:sp>
              <p:nvSpPr>
                <p:cNvPr id="17" name="TextBox 16">
                  <a:extLst>
                    <a:ext uri="{FF2B5EF4-FFF2-40B4-BE49-F238E27FC236}">
                      <a16:creationId xmlns:a16="http://schemas.microsoft.com/office/drawing/2014/main" id="{DD7D205C-FE51-406B-844B-7EAD6E5B8D8F}"/>
                    </a:ext>
                  </a:extLst>
                </p:cNvPr>
                <p:cNvSpPr txBox="1">
                  <a:spLocks noRot="1" noChangeAspect="1" noMove="1" noResize="1" noEditPoints="1" noAdjustHandles="1" noChangeArrowheads="1" noChangeShapeType="1" noTextEdit="1"/>
                </p:cNvSpPr>
                <p:nvPr/>
              </p:nvSpPr>
              <p:spPr>
                <a:xfrm>
                  <a:off x="3622090" y="1011399"/>
                  <a:ext cx="4759188" cy="369332"/>
                </a:xfrm>
                <a:prstGeom prst="rect">
                  <a:avLst/>
                </a:prstGeom>
                <a:blipFill>
                  <a:blip r:embed="rId4"/>
                  <a:stretch>
                    <a:fillRect l="-1024" t="-10000" r="-128" b="-26667"/>
                  </a:stretch>
                </a:blipFill>
              </p:spPr>
              <p:txBody>
                <a:bodyPr/>
                <a:lstStyle/>
                <a:p>
                  <a:r>
                    <a:rPr lang="en-IN">
                      <a:noFill/>
                    </a:rPr>
                    <a:t> </a:t>
                  </a:r>
                </a:p>
              </p:txBody>
            </p:sp>
          </mc:Fallback>
        </mc:AlternateContent>
        <p:pic>
          <p:nvPicPr>
            <p:cNvPr id="19" name="Picture 18">
              <a:extLst>
                <a:ext uri="{FF2B5EF4-FFF2-40B4-BE49-F238E27FC236}">
                  <a16:creationId xmlns:a16="http://schemas.microsoft.com/office/drawing/2014/main" id="{8AECD8EB-AA27-4CE8-B091-C88BD3092841}"/>
                </a:ext>
              </a:extLst>
            </p:cNvPr>
            <p:cNvPicPr>
              <a:picLocks noChangeAspect="1"/>
            </p:cNvPicPr>
            <p:nvPr/>
          </p:nvPicPr>
          <p:blipFill rotWithShape="1">
            <a:blip r:embed="rId5">
              <a:extLst>
                <a:ext uri="{28A0092B-C50C-407E-A947-70E740481C1C}">
                  <a14:useLocalDpi xmlns:a14="http://schemas.microsoft.com/office/drawing/2010/main" val="0"/>
                </a:ext>
              </a:extLst>
            </a:blip>
            <a:srcRect l="5195" t="7752" r="4330" b="7708"/>
            <a:stretch/>
          </p:blipFill>
          <p:spPr>
            <a:xfrm>
              <a:off x="2787235" y="1737729"/>
              <a:ext cx="769082" cy="718621"/>
            </a:xfrm>
            <a:prstGeom prst="rect">
              <a:avLst/>
            </a:prstGeom>
          </p:spPr>
        </p:pic>
        <p:sp>
          <p:nvSpPr>
            <p:cNvPr id="20" name="TextBox 19">
              <a:extLst>
                <a:ext uri="{FF2B5EF4-FFF2-40B4-BE49-F238E27FC236}">
                  <a16:creationId xmlns:a16="http://schemas.microsoft.com/office/drawing/2014/main" id="{591396E0-28C3-475C-874D-DA7BB21183A4}"/>
                </a:ext>
              </a:extLst>
            </p:cNvPr>
            <p:cNvSpPr txBox="1"/>
            <p:nvPr/>
          </p:nvSpPr>
          <p:spPr>
            <a:xfrm>
              <a:off x="3622090" y="1804494"/>
              <a:ext cx="5320267" cy="646331"/>
            </a:xfrm>
            <a:prstGeom prst="rect">
              <a:avLst/>
            </a:prstGeom>
            <a:noFill/>
          </p:spPr>
          <p:txBody>
            <a:bodyPr wrap="square" rtlCol="0">
              <a:spAutoFit/>
            </a:bodyPr>
            <a:lstStyle/>
            <a:p>
              <a:r>
                <a:rPr lang="en-IN" dirty="0">
                  <a:ea typeface="Cambria Math" panose="02040503050406030204" pitchFamily="18" charset="0"/>
                </a:rPr>
                <a:t>Basic Simulators- S-parameter, DC, AC, Transient, HB, Envelope, Ptolemy, MOMENTUM</a:t>
              </a:r>
              <a:endParaRPr lang="en-IN" dirty="0"/>
            </a:p>
          </p:txBody>
        </p:sp>
        <p:pic>
          <p:nvPicPr>
            <p:cNvPr id="22" name="Picture 21">
              <a:extLst>
                <a:ext uri="{FF2B5EF4-FFF2-40B4-BE49-F238E27FC236}">
                  <a16:creationId xmlns:a16="http://schemas.microsoft.com/office/drawing/2014/main" id="{A6E0224A-9974-4D89-8A13-E72E667CA43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787235" y="2614909"/>
              <a:ext cx="5295743" cy="646331"/>
            </a:xfrm>
            <a:prstGeom prst="rect">
              <a:avLst/>
            </a:prstGeom>
          </p:spPr>
        </p:pic>
        <p:sp>
          <p:nvSpPr>
            <p:cNvPr id="23" name="Freeform: Shape 22">
              <a:extLst>
                <a:ext uri="{FF2B5EF4-FFF2-40B4-BE49-F238E27FC236}">
                  <a16:creationId xmlns:a16="http://schemas.microsoft.com/office/drawing/2014/main" id="{F706AD94-6D91-47BC-A148-42D6E92AC9E0}"/>
                </a:ext>
              </a:extLst>
            </p:cNvPr>
            <p:cNvSpPr/>
            <p:nvPr/>
          </p:nvSpPr>
          <p:spPr>
            <a:xfrm>
              <a:off x="5672379" y="2584259"/>
              <a:ext cx="898744" cy="309212"/>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pic>
          <p:nvPicPr>
            <p:cNvPr id="26" name="Picture 25">
              <a:extLst>
                <a:ext uri="{FF2B5EF4-FFF2-40B4-BE49-F238E27FC236}">
                  <a16:creationId xmlns:a16="http://schemas.microsoft.com/office/drawing/2014/main" id="{55F291E6-CB22-43B0-83F3-32836A4D5C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3610" y="3385274"/>
              <a:ext cx="769083" cy="769083"/>
            </a:xfrm>
            <a:prstGeom prst="rect">
              <a:avLst/>
            </a:prstGeom>
          </p:spPr>
        </p:pic>
        <p:sp>
          <p:nvSpPr>
            <p:cNvPr id="27" name="TextBox 26">
              <a:extLst>
                <a:ext uri="{FF2B5EF4-FFF2-40B4-BE49-F238E27FC236}">
                  <a16:creationId xmlns:a16="http://schemas.microsoft.com/office/drawing/2014/main" id="{E4EE5970-8C09-4DB7-9A35-13E9E0823E3B}"/>
                </a:ext>
              </a:extLst>
            </p:cNvPr>
            <p:cNvSpPr txBox="1"/>
            <p:nvPr/>
          </p:nvSpPr>
          <p:spPr>
            <a:xfrm>
              <a:off x="3332672" y="3498172"/>
              <a:ext cx="1700967" cy="646331"/>
            </a:xfrm>
            <a:prstGeom prst="rect">
              <a:avLst/>
            </a:prstGeom>
            <a:noFill/>
          </p:spPr>
          <p:txBody>
            <a:bodyPr wrap="square" rtlCol="0">
              <a:spAutoFit/>
            </a:bodyPr>
            <a:lstStyle/>
            <a:p>
              <a:r>
                <a:rPr lang="en-IN" dirty="0">
                  <a:ea typeface="Cambria Math" panose="02040503050406030204" pitchFamily="18" charset="0"/>
                </a:rPr>
                <a:t>Connectivity to other products</a:t>
              </a:r>
              <a:endParaRPr lang="en-IN" dirty="0"/>
            </a:p>
          </p:txBody>
        </p:sp>
        <p:pic>
          <p:nvPicPr>
            <p:cNvPr id="29" name="Picture 28">
              <a:extLst>
                <a:ext uri="{FF2B5EF4-FFF2-40B4-BE49-F238E27FC236}">
                  <a16:creationId xmlns:a16="http://schemas.microsoft.com/office/drawing/2014/main" id="{160BBE72-2E40-49F8-B78A-AD58A480E4A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9573" t="12608" r="10272" b="15549"/>
            <a:stretch/>
          </p:blipFill>
          <p:spPr>
            <a:xfrm>
              <a:off x="5238349" y="3373918"/>
              <a:ext cx="1766803" cy="791793"/>
            </a:xfrm>
            <a:prstGeom prst="rect">
              <a:avLst/>
            </a:prstGeom>
          </p:spPr>
        </p:pic>
        <p:sp>
          <p:nvSpPr>
            <p:cNvPr id="30" name="Rectangle 29">
              <a:extLst>
                <a:ext uri="{FF2B5EF4-FFF2-40B4-BE49-F238E27FC236}">
                  <a16:creationId xmlns:a16="http://schemas.microsoft.com/office/drawing/2014/main" id="{66CB3FA0-1FFB-4403-85C5-315FB7FC98A5}"/>
                </a:ext>
              </a:extLst>
            </p:cNvPr>
            <p:cNvSpPr/>
            <p:nvPr/>
          </p:nvSpPr>
          <p:spPr>
            <a:xfrm>
              <a:off x="566932" y="4283913"/>
              <a:ext cx="1723549" cy="769441"/>
            </a:xfrm>
            <a:prstGeom prst="rect">
              <a:avLst/>
            </a:prstGeom>
            <a:noFill/>
          </p:spPr>
          <p:txBody>
            <a:bodyPr wrap="square" lIns="91440" tIns="45720" rIns="91440" bIns="45720">
              <a:spAutoFit/>
            </a:bodyPr>
            <a:lstStyle/>
            <a:p>
              <a:pPr algn="ctr"/>
              <a:r>
                <a:rPr lang="en-US" sz="4400" b="1" cap="none" spc="0" dirty="0">
                  <a:ln w="19050">
                    <a:solidFill>
                      <a:schemeClr val="accent5"/>
                    </a:solidFill>
                    <a:prstDash val="solid"/>
                  </a:ln>
                  <a:solidFill>
                    <a:srgbClr val="FFFFFF"/>
                  </a:solidFill>
                  <a:effectLst>
                    <a:outerShdw blurRad="38100" dist="22860" dir="5400000" algn="tl" rotWithShape="0">
                      <a:srgbClr val="000000">
                        <a:alpha val="30000"/>
                      </a:srgbClr>
                    </a:outerShdw>
                  </a:effectLst>
                </a:rPr>
                <a:t>2013</a:t>
              </a:r>
            </a:p>
          </p:txBody>
        </p:sp>
        <p:pic>
          <p:nvPicPr>
            <p:cNvPr id="32" name="Picture 31">
              <a:extLst>
                <a:ext uri="{FF2B5EF4-FFF2-40B4-BE49-F238E27FC236}">
                  <a16:creationId xmlns:a16="http://schemas.microsoft.com/office/drawing/2014/main" id="{69612B58-46BE-4B00-A795-BE22EBDF3B6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0133" b="12205"/>
            <a:stretch/>
          </p:blipFill>
          <p:spPr>
            <a:xfrm>
              <a:off x="2739537" y="4312916"/>
              <a:ext cx="989084" cy="768142"/>
            </a:xfrm>
            <a:prstGeom prst="rect">
              <a:avLst/>
            </a:prstGeom>
          </p:spPr>
        </p:pic>
        <p:pic>
          <p:nvPicPr>
            <p:cNvPr id="34" name="Picture 33">
              <a:extLst>
                <a:ext uri="{FF2B5EF4-FFF2-40B4-BE49-F238E27FC236}">
                  <a16:creationId xmlns:a16="http://schemas.microsoft.com/office/drawing/2014/main" id="{7C439F96-9E29-4257-8AFF-0FDA285EA78E}"/>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7297" b="18355"/>
            <a:stretch/>
          </p:blipFill>
          <p:spPr>
            <a:xfrm>
              <a:off x="4109629" y="4285091"/>
              <a:ext cx="1848019" cy="763508"/>
            </a:xfrm>
            <a:prstGeom prst="rect">
              <a:avLst/>
            </a:prstGeom>
          </p:spPr>
        </p:pic>
        <p:sp>
          <p:nvSpPr>
            <p:cNvPr id="35" name="TextBox 34">
              <a:extLst>
                <a:ext uri="{FF2B5EF4-FFF2-40B4-BE49-F238E27FC236}">
                  <a16:creationId xmlns:a16="http://schemas.microsoft.com/office/drawing/2014/main" id="{B4896BB7-AB81-4846-AC78-02828F2A4A87}"/>
                </a:ext>
              </a:extLst>
            </p:cNvPr>
            <p:cNvSpPr txBox="1"/>
            <p:nvPr/>
          </p:nvSpPr>
          <p:spPr>
            <a:xfrm>
              <a:off x="6233920" y="4481687"/>
              <a:ext cx="771232" cy="369332"/>
            </a:xfrm>
            <a:prstGeom prst="rect">
              <a:avLst/>
            </a:prstGeom>
            <a:noFill/>
          </p:spPr>
          <p:txBody>
            <a:bodyPr wrap="square" rtlCol="0">
              <a:spAutoFit/>
            </a:bodyPr>
            <a:lstStyle/>
            <a:p>
              <a:r>
                <a:rPr lang="en-IN" dirty="0">
                  <a:ea typeface="Cambria Math" panose="02040503050406030204" pitchFamily="18" charset="0"/>
                </a:rPr>
                <a:t>IPDK</a:t>
              </a:r>
              <a:endParaRPr lang="en-IN" dirty="0"/>
            </a:p>
          </p:txBody>
        </p:sp>
        <p:pic>
          <p:nvPicPr>
            <p:cNvPr id="36" name="Picture 35">
              <a:extLst>
                <a:ext uri="{FF2B5EF4-FFF2-40B4-BE49-F238E27FC236}">
                  <a16:creationId xmlns:a16="http://schemas.microsoft.com/office/drawing/2014/main" id="{ED5ED2CC-7E38-44B8-ADEE-1AC2F60EA321}"/>
                </a:ext>
              </a:extLst>
            </p:cNvPr>
            <p:cNvPicPr>
              <a:picLocks noChangeAspect="1"/>
            </p:cNvPicPr>
            <p:nvPr/>
          </p:nvPicPr>
          <p:blipFill>
            <a:blip r:embed="rId12"/>
            <a:stretch>
              <a:fillRect/>
            </a:stretch>
          </p:blipFill>
          <p:spPr>
            <a:xfrm>
              <a:off x="2632498" y="5139338"/>
              <a:ext cx="1156460" cy="850694"/>
            </a:xfrm>
            <a:prstGeom prst="rect">
              <a:avLst/>
            </a:prstGeom>
          </p:spPr>
        </p:pic>
        <p:sp>
          <p:nvSpPr>
            <p:cNvPr id="37" name="TextBox 36">
              <a:extLst>
                <a:ext uri="{FF2B5EF4-FFF2-40B4-BE49-F238E27FC236}">
                  <a16:creationId xmlns:a16="http://schemas.microsoft.com/office/drawing/2014/main" id="{E37BD5E0-79F3-496E-AA22-7676AB29BB78}"/>
                </a:ext>
              </a:extLst>
            </p:cNvPr>
            <p:cNvSpPr txBox="1"/>
            <p:nvPr/>
          </p:nvSpPr>
          <p:spPr>
            <a:xfrm>
              <a:off x="4025407" y="5380019"/>
              <a:ext cx="1056123" cy="369332"/>
            </a:xfrm>
            <a:prstGeom prst="rect">
              <a:avLst/>
            </a:prstGeom>
            <a:noFill/>
          </p:spPr>
          <p:txBody>
            <a:bodyPr wrap="square" rtlCol="0">
              <a:spAutoFit/>
            </a:bodyPr>
            <a:lstStyle/>
            <a:p>
              <a:r>
                <a:rPr lang="en-IN" dirty="0">
                  <a:ea typeface="Cambria Math" panose="02040503050406030204" pitchFamily="18" charset="0"/>
                </a:rPr>
                <a:t>Thermal</a:t>
              </a:r>
              <a:endParaRPr lang="en-IN" dirty="0"/>
            </a:p>
          </p:txBody>
        </p:sp>
        <p:sp>
          <p:nvSpPr>
            <p:cNvPr id="38" name="TextBox 37">
              <a:extLst>
                <a:ext uri="{FF2B5EF4-FFF2-40B4-BE49-F238E27FC236}">
                  <a16:creationId xmlns:a16="http://schemas.microsoft.com/office/drawing/2014/main" id="{3A9B72F9-A5F9-4CCB-9D10-220A3678521C}"/>
                </a:ext>
              </a:extLst>
            </p:cNvPr>
            <p:cNvSpPr txBox="1"/>
            <p:nvPr/>
          </p:nvSpPr>
          <p:spPr>
            <a:xfrm>
              <a:off x="4817931" y="4449040"/>
              <a:ext cx="420418" cy="369332"/>
            </a:xfrm>
            <a:prstGeom prst="rect">
              <a:avLst/>
            </a:prstGeom>
            <a:noFill/>
          </p:spPr>
          <p:txBody>
            <a:bodyPr wrap="square" rtlCol="0">
              <a:spAutoFit/>
            </a:bodyPr>
            <a:lstStyle/>
            <a:p>
              <a:r>
                <a:rPr lang="en-IN" dirty="0">
                  <a:solidFill>
                    <a:schemeClr val="bg1"/>
                  </a:solidFill>
                  <a:ea typeface="Cambria Math" panose="02040503050406030204" pitchFamily="18" charset="0"/>
                </a:rPr>
                <a:t>SI</a:t>
              </a:r>
              <a:endParaRPr lang="en-IN" dirty="0">
                <a:solidFill>
                  <a:schemeClr val="bg1"/>
                </a:solidFill>
              </a:endParaRPr>
            </a:p>
          </p:txBody>
        </p:sp>
      </p:grpSp>
    </p:spTree>
    <p:extLst>
      <p:ext uri="{BB962C8B-B14F-4D97-AF65-F5344CB8AC3E}">
        <p14:creationId xmlns:p14="http://schemas.microsoft.com/office/powerpoint/2010/main" val="2844327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06435-AA5E-48C4-A295-EEF2FE79BD0F}"/>
              </a:ext>
            </a:extLst>
          </p:cNvPr>
          <p:cNvSpPr>
            <a:spLocks noGrp="1"/>
          </p:cNvSpPr>
          <p:nvPr>
            <p:ph type="title"/>
          </p:nvPr>
        </p:nvSpPr>
        <p:spPr/>
        <p:txBody>
          <a:bodyPr/>
          <a:lstStyle/>
          <a:p>
            <a:r>
              <a:rPr lang="en-IN" dirty="0"/>
              <a:t>Tune and History</a:t>
            </a:r>
          </a:p>
        </p:txBody>
      </p:sp>
      <p:sp>
        <p:nvSpPr>
          <p:cNvPr id="3" name="Date Placeholder 2">
            <a:extLst>
              <a:ext uri="{FF2B5EF4-FFF2-40B4-BE49-F238E27FC236}">
                <a16:creationId xmlns:a16="http://schemas.microsoft.com/office/drawing/2014/main" id="{D69E1A89-80CA-4C4C-835E-FC27E9CBE21E}"/>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B005C445-36C9-4C27-A5DE-46766A95D2AB}"/>
              </a:ext>
            </a:extLst>
          </p:cNvPr>
          <p:cNvSpPr>
            <a:spLocks noGrp="1"/>
          </p:cNvSpPr>
          <p:nvPr>
            <p:ph type="sldNum" sz="quarter" idx="12"/>
          </p:nvPr>
        </p:nvSpPr>
        <p:spPr/>
        <p:txBody>
          <a:bodyPr/>
          <a:lstStyle/>
          <a:p>
            <a:fld id="{2495F090-CA2D-44FF-B42B-1156B48CA943}" type="slidenum">
              <a:rPr lang="en-IN" smtClean="0"/>
              <a:t>20</a:t>
            </a:fld>
            <a:endParaRPr lang="en-IN"/>
          </a:p>
        </p:txBody>
      </p:sp>
      <p:sp>
        <p:nvSpPr>
          <p:cNvPr id="5" name="TextBox 4">
            <a:extLst>
              <a:ext uri="{FF2B5EF4-FFF2-40B4-BE49-F238E27FC236}">
                <a16:creationId xmlns:a16="http://schemas.microsoft.com/office/drawing/2014/main" id="{D949F21F-7C87-4FD0-AB51-25442DECBCBF}"/>
              </a:ext>
            </a:extLst>
          </p:cNvPr>
          <p:cNvSpPr txBox="1"/>
          <p:nvPr/>
        </p:nvSpPr>
        <p:spPr>
          <a:xfrm>
            <a:off x="697392" y="974314"/>
            <a:ext cx="5545172" cy="369332"/>
          </a:xfrm>
          <a:prstGeom prst="rect">
            <a:avLst/>
          </a:prstGeom>
          <a:noFill/>
        </p:spPr>
        <p:txBody>
          <a:bodyPr wrap="none" rtlCol="0">
            <a:spAutoFit/>
          </a:bodyPr>
          <a:lstStyle/>
          <a:p>
            <a:r>
              <a:rPr lang="en-IN" dirty="0"/>
              <a:t>Use Tune to add tuners for inductors and capacitors </a:t>
            </a:r>
          </a:p>
        </p:txBody>
      </p:sp>
      <p:sp>
        <p:nvSpPr>
          <p:cNvPr id="6" name="Speech Bubble: Oval 5">
            <a:extLst>
              <a:ext uri="{FF2B5EF4-FFF2-40B4-BE49-F238E27FC236}">
                <a16:creationId xmlns:a16="http://schemas.microsoft.com/office/drawing/2014/main" id="{7D48AD64-1EB1-47FE-B016-44DF704224AC}"/>
              </a:ext>
            </a:extLst>
          </p:cNvPr>
          <p:cNvSpPr/>
          <p:nvPr/>
        </p:nvSpPr>
        <p:spPr>
          <a:xfrm>
            <a:off x="905785" y="738057"/>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grpSp>
        <p:nvGrpSpPr>
          <p:cNvPr id="9" name="Group 8">
            <a:extLst>
              <a:ext uri="{FF2B5EF4-FFF2-40B4-BE49-F238E27FC236}">
                <a16:creationId xmlns:a16="http://schemas.microsoft.com/office/drawing/2014/main" id="{BCA36162-FFD6-4CE7-8348-5C4802DB1C75}"/>
              </a:ext>
            </a:extLst>
          </p:cNvPr>
          <p:cNvGrpSpPr/>
          <p:nvPr/>
        </p:nvGrpSpPr>
        <p:grpSpPr>
          <a:xfrm>
            <a:off x="6242564" y="974314"/>
            <a:ext cx="1211685" cy="309019"/>
            <a:chOff x="6242564" y="974314"/>
            <a:chExt cx="1211685" cy="309019"/>
          </a:xfrm>
        </p:grpSpPr>
        <p:pic>
          <p:nvPicPr>
            <p:cNvPr id="7" name="Picture 6">
              <a:extLst>
                <a:ext uri="{FF2B5EF4-FFF2-40B4-BE49-F238E27FC236}">
                  <a16:creationId xmlns:a16="http://schemas.microsoft.com/office/drawing/2014/main" id="{2550A679-ACCD-4134-A6A0-D471B3D67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564" y="1031851"/>
              <a:ext cx="1211685" cy="251482"/>
            </a:xfrm>
            <a:prstGeom prst="rect">
              <a:avLst/>
            </a:prstGeom>
            <a:ln>
              <a:solidFill>
                <a:schemeClr val="accent1"/>
              </a:solidFill>
            </a:ln>
          </p:spPr>
        </p:pic>
        <p:sp>
          <p:nvSpPr>
            <p:cNvPr id="8" name="Freeform: Shape 7">
              <a:extLst>
                <a:ext uri="{FF2B5EF4-FFF2-40B4-BE49-F238E27FC236}">
                  <a16:creationId xmlns:a16="http://schemas.microsoft.com/office/drawing/2014/main" id="{CEC73D94-2E14-47B0-B4B4-FAB4EE721F79}"/>
                </a:ext>
              </a:extLst>
            </p:cNvPr>
            <p:cNvSpPr/>
            <p:nvPr/>
          </p:nvSpPr>
          <p:spPr>
            <a:xfrm>
              <a:off x="6707999" y="974314"/>
              <a:ext cx="305152" cy="309019"/>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grpSp>
      <p:pic>
        <p:nvPicPr>
          <p:cNvPr id="11" name="Picture 10">
            <a:extLst>
              <a:ext uri="{FF2B5EF4-FFF2-40B4-BE49-F238E27FC236}">
                <a16:creationId xmlns:a16="http://schemas.microsoft.com/office/drawing/2014/main" id="{ADAFF95C-0404-45FC-AB92-9D8AD56F5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39" y="1343646"/>
            <a:ext cx="3159824" cy="2774616"/>
          </a:xfrm>
          <a:prstGeom prst="rect">
            <a:avLst/>
          </a:prstGeom>
          <a:ln>
            <a:solidFill>
              <a:srgbClr val="0070C0"/>
            </a:solidFill>
          </a:ln>
        </p:spPr>
      </p:pic>
      <p:pic>
        <p:nvPicPr>
          <p:cNvPr id="13" name="Picture 12">
            <a:extLst>
              <a:ext uri="{FF2B5EF4-FFF2-40B4-BE49-F238E27FC236}">
                <a16:creationId xmlns:a16="http://schemas.microsoft.com/office/drawing/2014/main" id="{2C93240A-54A3-4412-ADA6-4EFAB5895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6194" y="1911693"/>
            <a:ext cx="2906104" cy="2060023"/>
          </a:xfrm>
          <a:prstGeom prst="rect">
            <a:avLst/>
          </a:prstGeom>
          <a:ln>
            <a:solidFill>
              <a:srgbClr val="0070C0"/>
            </a:solidFill>
          </a:ln>
        </p:spPr>
      </p:pic>
      <p:sp>
        <p:nvSpPr>
          <p:cNvPr id="14" name="TextBox 13">
            <a:extLst>
              <a:ext uri="{FF2B5EF4-FFF2-40B4-BE49-F238E27FC236}">
                <a16:creationId xmlns:a16="http://schemas.microsoft.com/office/drawing/2014/main" id="{0FA090E7-1FA4-4B60-9965-994F6BD78B5D}"/>
              </a:ext>
            </a:extLst>
          </p:cNvPr>
          <p:cNvSpPr txBox="1"/>
          <p:nvPr/>
        </p:nvSpPr>
        <p:spPr>
          <a:xfrm>
            <a:off x="3950563" y="1599337"/>
            <a:ext cx="4977768" cy="646331"/>
          </a:xfrm>
          <a:prstGeom prst="rect">
            <a:avLst/>
          </a:prstGeom>
          <a:noFill/>
        </p:spPr>
        <p:txBody>
          <a:bodyPr wrap="square" rtlCol="0">
            <a:spAutoFit/>
          </a:bodyPr>
          <a:lstStyle/>
          <a:p>
            <a:r>
              <a:rPr lang="en-IN" dirty="0"/>
              <a:t>Enable History-On for the graph so that you can view the trend</a:t>
            </a:r>
          </a:p>
        </p:txBody>
      </p:sp>
      <p:sp>
        <p:nvSpPr>
          <p:cNvPr id="15" name="Speech Bubble: Oval 14">
            <a:extLst>
              <a:ext uri="{FF2B5EF4-FFF2-40B4-BE49-F238E27FC236}">
                <a16:creationId xmlns:a16="http://schemas.microsoft.com/office/drawing/2014/main" id="{3F14418C-A213-4565-9470-10C26F946BA2}"/>
              </a:ext>
            </a:extLst>
          </p:cNvPr>
          <p:cNvSpPr/>
          <p:nvPr/>
        </p:nvSpPr>
        <p:spPr>
          <a:xfrm>
            <a:off x="4161561" y="1355287"/>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sp>
        <p:nvSpPr>
          <p:cNvPr id="16" name="Freeform: Shape 15">
            <a:extLst>
              <a:ext uri="{FF2B5EF4-FFF2-40B4-BE49-F238E27FC236}">
                <a16:creationId xmlns:a16="http://schemas.microsoft.com/office/drawing/2014/main" id="{F8F2E922-8DC8-40D4-94BC-867EADCC47CF}"/>
              </a:ext>
            </a:extLst>
          </p:cNvPr>
          <p:cNvSpPr/>
          <p:nvPr/>
        </p:nvSpPr>
        <p:spPr>
          <a:xfrm>
            <a:off x="8616172" y="3601132"/>
            <a:ext cx="190126" cy="224242"/>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pic>
        <p:nvPicPr>
          <p:cNvPr id="18" name="Picture 17">
            <a:extLst>
              <a:ext uri="{FF2B5EF4-FFF2-40B4-BE49-F238E27FC236}">
                <a16:creationId xmlns:a16="http://schemas.microsoft.com/office/drawing/2014/main" id="{94D9AA32-9C49-42E9-9D6E-859C73C70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1561" y="4228247"/>
            <a:ext cx="2371900" cy="2060831"/>
          </a:xfrm>
          <a:prstGeom prst="rect">
            <a:avLst/>
          </a:prstGeom>
          <a:ln>
            <a:solidFill>
              <a:srgbClr val="0070C0"/>
            </a:solidFill>
          </a:ln>
        </p:spPr>
      </p:pic>
      <p:sp>
        <p:nvSpPr>
          <p:cNvPr id="19" name="TextBox 18">
            <a:extLst>
              <a:ext uri="{FF2B5EF4-FFF2-40B4-BE49-F238E27FC236}">
                <a16:creationId xmlns:a16="http://schemas.microsoft.com/office/drawing/2014/main" id="{88DAE0B5-07FF-4FB7-9C3B-94CF366D8B02}"/>
              </a:ext>
            </a:extLst>
          </p:cNvPr>
          <p:cNvSpPr txBox="1"/>
          <p:nvPr/>
        </p:nvSpPr>
        <p:spPr>
          <a:xfrm>
            <a:off x="6532622" y="4228247"/>
            <a:ext cx="2548395" cy="923330"/>
          </a:xfrm>
          <a:prstGeom prst="rect">
            <a:avLst/>
          </a:prstGeom>
          <a:noFill/>
        </p:spPr>
        <p:txBody>
          <a:bodyPr wrap="square" rtlCol="0">
            <a:spAutoFit/>
          </a:bodyPr>
          <a:lstStyle/>
          <a:p>
            <a:r>
              <a:rPr lang="en-IN" dirty="0"/>
              <a:t>History is just a visual aid, does not store component values</a:t>
            </a:r>
          </a:p>
        </p:txBody>
      </p:sp>
      <p:sp>
        <p:nvSpPr>
          <p:cNvPr id="20" name="Speech Bubble: Oval 19">
            <a:extLst>
              <a:ext uri="{FF2B5EF4-FFF2-40B4-BE49-F238E27FC236}">
                <a16:creationId xmlns:a16="http://schemas.microsoft.com/office/drawing/2014/main" id="{3348C8D8-EAFC-457B-9C93-14F79070BFC1}"/>
              </a:ext>
            </a:extLst>
          </p:cNvPr>
          <p:cNvSpPr/>
          <p:nvPr/>
        </p:nvSpPr>
        <p:spPr>
          <a:xfrm>
            <a:off x="790739" y="4228247"/>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sp>
        <p:nvSpPr>
          <p:cNvPr id="21" name="TextBox 20">
            <a:extLst>
              <a:ext uri="{FF2B5EF4-FFF2-40B4-BE49-F238E27FC236}">
                <a16:creationId xmlns:a16="http://schemas.microsoft.com/office/drawing/2014/main" id="{B3B9E05F-C4D7-46B6-ACA1-45080D78FB5D}"/>
              </a:ext>
            </a:extLst>
          </p:cNvPr>
          <p:cNvSpPr txBox="1"/>
          <p:nvPr/>
        </p:nvSpPr>
        <p:spPr>
          <a:xfrm>
            <a:off x="628650" y="4494013"/>
            <a:ext cx="3455078" cy="923330"/>
          </a:xfrm>
          <a:prstGeom prst="rect">
            <a:avLst/>
          </a:prstGeom>
          <a:noFill/>
        </p:spPr>
        <p:txBody>
          <a:bodyPr wrap="square" rtlCol="0">
            <a:spAutoFit/>
          </a:bodyPr>
          <a:lstStyle/>
          <a:p>
            <a:r>
              <a:rPr lang="en-IN" dirty="0"/>
              <a:t>Store can be used to store tune state and Recall to restore a saved state</a:t>
            </a:r>
          </a:p>
        </p:txBody>
      </p:sp>
      <p:sp>
        <p:nvSpPr>
          <p:cNvPr id="22" name="Freeform: Shape 21">
            <a:extLst>
              <a:ext uri="{FF2B5EF4-FFF2-40B4-BE49-F238E27FC236}">
                <a16:creationId xmlns:a16="http://schemas.microsoft.com/office/drawing/2014/main" id="{569F3A5F-6557-4F03-8843-C7A903DDF3F4}"/>
              </a:ext>
            </a:extLst>
          </p:cNvPr>
          <p:cNvSpPr/>
          <p:nvPr/>
        </p:nvSpPr>
        <p:spPr>
          <a:xfrm>
            <a:off x="878752" y="2905307"/>
            <a:ext cx="586064" cy="228509"/>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23" name="Speech Bubble: Oval 22">
            <a:extLst>
              <a:ext uri="{FF2B5EF4-FFF2-40B4-BE49-F238E27FC236}">
                <a16:creationId xmlns:a16="http://schemas.microsoft.com/office/drawing/2014/main" id="{F21518ED-49D9-47C5-A28E-D9F1A017A6BD}"/>
              </a:ext>
            </a:extLst>
          </p:cNvPr>
          <p:cNvSpPr/>
          <p:nvPr/>
        </p:nvSpPr>
        <p:spPr>
          <a:xfrm>
            <a:off x="764023" y="537722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8</a:t>
            </a:r>
          </a:p>
        </p:txBody>
      </p:sp>
      <p:sp>
        <p:nvSpPr>
          <p:cNvPr id="24" name="TextBox 23">
            <a:extLst>
              <a:ext uri="{FF2B5EF4-FFF2-40B4-BE49-F238E27FC236}">
                <a16:creationId xmlns:a16="http://schemas.microsoft.com/office/drawing/2014/main" id="{574E42FA-A9D8-41D6-BDEB-52A173FB5983}"/>
              </a:ext>
            </a:extLst>
          </p:cNvPr>
          <p:cNvSpPr txBox="1"/>
          <p:nvPr/>
        </p:nvSpPr>
        <p:spPr>
          <a:xfrm>
            <a:off x="601934" y="5642988"/>
            <a:ext cx="3091177" cy="646331"/>
          </a:xfrm>
          <a:prstGeom prst="rect">
            <a:avLst/>
          </a:prstGeom>
          <a:noFill/>
        </p:spPr>
        <p:txBody>
          <a:bodyPr wrap="square" rtlCol="0">
            <a:spAutoFit/>
          </a:bodyPr>
          <a:lstStyle/>
          <a:p>
            <a:r>
              <a:rPr lang="en-IN" dirty="0"/>
              <a:t>Use Update Schematic to update latest tuned values</a:t>
            </a:r>
          </a:p>
        </p:txBody>
      </p:sp>
      <p:sp>
        <p:nvSpPr>
          <p:cNvPr id="25" name="Freeform: Shape 24">
            <a:extLst>
              <a:ext uri="{FF2B5EF4-FFF2-40B4-BE49-F238E27FC236}">
                <a16:creationId xmlns:a16="http://schemas.microsoft.com/office/drawing/2014/main" id="{2F3C1719-C12F-412E-ABD6-6611531A041D}"/>
              </a:ext>
            </a:extLst>
          </p:cNvPr>
          <p:cNvSpPr/>
          <p:nvPr/>
        </p:nvSpPr>
        <p:spPr>
          <a:xfrm>
            <a:off x="1053781" y="3672388"/>
            <a:ext cx="748386" cy="199113"/>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Tree>
    <p:extLst>
      <p:ext uri="{BB962C8B-B14F-4D97-AF65-F5344CB8AC3E}">
        <p14:creationId xmlns:p14="http://schemas.microsoft.com/office/powerpoint/2010/main" val="366415290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CC8FE-7062-4C9E-9EDD-539EBD68FC10}"/>
              </a:ext>
            </a:extLst>
          </p:cNvPr>
          <p:cNvSpPr>
            <a:spLocks noGrp="1"/>
          </p:cNvSpPr>
          <p:nvPr>
            <p:ph type="title"/>
          </p:nvPr>
        </p:nvSpPr>
        <p:spPr/>
        <p:txBody>
          <a:bodyPr/>
          <a:lstStyle/>
          <a:p>
            <a:r>
              <a:rPr lang="en-IN" dirty="0"/>
              <a:t>Two Tone</a:t>
            </a:r>
          </a:p>
        </p:txBody>
      </p:sp>
      <p:sp>
        <p:nvSpPr>
          <p:cNvPr id="3" name="Date Placeholder 2">
            <a:extLst>
              <a:ext uri="{FF2B5EF4-FFF2-40B4-BE49-F238E27FC236}">
                <a16:creationId xmlns:a16="http://schemas.microsoft.com/office/drawing/2014/main" id="{E1602643-B5B3-4AF4-87F8-001CB2EE0FAF}"/>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0FD6777-9798-4B5D-842B-62A7FD61E6C3}"/>
              </a:ext>
            </a:extLst>
          </p:cNvPr>
          <p:cNvSpPr>
            <a:spLocks noGrp="1"/>
          </p:cNvSpPr>
          <p:nvPr>
            <p:ph type="sldNum" sz="quarter" idx="12"/>
          </p:nvPr>
        </p:nvSpPr>
        <p:spPr/>
        <p:txBody>
          <a:bodyPr/>
          <a:lstStyle/>
          <a:p>
            <a:fld id="{2495F090-CA2D-44FF-B42B-1156B48CA943}" type="slidenum">
              <a:rPr lang="en-IN" smtClean="0"/>
              <a:t>200</a:t>
            </a:fld>
            <a:endParaRPr lang="en-IN"/>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09EEBDE-AC78-4CEC-9C4C-90EE819DC3B7}"/>
                  </a:ext>
                </a:extLst>
              </p:cNvPr>
              <p:cNvSpPr/>
              <p:nvPr/>
            </p:nvSpPr>
            <p:spPr>
              <a:xfrm>
                <a:off x="514125" y="2046708"/>
                <a:ext cx="8779911" cy="1077218"/>
              </a:xfrm>
              <a:prstGeom prst="rect">
                <a:avLst/>
              </a:prstGeom>
            </p:spPr>
            <p:txBody>
              <a:bodyPr wrap="square">
                <a:spAutoFit/>
              </a:bodyPr>
              <a:lstStyle/>
              <a:p>
                <a:pPr indent="128270">
                  <a:spcBef>
                    <a:spcPts val="600"/>
                  </a:spcBef>
                </a:pPr>
                <a14:m>
                  <m:oMath xmlns:m="http://schemas.openxmlformats.org/officeDocument/2006/math">
                    <m:sSub>
                      <m:sSubPr>
                        <m:ctrlPr>
                          <a:rPr lang="en-US" sz="16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6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6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𝑐𝑜𝑠</m:t>
                    </m:r>
                    <m:d>
                      <m:dPr>
                        <m:ctrlP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𝜋</m:t>
                        </m:r>
                        <m:sSub>
                          <m:sSubPr>
                            <m:ctrlP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d>
                  </m:oMath>
                </a14:m>
                <a:r>
                  <a:rPr lang="en-US" sz="1600" i="1" dirty="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a:t> </a:t>
                </a:r>
              </a:p>
              <a:p>
                <a:pPr indent="128270">
                  <a:spcBef>
                    <a:spcPts val="600"/>
                  </a:spcBef>
                </a:pPr>
                <a14:m>
                  <m:oMath xmlns:m="http://schemas.openxmlformats.org/officeDocument/2006/math">
                    <m:sSub>
                      <m:sSubPr>
                        <m:ctrlP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6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6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𝑐𝑜𝑠</m:t>
                    </m:r>
                    <m:d>
                      <m:dPr>
                        <m:ctrlP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𝜋</m:t>
                        </m:r>
                        <m:sSub>
                          <m:sSubPr>
                            <m:ctrlP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d>
                  </m:oMath>
                </a14:m>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p>
              <a:p>
                <a:pPr indent="128270">
                  <a:spcBef>
                    <a:spcPts val="600"/>
                  </a:spcBef>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Input </a:t>
                </a:r>
                <a14:m>
                  <m:oMath xmlns:m="http://schemas.openxmlformats.org/officeDocument/2006/math">
                    <m:sSub>
                      <m:sSubPr>
                        <m:ctrlP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𝑖𝑛</m:t>
                        </m:r>
                      </m:sub>
                    </m:sSub>
                    <m:r>
                      <a:rPr lang="en-US">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is applied to PA operation in non-linear region</a:t>
                </a: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a:extLst>
                  <a:ext uri="{FF2B5EF4-FFF2-40B4-BE49-F238E27FC236}">
                    <a16:creationId xmlns:a16="http://schemas.microsoft.com/office/drawing/2014/main" id="{209EEBDE-AC78-4CEC-9C4C-90EE819DC3B7}"/>
                  </a:ext>
                </a:extLst>
              </p:cNvPr>
              <p:cNvSpPr>
                <a:spLocks noRot="1" noChangeAspect="1" noMove="1" noResize="1" noEditPoints="1" noAdjustHandles="1" noChangeArrowheads="1" noChangeShapeType="1" noTextEdit="1"/>
              </p:cNvSpPr>
              <p:nvPr/>
            </p:nvSpPr>
            <p:spPr>
              <a:xfrm>
                <a:off x="514125" y="2046708"/>
                <a:ext cx="8779911" cy="1077218"/>
              </a:xfrm>
              <a:prstGeom prst="rect">
                <a:avLst/>
              </a:prstGeom>
              <a:blipFill>
                <a:blip r:embed="rId2"/>
                <a:stretch>
                  <a:fillRect b="-8523"/>
                </a:stretch>
              </a:blipFill>
            </p:spPr>
            <p:txBody>
              <a:bodyPr/>
              <a:lstStyle/>
              <a:p>
                <a:r>
                  <a:rPr lang="en-IN">
                    <a:noFill/>
                  </a:rPr>
                  <a:t> </a:t>
                </a:r>
              </a:p>
            </p:txBody>
          </p:sp>
        </mc:Fallback>
      </mc:AlternateContent>
      <p:sp>
        <p:nvSpPr>
          <p:cNvPr id="11" name="TextBox 10">
            <a:extLst>
              <a:ext uri="{FF2B5EF4-FFF2-40B4-BE49-F238E27FC236}">
                <a16:creationId xmlns:a16="http://schemas.microsoft.com/office/drawing/2014/main" id="{64F198E9-C6BF-4908-97E6-F5419EC1F2E4}"/>
              </a:ext>
            </a:extLst>
          </p:cNvPr>
          <p:cNvSpPr txBox="1"/>
          <p:nvPr/>
        </p:nvSpPr>
        <p:spPr>
          <a:xfrm>
            <a:off x="646406" y="3184221"/>
            <a:ext cx="3813865" cy="369332"/>
          </a:xfrm>
          <a:prstGeom prst="rect">
            <a:avLst/>
          </a:prstGeom>
          <a:noFill/>
        </p:spPr>
        <p:txBody>
          <a:bodyPr wrap="none" rtlCol="0">
            <a:spAutoFit/>
          </a:bodyPr>
          <a:lstStyle/>
          <a:p>
            <a:r>
              <a:rPr lang="en-US" dirty="0">
                <a:solidFill>
                  <a:srgbClr val="0070C0"/>
                </a:solidFill>
              </a:rPr>
              <a:t>Linear Component of Output Power</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C468E8A-943A-4C30-A80E-BC57F9F4E9A5}"/>
                  </a:ext>
                </a:extLst>
              </p:cNvPr>
              <p:cNvSpPr/>
              <p:nvPr/>
            </p:nvSpPr>
            <p:spPr>
              <a:xfrm>
                <a:off x="316589" y="4315300"/>
                <a:ext cx="5564050"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m:rPr>
                              <m:sty m:val="p"/>
                            </m:rPr>
                            <a:rPr lang="en-US" sz="1600">
                              <a:latin typeface="Cambria Math" panose="02040503050406030204" pitchFamily="18" charset="0"/>
                            </a:rPr>
                            <m:t>P</m:t>
                          </m:r>
                        </m:e>
                        <m:sub>
                          <m:r>
                            <a:rPr lang="en-US" sz="1600" i="1">
                              <a:latin typeface="Cambria Math" panose="02040503050406030204" pitchFamily="18" charset="0"/>
                            </a:rPr>
                            <m:t>𝑜𝑢𝑡</m:t>
                          </m:r>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𝐺</m:t>
                              </m:r>
                            </m:e>
                            <m:sub>
                              <m:r>
                                <a:rPr lang="en-US" sz="1600" i="0">
                                  <a:latin typeface="Cambria Math" panose="02040503050406030204" pitchFamily="18" charset="0"/>
                                </a:rPr>
                                <m:t>1</m:t>
                              </m:r>
                            </m:sub>
                          </m:sSub>
                          <m:r>
                            <a:rPr lang="en-US" sz="1600" i="1">
                              <a:latin typeface="Cambria Math" panose="02040503050406030204" pitchFamily="18" charset="0"/>
                            </a:rPr>
                            <m:t>𝐴</m:t>
                          </m:r>
                        </m:e>
                        <m:sub>
                          <m:r>
                            <a:rPr lang="en-US" sz="1600" i="0">
                              <a:latin typeface="Cambria Math" panose="02040503050406030204" pitchFamily="18" charset="0"/>
                            </a:rPr>
                            <m:t>1</m:t>
                          </m:r>
                        </m:sub>
                      </m:sSub>
                      <m:r>
                        <a:rPr lang="en-US" sz="1600" i="1">
                          <a:latin typeface="Cambria Math" panose="02040503050406030204" pitchFamily="18" charset="0"/>
                        </a:rPr>
                        <m:t>𝑐𝑜𝑠</m:t>
                      </m:r>
                      <m:d>
                        <m:dPr>
                          <m:ctrlPr>
                            <a:rPr lang="en-US" sz="1600" i="1">
                              <a:latin typeface="Cambria Math" panose="02040503050406030204" pitchFamily="18" charset="0"/>
                            </a:rPr>
                          </m:ctrlPr>
                        </m:dPr>
                        <m:e>
                          <m:r>
                            <a:rPr lang="en-US" sz="1600" i="0">
                              <a:latin typeface="Cambria Math" panose="02040503050406030204" pitchFamily="18" charset="0"/>
                            </a:rPr>
                            <m:t>2</m:t>
                          </m:r>
                          <m:r>
                            <a:rPr lang="en-US" sz="1600" i="1">
                              <a:latin typeface="Cambria Math" panose="02040503050406030204" pitchFamily="18" charset="0"/>
                            </a:rPr>
                            <m:t>𝜋</m:t>
                          </m:r>
                          <m:sSub>
                            <m:sSubPr>
                              <m:ctrlPr>
                                <a:rPr lang="en-US" sz="1600" i="1">
                                  <a:latin typeface="Cambria Math" panose="02040503050406030204" pitchFamily="18" charset="0"/>
                                </a:rPr>
                              </m:ctrlPr>
                            </m:sSubPr>
                            <m:e>
                              <m:r>
                                <a:rPr lang="en-US" sz="1600" i="1">
                                  <a:latin typeface="Cambria Math" panose="02040503050406030204" pitchFamily="18" charset="0"/>
                                </a:rPr>
                                <m:t>𝑓</m:t>
                              </m:r>
                            </m:e>
                            <m:sub>
                              <m:r>
                                <a:rPr lang="en-US" sz="1600" i="0">
                                  <a:latin typeface="Cambria Math" panose="02040503050406030204" pitchFamily="18" charset="0"/>
                                </a:rPr>
                                <m:t>1</m:t>
                              </m:r>
                            </m:sub>
                          </m:sSub>
                          <m:r>
                            <a:rPr lang="en-US" sz="1600" i="1">
                              <a:latin typeface="Cambria Math" panose="02040503050406030204" pitchFamily="18" charset="0"/>
                            </a:rPr>
                            <m:t>𝑡</m:t>
                          </m:r>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𝜙</m:t>
                              </m:r>
                            </m:e>
                            <m:sub>
                              <m:r>
                                <a:rPr lang="en-US" sz="1600" i="0">
                                  <a:latin typeface="Cambria Math" panose="02040503050406030204" pitchFamily="18" charset="0"/>
                                </a:rPr>
                                <m:t>1</m:t>
                              </m:r>
                            </m:sub>
                          </m:sSub>
                        </m:e>
                      </m:d>
                      <m:r>
                        <a:rPr lang="en-US" sz="1600" i="0">
                          <a:latin typeface="Cambria Math" panose="02040503050406030204" pitchFamily="18" charset="0"/>
                        </a:rPr>
                        <m:t>+</m:t>
                      </m:r>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𝐺</m:t>
                              </m:r>
                            </m:e>
                            <m:sub>
                              <m:r>
                                <a:rPr lang="en-US" sz="1600" i="0">
                                  <a:latin typeface="Cambria Math" panose="02040503050406030204" pitchFamily="18" charset="0"/>
                                </a:rPr>
                                <m:t>1</m:t>
                              </m:r>
                            </m:sub>
                          </m:sSub>
                          <m:r>
                            <a:rPr lang="en-US" sz="1600" i="1">
                              <a:latin typeface="Cambria Math" panose="02040503050406030204" pitchFamily="18" charset="0"/>
                            </a:rPr>
                            <m:t>𝐴</m:t>
                          </m:r>
                        </m:e>
                        <m:sub>
                          <m:r>
                            <a:rPr lang="en-US" sz="1600" i="0">
                              <a:latin typeface="Cambria Math" panose="02040503050406030204" pitchFamily="18" charset="0"/>
                            </a:rPr>
                            <m:t>2</m:t>
                          </m:r>
                        </m:sub>
                      </m:sSub>
                      <m:r>
                        <a:rPr lang="en-US" sz="1600" i="1">
                          <a:latin typeface="Cambria Math" panose="02040503050406030204" pitchFamily="18" charset="0"/>
                        </a:rPr>
                        <m:t>𝑐𝑜𝑠</m:t>
                      </m:r>
                      <m:d>
                        <m:dPr>
                          <m:ctrlPr>
                            <a:rPr lang="en-US" sz="1600" i="1">
                              <a:latin typeface="Cambria Math" panose="02040503050406030204" pitchFamily="18" charset="0"/>
                            </a:rPr>
                          </m:ctrlPr>
                        </m:dPr>
                        <m:e>
                          <m:r>
                            <a:rPr lang="en-US" sz="1600" i="0">
                              <a:latin typeface="Cambria Math" panose="02040503050406030204" pitchFamily="18" charset="0"/>
                            </a:rPr>
                            <m:t>2</m:t>
                          </m:r>
                          <m:r>
                            <a:rPr lang="en-US" sz="1600" i="1">
                              <a:latin typeface="Cambria Math" panose="02040503050406030204" pitchFamily="18" charset="0"/>
                            </a:rPr>
                            <m:t>𝜋</m:t>
                          </m:r>
                          <m:sSub>
                            <m:sSubPr>
                              <m:ctrlPr>
                                <a:rPr lang="en-US" sz="1600" i="1">
                                  <a:latin typeface="Cambria Math" panose="02040503050406030204" pitchFamily="18" charset="0"/>
                                </a:rPr>
                              </m:ctrlPr>
                            </m:sSubPr>
                            <m:e>
                              <m:r>
                                <a:rPr lang="en-US" sz="1600" i="1">
                                  <a:latin typeface="Cambria Math" panose="02040503050406030204" pitchFamily="18" charset="0"/>
                                </a:rPr>
                                <m:t>𝑓</m:t>
                              </m:r>
                            </m:e>
                            <m:sub>
                              <m:r>
                                <a:rPr lang="en-US" sz="1600" i="0">
                                  <a:latin typeface="Cambria Math" panose="02040503050406030204" pitchFamily="18" charset="0"/>
                                </a:rPr>
                                <m:t>2</m:t>
                              </m:r>
                            </m:sub>
                          </m:sSub>
                          <m:r>
                            <a:rPr lang="en-US" sz="1600" i="1">
                              <a:latin typeface="Cambria Math" panose="02040503050406030204" pitchFamily="18" charset="0"/>
                            </a:rPr>
                            <m:t>𝑡</m:t>
                          </m:r>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𝜙</m:t>
                              </m:r>
                            </m:e>
                            <m:sub>
                              <m:r>
                                <a:rPr lang="en-US" sz="1600" i="0">
                                  <a:latin typeface="Cambria Math" panose="02040503050406030204" pitchFamily="18" charset="0"/>
                                </a:rPr>
                                <m:t>2</m:t>
                              </m:r>
                            </m:sub>
                          </m:sSub>
                        </m:e>
                      </m:d>
                    </m:oMath>
                  </m:oMathPara>
                </a14:m>
                <a:endParaRPr lang="en-US" sz="1600" dirty="0"/>
              </a:p>
            </p:txBody>
          </p:sp>
        </mc:Choice>
        <mc:Fallback xmlns="">
          <p:sp>
            <p:nvSpPr>
              <p:cNvPr id="12" name="Rectangle 11">
                <a:extLst>
                  <a:ext uri="{FF2B5EF4-FFF2-40B4-BE49-F238E27FC236}">
                    <a16:creationId xmlns:a16="http://schemas.microsoft.com/office/drawing/2014/main" id="{0C468E8A-943A-4C30-A80E-BC57F9F4E9A5}"/>
                  </a:ext>
                </a:extLst>
              </p:cNvPr>
              <p:cNvSpPr>
                <a:spLocks noRot="1" noChangeAspect="1" noMove="1" noResize="1" noEditPoints="1" noAdjustHandles="1" noChangeArrowheads="1" noChangeShapeType="1" noTextEdit="1"/>
              </p:cNvSpPr>
              <p:nvPr/>
            </p:nvSpPr>
            <p:spPr>
              <a:xfrm>
                <a:off x="316589" y="4315300"/>
                <a:ext cx="5564050" cy="338554"/>
              </a:xfrm>
              <a:prstGeom prst="rect">
                <a:avLst/>
              </a:prstGeom>
              <a:blipFill>
                <a:blip r:embed="rId3"/>
                <a:stretch>
                  <a:fillRect b="-1272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F6166AD-4ACF-4CC7-A40F-42755C265515}"/>
                  </a:ext>
                </a:extLst>
              </p:cNvPr>
              <p:cNvSpPr/>
              <p:nvPr/>
            </p:nvSpPr>
            <p:spPr>
              <a:xfrm>
                <a:off x="646406" y="1531292"/>
                <a:ext cx="8515350" cy="584775"/>
              </a:xfrm>
              <a:prstGeom prst="rect">
                <a:avLst/>
              </a:prstGeom>
            </p:spPr>
            <p:txBody>
              <a:bodyPr wrap="square">
                <a:spAutoFit/>
              </a:bodyPr>
              <a:lstStyle/>
              <a:p>
                <a:r>
                  <a:rPr lang="en-US" sz="1600" dirty="0"/>
                  <a:t>Let us assume two tones with frequencies </a:t>
                </a:r>
                <a14:m>
                  <m:oMath xmlns:m="http://schemas.openxmlformats.org/officeDocument/2006/math">
                    <m:sSub>
                      <m:sSubPr>
                        <m:ctrlPr>
                          <a:rPr lang="en-US" sz="1600" i="1" dirty="0" smtClean="0">
                            <a:latin typeface="Cambria Math" panose="02040503050406030204" pitchFamily="18" charset="0"/>
                          </a:rPr>
                        </m:ctrlPr>
                      </m:sSubPr>
                      <m:e>
                        <m:r>
                          <a:rPr lang="en-US" sz="1600" i="1" dirty="0">
                            <a:latin typeface="Cambria Math" panose="02040503050406030204" pitchFamily="18" charset="0"/>
                          </a:rPr>
                          <m:t>𝑓</m:t>
                        </m:r>
                      </m:e>
                      <m:sub>
                        <m:r>
                          <a:rPr lang="en-IN" sz="1600" b="0" i="1" dirty="0" smtClean="0">
                            <a:latin typeface="Cambria Math" panose="02040503050406030204" pitchFamily="18" charset="0"/>
                          </a:rPr>
                          <m:t>1</m:t>
                        </m:r>
                      </m:sub>
                    </m:sSub>
                  </m:oMath>
                </a14:m>
                <a:r>
                  <a:rPr lang="en-US" sz="1600" dirty="0"/>
                  <a:t> and </a:t>
                </a:r>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𝑓</m:t>
                        </m:r>
                      </m:e>
                      <m:sub>
                        <m:r>
                          <a:rPr lang="en-IN" sz="1600" b="0" i="1" dirty="0" smtClean="0">
                            <a:latin typeface="Cambria Math" panose="02040503050406030204" pitchFamily="18" charset="0"/>
                          </a:rPr>
                          <m:t>2</m:t>
                        </m:r>
                      </m:sub>
                    </m:sSub>
                    <m:r>
                      <a:rPr lang="en-IN" sz="1600" i="1" dirty="0">
                        <a:latin typeface="Cambria Math" panose="02040503050406030204" pitchFamily="18" charset="0"/>
                      </a:rPr>
                      <m:t> </m:t>
                    </m:r>
                  </m:oMath>
                </a14:m>
                <a:r>
                  <a:rPr lang="en-US" sz="1600" dirty="0"/>
                  <a:t>such that </a:t>
                </a:r>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𝑓</m:t>
                        </m:r>
                      </m:e>
                      <m:sub>
                        <m:r>
                          <a:rPr lang="en-IN" sz="1600" b="0" i="1" dirty="0" smtClean="0">
                            <a:latin typeface="Cambria Math" panose="02040503050406030204" pitchFamily="18" charset="0"/>
                          </a:rPr>
                          <m:t>2</m:t>
                        </m:r>
                      </m:sub>
                    </m:sSub>
                    <m:r>
                      <a:rPr lang="en-IN" sz="1600" i="1" dirty="0" smtClean="0">
                        <a:latin typeface="Cambria Math" panose="02040503050406030204" pitchFamily="18" charset="0"/>
                        <a:ea typeface="Cambria Math" panose="02040503050406030204" pitchFamily="18" charset="0"/>
                      </a:rPr>
                      <m:t>&gt;</m:t>
                    </m:r>
                    <m:sSub>
                      <m:sSubPr>
                        <m:ctrlPr>
                          <a:rPr lang="en-US" sz="1600" i="1" dirty="0">
                            <a:latin typeface="Cambria Math" panose="02040503050406030204" pitchFamily="18" charset="0"/>
                          </a:rPr>
                        </m:ctrlPr>
                      </m:sSubPr>
                      <m:e>
                        <m:r>
                          <a:rPr lang="en-US" sz="1600" i="1" dirty="0">
                            <a:latin typeface="Cambria Math" panose="02040503050406030204" pitchFamily="18" charset="0"/>
                          </a:rPr>
                          <m:t>𝑓</m:t>
                        </m:r>
                      </m:e>
                      <m:sub>
                        <m:r>
                          <a:rPr lang="en-IN" sz="1600" b="0" i="1" dirty="0" smtClean="0">
                            <a:latin typeface="Cambria Math" panose="02040503050406030204" pitchFamily="18" charset="0"/>
                          </a:rPr>
                          <m:t>1</m:t>
                        </m:r>
                      </m:sub>
                    </m:sSub>
                  </m:oMath>
                </a14:m>
                <a:r>
                  <a:rPr lang="en-US" sz="1600" dirty="0"/>
                  <a:t>and </a:t>
                </a:r>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𝑓</m:t>
                        </m:r>
                      </m:e>
                      <m:sub>
                        <m:r>
                          <a:rPr lang="en-IN" sz="1600" b="0" i="1" dirty="0" smtClean="0">
                            <a:latin typeface="Cambria Math" panose="02040503050406030204" pitchFamily="18" charset="0"/>
                          </a:rPr>
                          <m:t>2</m:t>
                        </m:r>
                      </m:sub>
                    </m:sSub>
                    <m:r>
                      <a:rPr lang="en-IN" sz="1600" b="0" i="1" dirty="0" smtClean="0">
                        <a:latin typeface="Cambria Math" panose="02040503050406030204" pitchFamily="18" charset="0"/>
                      </a:rPr>
                      <m:t>−</m:t>
                    </m:r>
                    <m:sSub>
                      <m:sSubPr>
                        <m:ctrlPr>
                          <a:rPr lang="en-IN" sz="1600" i="1" dirty="0">
                            <a:latin typeface="Cambria Math" panose="02040503050406030204" pitchFamily="18" charset="0"/>
                          </a:rPr>
                        </m:ctrlPr>
                      </m:sSubPr>
                      <m:e>
                        <m:r>
                          <a:rPr lang="en-IN" sz="1600" i="1" dirty="0">
                            <a:latin typeface="Cambria Math" panose="02040503050406030204" pitchFamily="18" charset="0"/>
                          </a:rPr>
                          <m:t>𝑓</m:t>
                        </m:r>
                      </m:e>
                      <m:sub>
                        <m:r>
                          <a:rPr lang="en-IN" sz="1600" i="1" dirty="0">
                            <a:latin typeface="Cambria Math" panose="02040503050406030204" pitchFamily="18" charset="0"/>
                          </a:rPr>
                          <m:t>1</m:t>
                        </m:r>
                      </m:sub>
                    </m:sSub>
                  </m:oMath>
                </a14:m>
                <a:r>
                  <a:rPr lang="en-US" sz="1600" dirty="0"/>
                  <a:t>=∆𝑓 tends to zero. </a:t>
                </a:r>
              </a:p>
            </p:txBody>
          </p:sp>
        </mc:Choice>
        <mc:Fallback xmlns="">
          <p:sp>
            <p:nvSpPr>
              <p:cNvPr id="15" name="Rectangle 14">
                <a:extLst>
                  <a:ext uri="{FF2B5EF4-FFF2-40B4-BE49-F238E27FC236}">
                    <a16:creationId xmlns:a16="http://schemas.microsoft.com/office/drawing/2014/main" id="{7F6166AD-4ACF-4CC7-A40F-42755C265515}"/>
                  </a:ext>
                </a:extLst>
              </p:cNvPr>
              <p:cNvSpPr>
                <a:spLocks noRot="1" noChangeAspect="1" noMove="1" noResize="1" noEditPoints="1" noAdjustHandles="1" noChangeArrowheads="1" noChangeShapeType="1" noTextEdit="1"/>
              </p:cNvSpPr>
              <p:nvPr/>
            </p:nvSpPr>
            <p:spPr>
              <a:xfrm>
                <a:off x="646406" y="1531292"/>
                <a:ext cx="8515350" cy="584775"/>
              </a:xfrm>
              <a:prstGeom prst="rect">
                <a:avLst/>
              </a:prstGeom>
              <a:blipFill>
                <a:blip r:embed="rId4"/>
                <a:stretch>
                  <a:fillRect l="-358" t="-4167" r="-501" b="-12500"/>
                </a:stretch>
              </a:blipFill>
            </p:spPr>
            <p:txBody>
              <a:bodyPr/>
              <a:lstStyle/>
              <a:p>
                <a:r>
                  <a:rPr lang="en-IN">
                    <a:noFill/>
                  </a:rPr>
                  <a:t> </a:t>
                </a:r>
              </a:p>
            </p:txBody>
          </p:sp>
        </mc:Fallback>
      </mc:AlternateContent>
      <p:sp>
        <p:nvSpPr>
          <p:cNvPr id="17" name="Rectangle 16">
            <a:extLst>
              <a:ext uri="{FF2B5EF4-FFF2-40B4-BE49-F238E27FC236}">
                <a16:creationId xmlns:a16="http://schemas.microsoft.com/office/drawing/2014/main" id="{0454125D-C7AA-474F-8A4C-8A8A57E9C3C3}"/>
              </a:ext>
            </a:extLst>
          </p:cNvPr>
          <p:cNvSpPr/>
          <p:nvPr/>
        </p:nvSpPr>
        <p:spPr>
          <a:xfrm>
            <a:off x="646406" y="3633563"/>
            <a:ext cx="8423780" cy="646331"/>
          </a:xfrm>
          <a:prstGeom prst="rect">
            <a:avLst/>
          </a:prstGeom>
        </p:spPr>
        <p:txBody>
          <a:bodyPr wrap="square">
            <a:spAutoFit/>
          </a:bodyPr>
          <a:lstStyle/>
          <a:p>
            <a:r>
              <a:rPr lang="en-US" dirty="0"/>
              <a:t>Principle of Superposition can be applied to each tone giving Linear Components of output power as Gain times the two tones.</a:t>
            </a:r>
          </a:p>
        </p:txBody>
      </p:sp>
    </p:spTree>
    <p:extLst>
      <p:ext uri="{BB962C8B-B14F-4D97-AF65-F5344CB8AC3E}">
        <p14:creationId xmlns:p14="http://schemas.microsoft.com/office/powerpoint/2010/main" val="33652541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C061-1112-4F3F-9ADF-0E4EE9F9361D}"/>
              </a:ext>
            </a:extLst>
          </p:cNvPr>
          <p:cNvSpPr>
            <a:spLocks noGrp="1"/>
          </p:cNvSpPr>
          <p:nvPr>
            <p:ph type="title"/>
          </p:nvPr>
        </p:nvSpPr>
        <p:spPr/>
        <p:txBody>
          <a:bodyPr/>
          <a:lstStyle/>
          <a:p>
            <a:r>
              <a:rPr lang="en-IN" dirty="0"/>
              <a:t>Second Order Mixing</a:t>
            </a:r>
          </a:p>
        </p:txBody>
      </p:sp>
      <p:sp>
        <p:nvSpPr>
          <p:cNvPr id="3" name="Date Placeholder 2">
            <a:extLst>
              <a:ext uri="{FF2B5EF4-FFF2-40B4-BE49-F238E27FC236}">
                <a16:creationId xmlns:a16="http://schemas.microsoft.com/office/drawing/2014/main" id="{E39CCB1C-F75B-41FD-AB8C-89CDA20D0A8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E7C8C300-E9F2-4BE8-BD23-7D0064AF8A26}"/>
              </a:ext>
            </a:extLst>
          </p:cNvPr>
          <p:cNvSpPr>
            <a:spLocks noGrp="1"/>
          </p:cNvSpPr>
          <p:nvPr>
            <p:ph type="sldNum" sz="quarter" idx="12"/>
          </p:nvPr>
        </p:nvSpPr>
        <p:spPr/>
        <p:txBody>
          <a:bodyPr/>
          <a:lstStyle/>
          <a:p>
            <a:fld id="{2495F090-CA2D-44FF-B42B-1156B48CA943}" type="slidenum">
              <a:rPr lang="en-IN" smtClean="0"/>
              <a:t>201</a:t>
            </a:fld>
            <a:endParaRPr lang="en-IN"/>
          </a:p>
        </p:txBody>
      </p:sp>
      <p:grpSp>
        <p:nvGrpSpPr>
          <p:cNvPr id="5" name="Group 4">
            <a:extLst>
              <a:ext uri="{FF2B5EF4-FFF2-40B4-BE49-F238E27FC236}">
                <a16:creationId xmlns:a16="http://schemas.microsoft.com/office/drawing/2014/main" id="{28EE12A6-1E8E-4940-8FE9-757042A05CFE}"/>
              </a:ext>
            </a:extLst>
          </p:cNvPr>
          <p:cNvGrpSpPr/>
          <p:nvPr/>
        </p:nvGrpSpPr>
        <p:grpSpPr>
          <a:xfrm>
            <a:off x="732860" y="923592"/>
            <a:ext cx="4607906" cy="2936962"/>
            <a:chOff x="-479822" y="0"/>
            <a:chExt cx="4253450" cy="2936962"/>
          </a:xfrm>
        </p:grpSpPr>
        <p:sp>
          <p:nvSpPr>
            <p:cNvPr id="6" name="Rectangle 5">
              <a:extLst>
                <a:ext uri="{FF2B5EF4-FFF2-40B4-BE49-F238E27FC236}">
                  <a16:creationId xmlns:a16="http://schemas.microsoft.com/office/drawing/2014/main" id="{B18B3C07-B478-4170-A7E8-1B6A429967AB}"/>
                </a:ext>
              </a:extLst>
            </p:cNvPr>
            <p:cNvSpPr/>
            <p:nvPr/>
          </p:nvSpPr>
          <p:spPr>
            <a:xfrm>
              <a:off x="-414282" y="0"/>
              <a:ext cx="4122371" cy="2933700"/>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a:extLst>
                <a:ext uri="{FF2B5EF4-FFF2-40B4-BE49-F238E27FC236}">
                  <a16:creationId xmlns:a16="http://schemas.microsoft.com/office/drawing/2014/main" id="{F1656324-2D58-4307-AB12-2E201490CF83}"/>
                </a:ext>
              </a:extLst>
            </p:cNvPr>
            <p:cNvGrpSpPr/>
            <p:nvPr/>
          </p:nvGrpSpPr>
          <p:grpSpPr>
            <a:xfrm>
              <a:off x="-479822" y="38100"/>
              <a:ext cx="4253450" cy="2898862"/>
              <a:chOff x="-565547" y="0"/>
              <a:chExt cx="4253450" cy="2898862"/>
            </a:xfrm>
          </p:grpSpPr>
          <p:grpSp>
            <p:nvGrpSpPr>
              <p:cNvPr id="8" name="Group 7">
                <a:extLst>
                  <a:ext uri="{FF2B5EF4-FFF2-40B4-BE49-F238E27FC236}">
                    <a16:creationId xmlns:a16="http://schemas.microsoft.com/office/drawing/2014/main" id="{65E10832-46B3-464C-841C-79F2F1369998}"/>
                  </a:ext>
                </a:extLst>
              </p:cNvPr>
              <p:cNvGrpSpPr/>
              <p:nvPr/>
            </p:nvGrpSpPr>
            <p:grpSpPr>
              <a:xfrm>
                <a:off x="13481" y="0"/>
                <a:ext cx="3003664" cy="2392551"/>
                <a:chOff x="13481" y="0"/>
                <a:chExt cx="3003664" cy="2392551"/>
              </a:xfrm>
            </p:grpSpPr>
            <p:grpSp>
              <p:nvGrpSpPr>
                <p:cNvPr id="10" name="Group 9">
                  <a:extLst>
                    <a:ext uri="{FF2B5EF4-FFF2-40B4-BE49-F238E27FC236}">
                      <a16:creationId xmlns:a16="http://schemas.microsoft.com/office/drawing/2014/main" id="{FCC78DC3-F45F-49B6-85D6-0A5517A6D13D}"/>
                    </a:ext>
                  </a:extLst>
                </p:cNvPr>
                <p:cNvGrpSpPr/>
                <p:nvPr/>
              </p:nvGrpSpPr>
              <p:grpSpPr>
                <a:xfrm>
                  <a:off x="245370" y="0"/>
                  <a:ext cx="2771775" cy="2117090"/>
                  <a:chOff x="-13075" y="0"/>
                  <a:chExt cx="2771775" cy="2117090"/>
                </a:xfrm>
              </p:grpSpPr>
              <p:grpSp>
                <p:nvGrpSpPr>
                  <p:cNvPr id="18" name="Group 17">
                    <a:extLst>
                      <a:ext uri="{FF2B5EF4-FFF2-40B4-BE49-F238E27FC236}">
                        <a16:creationId xmlns:a16="http://schemas.microsoft.com/office/drawing/2014/main" id="{0015093D-0C76-405F-B026-4ADA89BBF235}"/>
                      </a:ext>
                    </a:extLst>
                  </p:cNvPr>
                  <p:cNvGrpSpPr/>
                  <p:nvPr/>
                </p:nvGrpSpPr>
                <p:grpSpPr>
                  <a:xfrm>
                    <a:off x="-13075" y="0"/>
                    <a:ext cx="2771775" cy="2117090"/>
                    <a:chOff x="-13075" y="0"/>
                    <a:chExt cx="2771775" cy="2117090"/>
                  </a:xfrm>
                </p:grpSpPr>
                <p:grpSp>
                  <p:nvGrpSpPr>
                    <p:cNvPr id="21" name="Group 20">
                      <a:extLst>
                        <a:ext uri="{FF2B5EF4-FFF2-40B4-BE49-F238E27FC236}">
                          <a16:creationId xmlns:a16="http://schemas.microsoft.com/office/drawing/2014/main" id="{2917AF26-5535-4F70-BDAD-9791FA189300}"/>
                        </a:ext>
                      </a:extLst>
                    </p:cNvPr>
                    <p:cNvGrpSpPr/>
                    <p:nvPr/>
                  </p:nvGrpSpPr>
                  <p:grpSpPr>
                    <a:xfrm>
                      <a:off x="19050" y="885825"/>
                      <a:ext cx="1762125" cy="1231265"/>
                      <a:chOff x="0" y="0"/>
                      <a:chExt cx="2400300" cy="1231265"/>
                    </a:xfrm>
                  </p:grpSpPr>
                  <p:sp>
                    <p:nvSpPr>
                      <p:cNvPr id="30" name="Freeform 50">
                        <a:extLst>
                          <a:ext uri="{FF2B5EF4-FFF2-40B4-BE49-F238E27FC236}">
                            <a16:creationId xmlns:a16="http://schemas.microsoft.com/office/drawing/2014/main" id="{85594C0D-18C1-4743-998F-6C2C4C2330FC}"/>
                          </a:ext>
                        </a:extLst>
                      </p:cNvPr>
                      <p:cNvSpPr/>
                      <p:nvPr/>
                    </p:nvSpPr>
                    <p:spPr>
                      <a:xfrm>
                        <a:off x="9525" y="238125"/>
                        <a:ext cx="2371725" cy="447675"/>
                      </a:xfrm>
                      <a:custGeom>
                        <a:avLst/>
                        <a:gdLst>
                          <a:gd name="connsiteX0" fmla="*/ 0 w 2219325"/>
                          <a:gd name="connsiteY0" fmla="*/ 0 h 552450"/>
                          <a:gd name="connsiteX1" fmla="*/ 1390650 w 2219325"/>
                          <a:gd name="connsiteY1" fmla="*/ 28575 h 552450"/>
                          <a:gd name="connsiteX2" fmla="*/ 2000250 w 2219325"/>
                          <a:gd name="connsiteY2" fmla="*/ 152400 h 552450"/>
                          <a:gd name="connsiteX3" fmla="*/ 2219325 w 2219325"/>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2219325" h="552450">
                            <a:moveTo>
                              <a:pt x="0" y="0"/>
                            </a:moveTo>
                            <a:cubicBezTo>
                              <a:pt x="528637" y="1587"/>
                              <a:pt x="1057275" y="3175"/>
                              <a:pt x="1390650" y="28575"/>
                            </a:cubicBezTo>
                            <a:cubicBezTo>
                              <a:pt x="1724025" y="53975"/>
                              <a:pt x="1862137" y="65087"/>
                              <a:pt x="2000250" y="152400"/>
                            </a:cubicBezTo>
                            <a:cubicBezTo>
                              <a:pt x="2138363" y="239713"/>
                              <a:pt x="2219325" y="552450"/>
                              <a:pt x="2219325" y="552450"/>
                            </a:cubicBez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Freeform 51">
                        <a:extLst>
                          <a:ext uri="{FF2B5EF4-FFF2-40B4-BE49-F238E27FC236}">
                            <a16:creationId xmlns:a16="http://schemas.microsoft.com/office/drawing/2014/main" id="{A5CE8F0F-22DF-4CA7-BCF5-ABAAA2C14737}"/>
                          </a:ext>
                        </a:extLst>
                      </p:cNvPr>
                      <p:cNvSpPr/>
                      <p:nvPr/>
                    </p:nvSpPr>
                    <p:spPr>
                      <a:xfrm>
                        <a:off x="0" y="0"/>
                        <a:ext cx="2400300" cy="1231265"/>
                      </a:xfrm>
                      <a:custGeom>
                        <a:avLst/>
                        <a:gdLst>
                          <a:gd name="connsiteX0" fmla="*/ 0 w 2343150"/>
                          <a:gd name="connsiteY0" fmla="*/ 1231733 h 1231733"/>
                          <a:gd name="connsiteX1" fmla="*/ 1828800 w 2343150"/>
                          <a:gd name="connsiteY1" fmla="*/ 174458 h 1231733"/>
                          <a:gd name="connsiteX2" fmla="*/ 2343150 w 2343150"/>
                          <a:gd name="connsiteY2" fmla="*/ 12533 h 1231733"/>
                        </a:gdLst>
                        <a:ahLst/>
                        <a:cxnLst>
                          <a:cxn ang="0">
                            <a:pos x="connsiteX0" y="connsiteY0"/>
                          </a:cxn>
                          <a:cxn ang="0">
                            <a:pos x="connsiteX1" y="connsiteY1"/>
                          </a:cxn>
                          <a:cxn ang="0">
                            <a:pos x="connsiteX2" y="connsiteY2"/>
                          </a:cxn>
                        </a:cxnLst>
                        <a:rect l="l" t="t" r="r" b="b"/>
                        <a:pathLst>
                          <a:path w="2343150" h="1231733">
                            <a:moveTo>
                              <a:pt x="0" y="1231733"/>
                            </a:moveTo>
                            <a:cubicBezTo>
                              <a:pt x="719137" y="804695"/>
                              <a:pt x="1438275" y="377658"/>
                              <a:pt x="1828800" y="174458"/>
                            </a:cubicBezTo>
                            <a:cubicBezTo>
                              <a:pt x="2219325" y="-28742"/>
                              <a:pt x="2281237" y="-8105"/>
                              <a:pt x="2343150" y="12533"/>
                            </a:cubicBezTo>
                          </a:path>
                        </a:pathLst>
                      </a:cu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2" name="Group 21">
                      <a:extLst>
                        <a:ext uri="{FF2B5EF4-FFF2-40B4-BE49-F238E27FC236}">
                          <a16:creationId xmlns:a16="http://schemas.microsoft.com/office/drawing/2014/main" id="{2113425F-F828-4C5B-B5AE-1F27200E4892}"/>
                        </a:ext>
                      </a:extLst>
                    </p:cNvPr>
                    <p:cNvGrpSpPr/>
                    <p:nvPr/>
                  </p:nvGrpSpPr>
                  <p:grpSpPr>
                    <a:xfrm>
                      <a:off x="-13075" y="0"/>
                      <a:ext cx="2771775" cy="2114550"/>
                      <a:chOff x="-13075" y="0"/>
                      <a:chExt cx="2771775" cy="2114550"/>
                    </a:xfrm>
                  </p:grpSpPr>
                  <p:grpSp>
                    <p:nvGrpSpPr>
                      <p:cNvPr id="23" name="Group 22">
                        <a:extLst>
                          <a:ext uri="{FF2B5EF4-FFF2-40B4-BE49-F238E27FC236}">
                            <a16:creationId xmlns:a16="http://schemas.microsoft.com/office/drawing/2014/main" id="{748AC546-B567-44CB-83B1-9F4C6306D5A1}"/>
                          </a:ext>
                        </a:extLst>
                      </p:cNvPr>
                      <p:cNvGrpSpPr/>
                      <p:nvPr/>
                    </p:nvGrpSpPr>
                    <p:grpSpPr>
                      <a:xfrm>
                        <a:off x="-13075" y="19051"/>
                        <a:ext cx="2771775" cy="2095499"/>
                        <a:chOff x="-11456" y="1"/>
                        <a:chExt cx="2428875" cy="2095499"/>
                      </a:xfrm>
                    </p:grpSpPr>
                    <p:cxnSp>
                      <p:nvCxnSpPr>
                        <p:cNvPr id="28" name="Straight Arrow Connector 27">
                          <a:extLst>
                            <a:ext uri="{FF2B5EF4-FFF2-40B4-BE49-F238E27FC236}">
                              <a16:creationId xmlns:a16="http://schemas.microsoft.com/office/drawing/2014/main" id="{365098EF-757B-4331-8A50-9CA7827FA1A5}"/>
                            </a:ext>
                          </a:extLst>
                        </p:cNvPr>
                        <p:cNvCxnSpPr/>
                        <p:nvPr/>
                      </p:nvCxnSpPr>
                      <p:spPr>
                        <a:xfrm>
                          <a:off x="-11456" y="2095500"/>
                          <a:ext cx="24288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D7EE4BB-D79D-4D46-BE7E-9711089A4510}"/>
                            </a:ext>
                          </a:extLst>
                        </p:cNvPr>
                        <p:cNvCxnSpPr/>
                        <p:nvPr/>
                      </p:nvCxnSpPr>
                      <p:spPr>
                        <a:xfrm flipV="1">
                          <a:off x="9525" y="1"/>
                          <a:ext cx="0" cy="2095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E335F87B-47F7-4C21-B451-22C5ADC245BF}"/>
                          </a:ext>
                        </a:extLst>
                      </p:cNvPr>
                      <p:cNvCxnSpPr/>
                      <p:nvPr/>
                    </p:nvCxnSpPr>
                    <p:spPr>
                      <a:xfrm>
                        <a:off x="1352550" y="819150"/>
                        <a:ext cx="0" cy="12954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539DB5C-E870-454C-807D-067DF1B20BED}"/>
                          </a:ext>
                        </a:extLst>
                      </p:cNvPr>
                      <p:cNvCxnSpPr/>
                      <p:nvPr/>
                    </p:nvCxnSpPr>
                    <p:spPr>
                      <a:xfrm>
                        <a:off x="1781175" y="819150"/>
                        <a:ext cx="0" cy="12954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35588A-E298-40BC-98D5-C8A9D34B31F2}"/>
                          </a:ext>
                        </a:extLst>
                      </p:cNvPr>
                      <p:cNvCxnSpPr/>
                      <p:nvPr/>
                    </p:nvCxnSpPr>
                    <p:spPr>
                      <a:xfrm flipV="1">
                        <a:off x="9525" y="28575"/>
                        <a:ext cx="2667000" cy="207899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F1A3B21-30BC-40C6-966B-62FC3B09A07B}"/>
                          </a:ext>
                        </a:extLst>
                      </p:cNvPr>
                      <p:cNvCxnSpPr/>
                      <p:nvPr/>
                    </p:nvCxnSpPr>
                    <p:spPr>
                      <a:xfrm flipV="1">
                        <a:off x="1343025" y="0"/>
                        <a:ext cx="1143000" cy="211455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cxnSp>
                <p:nvCxnSpPr>
                  <p:cNvPr id="19" name="Straight Connector 18">
                    <a:extLst>
                      <a:ext uri="{FF2B5EF4-FFF2-40B4-BE49-F238E27FC236}">
                        <a16:creationId xmlns:a16="http://schemas.microsoft.com/office/drawing/2014/main" id="{262337E6-1DE3-4AD7-999A-4C2D86441EAB}"/>
                      </a:ext>
                    </a:extLst>
                  </p:cNvPr>
                  <p:cNvCxnSpPr/>
                  <p:nvPr/>
                </p:nvCxnSpPr>
                <p:spPr>
                  <a:xfrm>
                    <a:off x="2324100" y="323850"/>
                    <a:ext cx="0" cy="1790700"/>
                  </a:xfrm>
                  <a:prstGeom prst="line">
                    <a:avLst/>
                  </a:prstGeom>
                  <a:ln w="1905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0E0AF3F-51D6-4C74-9B81-7C3E0F24EE92}"/>
                      </a:ext>
                    </a:extLst>
                  </p:cNvPr>
                  <p:cNvCxnSpPr/>
                  <p:nvPr/>
                </p:nvCxnSpPr>
                <p:spPr>
                  <a:xfrm flipH="1">
                    <a:off x="19050" y="333375"/>
                    <a:ext cx="2314575"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TextBox 80">
                  <a:extLst>
                    <a:ext uri="{FF2B5EF4-FFF2-40B4-BE49-F238E27FC236}">
                      <a16:creationId xmlns:a16="http://schemas.microsoft.com/office/drawing/2014/main" id="{1C374203-4FB3-48B7-BBD9-B5F1CAC38351}"/>
                    </a:ext>
                  </a:extLst>
                </p:cNvPr>
                <p:cNvSpPr txBox="1"/>
                <p:nvPr/>
              </p:nvSpPr>
              <p:spPr>
                <a:xfrm>
                  <a:off x="776319" y="2115552"/>
                  <a:ext cx="1257859" cy="276999"/>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Power Input (dBm)</a:t>
                  </a:r>
                  <a:endParaRPr lang="en-US" sz="120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 Box 2">
                      <a:extLst>
                        <a:ext uri="{FF2B5EF4-FFF2-40B4-BE49-F238E27FC236}">
                          <a16:creationId xmlns:a16="http://schemas.microsoft.com/office/drawing/2014/main" id="{7100BB92-02E6-449A-87B2-FF04C944C694}"/>
                        </a:ext>
                      </a:extLst>
                    </p:cNvPr>
                    <p:cNvSpPr txBox="1">
                      <a:spLocks noChangeArrowheads="1"/>
                    </p:cNvSpPr>
                    <p:nvPr/>
                  </p:nvSpPr>
                  <p:spPr bwMode="auto">
                    <a:xfrm rot="19179756">
                      <a:off x="687070" y="1333500"/>
                      <a:ext cx="334009"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3" name="Text Box 2"/>
                    <p:cNvSpPr txBox="1">
                      <a:spLocks noRot="1" noChangeAspect="1" noMove="1" noResize="1" noEditPoints="1" noAdjustHandles="1" noChangeArrowheads="1" noChangeShapeType="1" noTextEdit="1"/>
                    </p:cNvSpPr>
                    <p:nvPr/>
                  </p:nvSpPr>
                  <p:spPr bwMode="auto">
                    <a:xfrm rot="19179756">
                      <a:off x="687070" y="1333500"/>
                      <a:ext cx="334009" cy="395604"/>
                    </a:xfrm>
                    <a:prstGeom prst="rect">
                      <a:avLst/>
                    </a:prstGeom>
                    <a:blipFill rotWithShape="0">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2">
                      <a:extLst>
                        <a:ext uri="{FF2B5EF4-FFF2-40B4-BE49-F238E27FC236}">
                          <a16:creationId xmlns:a16="http://schemas.microsoft.com/office/drawing/2014/main" id="{12639B04-F777-45BE-B71B-A7E250D9759D}"/>
                        </a:ext>
                      </a:extLst>
                    </p:cNvPr>
                    <p:cNvSpPr txBox="1">
                      <a:spLocks noChangeArrowheads="1"/>
                    </p:cNvSpPr>
                    <p:nvPr/>
                  </p:nvSpPr>
                  <p:spPr bwMode="auto">
                    <a:xfrm rot="17577136">
                      <a:off x="1553845" y="1616828"/>
                      <a:ext cx="334009" cy="362347"/>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r>
                                  <a:rPr lang="en-US" sz="12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4" name="Text Box 2"/>
                    <p:cNvSpPr txBox="1">
                      <a:spLocks noRot="1" noChangeAspect="1" noMove="1" noResize="1" noEditPoints="1" noAdjustHandles="1" noChangeArrowheads="1" noChangeShapeType="1" noTextEdit="1"/>
                    </p:cNvSpPr>
                    <p:nvPr/>
                  </p:nvSpPr>
                  <p:spPr bwMode="auto">
                    <a:xfrm rot="17577136">
                      <a:off x="1553845" y="1600200"/>
                      <a:ext cx="334009" cy="395604"/>
                    </a:xfrm>
                    <a:prstGeom prst="rect">
                      <a:avLst/>
                    </a:prstGeom>
                    <a:blipFill rotWithShape="0">
                      <a:blip r:embed="rId3"/>
                      <a:stretch>
                        <a:fillRect/>
                      </a:stretch>
                    </a:blipFill>
                    <a:ln w="9525">
                      <a:noFill/>
                      <a:miter lim="800000"/>
                      <a:headEnd/>
                      <a:tailEnd/>
                    </a:ln>
                  </p:spPr>
                  <p:txBody>
                    <a:bodyPr/>
                    <a:lstStyle/>
                    <a:p>
                      <a:r>
                        <a:rPr lang="en-US">
                          <a:noFill/>
                        </a:rPr>
                        <a:t> </a:t>
                      </a:r>
                    </a:p>
                  </p:txBody>
                </p:sp>
              </mc:Fallback>
            </mc:AlternateContent>
            <p:sp>
              <p:nvSpPr>
                <p:cNvPr id="14" name="Text Box 2">
                  <a:extLst>
                    <a:ext uri="{FF2B5EF4-FFF2-40B4-BE49-F238E27FC236}">
                      <a16:creationId xmlns:a16="http://schemas.microsoft.com/office/drawing/2014/main" id="{B57D6561-D4B1-4DD0-96F8-A6DA6DA95743}"/>
                    </a:ext>
                  </a:extLst>
                </p:cNvPr>
                <p:cNvSpPr txBox="1">
                  <a:spLocks noChangeArrowheads="1"/>
                </p:cNvSpPr>
                <p:nvPr/>
              </p:nvSpPr>
              <p:spPr bwMode="auto">
                <a:xfrm>
                  <a:off x="2372995" y="2105025"/>
                  <a:ext cx="524509" cy="273473"/>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ISOI</a:t>
                  </a:r>
                </a:p>
              </p:txBody>
            </p:sp>
            <p:sp>
              <p:nvSpPr>
                <p:cNvPr id="15" name="Text Box 2">
                  <a:extLst>
                    <a:ext uri="{FF2B5EF4-FFF2-40B4-BE49-F238E27FC236}">
                      <a16:creationId xmlns:a16="http://schemas.microsoft.com/office/drawing/2014/main" id="{A91976ED-0126-46DD-BFF3-7C3F0E87C801}"/>
                    </a:ext>
                  </a:extLst>
                </p:cNvPr>
                <p:cNvSpPr txBox="1">
                  <a:spLocks noChangeArrowheads="1"/>
                </p:cNvSpPr>
                <p:nvPr/>
              </p:nvSpPr>
              <p:spPr bwMode="auto">
                <a:xfrm rot="16200000">
                  <a:off x="-122555" y="267163"/>
                  <a:ext cx="524509" cy="252437"/>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OSOI</a:t>
                  </a:r>
                </a:p>
              </p:txBody>
            </p:sp>
            <p:sp>
              <p:nvSpPr>
                <p:cNvPr id="16" name="TextBox 80">
                  <a:extLst>
                    <a:ext uri="{FF2B5EF4-FFF2-40B4-BE49-F238E27FC236}">
                      <a16:creationId xmlns:a16="http://schemas.microsoft.com/office/drawing/2014/main" id="{DACC40C1-EDCE-4BF3-A7EB-B4B82A8BB8AA}"/>
                    </a:ext>
                  </a:extLst>
                </p:cNvPr>
                <p:cNvSpPr txBox="1"/>
                <p:nvPr/>
              </p:nvSpPr>
              <p:spPr>
                <a:xfrm rot="16200000">
                  <a:off x="-572360" y="1168189"/>
                  <a:ext cx="1478097" cy="255691"/>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Output Power (dBm)</a:t>
                  </a:r>
                  <a:endParaRPr lang="en-US" sz="120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Text Box 2">
                      <a:extLst>
                        <a:ext uri="{FF2B5EF4-FFF2-40B4-BE49-F238E27FC236}">
                          <a16:creationId xmlns:a16="http://schemas.microsoft.com/office/drawing/2014/main" id="{2E85A620-11B0-4AB1-B3F3-07F072BD8757}"/>
                        </a:ext>
                      </a:extLst>
                    </p:cNvPr>
                    <p:cNvSpPr txBox="1">
                      <a:spLocks noChangeArrowheads="1"/>
                    </p:cNvSpPr>
                    <p:nvPr/>
                  </p:nvSpPr>
                  <p:spPr bwMode="auto">
                    <a:xfrm rot="17877298">
                      <a:off x="1772920" y="978654"/>
                      <a:ext cx="524509" cy="362347"/>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𝐼𝑀</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8" name="Text Box 2"/>
                    <p:cNvSpPr txBox="1">
                      <a:spLocks noRot="1" noChangeAspect="1" noMove="1" noResize="1" noEditPoints="1" noAdjustHandles="1" noChangeArrowheads="1" noChangeShapeType="1" noTextEdit="1"/>
                    </p:cNvSpPr>
                    <p:nvPr/>
                  </p:nvSpPr>
                  <p:spPr bwMode="auto">
                    <a:xfrm rot="17877298">
                      <a:off x="1772920" y="962025"/>
                      <a:ext cx="524509" cy="395604"/>
                    </a:xfrm>
                    <a:prstGeom prst="rect">
                      <a:avLst/>
                    </a:prstGeom>
                    <a:blipFill rotWithShape="0">
                      <a:blip r:embed="rId4"/>
                      <a:stretch>
                        <a:fillRect/>
                      </a:stretch>
                    </a:blipFill>
                    <a:ln w="9525">
                      <a:noFill/>
                      <a:miter lim="800000"/>
                      <a:headEnd/>
                      <a:tailEnd/>
                    </a:ln>
                  </p:spPr>
                  <p:txBody>
                    <a:bodyPr/>
                    <a:lstStyle/>
                    <a:p>
                      <a:r>
                        <a:rPr lang="en-US">
                          <a:noFill/>
                        </a:rPr>
                        <a:t> </a:t>
                      </a:r>
                    </a:p>
                  </p:txBody>
                </p:sp>
              </mc:Fallback>
            </mc:AlternateContent>
          </p:grpSp>
          <p:sp>
            <p:nvSpPr>
              <p:cNvPr id="9" name="Text Box 2">
                <a:extLst>
                  <a:ext uri="{FF2B5EF4-FFF2-40B4-BE49-F238E27FC236}">
                    <a16:creationId xmlns:a16="http://schemas.microsoft.com/office/drawing/2014/main" id="{2884F9E4-81F5-4E3D-A80E-F691E0D96E41}"/>
                  </a:ext>
                </a:extLst>
              </p:cNvPr>
              <p:cNvSpPr txBox="1">
                <a:spLocks noChangeArrowheads="1"/>
              </p:cNvSpPr>
              <p:nvPr/>
            </p:nvSpPr>
            <p:spPr bwMode="auto">
              <a:xfrm>
                <a:off x="-565547" y="2520409"/>
                <a:ext cx="4253450" cy="378453"/>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Second Order Mix Components vs. Input Power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39CB0F43-2045-4BE4-B131-3B1AAAE0D385}"/>
                  </a:ext>
                </a:extLst>
              </p:cNvPr>
              <p:cNvSpPr/>
              <p:nvPr/>
            </p:nvSpPr>
            <p:spPr>
              <a:xfrm>
                <a:off x="4385555" y="3595723"/>
                <a:ext cx="4474900" cy="14532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𝑜𝑢𝑡</m:t>
                          </m:r>
                          <m:r>
                            <a:rPr lang="en-US" sz="1400" i="0">
                              <a:latin typeface="Cambria Math" panose="02040503050406030204" pitchFamily="18" charset="0"/>
                            </a:rPr>
                            <m:t>2</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𝐺</m:t>
                          </m:r>
                        </m:e>
                        <m:sub>
                          <m:r>
                            <a:rPr lang="en-US" sz="1400" i="0">
                              <a:latin typeface="Cambria Math" panose="02040503050406030204" pitchFamily="18" charset="0"/>
                            </a:rPr>
                            <m:t>2</m:t>
                          </m:r>
                        </m:sub>
                      </m:sSub>
                      <m:d>
                        <m:dPr>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r>
                                <a:rPr lang="en-US" sz="1400" i="0">
                                  <a:latin typeface="Cambria Math" panose="02040503050406030204" pitchFamily="18" charset="0"/>
                                </a:rPr>
                                <m:t>&amp;1+</m:t>
                              </m:r>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𝐴</m:t>
                                      </m:r>
                                    </m:e>
                                    <m:sub>
                                      <m:r>
                                        <a:rPr lang="en-US" sz="1400" i="0">
                                          <a:latin typeface="Cambria Math" panose="02040503050406030204" pitchFamily="18" charset="0"/>
                                        </a:rPr>
                                        <m:t>1</m:t>
                                      </m:r>
                                    </m:sub>
                                    <m:sup>
                                      <m:r>
                                        <a:rPr lang="en-US" sz="1400" i="0">
                                          <a:latin typeface="Cambria Math" panose="02040503050406030204" pitchFamily="18" charset="0"/>
                                        </a:rPr>
                                        <m:t>2</m:t>
                                      </m:r>
                                    </m:sup>
                                  </m:sSubSup>
                                </m:num>
                                <m:den>
                                  <m:r>
                                    <a:rPr lang="en-US" sz="1400" i="0">
                                      <a:latin typeface="Cambria Math" panose="02040503050406030204" pitchFamily="18" charset="0"/>
                                    </a:rPr>
                                    <m:t>2</m:t>
                                  </m:r>
                                </m:den>
                              </m:f>
                              <m:r>
                                <a:rPr lang="en-US" sz="1400" i="1">
                                  <a:latin typeface="Cambria Math" panose="02040503050406030204" pitchFamily="18" charset="0"/>
                                </a:rPr>
                                <m:t>𝑐𝑜𝑠</m:t>
                              </m:r>
                              <m:d>
                                <m:dPr>
                                  <m:ctrlPr>
                                    <a:rPr lang="en-US" sz="1400" i="1">
                                      <a:latin typeface="Cambria Math" panose="02040503050406030204" pitchFamily="18" charset="0"/>
                                    </a:rPr>
                                  </m:ctrlPr>
                                </m:dPr>
                                <m:e>
                                  <m:r>
                                    <a:rPr lang="en-US" sz="1400" i="0">
                                      <a:latin typeface="Cambria Math" panose="02040503050406030204" pitchFamily="18" charset="0"/>
                                    </a:rPr>
                                    <m:t>2</m:t>
                                  </m:r>
                                  <m:r>
                                    <a:rPr lang="en-US" sz="1400" i="1">
                                      <a:latin typeface="Cambria Math" panose="02040503050406030204" pitchFamily="18" charset="0"/>
                                    </a:rPr>
                                    <m:t>𝜋</m:t>
                                  </m:r>
                                  <m:d>
                                    <m:dPr>
                                      <m:ctrlPr>
                                        <a:rPr lang="en-US" sz="1400" i="1">
                                          <a:latin typeface="Cambria Math" panose="02040503050406030204" pitchFamily="18" charset="0"/>
                                        </a:rPr>
                                      </m:ctrlPr>
                                    </m:dPr>
                                    <m:e>
                                      <m:r>
                                        <a:rPr lang="en-US" sz="1400" i="0">
                                          <a:latin typeface="Cambria Math" panose="02040503050406030204" pitchFamily="18" charset="0"/>
                                        </a:rPr>
                                        <m:t>2</m:t>
                                      </m:r>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0">
                                              <a:latin typeface="Cambria Math" panose="02040503050406030204" pitchFamily="18" charset="0"/>
                                            </a:rPr>
                                            <m:t>1</m:t>
                                          </m:r>
                                        </m:sub>
                                      </m:sSub>
                                    </m:e>
                                  </m:d>
                                  <m:r>
                                    <a:rPr lang="en-US" sz="1400" i="1">
                                      <a:latin typeface="Cambria Math" panose="02040503050406030204" pitchFamily="18" charset="0"/>
                                    </a:rPr>
                                    <m:t>𝑡</m:t>
                                  </m:r>
                                  <m:r>
                                    <a:rPr lang="en-US" sz="1400" i="0">
                                      <a:latin typeface="Cambria Math" panose="02040503050406030204" pitchFamily="18" charset="0"/>
                                    </a:rPr>
                                    <m:t>+2</m:t>
                                  </m:r>
                                  <m:sSub>
                                    <m:sSubPr>
                                      <m:ctrlPr>
                                        <a:rPr lang="en-US" sz="1400" i="1">
                                          <a:latin typeface="Cambria Math" panose="02040503050406030204" pitchFamily="18" charset="0"/>
                                        </a:rPr>
                                      </m:ctrlPr>
                                    </m:sSubPr>
                                    <m:e>
                                      <m:r>
                                        <a:rPr lang="en-US" sz="1400" i="1">
                                          <a:latin typeface="Cambria Math" panose="02040503050406030204" pitchFamily="18" charset="0"/>
                                        </a:rPr>
                                        <m:t>𝜙</m:t>
                                      </m:r>
                                    </m:e>
                                    <m:sub>
                                      <m:r>
                                        <a:rPr lang="en-US" sz="1400" i="0">
                                          <a:latin typeface="Cambria Math" panose="02040503050406030204" pitchFamily="18" charset="0"/>
                                        </a:rPr>
                                        <m:t>1</m:t>
                                      </m:r>
                                    </m:sub>
                                  </m:sSub>
                                </m:e>
                              </m:d>
                            </m:e>
                            <m:e>
                              <m:r>
                                <a:rPr lang="en-US" sz="1400" i="0">
                                  <a:latin typeface="Cambria Math" panose="02040503050406030204" pitchFamily="18" charset="0"/>
                                </a:rPr>
                                <m:t>&amp;+</m:t>
                              </m:r>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𝐴</m:t>
                                      </m:r>
                                    </m:e>
                                    <m:sub>
                                      <m:r>
                                        <a:rPr lang="en-US" sz="1400" i="0">
                                          <a:latin typeface="Cambria Math" panose="02040503050406030204" pitchFamily="18" charset="0"/>
                                        </a:rPr>
                                        <m:t>2</m:t>
                                      </m:r>
                                    </m:sub>
                                    <m:sup>
                                      <m:r>
                                        <a:rPr lang="en-US" sz="1400" i="0">
                                          <a:latin typeface="Cambria Math" panose="02040503050406030204" pitchFamily="18" charset="0"/>
                                        </a:rPr>
                                        <m:t>2</m:t>
                                      </m:r>
                                    </m:sup>
                                  </m:sSubSup>
                                </m:num>
                                <m:den>
                                  <m:r>
                                    <a:rPr lang="en-US" sz="1400" i="0">
                                      <a:latin typeface="Cambria Math" panose="02040503050406030204" pitchFamily="18" charset="0"/>
                                    </a:rPr>
                                    <m:t>2</m:t>
                                  </m:r>
                                </m:den>
                              </m:f>
                              <m:r>
                                <a:rPr lang="en-US" sz="1400" i="1">
                                  <a:latin typeface="Cambria Math" panose="02040503050406030204" pitchFamily="18" charset="0"/>
                                </a:rPr>
                                <m:t>𝑐𝑜𝑠</m:t>
                              </m:r>
                              <m:d>
                                <m:dPr>
                                  <m:ctrlPr>
                                    <a:rPr lang="en-US" sz="1400" i="1">
                                      <a:latin typeface="Cambria Math" panose="02040503050406030204" pitchFamily="18" charset="0"/>
                                    </a:rPr>
                                  </m:ctrlPr>
                                </m:dPr>
                                <m:e>
                                  <m:r>
                                    <a:rPr lang="en-US" sz="1400" i="0">
                                      <a:latin typeface="Cambria Math" panose="02040503050406030204" pitchFamily="18" charset="0"/>
                                    </a:rPr>
                                    <m:t>2</m:t>
                                  </m:r>
                                  <m:r>
                                    <a:rPr lang="en-US" sz="1400" i="1">
                                      <a:latin typeface="Cambria Math" panose="02040503050406030204" pitchFamily="18" charset="0"/>
                                    </a:rPr>
                                    <m:t>𝜋</m:t>
                                  </m:r>
                                  <m:d>
                                    <m:dPr>
                                      <m:ctrlPr>
                                        <a:rPr lang="en-US" sz="1400" i="1">
                                          <a:latin typeface="Cambria Math" panose="02040503050406030204" pitchFamily="18" charset="0"/>
                                        </a:rPr>
                                      </m:ctrlPr>
                                    </m:dPr>
                                    <m:e>
                                      <m:r>
                                        <a:rPr lang="en-US" sz="1400" i="0">
                                          <a:latin typeface="Cambria Math" panose="02040503050406030204" pitchFamily="18" charset="0"/>
                                        </a:rPr>
                                        <m:t>2</m:t>
                                      </m:r>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0">
                                              <a:latin typeface="Cambria Math" panose="02040503050406030204" pitchFamily="18" charset="0"/>
                                            </a:rPr>
                                            <m:t>2</m:t>
                                          </m:r>
                                        </m:sub>
                                      </m:sSub>
                                    </m:e>
                                  </m:d>
                                  <m:r>
                                    <a:rPr lang="en-US" sz="1400" i="1">
                                      <a:latin typeface="Cambria Math" panose="02040503050406030204" pitchFamily="18" charset="0"/>
                                    </a:rPr>
                                    <m:t>𝑡</m:t>
                                  </m:r>
                                  <m:r>
                                    <a:rPr lang="en-US" sz="1400" i="0">
                                      <a:latin typeface="Cambria Math" panose="02040503050406030204" pitchFamily="18" charset="0"/>
                                    </a:rPr>
                                    <m:t>+2</m:t>
                                  </m:r>
                                  <m:sSub>
                                    <m:sSubPr>
                                      <m:ctrlPr>
                                        <a:rPr lang="en-US" sz="1400" i="1">
                                          <a:latin typeface="Cambria Math" panose="02040503050406030204" pitchFamily="18" charset="0"/>
                                        </a:rPr>
                                      </m:ctrlPr>
                                    </m:sSubPr>
                                    <m:e>
                                      <m:r>
                                        <a:rPr lang="en-US" sz="1400" i="1">
                                          <a:latin typeface="Cambria Math" panose="02040503050406030204" pitchFamily="18" charset="0"/>
                                        </a:rPr>
                                        <m:t>𝜙</m:t>
                                      </m:r>
                                    </m:e>
                                    <m:sub>
                                      <m:r>
                                        <a:rPr lang="en-US" sz="1400" i="0">
                                          <a:latin typeface="Cambria Math" panose="02040503050406030204" pitchFamily="18" charset="0"/>
                                        </a:rPr>
                                        <m:t>2</m:t>
                                      </m:r>
                                    </m:sub>
                                  </m:sSub>
                                </m:e>
                              </m:d>
                            </m:e>
                            <m:e>
                              <m:r>
                                <a:rPr lang="en-US" sz="1400" i="0">
                                  <a:latin typeface="Cambria Math" panose="02040503050406030204" pitchFamily="18" charset="0"/>
                                </a:rPr>
                                <m:t>&amp;+</m:t>
                              </m:r>
                              <m:sSub>
                                <m:sSubPr>
                                  <m:ctrlPr>
                                    <a:rPr lang="en-US" sz="1400" i="1">
                                      <a:latin typeface="Cambria Math" panose="02040503050406030204" pitchFamily="18" charset="0"/>
                                    </a:rPr>
                                  </m:ctrlPr>
                                </m:sSubPr>
                                <m:e>
                                  <m:r>
                                    <a:rPr lang="en-US" sz="1400" i="1">
                                      <a:latin typeface="Cambria Math" panose="02040503050406030204" pitchFamily="18" charset="0"/>
                                    </a:rPr>
                                    <m:t>𝐴</m:t>
                                  </m:r>
                                </m:e>
                                <m:sub>
                                  <m:r>
                                    <a:rPr lang="en-US" sz="1400" i="0">
                                      <a:latin typeface="Cambria Math" panose="02040503050406030204" pitchFamily="18" charset="0"/>
                                    </a:rPr>
                                    <m:t>1</m:t>
                                  </m:r>
                                </m:sub>
                              </m:sSub>
                              <m:sSub>
                                <m:sSubPr>
                                  <m:ctrlPr>
                                    <a:rPr lang="en-US" sz="1400" i="1">
                                      <a:latin typeface="Cambria Math" panose="02040503050406030204" pitchFamily="18" charset="0"/>
                                    </a:rPr>
                                  </m:ctrlPr>
                                </m:sSubPr>
                                <m:e>
                                  <m:r>
                                    <a:rPr lang="en-US" sz="1400" i="1">
                                      <a:latin typeface="Cambria Math" panose="02040503050406030204" pitchFamily="18" charset="0"/>
                                    </a:rPr>
                                    <m:t>𝐴</m:t>
                                  </m:r>
                                </m:e>
                                <m:sub>
                                  <m:r>
                                    <a:rPr lang="en-US" sz="1400" i="0">
                                      <a:latin typeface="Cambria Math" panose="02040503050406030204" pitchFamily="18" charset="0"/>
                                    </a:rPr>
                                    <m:t>2</m:t>
                                  </m:r>
                                </m:sub>
                              </m:sSub>
                              <m:r>
                                <a:rPr lang="en-US" sz="1400" i="1">
                                  <a:latin typeface="Cambria Math" panose="02040503050406030204" pitchFamily="18" charset="0"/>
                                </a:rPr>
                                <m:t>𝑐𝑜𝑠</m:t>
                              </m:r>
                              <m:d>
                                <m:dPr>
                                  <m:ctrlPr>
                                    <a:rPr lang="en-US" sz="1400" i="1">
                                      <a:latin typeface="Cambria Math" panose="02040503050406030204" pitchFamily="18" charset="0"/>
                                    </a:rPr>
                                  </m:ctrlPr>
                                </m:dPr>
                                <m:e>
                                  <m:r>
                                    <a:rPr lang="en-US" sz="1400" i="0">
                                      <a:latin typeface="Cambria Math" panose="02040503050406030204" pitchFamily="18" charset="0"/>
                                    </a:rPr>
                                    <m:t>2</m:t>
                                  </m:r>
                                  <m:r>
                                    <a:rPr lang="en-US" sz="1400" i="1">
                                      <a:latin typeface="Cambria Math" panose="02040503050406030204" pitchFamily="18" charset="0"/>
                                    </a:rPr>
                                    <m:t>𝜋</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0">
                                              <a:latin typeface="Cambria Math" panose="02040503050406030204" pitchFamily="18" charset="0"/>
                                            </a:rPr>
                                            <m:t>1</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0">
                                              <a:latin typeface="Cambria Math" panose="02040503050406030204" pitchFamily="18" charset="0"/>
                                            </a:rPr>
                                            <m:t>2</m:t>
                                          </m:r>
                                        </m:sub>
                                      </m:sSub>
                                    </m:e>
                                  </m:d>
                                  <m:r>
                                    <a:rPr lang="en-US" sz="1400" i="1">
                                      <a:latin typeface="Cambria Math" panose="02040503050406030204" pitchFamily="18" charset="0"/>
                                    </a:rPr>
                                    <m:t>𝑡</m:t>
                                  </m:r>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𝜙</m:t>
                                      </m:r>
                                    </m:e>
                                    <m:sub>
                                      <m:r>
                                        <a:rPr lang="en-US" sz="1400" i="0">
                                          <a:latin typeface="Cambria Math" panose="02040503050406030204" pitchFamily="18" charset="0"/>
                                        </a:rPr>
                                        <m:t>1</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𝜙</m:t>
                                      </m:r>
                                    </m:e>
                                    <m:sub>
                                      <m:r>
                                        <a:rPr lang="en-US" sz="1400" i="0">
                                          <a:latin typeface="Cambria Math" panose="02040503050406030204" pitchFamily="18" charset="0"/>
                                        </a:rPr>
                                        <m:t>2</m:t>
                                      </m:r>
                                    </m:sub>
                                  </m:sSub>
                                </m:e>
                              </m:d>
                            </m:e>
                            <m:e>
                              <m:r>
                                <a:rPr lang="en-US" sz="1400" i="0">
                                  <a:latin typeface="Cambria Math" panose="02040503050406030204" pitchFamily="18" charset="0"/>
                                </a:rPr>
                                <m:t>&amp;+</m:t>
                              </m:r>
                              <m:sSub>
                                <m:sSubPr>
                                  <m:ctrlPr>
                                    <a:rPr lang="en-US" sz="1400" i="1">
                                      <a:latin typeface="Cambria Math" panose="02040503050406030204" pitchFamily="18" charset="0"/>
                                    </a:rPr>
                                  </m:ctrlPr>
                                </m:sSubPr>
                                <m:e>
                                  <m:r>
                                    <a:rPr lang="en-US" sz="1400" i="1">
                                      <a:latin typeface="Cambria Math" panose="02040503050406030204" pitchFamily="18" charset="0"/>
                                    </a:rPr>
                                    <m:t>𝐴</m:t>
                                  </m:r>
                                </m:e>
                                <m:sub>
                                  <m:r>
                                    <a:rPr lang="en-US" sz="1400" i="0">
                                      <a:latin typeface="Cambria Math" panose="02040503050406030204" pitchFamily="18" charset="0"/>
                                    </a:rPr>
                                    <m:t>1</m:t>
                                  </m:r>
                                </m:sub>
                              </m:sSub>
                              <m:sSub>
                                <m:sSubPr>
                                  <m:ctrlPr>
                                    <a:rPr lang="en-US" sz="1400" i="1">
                                      <a:latin typeface="Cambria Math" panose="02040503050406030204" pitchFamily="18" charset="0"/>
                                    </a:rPr>
                                  </m:ctrlPr>
                                </m:sSubPr>
                                <m:e>
                                  <m:r>
                                    <a:rPr lang="en-US" sz="1400" i="1">
                                      <a:latin typeface="Cambria Math" panose="02040503050406030204" pitchFamily="18" charset="0"/>
                                    </a:rPr>
                                    <m:t>𝐴</m:t>
                                  </m:r>
                                </m:e>
                                <m:sub>
                                  <m:r>
                                    <a:rPr lang="en-US" sz="1400" i="0">
                                      <a:latin typeface="Cambria Math" panose="02040503050406030204" pitchFamily="18" charset="0"/>
                                    </a:rPr>
                                    <m:t>2</m:t>
                                  </m:r>
                                </m:sub>
                              </m:sSub>
                              <m:r>
                                <a:rPr lang="en-US" sz="1400" i="1">
                                  <a:latin typeface="Cambria Math" panose="02040503050406030204" pitchFamily="18" charset="0"/>
                                </a:rPr>
                                <m:t>𝑐𝑜𝑠</m:t>
                              </m:r>
                              <m:d>
                                <m:dPr>
                                  <m:ctrlPr>
                                    <a:rPr lang="en-US" sz="1400" i="1">
                                      <a:latin typeface="Cambria Math" panose="02040503050406030204" pitchFamily="18" charset="0"/>
                                    </a:rPr>
                                  </m:ctrlPr>
                                </m:dPr>
                                <m:e>
                                  <m:r>
                                    <a:rPr lang="en-US" sz="1400" i="0">
                                      <a:latin typeface="Cambria Math" panose="02040503050406030204" pitchFamily="18" charset="0"/>
                                    </a:rPr>
                                    <m:t>2</m:t>
                                  </m:r>
                                  <m:r>
                                    <a:rPr lang="en-US" sz="1400" i="1">
                                      <a:latin typeface="Cambria Math" panose="02040503050406030204" pitchFamily="18" charset="0"/>
                                    </a:rPr>
                                    <m:t>𝜋</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0">
                                              <a:latin typeface="Cambria Math" panose="02040503050406030204" pitchFamily="18" charset="0"/>
                                            </a:rPr>
                                            <m:t>2</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0">
                                              <a:latin typeface="Cambria Math" panose="02040503050406030204" pitchFamily="18" charset="0"/>
                                            </a:rPr>
                                            <m:t>1</m:t>
                                          </m:r>
                                        </m:sub>
                                      </m:sSub>
                                    </m:e>
                                  </m:d>
                                  <m:r>
                                    <a:rPr lang="en-US" sz="1400" i="1">
                                      <a:latin typeface="Cambria Math" panose="02040503050406030204" pitchFamily="18" charset="0"/>
                                    </a:rPr>
                                    <m:t>𝑡</m:t>
                                  </m:r>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𝜙</m:t>
                                      </m:r>
                                    </m:e>
                                    <m:sub>
                                      <m:r>
                                        <a:rPr lang="en-US" sz="1400" i="0">
                                          <a:latin typeface="Cambria Math" panose="02040503050406030204" pitchFamily="18" charset="0"/>
                                        </a:rPr>
                                        <m:t>2</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𝜙</m:t>
                                      </m:r>
                                    </m:e>
                                    <m:sub>
                                      <m:r>
                                        <a:rPr lang="en-US" sz="1400" i="0">
                                          <a:latin typeface="Cambria Math" panose="02040503050406030204" pitchFamily="18" charset="0"/>
                                        </a:rPr>
                                        <m:t>1</m:t>
                                      </m:r>
                                    </m:sub>
                                  </m:sSub>
                                </m:e>
                              </m:d>
                            </m:e>
                          </m:eqArr>
                        </m:e>
                      </m:d>
                    </m:oMath>
                  </m:oMathPara>
                </a14:m>
                <a:endParaRPr lang="en-US" sz="1400" dirty="0"/>
              </a:p>
            </p:txBody>
          </p:sp>
        </mc:Choice>
        <mc:Fallback xmlns="">
          <p:sp>
            <p:nvSpPr>
              <p:cNvPr id="52" name="Rectangle 51">
                <a:extLst>
                  <a:ext uri="{FF2B5EF4-FFF2-40B4-BE49-F238E27FC236}">
                    <a16:creationId xmlns:a16="http://schemas.microsoft.com/office/drawing/2014/main" id="{39CB0F43-2045-4BE4-B131-3B1AAAE0D385}"/>
                  </a:ext>
                </a:extLst>
              </p:cNvPr>
              <p:cNvSpPr>
                <a:spLocks noRot="1" noChangeAspect="1" noMove="1" noResize="1" noEditPoints="1" noAdjustHandles="1" noChangeArrowheads="1" noChangeShapeType="1" noTextEdit="1"/>
              </p:cNvSpPr>
              <p:nvPr/>
            </p:nvSpPr>
            <p:spPr>
              <a:xfrm>
                <a:off x="4385555" y="3595723"/>
                <a:ext cx="4474900" cy="1453283"/>
              </a:xfrm>
              <a:prstGeom prst="rect">
                <a:avLst/>
              </a:prstGeom>
              <a:blipFill>
                <a:blip r:embed="rId5"/>
                <a:stretch>
                  <a:fillRect/>
                </a:stretch>
              </a:blipFill>
            </p:spPr>
            <p:txBody>
              <a:bodyPr/>
              <a:lstStyle/>
              <a:p>
                <a:r>
                  <a:rPr lang="en-IN">
                    <a:noFill/>
                  </a:rPr>
                  <a:t> </a:t>
                </a:r>
              </a:p>
            </p:txBody>
          </p:sp>
        </mc:Fallback>
      </mc:AlternateContent>
      <p:sp>
        <p:nvSpPr>
          <p:cNvPr id="55" name="Rectangle 54">
            <a:extLst>
              <a:ext uri="{FF2B5EF4-FFF2-40B4-BE49-F238E27FC236}">
                <a16:creationId xmlns:a16="http://schemas.microsoft.com/office/drawing/2014/main" id="{4694E5FB-5099-4A77-8992-F30A9A9F0FB0}"/>
              </a:ext>
            </a:extLst>
          </p:cNvPr>
          <p:cNvSpPr/>
          <p:nvPr/>
        </p:nvSpPr>
        <p:spPr>
          <a:xfrm>
            <a:off x="723634" y="5302057"/>
            <a:ext cx="8479848" cy="923330"/>
          </a:xfrm>
          <a:prstGeom prst="rect">
            <a:avLst/>
          </a:prstGeom>
        </p:spPr>
        <p:txBody>
          <a:bodyPr wrap="square">
            <a:spAutoFit/>
          </a:bodyPr>
          <a:lstStyle/>
          <a:p>
            <a:r>
              <a:rPr lang="en-US" dirty="0"/>
              <a:t>In non-linear region second order mix components are offered twice the gain compared to gain offered to tones in linear region i.e. they grow faster with increased input power compared to two tones. </a:t>
            </a:r>
          </a:p>
        </p:txBody>
      </p:sp>
      <p:grpSp>
        <p:nvGrpSpPr>
          <p:cNvPr id="58" name="Group 57">
            <a:extLst>
              <a:ext uri="{FF2B5EF4-FFF2-40B4-BE49-F238E27FC236}">
                <a16:creationId xmlns:a16="http://schemas.microsoft.com/office/drawing/2014/main" id="{C11D2A62-C006-4283-8D71-0B5B217AD8CD}"/>
              </a:ext>
            </a:extLst>
          </p:cNvPr>
          <p:cNvGrpSpPr/>
          <p:nvPr/>
        </p:nvGrpSpPr>
        <p:grpSpPr>
          <a:xfrm>
            <a:off x="5683654" y="923592"/>
            <a:ext cx="2349583" cy="2312793"/>
            <a:chOff x="5541692" y="1051262"/>
            <a:chExt cx="2349583" cy="2312793"/>
          </a:xfrm>
        </p:grpSpPr>
        <p:grpSp>
          <p:nvGrpSpPr>
            <p:cNvPr id="33" name="Group 32">
              <a:extLst>
                <a:ext uri="{FF2B5EF4-FFF2-40B4-BE49-F238E27FC236}">
                  <a16:creationId xmlns:a16="http://schemas.microsoft.com/office/drawing/2014/main" id="{ACD94F8C-FA06-46DF-8B0A-B863C7E3A6FE}"/>
                </a:ext>
              </a:extLst>
            </p:cNvPr>
            <p:cNvGrpSpPr/>
            <p:nvPr/>
          </p:nvGrpSpPr>
          <p:grpSpPr>
            <a:xfrm>
              <a:off x="5677561" y="1209315"/>
              <a:ext cx="2085074" cy="1605279"/>
              <a:chOff x="0" y="0"/>
              <a:chExt cx="1924684" cy="1605279"/>
            </a:xfrm>
          </p:grpSpPr>
          <p:grpSp>
            <p:nvGrpSpPr>
              <p:cNvPr id="36" name="Group 35">
                <a:extLst>
                  <a:ext uri="{FF2B5EF4-FFF2-40B4-BE49-F238E27FC236}">
                    <a16:creationId xmlns:a16="http://schemas.microsoft.com/office/drawing/2014/main" id="{50E323A3-148C-4C51-A501-2AE24A0BC695}"/>
                  </a:ext>
                </a:extLst>
              </p:cNvPr>
              <p:cNvGrpSpPr/>
              <p:nvPr/>
            </p:nvGrpSpPr>
            <p:grpSpPr>
              <a:xfrm>
                <a:off x="209550" y="0"/>
                <a:ext cx="1600200" cy="1238250"/>
                <a:chOff x="0" y="0"/>
                <a:chExt cx="1600200" cy="1238250"/>
              </a:xfrm>
            </p:grpSpPr>
            <p:cxnSp>
              <p:nvCxnSpPr>
                <p:cNvPr id="43" name="Straight Arrow Connector 42">
                  <a:extLst>
                    <a:ext uri="{FF2B5EF4-FFF2-40B4-BE49-F238E27FC236}">
                      <a16:creationId xmlns:a16="http://schemas.microsoft.com/office/drawing/2014/main" id="{51097860-472F-4824-9480-F10F57DC27B2}"/>
                    </a:ext>
                  </a:extLst>
                </p:cNvPr>
                <p:cNvCxnSpPr/>
                <p:nvPr/>
              </p:nvCxnSpPr>
              <p:spPr>
                <a:xfrm>
                  <a:off x="0" y="1228725"/>
                  <a:ext cx="1600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E3B0FDC-F5FC-4BAD-8684-9371C8D0C86B}"/>
                    </a:ext>
                  </a:extLst>
                </p:cNvPr>
                <p:cNvCxnSpPr/>
                <p:nvPr/>
              </p:nvCxnSpPr>
              <p:spPr>
                <a:xfrm flipV="1">
                  <a:off x="581025" y="895350"/>
                  <a:ext cx="0" cy="3429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FE9E585-ECD2-4364-AFBB-7662EA30DBC5}"/>
                    </a:ext>
                  </a:extLst>
                </p:cNvPr>
                <p:cNvCxnSpPr/>
                <p:nvPr/>
              </p:nvCxnSpPr>
              <p:spPr>
                <a:xfrm flipV="1">
                  <a:off x="676275" y="895350"/>
                  <a:ext cx="0" cy="3429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D991019-E800-4769-8402-34E28FE98BFF}"/>
                    </a:ext>
                  </a:extLst>
                </p:cNvPr>
                <p:cNvCxnSpPr/>
                <p:nvPr/>
              </p:nvCxnSpPr>
              <p:spPr>
                <a:xfrm flipV="1">
                  <a:off x="0" y="0"/>
                  <a:ext cx="0" cy="1238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16289ED-9B44-4D2E-A7EF-70AF05A9A10B}"/>
                    </a:ext>
                  </a:extLst>
                </p:cNvPr>
                <p:cNvCxnSpPr/>
                <p:nvPr/>
              </p:nvCxnSpPr>
              <p:spPr>
                <a:xfrm flipV="1">
                  <a:off x="1171575" y="895350"/>
                  <a:ext cx="0" cy="34290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403F0BB-91B5-4E76-AAD5-DBC5C3A3A8F4}"/>
                    </a:ext>
                  </a:extLst>
                </p:cNvPr>
                <p:cNvCxnSpPr/>
                <p:nvPr/>
              </p:nvCxnSpPr>
              <p:spPr>
                <a:xfrm flipV="1">
                  <a:off x="1447800" y="885825"/>
                  <a:ext cx="0" cy="342900"/>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BA1E9C9-D73F-4A28-8A9C-25A689711101}"/>
                    </a:ext>
                  </a:extLst>
                </p:cNvPr>
                <p:cNvCxnSpPr/>
                <p:nvPr/>
              </p:nvCxnSpPr>
              <p:spPr>
                <a:xfrm flipV="1">
                  <a:off x="1371600" y="885825"/>
                  <a:ext cx="0" cy="3429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0615CAB-959F-4590-91A0-41110265FF87}"/>
                    </a:ext>
                  </a:extLst>
                </p:cNvPr>
                <p:cNvCxnSpPr/>
                <p:nvPr/>
              </p:nvCxnSpPr>
              <p:spPr>
                <a:xfrm flipV="1">
                  <a:off x="104775" y="885825"/>
                  <a:ext cx="0" cy="3429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2D21BD3-17B5-461F-A7CC-CE5764059A05}"/>
                    </a:ext>
                  </a:extLst>
                </p:cNvPr>
                <p:cNvCxnSpPr/>
                <p:nvPr/>
              </p:nvCxnSpPr>
              <p:spPr>
                <a:xfrm flipV="1">
                  <a:off x="0" y="885825"/>
                  <a:ext cx="0" cy="34290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Text Box 2">
                    <a:extLst>
                      <a:ext uri="{FF2B5EF4-FFF2-40B4-BE49-F238E27FC236}">
                        <a16:creationId xmlns:a16="http://schemas.microsoft.com/office/drawing/2014/main" id="{415548D2-CEF7-4085-A9E6-74997E499371}"/>
                      </a:ext>
                    </a:extLst>
                  </p:cNvPr>
                  <p:cNvSpPr txBox="1">
                    <a:spLocks noChangeArrowheads="1"/>
                  </p:cNvSpPr>
                  <p:nvPr/>
                </p:nvSpPr>
                <p:spPr bwMode="auto">
                  <a:xfrm>
                    <a:off x="752475" y="1181100"/>
                    <a:ext cx="267334"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Text Box 2"/>
                  <p:cNvSpPr txBox="1">
                    <a:spLocks noRot="1" noChangeAspect="1" noMove="1" noResize="1" noEditPoints="1" noAdjustHandles="1" noChangeArrowheads="1" noChangeShapeType="1" noTextEdit="1"/>
                  </p:cNvSpPr>
                  <p:nvPr/>
                </p:nvSpPr>
                <p:spPr bwMode="auto">
                  <a:xfrm>
                    <a:off x="752475" y="1181100"/>
                    <a:ext cx="267334" cy="395604"/>
                  </a:xfrm>
                  <a:prstGeom prst="rect">
                    <a:avLst/>
                  </a:prstGeom>
                  <a:blipFill rotWithShape="0">
                    <a:blip r:embed="rId6"/>
                    <a:stretch>
                      <a:fillRect l="-90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 Box 2">
                    <a:extLst>
                      <a:ext uri="{FF2B5EF4-FFF2-40B4-BE49-F238E27FC236}">
                        <a16:creationId xmlns:a16="http://schemas.microsoft.com/office/drawing/2014/main" id="{1045F99D-CB3D-4EB9-98B2-6D80B1B65654}"/>
                      </a:ext>
                    </a:extLst>
                  </p:cNvPr>
                  <p:cNvSpPr txBox="1">
                    <a:spLocks noChangeArrowheads="1"/>
                  </p:cNvSpPr>
                  <p:nvPr/>
                </p:nvSpPr>
                <p:spPr bwMode="auto">
                  <a:xfrm>
                    <a:off x="609600" y="1181100"/>
                    <a:ext cx="267334"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 Box 2"/>
                  <p:cNvSpPr txBox="1">
                    <a:spLocks noRot="1" noChangeAspect="1" noMove="1" noResize="1" noEditPoints="1" noAdjustHandles="1" noChangeArrowheads="1" noChangeShapeType="1" noTextEdit="1"/>
                  </p:cNvSpPr>
                  <p:nvPr/>
                </p:nvSpPr>
                <p:spPr bwMode="auto">
                  <a:xfrm>
                    <a:off x="609600" y="1181100"/>
                    <a:ext cx="267334" cy="395604"/>
                  </a:xfrm>
                  <a:prstGeom prst="rect">
                    <a:avLst/>
                  </a:prstGeom>
                  <a:blipFill rotWithShape="0">
                    <a:blip r:embed="rId7"/>
                    <a:stretch>
                      <a:fillRect l="-681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 Box 2">
                    <a:extLst>
                      <a:ext uri="{FF2B5EF4-FFF2-40B4-BE49-F238E27FC236}">
                        <a16:creationId xmlns:a16="http://schemas.microsoft.com/office/drawing/2014/main" id="{E6B90406-34AD-423E-8BB8-CDA31256ABC3}"/>
                      </a:ext>
                    </a:extLst>
                  </p:cNvPr>
                  <p:cNvSpPr txBox="1">
                    <a:spLocks noChangeArrowheads="1"/>
                  </p:cNvSpPr>
                  <p:nvPr/>
                </p:nvSpPr>
                <p:spPr bwMode="auto">
                  <a:xfrm>
                    <a:off x="1181100" y="666750"/>
                    <a:ext cx="334009"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Text Box 2"/>
                  <p:cNvSpPr txBox="1">
                    <a:spLocks noRot="1" noChangeAspect="1" noMove="1" noResize="1" noEditPoints="1" noAdjustHandles="1" noChangeArrowheads="1" noChangeShapeType="1" noTextEdit="1"/>
                  </p:cNvSpPr>
                  <p:nvPr/>
                </p:nvSpPr>
                <p:spPr bwMode="auto">
                  <a:xfrm>
                    <a:off x="1181100" y="666750"/>
                    <a:ext cx="334009" cy="395604"/>
                  </a:xfrm>
                  <a:prstGeom prst="rect">
                    <a:avLst/>
                  </a:prstGeom>
                  <a:blipFill rotWithShape="0">
                    <a:blip r:embed="rId8"/>
                    <a:stretch>
                      <a:fillRect l="-90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 Box 2">
                    <a:extLst>
                      <a:ext uri="{FF2B5EF4-FFF2-40B4-BE49-F238E27FC236}">
                        <a16:creationId xmlns:a16="http://schemas.microsoft.com/office/drawing/2014/main" id="{5E75A5AD-E611-4381-9C3A-FB6F8A174E88}"/>
                      </a:ext>
                    </a:extLst>
                  </p:cNvPr>
                  <p:cNvSpPr txBox="1">
                    <a:spLocks noChangeArrowheads="1"/>
                  </p:cNvSpPr>
                  <p:nvPr/>
                </p:nvSpPr>
                <p:spPr bwMode="auto">
                  <a:xfrm>
                    <a:off x="1533525" y="666750"/>
                    <a:ext cx="334009"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 Box 2"/>
                  <p:cNvSpPr txBox="1">
                    <a:spLocks noRot="1" noChangeAspect="1" noMove="1" noResize="1" noEditPoints="1" noAdjustHandles="1" noChangeArrowheads="1" noChangeShapeType="1" noTextEdit="1"/>
                  </p:cNvSpPr>
                  <p:nvPr/>
                </p:nvSpPr>
                <p:spPr bwMode="auto">
                  <a:xfrm>
                    <a:off x="1533525" y="666750"/>
                    <a:ext cx="334009" cy="395604"/>
                  </a:xfrm>
                  <a:prstGeom prst="rect">
                    <a:avLst/>
                  </a:prstGeom>
                  <a:blipFill rotWithShape="0">
                    <a:blip r:embed="rId9"/>
                    <a:stretch>
                      <a:fillRect l="-90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 Box 2">
                    <a:extLst>
                      <a:ext uri="{FF2B5EF4-FFF2-40B4-BE49-F238E27FC236}">
                        <a16:creationId xmlns:a16="http://schemas.microsoft.com/office/drawing/2014/main" id="{A628A0DB-30A5-4BB4-8CDB-1A399107E848}"/>
                      </a:ext>
                    </a:extLst>
                  </p:cNvPr>
                  <p:cNvSpPr txBox="1">
                    <a:spLocks noChangeArrowheads="1"/>
                  </p:cNvSpPr>
                  <p:nvPr/>
                </p:nvSpPr>
                <p:spPr bwMode="auto">
                  <a:xfrm>
                    <a:off x="1238250" y="1209675"/>
                    <a:ext cx="686434"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i="1">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200" i="1">
                                  <a:effectLst/>
                                  <a:latin typeface="Cambria Math" panose="02040503050406030204" pitchFamily="18" charset="0"/>
                                  <a:ea typeface="Times New Roman" panose="02020603050405020304" pitchFamily="18" charset="0"/>
                                  <a:cs typeface="Times New Roman" panose="02020603050405020304" pitchFamily="18" charset="0"/>
                                </a:rPr>
                                <m:t>2</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 Box 2"/>
                  <p:cNvSpPr txBox="1">
                    <a:spLocks noRot="1" noChangeAspect="1" noMove="1" noResize="1" noEditPoints="1" noAdjustHandles="1" noChangeArrowheads="1" noChangeShapeType="1" noTextEdit="1"/>
                  </p:cNvSpPr>
                  <p:nvPr/>
                </p:nvSpPr>
                <p:spPr bwMode="auto">
                  <a:xfrm>
                    <a:off x="1238250" y="1209675"/>
                    <a:ext cx="686434" cy="395604"/>
                  </a:xfrm>
                  <a:prstGeom prst="rect">
                    <a:avLst/>
                  </a:prstGeom>
                  <a:blipFill rotWithShape="0">
                    <a:blip r:embed="rId10"/>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 Box 2">
                    <a:extLst>
                      <a:ext uri="{FF2B5EF4-FFF2-40B4-BE49-F238E27FC236}">
                        <a16:creationId xmlns:a16="http://schemas.microsoft.com/office/drawing/2014/main" id="{201761B8-FFD0-4604-B4FE-B030EA0E6166}"/>
                      </a:ext>
                    </a:extLst>
                  </p:cNvPr>
                  <p:cNvSpPr txBox="1">
                    <a:spLocks noChangeArrowheads="1"/>
                  </p:cNvSpPr>
                  <p:nvPr/>
                </p:nvSpPr>
                <p:spPr bwMode="auto">
                  <a:xfrm>
                    <a:off x="0" y="1200150"/>
                    <a:ext cx="686434"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i="1">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200" i="1">
                                  <a:effectLst/>
                                  <a:latin typeface="Cambria Math" panose="02040503050406030204" pitchFamily="18" charset="0"/>
                                  <a:ea typeface="Times New Roman" panose="02020603050405020304" pitchFamily="18"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Text Box 2"/>
                  <p:cNvSpPr txBox="1">
                    <a:spLocks noRot="1" noChangeAspect="1" noMove="1" noResize="1" noEditPoints="1" noAdjustHandles="1" noChangeArrowheads="1" noChangeShapeType="1" noTextEdit="1"/>
                  </p:cNvSpPr>
                  <p:nvPr/>
                </p:nvSpPr>
                <p:spPr bwMode="auto">
                  <a:xfrm>
                    <a:off x="0" y="1200150"/>
                    <a:ext cx="686434" cy="395604"/>
                  </a:xfrm>
                  <a:prstGeom prst="rect">
                    <a:avLst/>
                  </a:prstGeom>
                  <a:blipFill rotWithShape="0">
                    <a:blip r:embed="rId11"/>
                    <a:stretch>
                      <a:fillRect/>
                    </a:stretch>
                  </a:blipFill>
                  <a:ln w="9525">
                    <a:noFill/>
                    <a:miter lim="800000"/>
                    <a:headEnd/>
                    <a:tailEnd/>
                  </a:ln>
                </p:spPr>
                <p:txBody>
                  <a:bodyPr/>
                  <a:lstStyle/>
                  <a:p>
                    <a:r>
                      <a:rPr lang="en-US">
                        <a:noFill/>
                      </a:rPr>
                      <a:t> </a:t>
                    </a:r>
                  </a:p>
                </p:txBody>
              </p:sp>
            </mc:Fallback>
          </mc:AlternateContent>
        </p:grpSp>
        <p:sp>
          <p:nvSpPr>
            <p:cNvPr id="56" name="Text Box 2">
              <a:extLst>
                <a:ext uri="{FF2B5EF4-FFF2-40B4-BE49-F238E27FC236}">
                  <a16:creationId xmlns:a16="http://schemas.microsoft.com/office/drawing/2014/main" id="{F6306600-606F-4E2F-A247-1D5A26596443}"/>
                </a:ext>
              </a:extLst>
            </p:cNvPr>
            <p:cNvSpPr txBox="1">
              <a:spLocks noChangeArrowheads="1"/>
            </p:cNvSpPr>
            <p:nvPr/>
          </p:nvSpPr>
          <p:spPr bwMode="auto">
            <a:xfrm>
              <a:off x="5541692" y="2657092"/>
              <a:ext cx="2349583" cy="706963"/>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Second Order Mix Spectral Components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56">
              <a:extLst>
                <a:ext uri="{FF2B5EF4-FFF2-40B4-BE49-F238E27FC236}">
                  <a16:creationId xmlns:a16="http://schemas.microsoft.com/office/drawing/2014/main" id="{305CE32E-F2B2-4914-9853-196A87DF584B}"/>
                </a:ext>
              </a:extLst>
            </p:cNvPr>
            <p:cNvSpPr/>
            <p:nvPr/>
          </p:nvSpPr>
          <p:spPr>
            <a:xfrm>
              <a:off x="5681525" y="1051262"/>
              <a:ext cx="2120168" cy="2312793"/>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18107042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A6A0-F1CC-4066-BC3B-51B430D14293}"/>
              </a:ext>
            </a:extLst>
          </p:cNvPr>
          <p:cNvSpPr>
            <a:spLocks noGrp="1"/>
          </p:cNvSpPr>
          <p:nvPr>
            <p:ph type="title"/>
          </p:nvPr>
        </p:nvSpPr>
        <p:spPr/>
        <p:txBody>
          <a:bodyPr/>
          <a:lstStyle/>
          <a:p>
            <a:r>
              <a:rPr lang="en-IN" dirty="0"/>
              <a:t>Third Order Mixing</a:t>
            </a:r>
          </a:p>
        </p:txBody>
      </p:sp>
      <p:sp>
        <p:nvSpPr>
          <p:cNvPr id="3" name="Date Placeholder 2">
            <a:extLst>
              <a:ext uri="{FF2B5EF4-FFF2-40B4-BE49-F238E27FC236}">
                <a16:creationId xmlns:a16="http://schemas.microsoft.com/office/drawing/2014/main" id="{B78CB96C-8A70-4E63-ABF9-0384018561DF}"/>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80250B0-0864-47BB-ACB4-5F471DDAA0EF}"/>
              </a:ext>
            </a:extLst>
          </p:cNvPr>
          <p:cNvSpPr>
            <a:spLocks noGrp="1"/>
          </p:cNvSpPr>
          <p:nvPr>
            <p:ph type="sldNum" sz="quarter" idx="12"/>
          </p:nvPr>
        </p:nvSpPr>
        <p:spPr/>
        <p:txBody>
          <a:bodyPr/>
          <a:lstStyle/>
          <a:p>
            <a:fld id="{2495F090-CA2D-44FF-B42B-1156B48CA943}" type="slidenum">
              <a:rPr lang="en-IN" smtClean="0"/>
              <a:t>202</a:t>
            </a:fld>
            <a:endParaRPr lang="en-IN"/>
          </a:p>
        </p:txBody>
      </p:sp>
      <p:grpSp>
        <p:nvGrpSpPr>
          <p:cNvPr id="5" name="Group 4">
            <a:extLst>
              <a:ext uri="{FF2B5EF4-FFF2-40B4-BE49-F238E27FC236}">
                <a16:creationId xmlns:a16="http://schemas.microsoft.com/office/drawing/2014/main" id="{D9EBD35E-15B7-469B-97AD-CD01CF6E3518}"/>
              </a:ext>
            </a:extLst>
          </p:cNvPr>
          <p:cNvGrpSpPr/>
          <p:nvPr/>
        </p:nvGrpSpPr>
        <p:grpSpPr>
          <a:xfrm>
            <a:off x="881009" y="1212227"/>
            <a:ext cx="3570288" cy="2071688"/>
            <a:chOff x="28575" y="0"/>
            <a:chExt cx="3295650" cy="2071688"/>
          </a:xfrm>
        </p:grpSpPr>
        <p:grpSp>
          <p:nvGrpSpPr>
            <p:cNvPr id="6" name="Group 5">
              <a:extLst>
                <a:ext uri="{FF2B5EF4-FFF2-40B4-BE49-F238E27FC236}">
                  <a16:creationId xmlns:a16="http://schemas.microsoft.com/office/drawing/2014/main" id="{3CB410DA-296F-4440-9D6C-51F99EBF3FA3}"/>
                </a:ext>
              </a:extLst>
            </p:cNvPr>
            <p:cNvGrpSpPr/>
            <p:nvPr/>
          </p:nvGrpSpPr>
          <p:grpSpPr>
            <a:xfrm>
              <a:off x="28575" y="95250"/>
              <a:ext cx="3295650" cy="1519554"/>
              <a:chOff x="28575" y="0"/>
              <a:chExt cx="3295650" cy="1519554"/>
            </a:xfrm>
          </p:grpSpPr>
          <p:grpSp>
            <p:nvGrpSpPr>
              <p:cNvPr id="9" name="Group 8">
                <a:extLst>
                  <a:ext uri="{FF2B5EF4-FFF2-40B4-BE49-F238E27FC236}">
                    <a16:creationId xmlns:a16="http://schemas.microsoft.com/office/drawing/2014/main" id="{795B32A8-9572-4906-9ACA-C66A374BD669}"/>
                  </a:ext>
                </a:extLst>
              </p:cNvPr>
              <p:cNvGrpSpPr/>
              <p:nvPr/>
            </p:nvGrpSpPr>
            <p:grpSpPr>
              <a:xfrm>
                <a:off x="28575" y="0"/>
                <a:ext cx="3295650" cy="1519554"/>
                <a:chOff x="28575" y="0"/>
                <a:chExt cx="3295650" cy="1519554"/>
              </a:xfrm>
            </p:grpSpPr>
            <p:grpSp>
              <p:nvGrpSpPr>
                <p:cNvPr id="11" name="Group 10">
                  <a:extLst>
                    <a:ext uri="{FF2B5EF4-FFF2-40B4-BE49-F238E27FC236}">
                      <a16:creationId xmlns:a16="http://schemas.microsoft.com/office/drawing/2014/main" id="{1763BBA0-6C06-43C2-BB22-9E85CB11E530}"/>
                    </a:ext>
                  </a:extLst>
                </p:cNvPr>
                <p:cNvGrpSpPr/>
                <p:nvPr/>
              </p:nvGrpSpPr>
              <p:grpSpPr>
                <a:xfrm>
                  <a:off x="228600" y="0"/>
                  <a:ext cx="2619375" cy="1162050"/>
                  <a:chOff x="0" y="0"/>
                  <a:chExt cx="2619375" cy="1162050"/>
                </a:xfrm>
              </p:grpSpPr>
              <p:cxnSp>
                <p:nvCxnSpPr>
                  <p:cNvPr id="21" name="Straight Arrow Connector 20">
                    <a:extLst>
                      <a:ext uri="{FF2B5EF4-FFF2-40B4-BE49-F238E27FC236}">
                        <a16:creationId xmlns:a16="http://schemas.microsoft.com/office/drawing/2014/main" id="{CD16AB3C-6C35-4675-9E3F-5471F0D373ED}"/>
                      </a:ext>
                    </a:extLst>
                  </p:cNvPr>
                  <p:cNvCxnSpPr/>
                  <p:nvPr/>
                </p:nvCxnSpPr>
                <p:spPr>
                  <a:xfrm>
                    <a:off x="0" y="1162050"/>
                    <a:ext cx="2619375" cy="0"/>
                  </a:xfrm>
                  <a:prstGeom prst="straightConnector1">
                    <a:avLst/>
                  </a:prstGeom>
                  <a:noFill/>
                  <a:ln w="6350" cap="flat" cmpd="sng" algn="ctr">
                    <a:solidFill>
                      <a:srgbClr val="5B9BD5"/>
                    </a:solidFill>
                    <a:prstDash val="solid"/>
                    <a:miter lim="800000"/>
                    <a:tailEnd type="triangle"/>
                  </a:ln>
                  <a:effectLst/>
                </p:spPr>
              </p:cxnSp>
              <p:cxnSp>
                <p:nvCxnSpPr>
                  <p:cNvPr id="22" name="Straight Arrow Connector 21">
                    <a:extLst>
                      <a:ext uri="{FF2B5EF4-FFF2-40B4-BE49-F238E27FC236}">
                        <a16:creationId xmlns:a16="http://schemas.microsoft.com/office/drawing/2014/main" id="{6CE9EA4F-55EE-4EDD-84D6-E6874D034EB2}"/>
                      </a:ext>
                    </a:extLst>
                  </p:cNvPr>
                  <p:cNvCxnSpPr/>
                  <p:nvPr/>
                </p:nvCxnSpPr>
                <p:spPr>
                  <a:xfrm flipV="1">
                    <a:off x="0" y="0"/>
                    <a:ext cx="0" cy="1162050"/>
                  </a:xfrm>
                  <a:prstGeom prst="straightConnector1">
                    <a:avLst/>
                  </a:prstGeom>
                  <a:noFill/>
                  <a:ln w="6350" cap="flat" cmpd="sng" algn="ctr">
                    <a:solidFill>
                      <a:srgbClr val="5B9BD5"/>
                    </a:solidFill>
                    <a:prstDash val="solid"/>
                    <a:miter lim="800000"/>
                    <a:tailEnd type="triangle"/>
                  </a:ln>
                  <a:effectLst/>
                </p:spPr>
              </p:cxnSp>
              <p:cxnSp>
                <p:nvCxnSpPr>
                  <p:cNvPr id="23" name="Straight Arrow Connector 22">
                    <a:extLst>
                      <a:ext uri="{FF2B5EF4-FFF2-40B4-BE49-F238E27FC236}">
                        <a16:creationId xmlns:a16="http://schemas.microsoft.com/office/drawing/2014/main" id="{36525C28-C785-496B-9E9A-4AF2166EB864}"/>
                      </a:ext>
                    </a:extLst>
                  </p:cNvPr>
                  <p:cNvCxnSpPr/>
                  <p:nvPr/>
                </p:nvCxnSpPr>
                <p:spPr>
                  <a:xfrm flipV="1">
                    <a:off x="514350" y="714375"/>
                    <a:ext cx="0" cy="447675"/>
                  </a:xfrm>
                  <a:prstGeom prst="straightConnector1">
                    <a:avLst/>
                  </a:prstGeom>
                  <a:noFill/>
                  <a:ln w="19050" cap="flat" cmpd="sng" algn="ctr">
                    <a:solidFill>
                      <a:srgbClr val="5B9BD5"/>
                    </a:solidFill>
                    <a:prstDash val="solid"/>
                    <a:miter lim="800000"/>
                    <a:tailEnd type="triangle"/>
                  </a:ln>
                  <a:effectLst/>
                </p:spPr>
              </p:cxnSp>
              <p:cxnSp>
                <p:nvCxnSpPr>
                  <p:cNvPr id="24" name="Straight Arrow Connector 23">
                    <a:extLst>
                      <a:ext uri="{FF2B5EF4-FFF2-40B4-BE49-F238E27FC236}">
                        <a16:creationId xmlns:a16="http://schemas.microsoft.com/office/drawing/2014/main" id="{0B60B265-8FBB-4205-A964-3F92AE500483}"/>
                      </a:ext>
                    </a:extLst>
                  </p:cNvPr>
                  <p:cNvCxnSpPr/>
                  <p:nvPr/>
                </p:nvCxnSpPr>
                <p:spPr>
                  <a:xfrm flipV="1">
                    <a:off x="657225" y="714375"/>
                    <a:ext cx="0" cy="447675"/>
                  </a:xfrm>
                  <a:prstGeom prst="straightConnector1">
                    <a:avLst/>
                  </a:prstGeom>
                  <a:noFill/>
                  <a:ln w="19050" cap="flat" cmpd="sng" algn="ctr">
                    <a:solidFill>
                      <a:srgbClr val="5B9BD5"/>
                    </a:solidFill>
                    <a:prstDash val="solid"/>
                    <a:miter lim="800000"/>
                    <a:tailEnd type="triangle"/>
                  </a:ln>
                  <a:effectLst/>
                </p:spPr>
              </p:cxnSp>
              <p:cxnSp>
                <p:nvCxnSpPr>
                  <p:cNvPr id="25" name="Straight Arrow Connector 24">
                    <a:extLst>
                      <a:ext uri="{FF2B5EF4-FFF2-40B4-BE49-F238E27FC236}">
                        <a16:creationId xmlns:a16="http://schemas.microsoft.com/office/drawing/2014/main" id="{8FF47DEF-00FB-4020-8F0F-F308275C2FEC}"/>
                      </a:ext>
                    </a:extLst>
                  </p:cNvPr>
                  <p:cNvCxnSpPr/>
                  <p:nvPr/>
                </p:nvCxnSpPr>
                <p:spPr>
                  <a:xfrm flipV="1">
                    <a:off x="371475" y="714375"/>
                    <a:ext cx="0" cy="447675"/>
                  </a:xfrm>
                  <a:prstGeom prst="straightConnector1">
                    <a:avLst/>
                  </a:prstGeom>
                  <a:noFill/>
                  <a:ln w="19050" cap="flat" cmpd="sng" algn="ctr">
                    <a:solidFill>
                      <a:srgbClr val="0070C0"/>
                    </a:solidFill>
                    <a:prstDash val="solid"/>
                    <a:miter lim="800000"/>
                    <a:tailEnd type="triangle"/>
                  </a:ln>
                  <a:effectLst/>
                </p:spPr>
              </p:cxnSp>
              <p:cxnSp>
                <p:nvCxnSpPr>
                  <p:cNvPr id="26" name="Straight Arrow Connector 25">
                    <a:extLst>
                      <a:ext uri="{FF2B5EF4-FFF2-40B4-BE49-F238E27FC236}">
                        <a16:creationId xmlns:a16="http://schemas.microsoft.com/office/drawing/2014/main" id="{DAC3F51C-90BF-4015-B6FA-19C0ADB6C44F}"/>
                      </a:ext>
                    </a:extLst>
                  </p:cNvPr>
                  <p:cNvCxnSpPr/>
                  <p:nvPr/>
                </p:nvCxnSpPr>
                <p:spPr>
                  <a:xfrm flipV="1">
                    <a:off x="790575" y="714375"/>
                    <a:ext cx="0" cy="447675"/>
                  </a:xfrm>
                  <a:prstGeom prst="straightConnector1">
                    <a:avLst/>
                  </a:prstGeom>
                  <a:noFill/>
                  <a:ln w="19050" cap="flat" cmpd="sng" algn="ctr">
                    <a:solidFill>
                      <a:srgbClr val="FF0000"/>
                    </a:solidFill>
                    <a:prstDash val="solid"/>
                    <a:miter lim="800000"/>
                    <a:tailEnd type="triangle"/>
                  </a:ln>
                  <a:effectLst/>
                </p:spPr>
              </p:cxnSp>
              <p:cxnSp>
                <p:nvCxnSpPr>
                  <p:cNvPr id="27" name="Straight Arrow Connector 26">
                    <a:extLst>
                      <a:ext uri="{FF2B5EF4-FFF2-40B4-BE49-F238E27FC236}">
                        <a16:creationId xmlns:a16="http://schemas.microsoft.com/office/drawing/2014/main" id="{6781F347-A6C2-4DCC-A62C-26303F86AE3A}"/>
                      </a:ext>
                    </a:extLst>
                  </p:cNvPr>
                  <p:cNvCxnSpPr/>
                  <p:nvPr/>
                </p:nvCxnSpPr>
                <p:spPr>
                  <a:xfrm flipV="1">
                    <a:off x="2028825" y="714375"/>
                    <a:ext cx="0" cy="447675"/>
                  </a:xfrm>
                  <a:prstGeom prst="straightConnector1">
                    <a:avLst/>
                  </a:prstGeom>
                  <a:noFill/>
                  <a:ln w="19050" cap="flat" cmpd="sng" algn="ctr">
                    <a:solidFill>
                      <a:srgbClr val="C00000"/>
                    </a:solidFill>
                    <a:prstDash val="solid"/>
                    <a:miter lim="800000"/>
                    <a:tailEnd type="triangle"/>
                  </a:ln>
                  <a:effectLst/>
                </p:spPr>
              </p:cxnSp>
              <p:cxnSp>
                <p:nvCxnSpPr>
                  <p:cNvPr id="28" name="Straight Arrow Connector 27">
                    <a:extLst>
                      <a:ext uri="{FF2B5EF4-FFF2-40B4-BE49-F238E27FC236}">
                        <a16:creationId xmlns:a16="http://schemas.microsoft.com/office/drawing/2014/main" id="{CB7D7AF3-8B31-4936-877C-4C6327D491E8}"/>
                      </a:ext>
                    </a:extLst>
                  </p:cNvPr>
                  <p:cNvCxnSpPr/>
                  <p:nvPr/>
                </p:nvCxnSpPr>
                <p:spPr>
                  <a:xfrm flipV="1">
                    <a:off x="2495550" y="714375"/>
                    <a:ext cx="0" cy="447675"/>
                  </a:xfrm>
                  <a:prstGeom prst="straightConnector1">
                    <a:avLst/>
                  </a:prstGeom>
                  <a:noFill/>
                  <a:ln w="19050" cap="flat" cmpd="sng" algn="ctr">
                    <a:solidFill>
                      <a:srgbClr val="ED7D31">
                        <a:lumMod val="75000"/>
                      </a:srgbClr>
                    </a:solidFill>
                    <a:prstDash val="solid"/>
                    <a:miter lim="800000"/>
                    <a:tailEnd type="triangle"/>
                  </a:ln>
                  <a:effectLst/>
                </p:spPr>
              </p:cxnSp>
            </p:grpSp>
            <mc:AlternateContent xmlns:mc="http://schemas.openxmlformats.org/markup-compatibility/2006" xmlns:a14="http://schemas.microsoft.com/office/drawing/2010/main">
              <mc:Choice Requires="a14">
                <p:sp>
                  <p:nvSpPr>
                    <p:cNvPr id="12" name="Text Box 2">
                      <a:extLst>
                        <a:ext uri="{FF2B5EF4-FFF2-40B4-BE49-F238E27FC236}">
                          <a16:creationId xmlns:a16="http://schemas.microsoft.com/office/drawing/2014/main" id="{E30D7798-CB1F-4D4C-AB20-20C67C079CE7}"/>
                        </a:ext>
                      </a:extLst>
                    </p:cNvPr>
                    <p:cNvSpPr txBox="1">
                      <a:spLocks noChangeArrowheads="1"/>
                    </p:cNvSpPr>
                    <p:nvPr/>
                  </p:nvSpPr>
                  <p:spPr bwMode="auto">
                    <a:xfrm>
                      <a:off x="2057400" y="457200"/>
                      <a:ext cx="334009"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3</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7" name="Text Box 2"/>
                    <p:cNvSpPr txBox="1">
                      <a:spLocks noRot="1" noChangeAspect="1" noMove="1" noResize="1" noEditPoints="1" noAdjustHandles="1" noChangeArrowheads="1" noChangeShapeType="1" noTextEdit="1"/>
                    </p:cNvSpPr>
                    <p:nvPr/>
                  </p:nvSpPr>
                  <p:spPr bwMode="auto">
                    <a:xfrm>
                      <a:off x="2057400" y="457200"/>
                      <a:ext cx="334009" cy="395604"/>
                    </a:xfrm>
                    <a:prstGeom prst="rect">
                      <a:avLst/>
                    </a:prstGeom>
                    <a:blipFill rotWithShape="0">
                      <a:blip r:embed="rId2"/>
                      <a:stretch>
                        <a:fillRect l="-925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2">
                      <a:extLst>
                        <a:ext uri="{FF2B5EF4-FFF2-40B4-BE49-F238E27FC236}">
                          <a16:creationId xmlns:a16="http://schemas.microsoft.com/office/drawing/2014/main" id="{F7A8F02E-94DB-463C-93BC-5F3620DF2F0E}"/>
                        </a:ext>
                      </a:extLst>
                    </p:cNvPr>
                    <p:cNvSpPr txBox="1">
                      <a:spLocks noChangeArrowheads="1"/>
                    </p:cNvSpPr>
                    <p:nvPr/>
                  </p:nvSpPr>
                  <p:spPr bwMode="auto">
                    <a:xfrm>
                      <a:off x="2543175" y="476250"/>
                      <a:ext cx="334009"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3</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8" name="Text Box 2"/>
                    <p:cNvSpPr txBox="1">
                      <a:spLocks noRot="1" noChangeAspect="1" noMove="1" noResize="1" noEditPoints="1" noAdjustHandles="1" noChangeArrowheads="1" noChangeShapeType="1" noTextEdit="1"/>
                    </p:cNvSpPr>
                    <p:nvPr/>
                  </p:nvSpPr>
                  <p:spPr bwMode="auto">
                    <a:xfrm>
                      <a:off x="2543175" y="476250"/>
                      <a:ext cx="334009" cy="395604"/>
                    </a:xfrm>
                    <a:prstGeom prst="rect">
                      <a:avLst/>
                    </a:prstGeom>
                    <a:blipFill rotWithShape="0">
                      <a:blip r:embed="rId3"/>
                      <a:stretch>
                        <a:fillRect l="-90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2">
                      <a:extLst>
                        <a:ext uri="{FF2B5EF4-FFF2-40B4-BE49-F238E27FC236}">
                          <a16:creationId xmlns:a16="http://schemas.microsoft.com/office/drawing/2014/main" id="{29ED7CC7-349C-4DD7-8CB1-7B5623306EC1}"/>
                        </a:ext>
                      </a:extLst>
                    </p:cNvPr>
                    <p:cNvSpPr txBox="1">
                      <a:spLocks noChangeArrowheads="1"/>
                    </p:cNvSpPr>
                    <p:nvPr/>
                  </p:nvSpPr>
                  <p:spPr bwMode="auto">
                    <a:xfrm>
                      <a:off x="876300" y="438150"/>
                      <a:ext cx="771525" cy="28829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9" name="Text Box 2"/>
                    <p:cNvSpPr txBox="1">
                      <a:spLocks noRot="1" noChangeAspect="1" noMove="1" noResize="1" noEditPoints="1" noAdjustHandles="1" noChangeArrowheads="1" noChangeShapeType="1" noTextEdit="1"/>
                    </p:cNvSpPr>
                    <p:nvPr/>
                  </p:nvSpPr>
                  <p:spPr bwMode="auto">
                    <a:xfrm>
                      <a:off x="876300" y="438150"/>
                      <a:ext cx="771525" cy="288290"/>
                    </a:xfrm>
                    <a:prstGeom prst="rect">
                      <a:avLst/>
                    </a:prstGeom>
                    <a:blipFill rotWithShape="0">
                      <a:blip r:embed="rId4"/>
                      <a:stretch>
                        <a:fillRect b="-212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2">
                      <a:extLst>
                        <a:ext uri="{FF2B5EF4-FFF2-40B4-BE49-F238E27FC236}">
                          <a16:creationId xmlns:a16="http://schemas.microsoft.com/office/drawing/2014/main" id="{8F83F338-FDEB-44D6-9EC6-D1A783DF01A0}"/>
                        </a:ext>
                      </a:extLst>
                    </p:cNvPr>
                    <p:cNvSpPr txBox="1">
                      <a:spLocks noChangeArrowheads="1"/>
                    </p:cNvSpPr>
                    <p:nvPr/>
                  </p:nvSpPr>
                  <p:spPr bwMode="auto">
                    <a:xfrm>
                      <a:off x="28575" y="426085"/>
                      <a:ext cx="771525" cy="28829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0" name="Text Box 2"/>
                    <p:cNvSpPr txBox="1">
                      <a:spLocks noRot="1" noChangeAspect="1" noMove="1" noResize="1" noEditPoints="1" noAdjustHandles="1" noChangeArrowheads="1" noChangeShapeType="1" noTextEdit="1"/>
                    </p:cNvSpPr>
                    <p:nvPr/>
                  </p:nvSpPr>
                  <p:spPr bwMode="auto">
                    <a:xfrm>
                      <a:off x="28575" y="426085"/>
                      <a:ext cx="771525" cy="288290"/>
                    </a:xfrm>
                    <a:prstGeom prst="rect">
                      <a:avLst/>
                    </a:prstGeom>
                    <a:blipFill rotWithShape="0">
                      <a:blip r:embed="rId5"/>
                      <a:stretch>
                        <a:fillRect b="-212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2">
                      <a:extLst>
                        <a:ext uri="{FF2B5EF4-FFF2-40B4-BE49-F238E27FC236}">
                          <a16:creationId xmlns:a16="http://schemas.microsoft.com/office/drawing/2014/main" id="{5FB3496A-3205-48C2-ABA4-D880FF7D3FDF}"/>
                        </a:ext>
                      </a:extLst>
                    </p:cNvPr>
                    <p:cNvSpPr txBox="1">
                      <a:spLocks noChangeArrowheads="1"/>
                    </p:cNvSpPr>
                    <p:nvPr/>
                  </p:nvSpPr>
                  <p:spPr bwMode="auto">
                    <a:xfrm>
                      <a:off x="733425" y="1123950"/>
                      <a:ext cx="334009"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1" name="Text Box 2"/>
                    <p:cNvSpPr txBox="1">
                      <a:spLocks noRot="1" noChangeAspect="1" noMove="1" noResize="1" noEditPoints="1" noAdjustHandles="1" noChangeArrowheads="1" noChangeShapeType="1" noTextEdit="1"/>
                    </p:cNvSpPr>
                    <p:nvPr/>
                  </p:nvSpPr>
                  <p:spPr bwMode="auto">
                    <a:xfrm>
                      <a:off x="733425" y="1123950"/>
                      <a:ext cx="334009" cy="395604"/>
                    </a:xfrm>
                    <a:prstGeom prst="rect">
                      <a:avLst/>
                    </a:prstGeom>
                    <a:blipFill rotWithShape="0">
                      <a:blip r:embed="rId6"/>
                      <a:stretch>
                        <a:fillRect/>
                      </a:stretch>
                    </a:blipFill>
                    <a:ln w="9525">
                      <a:noFill/>
                      <a:miter lim="800000"/>
                      <a:headEnd/>
                      <a:tailEnd/>
                    </a:ln>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DE018349-9B95-4D87-8555-A88C916BA4E9}"/>
                    </a:ext>
                  </a:extLst>
                </p:cNvPr>
                <p:cNvCxnSpPr/>
                <p:nvPr/>
              </p:nvCxnSpPr>
              <p:spPr>
                <a:xfrm flipV="1">
                  <a:off x="2552700" y="714375"/>
                  <a:ext cx="0" cy="447675"/>
                </a:xfrm>
                <a:prstGeom prst="straightConnector1">
                  <a:avLst/>
                </a:prstGeom>
                <a:noFill/>
                <a:ln w="19050" cap="flat" cmpd="sng" algn="ctr">
                  <a:solidFill>
                    <a:srgbClr val="7030A0"/>
                  </a:solidFill>
                  <a:prstDash val="solid"/>
                  <a:miter lim="800000"/>
                  <a:tailEnd type="triangle"/>
                </a:ln>
                <a:effectLst/>
              </p:spPr>
            </p:cxnSp>
            <p:cxnSp>
              <p:nvCxnSpPr>
                <p:cNvPr id="18" name="Straight Arrow Connector 17">
                  <a:extLst>
                    <a:ext uri="{FF2B5EF4-FFF2-40B4-BE49-F238E27FC236}">
                      <a16:creationId xmlns:a16="http://schemas.microsoft.com/office/drawing/2014/main" id="{E4806290-05E2-4D44-8C29-A094DB8BA2B9}"/>
                    </a:ext>
                  </a:extLst>
                </p:cNvPr>
                <p:cNvCxnSpPr/>
                <p:nvPr/>
              </p:nvCxnSpPr>
              <p:spPr>
                <a:xfrm flipV="1">
                  <a:off x="2638425" y="714375"/>
                  <a:ext cx="0" cy="447675"/>
                </a:xfrm>
                <a:prstGeom prst="straightConnector1">
                  <a:avLst/>
                </a:prstGeom>
                <a:noFill/>
                <a:ln w="19050" cap="flat" cmpd="sng" algn="ctr">
                  <a:solidFill>
                    <a:srgbClr val="7030A0"/>
                  </a:solidFill>
                  <a:prstDash val="solid"/>
                  <a:miter lim="800000"/>
                  <a:tailEnd type="triangle"/>
                </a:ln>
                <a:effectLst/>
              </p:spPr>
            </p:cxnSp>
            <mc:AlternateContent xmlns:mc="http://schemas.openxmlformats.org/markup-compatibility/2006" xmlns:a14="http://schemas.microsoft.com/office/drawing/2010/main">
              <mc:Choice Requires="a14">
                <p:sp>
                  <p:nvSpPr>
                    <p:cNvPr id="19" name="Text Box 2">
                      <a:extLst>
                        <a:ext uri="{FF2B5EF4-FFF2-40B4-BE49-F238E27FC236}">
                          <a16:creationId xmlns:a16="http://schemas.microsoft.com/office/drawing/2014/main" id="{598C85AA-8F91-4C58-B3A5-F4CBFC11A50E}"/>
                        </a:ext>
                      </a:extLst>
                    </p:cNvPr>
                    <p:cNvSpPr txBox="1">
                      <a:spLocks noChangeArrowheads="1"/>
                    </p:cNvSpPr>
                    <p:nvPr/>
                  </p:nvSpPr>
                  <p:spPr bwMode="auto">
                    <a:xfrm>
                      <a:off x="1962150" y="1133475"/>
                      <a:ext cx="771525" cy="28829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4" name="Text Box 2"/>
                    <p:cNvSpPr txBox="1">
                      <a:spLocks noRot="1" noChangeAspect="1" noMove="1" noResize="1" noEditPoints="1" noAdjustHandles="1" noChangeArrowheads="1" noChangeShapeType="1" noTextEdit="1"/>
                    </p:cNvSpPr>
                    <p:nvPr/>
                  </p:nvSpPr>
                  <p:spPr bwMode="auto">
                    <a:xfrm>
                      <a:off x="1962150" y="1133475"/>
                      <a:ext cx="771525" cy="288290"/>
                    </a:xfrm>
                    <a:prstGeom prst="rect">
                      <a:avLst/>
                    </a:prstGeom>
                    <a:blipFill rotWithShape="0">
                      <a:blip r:embed="rId7"/>
                      <a:stretch>
                        <a:fillRect b="-42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2">
                      <a:extLst>
                        <a:ext uri="{FF2B5EF4-FFF2-40B4-BE49-F238E27FC236}">
                          <a16:creationId xmlns:a16="http://schemas.microsoft.com/office/drawing/2014/main" id="{A7FDC3C1-F31C-478D-9DC9-C11D261C894E}"/>
                        </a:ext>
                      </a:extLst>
                    </p:cNvPr>
                    <p:cNvSpPr txBox="1">
                      <a:spLocks noChangeArrowheads="1"/>
                    </p:cNvSpPr>
                    <p:nvPr/>
                  </p:nvSpPr>
                  <p:spPr bwMode="auto">
                    <a:xfrm>
                      <a:off x="2552700" y="1162050"/>
                      <a:ext cx="771525" cy="28829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5" name="Text Box 2"/>
                    <p:cNvSpPr txBox="1">
                      <a:spLocks noRot="1" noChangeAspect="1" noMove="1" noResize="1" noEditPoints="1" noAdjustHandles="1" noChangeArrowheads="1" noChangeShapeType="1" noTextEdit="1"/>
                    </p:cNvSpPr>
                    <p:nvPr/>
                  </p:nvSpPr>
                  <p:spPr bwMode="auto">
                    <a:xfrm>
                      <a:off x="2552700" y="1162050"/>
                      <a:ext cx="771525" cy="288290"/>
                    </a:xfrm>
                    <a:prstGeom prst="rect">
                      <a:avLst/>
                    </a:prstGeom>
                    <a:blipFill rotWithShape="0">
                      <a:blip r:embed="rId8"/>
                      <a:stretch>
                        <a:fillRect b="-2128"/>
                      </a:stretch>
                    </a:blipFill>
                    <a:ln w="9525">
                      <a:noFill/>
                      <a:miter lim="800000"/>
                      <a:headEnd/>
                      <a:tailEnd/>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 Box 2">
                    <a:extLst>
                      <a:ext uri="{FF2B5EF4-FFF2-40B4-BE49-F238E27FC236}">
                        <a16:creationId xmlns:a16="http://schemas.microsoft.com/office/drawing/2014/main" id="{B92795BA-4941-486B-BD79-7D7C99AC14E9}"/>
                      </a:ext>
                    </a:extLst>
                  </p:cNvPr>
                  <p:cNvSpPr txBox="1">
                    <a:spLocks noChangeArrowheads="1"/>
                  </p:cNvSpPr>
                  <p:nvPr/>
                </p:nvSpPr>
                <p:spPr bwMode="auto">
                  <a:xfrm>
                    <a:off x="561975" y="1123950"/>
                    <a:ext cx="334009"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5" name="Text Box 2"/>
                  <p:cNvSpPr txBox="1">
                    <a:spLocks noRot="1" noChangeAspect="1" noMove="1" noResize="1" noEditPoints="1" noAdjustHandles="1" noChangeArrowheads="1" noChangeShapeType="1" noTextEdit="1"/>
                  </p:cNvSpPr>
                  <p:nvPr/>
                </p:nvSpPr>
                <p:spPr bwMode="auto">
                  <a:xfrm>
                    <a:off x="561975" y="1123950"/>
                    <a:ext cx="334009" cy="395604"/>
                  </a:xfrm>
                  <a:prstGeom prst="rect">
                    <a:avLst/>
                  </a:prstGeom>
                  <a:blipFill rotWithShape="0">
                    <a:blip r:embed="rId9"/>
                    <a:stretch>
                      <a:fillRect/>
                    </a:stretch>
                  </a:blipFill>
                  <a:ln w="9525">
                    <a:noFill/>
                    <a:miter lim="800000"/>
                    <a:headEnd/>
                    <a:tailEnd/>
                  </a:ln>
                </p:spPr>
                <p:txBody>
                  <a:bodyPr/>
                  <a:lstStyle/>
                  <a:p>
                    <a:r>
                      <a:rPr lang="en-US">
                        <a:noFill/>
                      </a:rPr>
                      <a:t> </a:t>
                    </a:r>
                  </a:p>
                </p:txBody>
              </p:sp>
            </mc:Fallback>
          </mc:AlternateContent>
        </p:grpSp>
        <p:sp>
          <p:nvSpPr>
            <p:cNvPr id="7" name="Rectangle 6">
              <a:extLst>
                <a:ext uri="{FF2B5EF4-FFF2-40B4-BE49-F238E27FC236}">
                  <a16:creationId xmlns:a16="http://schemas.microsoft.com/office/drawing/2014/main" id="{DA7FD53D-931E-4414-979A-2DE85DE1D650}"/>
                </a:ext>
              </a:extLst>
            </p:cNvPr>
            <p:cNvSpPr/>
            <p:nvPr/>
          </p:nvSpPr>
          <p:spPr>
            <a:xfrm>
              <a:off x="85725" y="0"/>
              <a:ext cx="3228975" cy="2071688"/>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2">
              <a:extLst>
                <a:ext uri="{FF2B5EF4-FFF2-40B4-BE49-F238E27FC236}">
                  <a16:creationId xmlns:a16="http://schemas.microsoft.com/office/drawing/2014/main" id="{900A18D9-644B-480F-8FD1-3D66A3C3AE54}"/>
                </a:ext>
              </a:extLst>
            </p:cNvPr>
            <p:cNvSpPr txBox="1">
              <a:spLocks noChangeArrowheads="1"/>
            </p:cNvSpPr>
            <p:nvPr/>
          </p:nvSpPr>
          <p:spPr bwMode="auto">
            <a:xfrm>
              <a:off x="76200" y="1700442"/>
              <a:ext cx="3248025" cy="37124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Third Order Mix Spectral Components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5A394776-463E-4831-8C18-4D2A84FFB621}"/>
              </a:ext>
            </a:extLst>
          </p:cNvPr>
          <p:cNvGrpSpPr/>
          <p:nvPr/>
        </p:nvGrpSpPr>
        <p:grpSpPr>
          <a:xfrm>
            <a:off x="4874566" y="1207120"/>
            <a:ext cx="3991024" cy="2990850"/>
            <a:chOff x="-256990" y="0"/>
            <a:chExt cx="3684022" cy="2990850"/>
          </a:xfrm>
        </p:grpSpPr>
        <p:sp>
          <p:nvSpPr>
            <p:cNvPr id="30" name="Rectangle 29">
              <a:extLst>
                <a:ext uri="{FF2B5EF4-FFF2-40B4-BE49-F238E27FC236}">
                  <a16:creationId xmlns:a16="http://schemas.microsoft.com/office/drawing/2014/main" id="{C5FAEC03-E21C-4757-AFCC-DE7FF203BC78}"/>
                </a:ext>
              </a:extLst>
            </p:cNvPr>
            <p:cNvSpPr/>
            <p:nvPr/>
          </p:nvSpPr>
          <p:spPr>
            <a:xfrm>
              <a:off x="-229233" y="0"/>
              <a:ext cx="3628508" cy="2990850"/>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Text Box 2">
              <a:extLst>
                <a:ext uri="{FF2B5EF4-FFF2-40B4-BE49-F238E27FC236}">
                  <a16:creationId xmlns:a16="http://schemas.microsoft.com/office/drawing/2014/main" id="{30586FED-5100-459D-8862-C8A7E880E177}"/>
                </a:ext>
              </a:extLst>
            </p:cNvPr>
            <p:cNvSpPr txBox="1">
              <a:spLocks noChangeArrowheads="1"/>
            </p:cNvSpPr>
            <p:nvPr/>
          </p:nvSpPr>
          <p:spPr bwMode="auto">
            <a:xfrm>
              <a:off x="-256990" y="2581908"/>
              <a:ext cx="3684022" cy="336156"/>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Third Order Mix Components vs. Input Power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2" name="Group 31">
              <a:extLst>
                <a:ext uri="{FF2B5EF4-FFF2-40B4-BE49-F238E27FC236}">
                  <a16:creationId xmlns:a16="http://schemas.microsoft.com/office/drawing/2014/main" id="{2331E38E-C7EC-4357-8F40-04A4CE09B915}"/>
                </a:ext>
              </a:extLst>
            </p:cNvPr>
            <p:cNvGrpSpPr/>
            <p:nvPr/>
          </p:nvGrpSpPr>
          <p:grpSpPr>
            <a:xfrm>
              <a:off x="86785" y="95250"/>
              <a:ext cx="3057417" cy="2420124"/>
              <a:chOff x="10585" y="0"/>
              <a:chExt cx="3057417" cy="2420124"/>
            </a:xfrm>
          </p:grpSpPr>
          <p:sp>
            <p:nvSpPr>
              <p:cNvPr id="33" name="Text Box 2">
                <a:extLst>
                  <a:ext uri="{FF2B5EF4-FFF2-40B4-BE49-F238E27FC236}">
                    <a16:creationId xmlns:a16="http://schemas.microsoft.com/office/drawing/2014/main" id="{BEDB95FC-8A47-4180-8343-80531099487F}"/>
                  </a:ext>
                </a:extLst>
              </p:cNvPr>
              <p:cNvSpPr txBox="1">
                <a:spLocks noChangeArrowheads="1"/>
              </p:cNvSpPr>
              <p:nvPr/>
            </p:nvSpPr>
            <p:spPr bwMode="auto">
              <a:xfrm>
                <a:off x="2333625" y="2114550"/>
                <a:ext cx="524509" cy="273473"/>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ISOI</a:t>
                </a:r>
              </a:p>
            </p:txBody>
          </p:sp>
          <p:cxnSp>
            <p:nvCxnSpPr>
              <p:cNvPr id="34" name="Straight Connector 33">
                <a:extLst>
                  <a:ext uri="{FF2B5EF4-FFF2-40B4-BE49-F238E27FC236}">
                    <a16:creationId xmlns:a16="http://schemas.microsoft.com/office/drawing/2014/main" id="{8BD17472-A453-49C3-8D45-291C5286ECC2}"/>
                  </a:ext>
                </a:extLst>
              </p:cNvPr>
              <p:cNvCxnSpPr/>
              <p:nvPr/>
            </p:nvCxnSpPr>
            <p:spPr>
              <a:xfrm flipV="1">
                <a:off x="1638300" y="47625"/>
                <a:ext cx="619125" cy="2066925"/>
              </a:xfrm>
              <a:prstGeom prst="line">
                <a:avLst/>
              </a:prstGeom>
              <a:noFill/>
              <a:ln w="6350" cap="flat" cmpd="sng" algn="ctr">
                <a:solidFill>
                  <a:sysClr val="window" lastClr="FFFFFF">
                    <a:lumMod val="50000"/>
                  </a:sysClr>
                </a:solidFill>
                <a:prstDash val="dash"/>
                <a:miter lim="800000"/>
              </a:ln>
              <a:effectLst/>
            </p:spPr>
          </p:cxnSp>
          <p:grpSp>
            <p:nvGrpSpPr>
              <p:cNvPr id="35" name="Group 34">
                <a:extLst>
                  <a:ext uri="{FF2B5EF4-FFF2-40B4-BE49-F238E27FC236}">
                    <a16:creationId xmlns:a16="http://schemas.microsoft.com/office/drawing/2014/main" id="{D388E12B-A097-4E0A-AB1D-680D4AC67147}"/>
                  </a:ext>
                </a:extLst>
              </p:cNvPr>
              <p:cNvGrpSpPr/>
              <p:nvPr/>
            </p:nvGrpSpPr>
            <p:grpSpPr>
              <a:xfrm>
                <a:off x="10585" y="0"/>
                <a:ext cx="3057417" cy="2420124"/>
                <a:chOff x="10585" y="0"/>
                <a:chExt cx="3057417" cy="2420124"/>
              </a:xfrm>
            </p:grpSpPr>
            <p:grpSp>
              <p:nvGrpSpPr>
                <p:cNvPr id="36" name="Group 35">
                  <a:extLst>
                    <a:ext uri="{FF2B5EF4-FFF2-40B4-BE49-F238E27FC236}">
                      <a16:creationId xmlns:a16="http://schemas.microsoft.com/office/drawing/2014/main" id="{7332EB8E-31CC-4CDE-978F-5F0ECDEDDB4C}"/>
                    </a:ext>
                  </a:extLst>
                </p:cNvPr>
                <p:cNvGrpSpPr/>
                <p:nvPr/>
              </p:nvGrpSpPr>
              <p:grpSpPr>
                <a:xfrm>
                  <a:off x="296862" y="0"/>
                  <a:ext cx="2771140" cy="2143125"/>
                  <a:chOff x="0" y="0"/>
                  <a:chExt cx="2771775" cy="2143125"/>
                </a:xfrm>
              </p:grpSpPr>
              <p:grpSp>
                <p:nvGrpSpPr>
                  <p:cNvPr id="53" name="Group 52">
                    <a:extLst>
                      <a:ext uri="{FF2B5EF4-FFF2-40B4-BE49-F238E27FC236}">
                        <a16:creationId xmlns:a16="http://schemas.microsoft.com/office/drawing/2014/main" id="{A2C79DEE-2345-4C11-808C-80224F753BFE}"/>
                      </a:ext>
                    </a:extLst>
                  </p:cNvPr>
                  <p:cNvGrpSpPr/>
                  <p:nvPr/>
                </p:nvGrpSpPr>
                <p:grpSpPr>
                  <a:xfrm>
                    <a:off x="19050" y="885825"/>
                    <a:ext cx="1762125" cy="1231265"/>
                    <a:chOff x="0" y="0"/>
                    <a:chExt cx="2400300" cy="1231265"/>
                  </a:xfrm>
                </p:grpSpPr>
                <p:sp>
                  <p:nvSpPr>
                    <p:cNvPr id="61" name="Freeform 38">
                      <a:extLst>
                        <a:ext uri="{FF2B5EF4-FFF2-40B4-BE49-F238E27FC236}">
                          <a16:creationId xmlns:a16="http://schemas.microsoft.com/office/drawing/2014/main" id="{9C5A0971-FD67-4870-B9CC-B7810868E2AA}"/>
                        </a:ext>
                      </a:extLst>
                    </p:cNvPr>
                    <p:cNvSpPr/>
                    <p:nvPr/>
                  </p:nvSpPr>
                  <p:spPr>
                    <a:xfrm>
                      <a:off x="9525" y="238125"/>
                      <a:ext cx="2371725" cy="447675"/>
                    </a:xfrm>
                    <a:custGeom>
                      <a:avLst/>
                      <a:gdLst>
                        <a:gd name="connsiteX0" fmla="*/ 0 w 2219325"/>
                        <a:gd name="connsiteY0" fmla="*/ 0 h 552450"/>
                        <a:gd name="connsiteX1" fmla="*/ 1390650 w 2219325"/>
                        <a:gd name="connsiteY1" fmla="*/ 28575 h 552450"/>
                        <a:gd name="connsiteX2" fmla="*/ 2000250 w 2219325"/>
                        <a:gd name="connsiteY2" fmla="*/ 152400 h 552450"/>
                        <a:gd name="connsiteX3" fmla="*/ 2219325 w 2219325"/>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2219325" h="552450">
                          <a:moveTo>
                            <a:pt x="0" y="0"/>
                          </a:moveTo>
                          <a:cubicBezTo>
                            <a:pt x="528637" y="1587"/>
                            <a:pt x="1057275" y="3175"/>
                            <a:pt x="1390650" y="28575"/>
                          </a:cubicBezTo>
                          <a:cubicBezTo>
                            <a:pt x="1724025" y="53975"/>
                            <a:pt x="1862137" y="65087"/>
                            <a:pt x="2000250" y="152400"/>
                          </a:cubicBezTo>
                          <a:cubicBezTo>
                            <a:pt x="2138363" y="239713"/>
                            <a:pt x="2219325" y="552450"/>
                            <a:pt x="2219325" y="552450"/>
                          </a:cubicBezTo>
                        </a:path>
                      </a:pathLst>
                    </a:custGeom>
                    <a:noFill/>
                    <a:ln w="19050" cap="flat" cmpd="sng" algn="ctr">
                      <a:solidFill>
                        <a:srgbClr val="FF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Freeform 39">
                      <a:extLst>
                        <a:ext uri="{FF2B5EF4-FFF2-40B4-BE49-F238E27FC236}">
                          <a16:creationId xmlns:a16="http://schemas.microsoft.com/office/drawing/2014/main" id="{6521EEA1-B53E-4078-9EC5-507204D074B8}"/>
                        </a:ext>
                      </a:extLst>
                    </p:cNvPr>
                    <p:cNvSpPr/>
                    <p:nvPr/>
                  </p:nvSpPr>
                  <p:spPr>
                    <a:xfrm>
                      <a:off x="0" y="0"/>
                      <a:ext cx="2400300" cy="1231265"/>
                    </a:xfrm>
                    <a:custGeom>
                      <a:avLst/>
                      <a:gdLst>
                        <a:gd name="connsiteX0" fmla="*/ 0 w 2343150"/>
                        <a:gd name="connsiteY0" fmla="*/ 1231733 h 1231733"/>
                        <a:gd name="connsiteX1" fmla="*/ 1828800 w 2343150"/>
                        <a:gd name="connsiteY1" fmla="*/ 174458 h 1231733"/>
                        <a:gd name="connsiteX2" fmla="*/ 2343150 w 2343150"/>
                        <a:gd name="connsiteY2" fmla="*/ 12533 h 1231733"/>
                      </a:gdLst>
                      <a:ahLst/>
                      <a:cxnLst>
                        <a:cxn ang="0">
                          <a:pos x="connsiteX0" y="connsiteY0"/>
                        </a:cxn>
                        <a:cxn ang="0">
                          <a:pos x="connsiteX1" y="connsiteY1"/>
                        </a:cxn>
                        <a:cxn ang="0">
                          <a:pos x="connsiteX2" y="connsiteY2"/>
                        </a:cxn>
                      </a:cxnLst>
                      <a:rect l="l" t="t" r="r" b="b"/>
                      <a:pathLst>
                        <a:path w="2343150" h="1231733">
                          <a:moveTo>
                            <a:pt x="0" y="1231733"/>
                          </a:moveTo>
                          <a:cubicBezTo>
                            <a:pt x="719137" y="804695"/>
                            <a:pt x="1438275" y="377658"/>
                            <a:pt x="1828800" y="174458"/>
                          </a:cubicBezTo>
                          <a:cubicBezTo>
                            <a:pt x="2219325" y="-28742"/>
                            <a:pt x="2281237" y="-8105"/>
                            <a:pt x="2343150" y="12533"/>
                          </a:cubicBezTo>
                        </a:path>
                      </a:pathLst>
                    </a:custGeom>
                    <a:noFill/>
                    <a:ln w="19050" cap="flat" cmpd="sng" algn="ctr">
                      <a:solidFill>
                        <a:srgbClr val="5B9BD5">
                          <a:shade val="50000"/>
                        </a:srgbClr>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4" name="Group 53">
                    <a:extLst>
                      <a:ext uri="{FF2B5EF4-FFF2-40B4-BE49-F238E27FC236}">
                        <a16:creationId xmlns:a16="http://schemas.microsoft.com/office/drawing/2014/main" id="{D7AE8C51-93FC-41E1-A980-6E13875E2421}"/>
                      </a:ext>
                    </a:extLst>
                  </p:cNvPr>
                  <p:cNvGrpSpPr/>
                  <p:nvPr/>
                </p:nvGrpSpPr>
                <p:grpSpPr>
                  <a:xfrm>
                    <a:off x="0" y="0"/>
                    <a:ext cx="2771775" cy="2143125"/>
                    <a:chOff x="0" y="0"/>
                    <a:chExt cx="2771775" cy="2143125"/>
                  </a:xfrm>
                </p:grpSpPr>
                <p:grpSp>
                  <p:nvGrpSpPr>
                    <p:cNvPr id="55" name="Group 54">
                      <a:extLst>
                        <a:ext uri="{FF2B5EF4-FFF2-40B4-BE49-F238E27FC236}">
                          <a16:creationId xmlns:a16="http://schemas.microsoft.com/office/drawing/2014/main" id="{E10DED85-6A14-40F1-8FF7-CB904595270D}"/>
                        </a:ext>
                      </a:extLst>
                    </p:cNvPr>
                    <p:cNvGrpSpPr/>
                    <p:nvPr/>
                  </p:nvGrpSpPr>
                  <p:grpSpPr>
                    <a:xfrm>
                      <a:off x="0" y="19051"/>
                      <a:ext cx="2771775" cy="2124074"/>
                      <a:chOff x="0" y="1"/>
                      <a:chExt cx="2428875" cy="2124074"/>
                    </a:xfrm>
                  </p:grpSpPr>
                  <p:cxnSp>
                    <p:nvCxnSpPr>
                      <p:cNvPr id="59" name="Straight Arrow Connector 58">
                        <a:extLst>
                          <a:ext uri="{FF2B5EF4-FFF2-40B4-BE49-F238E27FC236}">
                            <a16:creationId xmlns:a16="http://schemas.microsoft.com/office/drawing/2014/main" id="{8C0BFB11-8C89-4411-9578-0DF694448620}"/>
                          </a:ext>
                        </a:extLst>
                      </p:cNvPr>
                      <p:cNvCxnSpPr/>
                      <p:nvPr/>
                    </p:nvCxnSpPr>
                    <p:spPr>
                      <a:xfrm>
                        <a:off x="0" y="2110185"/>
                        <a:ext cx="2428875" cy="0"/>
                      </a:xfrm>
                      <a:prstGeom prst="straightConnector1">
                        <a:avLst/>
                      </a:prstGeom>
                      <a:noFill/>
                      <a:ln w="6350" cap="flat" cmpd="sng" algn="ctr">
                        <a:solidFill>
                          <a:srgbClr val="5B9BD5"/>
                        </a:solidFill>
                        <a:prstDash val="solid"/>
                        <a:miter lim="800000"/>
                        <a:tailEnd type="triangle"/>
                      </a:ln>
                      <a:effectLst/>
                    </p:spPr>
                  </p:cxnSp>
                  <p:cxnSp>
                    <p:nvCxnSpPr>
                      <p:cNvPr id="60" name="Straight Arrow Connector 59">
                        <a:extLst>
                          <a:ext uri="{FF2B5EF4-FFF2-40B4-BE49-F238E27FC236}">
                            <a16:creationId xmlns:a16="http://schemas.microsoft.com/office/drawing/2014/main" id="{D4DB7D9A-E3D7-403B-A9ED-AA7E61767D10}"/>
                          </a:ext>
                        </a:extLst>
                      </p:cNvPr>
                      <p:cNvCxnSpPr/>
                      <p:nvPr/>
                    </p:nvCxnSpPr>
                    <p:spPr>
                      <a:xfrm flipV="1">
                        <a:off x="9525" y="1"/>
                        <a:ext cx="0" cy="2124074"/>
                      </a:xfrm>
                      <a:prstGeom prst="straightConnector1">
                        <a:avLst/>
                      </a:prstGeom>
                      <a:noFill/>
                      <a:ln w="6350" cap="flat" cmpd="sng" algn="ctr">
                        <a:solidFill>
                          <a:srgbClr val="5B9BD5"/>
                        </a:solidFill>
                        <a:prstDash val="solid"/>
                        <a:miter lim="800000"/>
                        <a:tailEnd type="triangle"/>
                      </a:ln>
                      <a:effectLst/>
                    </p:spPr>
                  </p:cxnSp>
                </p:grpSp>
                <p:cxnSp>
                  <p:nvCxnSpPr>
                    <p:cNvPr id="56" name="Straight Connector 55">
                      <a:extLst>
                        <a:ext uri="{FF2B5EF4-FFF2-40B4-BE49-F238E27FC236}">
                          <a16:creationId xmlns:a16="http://schemas.microsoft.com/office/drawing/2014/main" id="{5F18C4B3-C6F3-4A2E-A389-7C7F74EBF2FA}"/>
                        </a:ext>
                      </a:extLst>
                    </p:cNvPr>
                    <p:cNvCxnSpPr/>
                    <p:nvPr/>
                  </p:nvCxnSpPr>
                  <p:spPr>
                    <a:xfrm>
                      <a:off x="1352550" y="819150"/>
                      <a:ext cx="0" cy="1295400"/>
                    </a:xfrm>
                    <a:prstGeom prst="line">
                      <a:avLst/>
                    </a:prstGeom>
                    <a:noFill/>
                    <a:ln w="6350" cap="flat" cmpd="sng" algn="ctr">
                      <a:solidFill>
                        <a:sysClr val="window" lastClr="FFFFFF">
                          <a:lumMod val="50000"/>
                        </a:sysClr>
                      </a:solidFill>
                      <a:prstDash val="dash"/>
                      <a:miter lim="800000"/>
                    </a:ln>
                    <a:effectLst/>
                  </p:spPr>
                </p:cxnSp>
                <p:cxnSp>
                  <p:nvCxnSpPr>
                    <p:cNvPr id="57" name="Straight Connector 56">
                      <a:extLst>
                        <a:ext uri="{FF2B5EF4-FFF2-40B4-BE49-F238E27FC236}">
                          <a16:creationId xmlns:a16="http://schemas.microsoft.com/office/drawing/2014/main" id="{0518706A-B841-4F02-A6E2-6258F6AC4D96}"/>
                        </a:ext>
                      </a:extLst>
                    </p:cNvPr>
                    <p:cNvCxnSpPr/>
                    <p:nvPr/>
                  </p:nvCxnSpPr>
                  <p:spPr>
                    <a:xfrm flipV="1">
                      <a:off x="9525" y="28575"/>
                      <a:ext cx="2667000" cy="2078990"/>
                    </a:xfrm>
                    <a:prstGeom prst="line">
                      <a:avLst/>
                    </a:prstGeom>
                    <a:noFill/>
                    <a:ln w="6350" cap="flat" cmpd="sng" algn="ctr">
                      <a:solidFill>
                        <a:sysClr val="window" lastClr="FFFFFF">
                          <a:lumMod val="50000"/>
                        </a:sysClr>
                      </a:solidFill>
                      <a:prstDash val="dash"/>
                      <a:miter lim="800000"/>
                    </a:ln>
                    <a:effectLst/>
                  </p:spPr>
                </p:cxnSp>
                <p:cxnSp>
                  <p:nvCxnSpPr>
                    <p:cNvPr id="58" name="Straight Connector 57">
                      <a:extLst>
                        <a:ext uri="{FF2B5EF4-FFF2-40B4-BE49-F238E27FC236}">
                          <a16:creationId xmlns:a16="http://schemas.microsoft.com/office/drawing/2014/main" id="{776194A4-593B-4FB5-8D9B-51CB231570E9}"/>
                        </a:ext>
                      </a:extLst>
                    </p:cNvPr>
                    <p:cNvCxnSpPr/>
                    <p:nvPr/>
                  </p:nvCxnSpPr>
                  <p:spPr>
                    <a:xfrm flipV="1">
                      <a:off x="1343025" y="0"/>
                      <a:ext cx="1143000" cy="2114550"/>
                    </a:xfrm>
                    <a:prstGeom prst="line">
                      <a:avLst/>
                    </a:prstGeom>
                    <a:noFill/>
                    <a:ln w="6350" cap="flat" cmpd="sng" algn="ctr">
                      <a:solidFill>
                        <a:sysClr val="window" lastClr="FFFFFF">
                          <a:lumMod val="50000"/>
                        </a:sysClr>
                      </a:solidFill>
                      <a:prstDash val="dash"/>
                      <a:miter lim="800000"/>
                    </a:ln>
                    <a:effectLst/>
                  </p:spPr>
                </p:cxnSp>
              </p:grpSp>
            </p:grpSp>
            <p:grpSp>
              <p:nvGrpSpPr>
                <p:cNvPr id="37" name="Group 36">
                  <a:extLst>
                    <a:ext uri="{FF2B5EF4-FFF2-40B4-BE49-F238E27FC236}">
                      <a16:creationId xmlns:a16="http://schemas.microsoft.com/office/drawing/2014/main" id="{F8C31FB2-D154-4168-B04A-71603F922E9E}"/>
                    </a:ext>
                  </a:extLst>
                </p:cNvPr>
                <p:cNvGrpSpPr/>
                <p:nvPr/>
              </p:nvGrpSpPr>
              <p:grpSpPr>
                <a:xfrm>
                  <a:off x="315912" y="304800"/>
                  <a:ext cx="2314332" cy="1790700"/>
                  <a:chOff x="0" y="0"/>
                  <a:chExt cx="2314332" cy="1790700"/>
                </a:xfrm>
              </p:grpSpPr>
              <p:cxnSp>
                <p:nvCxnSpPr>
                  <p:cNvPr id="51" name="Straight Connector 50">
                    <a:extLst>
                      <a:ext uri="{FF2B5EF4-FFF2-40B4-BE49-F238E27FC236}">
                        <a16:creationId xmlns:a16="http://schemas.microsoft.com/office/drawing/2014/main" id="{B3D772E6-89B4-4D7E-862D-63078F90F059}"/>
                      </a:ext>
                    </a:extLst>
                  </p:cNvPr>
                  <p:cNvCxnSpPr/>
                  <p:nvPr/>
                </p:nvCxnSpPr>
                <p:spPr>
                  <a:xfrm>
                    <a:off x="2305050" y="0"/>
                    <a:ext cx="0" cy="1790700"/>
                  </a:xfrm>
                  <a:prstGeom prst="line">
                    <a:avLst/>
                  </a:prstGeom>
                  <a:noFill/>
                  <a:ln w="19050" cap="flat" cmpd="sng" algn="ctr">
                    <a:solidFill>
                      <a:srgbClr val="70AD47">
                        <a:lumMod val="75000"/>
                      </a:srgbClr>
                    </a:solidFill>
                    <a:prstDash val="sysDash"/>
                    <a:miter lim="800000"/>
                  </a:ln>
                  <a:effectLst/>
                </p:spPr>
              </p:cxnSp>
              <p:cxnSp>
                <p:nvCxnSpPr>
                  <p:cNvPr id="52" name="Straight Connector 51">
                    <a:extLst>
                      <a:ext uri="{FF2B5EF4-FFF2-40B4-BE49-F238E27FC236}">
                        <a16:creationId xmlns:a16="http://schemas.microsoft.com/office/drawing/2014/main" id="{80C649CB-7A4F-4B3F-AF7F-BF884F399BED}"/>
                      </a:ext>
                    </a:extLst>
                  </p:cNvPr>
                  <p:cNvCxnSpPr/>
                  <p:nvPr/>
                </p:nvCxnSpPr>
                <p:spPr>
                  <a:xfrm flipH="1">
                    <a:off x="0" y="9525"/>
                    <a:ext cx="2314332" cy="0"/>
                  </a:xfrm>
                  <a:prstGeom prst="line">
                    <a:avLst/>
                  </a:prstGeom>
                  <a:noFill/>
                  <a:ln w="19050" cap="flat" cmpd="sng" algn="ctr">
                    <a:solidFill>
                      <a:srgbClr val="70AD47">
                        <a:lumMod val="75000"/>
                      </a:srgbClr>
                    </a:solidFill>
                    <a:prstDash val="dash"/>
                    <a:miter lim="800000"/>
                  </a:ln>
                  <a:effectLst/>
                </p:spPr>
              </p:cxnSp>
            </p:grpSp>
            <mc:AlternateContent xmlns:mc="http://schemas.openxmlformats.org/markup-compatibility/2006" xmlns:a14="http://schemas.microsoft.com/office/drawing/2010/main">
              <mc:Choice Requires="a14">
                <p:sp>
                  <p:nvSpPr>
                    <p:cNvPr id="38" name="Text Box 2">
                      <a:extLst>
                        <a:ext uri="{FF2B5EF4-FFF2-40B4-BE49-F238E27FC236}">
                          <a16:creationId xmlns:a16="http://schemas.microsoft.com/office/drawing/2014/main" id="{3C3492DE-B667-4355-A01E-CE573E764A6B}"/>
                        </a:ext>
                      </a:extLst>
                    </p:cNvPr>
                    <p:cNvSpPr txBox="1">
                      <a:spLocks noChangeArrowheads="1"/>
                    </p:cNvSpPr>
                    <p:nvPr/>
                  </p:nvSpPr>
                  <p:spPr bwMode="auto">
                    <a:xfrm rot="19179756">
                      <a:off x="849312" y="1295400"/>
                      <a:ext cx="333374"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 Box 2"/>
                    <p:cNvSpPr txBox="1">
                      <a:spLocks noRot="1" noChangeAspect="1" noMove="1" noResize="1" noEditPoints="1" noAdjustHandles="1" noChangeArrowheads="1" noChangeShapeType="1" noTextEdit="1"/>
                    </p:cNvSpPr>
                    <p:nvPr/>
                  </p:nvSpPr>
                  <p:spPr bwMode="auto">
                    <a:xfrm rot="19179756">
                      <a:off x="849312" y="1295400"/>
                      <a:ext cx="333374" cy="395604"/>
                    </a:xfrm>
                    <a:prstGeom prst="rect">
                      <a:avLst/>
                    </a:prstGeom>
                    <a:blipFill rotWithShape="0">
                      <a:blip r:embed="rId10"/>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 Box 2">
                      <a:extLst>
                        <a:ext uri="{FF2B5EF4-FFF2-40B4-BE49-F238E27FC236}">
                          <a16:creationId xmlns:a16="http://schemas.microsoft.com/office/drawing/2014/main" id="{80B03F56-6513-4831-A797-A6CC5068422F}"/>
                        </a:ext>
                      </a:extLst>
                    </p:cNvPr>
                    <p:cNvSpPr txBox="1">
                      <a:spLocks noChangeArrowheads="1"/>
                    </p:cNvSpPr>
                    <p:nvPr/>
                  </p:nvSpPr>
                  <p:spPr bwMode="auto">
                    <a:xfrm rot="17577136">
                      <a:off x="2020887" y="816728"/>
                      <a:ext cx="333374" cy="362347"/>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r>
                                  <a:rPr lang="en-US" sz="12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Text Box 2"/>
                    <p:cNvSpPr txBox="1">
                      <a:spLocks noRot="1" noChangeAspect="1" noMove="1" noResize="1" noEditPoints="1" noAdjustHandles="1" noChangeArrowheads="1" noChangeShapeType="1" noTextEdit="1"/>
                    </p:cNvSpPr>
                    <p:nvPr/>
                  </p:nvSpPr>
                  <p:spPr bwMode="auto">
                    <a:xfrm rot="17577136">
                      <a:off x="2020887" y="800100"/>
                      <a:ext cx="333374" cy="395604"/>
                    </a:xfrm>
                    <a:prstGeom prst="rect">
                      <a:avLst/>
                    </a:prstGeom>
                    <a:blipFill rotWithShape="0">
                      <a:blip r:embed="rId11"/>
                      <a:stretch>
                        <a:fillRect/>
                      </a:stretch>
                    </a:blipFill>
                    <a:ln w="9525">
                      <a:noFill/>
                      <a:miter lim="800000"/>
                      <a:headEnd/>
                      <a:tailEnd/>
                    </a:ln>
                  </p:spPr>
                  <p:txBody>
                    <a:bodyPr/>
                    <a:lstStyle/>
                    <a:p>
                      <a:r>
                        <a:rPr lang="en-US">
                          <a:noFill/>
                        </a:rPr>
                        <a:t> </a:t>
                      </a:r>
                    </a:p>
                  </p:txBody>
                </p:sp>
              </mc:Fallback>
            </mc:AlternateContent>
            <p:sp>
              <p:nvSpPr>
                <p:cNvPr id="40" name="Text Box 2">
                  <a:extLst>
                    <a:ext uri="{FF2B5EF4-FFF2-40B4-BE49-F238E27FC236}">
                      <a16:creationId xmlns:a16="http://schemas.microsoft.com/office/drawing/2014/main" id="{5ACD6148-CB03-4244-830A-2289055A77BB}"/>
                    </a:ext>
                  </a:extLst>
                </p:cNvPr>
                <p:cNvSpPr txBox="1">
                  <a:spLocks noChangeArrowheads="1"/>
                </p:cNvSpPr>
                <p:nvPr/>
              </p:nvSpPr>
              <p:spPr bwMode="auto">
                <a:xfrm rot="16200000">
                  <a:off x="-84138" y="276688"/>
                  <a:ext cx="523874" cy="252437"/>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OSOI</a:t>
                  </a:r>
                </a:p>
              </p:txBody>
            </p:sp>
            <p:sp>
              <p:nvSpPr>
                <p:cNvPr id="41" name="TextBox 80">
                  <a:extLst>
                    <a:ext uri="{FF2B5EF4-FFF2-40B4-BE49-F238E27FC236}">
                      <a16:creationId xmlns:a16="http://schemas.microsoft.com/office/drawing/2014/main" id="{0DC0C69D-1761-4E5F-B4EC-46B773735E61}"/>
                    </a:ext>
                  </a:extLst>
                </p:cNvPr>
                <p:cNvSpPr txBox="1"/>
                <p:nvPr/>
              </p:nvSpPr>
              <p:spPr>
                <a:xfrm rot="16200000">
                  <a:off x="-600618" y="1253596"/>
                  <a:ext cx="1478097" cy="255691"/>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Output Power (dBm)</a:t>
                  </a:r>
                  <a:endParaRPr lang="en-US" sz="1200">
                    <a:effectLst/>
                    <a:latin typeface="Times New Roman" panose="02020603050405020304" pitchFamily="18" charset="0"/>
                    <a:ea typeface="Times New Roman" panose="02020603050405020304" pitchFamily="18" charset="0"/>
                  </a:endParaRPr>
                </a:p>
              </p:txBody>
            </p:sp>
            <p:sp>
              <p:nvSpPr>
                <p:cNvPr id="42" name="TextBox 80">
                  <a:extLst>
                    <a:ext uri="{FF2B5EF4-FFF2-40B4-BE49-F238E27FC236}">
                      <a16:creationId xmlns:a16="http://schemas.microsoft.com/office/drawing/2014/main" id="{4C72FE7E-AF3E-46EF-B77E-E8C67848587C}"/>
                    </a:ext>
                  </a:extLst>
                </p:cNvPr>
                <p:cNvSpPr txBox="1"/>
                <p:nvPr/>
              </p:nvSpPr>
              <p:spPr>
                <a:xfrm>
                  <a:off x="925512" y="2143125"/>
                  <a:ext cx="1257859" cy="276999"/>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Power Input (dBm)</a:t>
                  </a:r>
                  <a:endParaRPr lang="en-US" sz="120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3" name="Text Box 2">
                      <a:extLst>
                        <a:ext uri="{FF2B5EF4-FFF2-40B4-BE49-F238E27FC236}">
                          <a16:creationId xmlns:a16="http://schemas.microsoft.com/office/drawing/2014/main" id="{23C161BC-FD75-47F3-A7A9-C21A8CD5560C}"/>
                        </a:ext>
                      </a:extLst>
                    </p:cNvPr>
                    <p:cNvSpPr txBox="1">
                      <a:spLocks noChangeArrowheads="1"/>
                    </p:cNvSpPr>
                    <p:nvPr/>
                  </p:nvSpPr>
                  <p:spPr bwMode="auto">
                    <a:xfrm rot="17877298">
                      <a:off x="2058987" y="521453"/>
                      <a:ext cx="523874" cy="362347"/>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𝐼𝑀</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Text Box 2"/>
                    <p:cNvSpPr txBox="1">
                      <a:spLocks noRot="1" noChangeAspect="1" noMove="1" noResize="1" noEditPoints="1" noAdjustHandles="1" noChangeArrowheads="1" noChangeShapeType="1" noTextEdit="1"/>
                    </p:cNvSpPr>
                    <p:nvPr/>
                  </p:nvSpPr>
                  <p:spPr bwMode="auto">
                    <a:xfrm rot="17877298">
                      <a:off x="2058987" y="504825"/>
                      <a:ext cx="523874" cy="395604"/>
                    </a:xfrm>
                    <a:prstGeom prst="rect">
                      <a:avLst/>
                    </a:prstGeom>
                    <a:blipFill rotWithShape="0">
                      <a:blip r:embed="rId12"/>
                      <a:stretch>
                        <a:fillRect/>
                      </a:stretch>
                    </a:blipFill>
                    <a:ln w="9525">
                      <a:noFill/>
                      <a:miter lim="800000"/>
                      <a:headEnd/>
                      <a:tailEnd/>
                    </a:ln>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FCB908BD-FC66-4F66-96DA-14DE330CCF18}"/>
                    </a:ext>
                  </a:extLst>
                </p:cNvPr>
                <p:cNvGrpSpPr/>
                <p:nvPr/>
              </p:nvGrpSpPr>
              <p:grpSpPr>
                <a:xfrm>
                  <a:off x="325437" y="752475"/>
                  <a:ext cx="2314332" cy="1362075"/>
                  <a:chOff x="0" y="0"/>
                  <a:chExt cx="2314332" cy="1790700"/>
                </a:xfrm>
              </p:grpSpPr>
              <p:cxnSp>
                <p:nvCxnSpPr>
                  <p:cNvPr id="49" name="Straight Connector 48">
                    <a:extLst>
                      <a:ext uri="{FF2B5EF4-FFF2-40B4-BE49-F238E27FC236}">
                        <a16:creationId xmlns:a16="http://schemas.microsoft.com/office/drawing/2014/main" id="{59676B01-A858-42C7-B94E-0A63CE8D0ED3}"/>
                      </a:ext>
                    </a:extLst>
                  </p:cNvPr>
                  <p:cNvCxnSpPr/>
                  <p:nvPr/>
                </p:nvCxnSpPr>
                <p:spPr>
                  <a:xfrm>
                    <a:off x="2305050" y="0"/>
                    <a:ext cx="0" cy="1790700"/>
                  </a:xfrm>
                  <a:prstGeom prst="line">
                    <a:avLst/>
                  </a:prstGeom>
                  <a:noFill/>
                  <a:ln w="19050" cap="flat" cmpd="sng" algn="ctr">
                    <a:solidFill>
                      <a:srgbClr val="70AD47">
                        <a:lumMod val="75000"/>
                      </a:srgbClr>
                    </a:solidFill>
                    <a:prstDash val="sysDash"/>
                    <a:miter lim="800000"/>
                  </a:ln>
                  <a:effectLst/>
                </p:spPr>
              </p:cxnSp>
              <p:cxnSp>
                <p:nvCxnSpPr>
                  <p:cNvPr id="50" name="Straight Connector 49">
                    <a:extLst>
                      <a:ext uri="{FF2B5EF4-FFF2-40B4-BE49-F238E27FC236}">
                        <a16:creationId xmlns:a16="http://schemas.microsoft.com/office/drawing/2014/main" id="{E1042623-F50B-48B6-9BE6-0A10B80958AD}"/>
                      </a:ext>
                    </a:extLst>
                  </p:cNvPr>
                  <p:cNvCxnSpPr/>
                  <p:nvPr/>
                </p:nvCxnSpPr>
                <p:spPr>
                  <a:xfrm flipH="1">
                    <a:off x="0" y="9525"/>
                    <a:ext cx="2314332" cy="0"/>
                  </a:xfrm>
                  <a:prstGeom prst="line">
                    <a:avLst/>
                  </a:prstGeom>
                  <a:noFill/>
                  <a:ln w="19050" cap="flat" cmpd="sng" algn="ctr">
                    <a:solidFill>
                      <a:srgbClr val="70AD47">
                        <a:lumMod val="75000"/>
                      </a:srgbClr>
                    </a:solidFill>
                    <a:prstDash val="dash"/>
                    <a:miter lim="800000"/>
                  </a:ln>
                  <a:effectLst/>
                </p:spPr>
              </p:cxnSp>
            </p:grpSp>
            <mc:AlternateContent xmlns:mc="http://schemas.openxmlformats.org/markup-compatibility/2006" xmlns:a14="http://schemas.microsoft.com/office/drawing/2010/main">
              <mc:Choice Requires="a14">
                <p:sp>
                  <p:nvSpPr>
                    <p:cNvPr id="45" name="Text Box 2">
                      <a:extLst>
                        <a:ext uri="{FF2B5EF4-FFF2-40B4-BE49-F238E27FC236}">
                          <a16:creationId xmlns:a16="http://schemas.microsoft.com/office/drawing/2014/main" id="{4A4A8AB3-72B4-4D6F-991F-38D6D9C6830F}"/>
                        </a:ext>
                      </a:extLst>
                    </p:cNvPr>
                    <p:cNvSpPr txBox="1">
                      <a:spLocks noChangeArrowheads="1"/>
                    </p:cNvSpPr>
                    <p:nvPr/>
                  </p:nvSpPr>
                  <p:spPr bwMode="auto">
                    <a:xfrm rot="17577136">
                      <a:off x="1554162" y="1388228"/>
                      <a:ext cx="333374" cy="362347"/>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3</m:t>
                                </m:r>
                                <m:r>
                                  <a:rPr lang="en-US" sz="12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Text Box 2"/>
                    <p:cNvSpPr txBox="1">
                      <a:spLocks noRot="1" noChangeAspect="1" noMove="1" noResize="1" noEditPoints="1" noAdjustHandles="1" noChangeArrowheads="1" noChangeShapeType="1" noTextEdit="1"/>
                    </p:cNvSpPr>
                    <p:nvPr/>
                  </p:nvSpPr>
                  <p:spPr bwMode="auto">
                    <a:xfrm rot="17577136">
                      <a:off x="1554162" y="1371600"/>
                      <a:ext cx="333374" cy="395604"/>
                    </a:xfrm>
                    <a:prstGeom prst="rect">
                      <a:avLst/>
                    </a:prstGeom>
                    <a:blipFill rotWithShape="0">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 Box 2">
                      <a:extLst>
                        <a:ext uri="{FF2B5EF4-FFF2-40B4-BE49-F238E27FC236}">
                          <a16:creationId xmlns:a16="http://schemas.microsoft.com/office/drawing/2014/main" id="{0D8DBDB1-3A2B-4DBB-908A-54924EF1F424}"/>
                        </a:ext>
                      </a:extLst>
                    </p:cNvPr>
                    <p:cNvSpPr txBox="1">
                      <a:spLocks noChangeArrowheads="1"/>
                    </p:cNvSpPr>
                    <p:nvPr/>
                  </p:nvSpPr>
                  <p:spPr bwMode="auto">
                    <a:xfrm rot="17206527">
                      <a:off x="1582737" y="940553"/>
                      <a:ext cx="523874" cy="362347"/>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𝐼𝑀</m:t>
                                </m:r>
                              </m:e>
                              <m:sub>
                                <m:r>
                                  <a:rPr lang="en-US" sz="1200" i="1">
                                    <a:effectLst/>
                                    <a:latin typeface="Cambria Math" panose="02040503050406030204" pitchFamily="18" charset="0"/>
                                    <a:ea typeface="Calibri" panose="020F0502020204030204" pitchFamily="34" charset="0"/>
                                    <a:cs typeface="Times New Roman" panose="02020603050405020304" pitchFamily="18" charset="0"/>
                                  </a:rPr>
                                  <m:t>3</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4" name="Text Box 2"/>
                    <p:cNvSpPr txBox="1">
                      <a:spLocks noRot="1" noChangeAspect="1" noMove="1" noResize="1" noEditPoints="1" noAdjustHandles="1" noChangeArrowheads="1" noChangeShapeType="1" noTextEdit="1"/>
                    </p:cNvSpPr>
                    <p:nvPr/>
                  </p:nvSpPr>
                  <p:spPr bwMode="auto">
                    <a:xfrm rot="17206527">
                      <a:off x="1582737" y="923925"/>
                      <a:ext cx="523874" cy="395604"/>
                    </a:xfrm>
                    <a:prstGeom prst="rect">
                      <a:avLst/>
                    </a:prstGeom>
                    <a:blipFill rotWithShape="0">
                      <a:blip r:embed="rId14"/>
                      <a:stretch>
                        <a:fillRect/>
                      </a:stretch>
                    </a:blipFill>
                    <a:ln w="9525">
                      <a:noFill/>
                      <a:miter lim="800000"/>
                      <a:headEnd/>
                      <a:tailEnd/>
                    </a:ln>
                  </p:spPr>
                  <p:txBody>
                    <a:bodyPr/>
                    <a:lstStyle/>
                    <a:p>
                      <a:r>
                        <a:rPr lang="en-US">
                          <a:noFill/>
                        </a:rPr>
                        <a:t> </a:t>
                      </a:r>
                    </a:p>
                  </p:txBody>
                </p:sp>
              </mc:Fallback>
            </mc:AlternateContent>
            <p:sp>
              <p:nvSpPr>
                <p:cNvPr id="47" name="Text Box 2">
                  <a:extLst>
                    <a:ext uri="{FF2B5EF4-FFF2-40B4-BE49-F238E27FC236}">
                      <a16:creationId xmlns:a16="http://schemas.microsoft.com/office/drawing/2014/main" id="{85B4E9D7-E637-47C8-96A4-BE1BEB940036}"/>
                    </a:ext>
                  </a:extLst>
                </p:cNvPr>
                <p:cNvSpPr txBox="1">
                  <a:spLocks noChangeArrowheads="1"/>
                </p:cNvSpPr>
                <p:nvPr/>
              </p:nvSpPr>
              <p:spPr bwMode="auto">
                <a:xfrm>
                  <a:off x="1954212" y="1933575"/>
                  <a:ext cx="524509" cy="273473"/>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ITOI</a:t>
                  </a:r>
                </a:p>
              </p:txBody>
            </p:sp>
            <p:sp>
              <p:nvSpPr>
                <p:cNvPr id="48" name="Text Box 2">
                  <a:extLst>
                    <a:ext uri="{FF2B5EF4-FFF2-40B4-BE49-F238E27FC236}">
                      <a16:creationId xmlns:a16="http://schemas.microsoft.com/office/drawing/2014/main" id="{25C52AE9-313B-473B-AA9C-32369F428597}"/>
                    </a:ext>
                  </a:extLst>
                </p:cNvPr>
                <p:cNvSpPr txBox="1">
                  <a:spLocks noChangeArrowheads="1"/>
                </p:cNvSpPr>
                <p:nvPr/>
              </p:nvSpPr>
              <p:spPr bwMode="auto">
                <a:xfrm rot="16200000">
                  <a:off x="144462" y="533863"/>
                  <a:ext cx="523874" cy="252437"/>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OTOI</a:t>
                  </a:r>
                </a:p>
              </p:txBody>
            </p:sp>
          </p:grpSp>
        </p:grpSp>
      </p:grpSp>
      <p:sp>
        <p:nvSpPr>
          <p:cNvPr id="63" name="Rectangle 62">
            <a:extLst>
              <a:ext uri="{FF2B5EF4-FFF2-40B4-BE49-F238E27FC236}">
                <a16:creationId xmlns:a16="http://schemas.microsoft.com/office/drawing/2014/main" id="{F98EBE94-442D-4E8A-BB7D-149D8EEFD6D9}"/>
              </a:ext>
            </a:extLst>
          </p:cNvPr>
          <p:cNvSpPr/>
          <p:nvPr/>
        </p:nvSpPr>
        <p:spPr>
          <a:xfrm>
            <a:off x="922285" y="4520165"/>
            <a:ext cx="8221715" cy="64633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Figure shows that Odd-Order Mixing results in spectral components adjacent to the main channel. PA Non-linearity thus results in Spectral Regrowth</a:t>
            </a:r>
            <a:endParaRPr lang="en-US" dirty="0"/>
          </a:p>
        </p:txBody>
      </p:sp>
    </p:spTree>
    <p:extLst>
      <p:ext uri="{BB962C8B-B14F-4D97-AF65-F5344CB8AC3E}">
        <p14:creationId xmlns:p14="http://schemas.microsoft.com/office/powerpoint/2010/main" val="82593807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B4378-3C2D-4F3F-B9FD-CEC406380AB0}"/>
              </a:ext>
            </a:extLst>
          </p:cNvPr>
          <p:cNvSpPr>
            <a:spLocks noGrp="1"/>
          </p:cNvSpPr>
          <p:nvPr>
            <p:ph type="title"/>
          </p:nvPr>
        </p:nvSpPr>
        <p:spPr>
          <a:xfrm>
            <a:off x="628650" y="2"/>
            <a:ext cx="8515350" cy="769082"/>
          </a:xfrm>
        </p:spPr>
        <p:txBody>
          <a:bodyPr>
            <a:normAutofit fontScale="90000"/>
          </a:bodyPr>
          <a:lstStyle/>
          <a:p>
            <a:r>
              <a:rPr lang="en-IN" dirty="0"/>
              <a:t>Adjacent Channel Power Ratio (ACPR)</a:t>
            </a:r>
          </a:p>
        </p:txBody>
      </p:sp>
      <p:sp>
        <p:nvSpPr>
          <p:cNvPr id="3" name="Date Placeholder 2">
            <a:extLst>
              <a:ext uri="{FF2B5EF4-FFF2-40B4-BE49-F238E27FC236}">
                <a16:creationId xmlns:a16="http://schemas.microsoft.com/office/drawing/2014/main" id="{E7E27930-99BD-4431-919F-57DB828A603E}"/>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C38563A-D424-4CEF-A4BB-ECBF9EAF2621}"/>
              </a:ext>
            </a:extLst>
          </p:cNvPr>
          <p:cNvSpPr>
            <a:spLocks noGrp="1"/>
          </p:cNvSpPr>
          <p:nvPr>
            <p:ph type="sldNum" sz="quarter" idx="12"/>
          </p:nvPr>
        </p:nvSpPr>
        <p:spPr/>
        <p:txBody>
          <a:bodyPr/>
          <a:lstStyle/>
          <a:p>
            <a:fld id="{2495F090-CA2D-44FF-B42B-1156B48CA943}" type="slidenum">
              <a:rPr lang="en-IN" smtClean="0"/>
              <a:t>203</a:t>
            </a:fld>
            <a:endParaRPr lang="en-IN"/>
          </a:p>
        </p:txBody>
      </p:sp>
      <p:sp>
        <p:nvSpPr>
          <p:cNvPr id="5" name="TextBox 4">
            <a:extLst>
              <a:ext uri="{FF2B5EF4-FFF2-40B4-BE49-F238E27FC236}">
                <a16:creationId xmlns:a16="http://schemas.microsoft.com/office/drawing/2014/main" id="{8B649347-F917-40CC-B1F0-D86C98BE138B}"/>
              </a:ext>
            </a:extLst>
          </p:cNvPr>
          <p:cNvSpPr txBox="1"/>
          <p:nvPr/>
        </p:nvSpPr>
        <p:spPr>
          <a:xfrm>
            <a:off x="628650" y="948161"/>
            <a:ext cx="8654670" cy="646331"/>
          </a:xfrm>
          <a:prstGeom prst="rect">
            <a:avLst/>
          </a:prstGeom>
          <a:noFill/>
        </p:spPr>
        <p:txBody>
          <a:bodyPr wrap="square" rtlCol="0">
            <a:spAutoFit/>
          </a:bodyPr>
          <a:lstStyle/>
          <a:p>
            <a:r>
              <a:rPr lang="en-US" dirty="0"/>
              <a:t>In case of Band Limited Signal around a tone, odd order mixing results in adjacent channel interference</a:t>
            </a:r>
          </a:p>
        </p:txBody>
      </p:sp>
      <p:grpSp>
        <p:nvGrpSpPr>
          <p:cNvPr id="6" name="Group 5">
            <a:extLst>
              <a:ext uri="{FF2B5EF4-FFF2-40B4-BE49-F238E27FC236}">
                <a16:creationId xmlns:a16="http://schemas.microsoft.com/office/drawing/2014/main" id="{F558724D-852D-4C01-A80D-066EF05C75BF}"/>
              </a:ext>
            </a:extLst>
          </p:cNvPr>
          <p:cNvGrpSpPr/>
          <p:nvPr/>
        </p:nvGrpSpPr>
        <p:grpSpPr>
          <a:xfrm>
            <a:off x="692961" y="1700608"/>
            <a:ext cx="4065469" cy="2551795"/>
            <a:chOff x="-1" y="-47625"/>
            <a:chExt cx="3752741" cy="2551795"/>
          </a:xfrm>
        </p:grpSpPr>
        <p:grpSp>
          <p:nvGrpSpPr>
            <p:cNvPr id="7" name="Group 6">
              <a:extLst>
                <a:ext uri="{FF2B5EF4-FFF2-40B4-BE49-F238E27FC236}">
                  <a16:creationId xmlns:a16="http://schemas.microsoft.com/office/drawing/2014/main" id="{A8B1DF63-D589-4559-AB91-3BC17EF9FC55}"/>
                </a:ext>
              </a:extLst>
            </p:cNvPr>
            <p:cNvGrpSpPr/>
            <p:nvPr/>
          </p:nvGrpSpPr>
          <p:grpSpPr>
            <a:xfrm>
              <a:off x="400050" y="-47625"/>
              <a:ext cx="2067559" cy="2110104"/>
              <a:chOff x="0" y="-104775"/>
              <a:chExt cx="2067559" cy="2110104"/>
            </a:xfrm>
          </p:grpSpPr>
          <p:grpSp>
            <p:nvGrpSpPr>
              <p:cNvPr id="10" name="Group 9">
                <a:extLst>
                  <a:ext uri="{FF2B5EF4-FFF2-40B4-BE49-F238E27FC236}">
                    <a16:creationId xmlns:a16="http://schemas.microsoft.com/office/drawing/2014/main" id="{0746E5EA-1048-47A5-97B2-D2AE2EBE2371}"/>
                  </a:ext>
                </a:extLst>
              </p:cNvPr>
              <p:cNvGrpSpPr/>
              <p:nvPr/>
            </p:nvGrpSpPr>
            <p:grpSpPr>
              <a:xfrm>
                <a:off x="0" y="-104775"/>
                <a:ext cx="2067559" cy="1771650"/>
                <a:chOff x="0" y="-104775"/>
                <a:chExt cx="2067559" cy="1771650"/>
              </a:xfrm>
            </p:grpSpPr>
            <p:sp>
              <p:nvSpPr>
                <p:cNvPr id="15" name="Text Box 2">
                  <a:extLst>
                    <a:ext uri="{FF2B5EF4-FFF2-40B4-BE49-F238E27FC236}">
                      <a16:creationId xmlns:a16="http://schemas.microsoft.com/office/drawing/2014/main" id="{3F403629-14B3-4C54-A629-92F44F432742}"/>
                    </a:ext>
                  </a:extLst>
                </p:cNvPr>
                <p:cNvSpPr txBox="1">
                  <a:spLocks noChangeArrowheads="1"/>
                </p:cNvSpPr>
                <p:nvPr/>
              </p:nvSpPr>
              <p:spPr bwMode="auto">
                <a:xfrm>
                  <a:off x="1095375" y="733425"/>
                  <a:ext cx="972184" cy="635751"/>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Adjacent Channel Power Ratio</a:t>
                  </a:r>
                </a:p>
              </p:txBody>
            </p:sp>
            <p:grpSp>
              <p:nvGrpSpPr>
                <p:cNvPr id="16" name="Group 15">
                  <a:extLst>
                    <a:ext uri="{FF2B5EF4-FFF2-40B4-BE49-F238E27FC236}">
                      <a16:creationId xmlns:a16="http://schemas.microsoft.com/office/drawing/2014/main" id="{DF5261C7-C90B-4E65-A4FB-ABB9B87B5FB3}"/>
                    </a:ext>
                  </a:extLst>
                </p:cNvPr>
                <p:cNvGrpSpPr/>
                <p:nvPr/>
              </p:nvGrpSpPr>
              <p:grpSpPr>
                <a:xfrm>
                  <a:off x="0" y="190500"/>
                  <a:ext cx="1952625" cy="1476375"/>
                  <a:chOff x="0" y="0"/>
                  <a:chExt cx="1952625" cy="1476375"/>
                </a:xfrm>
              </p:grpSpPr>
              <p:grpSp>
                <p:nvGrpSpPr>
                  <p:cNvPr id="21" name="Group 20">
                    <a:extLst>
                      <a:ext uri="{FF2B5EF4-FFF2-40B4-BE49-F238E27FC236}">
                        <a16:creationId xmlns:a16="http://schemas.microsoft.com/office/drawing/2014/main" id="{5EC8B98D-4385-4CC1-B525-2C20F4B83985}"/>
                      </a:ext>
                    </a:extLst>
                  </p:cNvPr>
                  <p:cNvGrpSpPr/>
                  <p:nvPr/>
                </p:nvGrpSpPr>
                <p:grpSpPr>
                  <a:xfrm>
                    <a:off x="0" y="0"/>
                    <a:ext cx="1952625" cy="1476375"/>
                    <a:chOff x="0" y="0"/>
                    <a:chExt cx="1952625" cy="1400175"/>
                  </a:xfrm>
                </p:grpSpPr>
                <p:sp>
                  <p:nvSpPr>
                    <p:cNvPr id="28" name="Freeform 58">
                      <a:extLst>
                        <a:ext uri="{FF2B5EF4-FFF2-40B4-BE49-F238E27FC236}">
                          <a16:creationId xmlns:a16="http://schemas.microsoft.com/office/drawing/2014/main" id="{F07AE2E6-330A-495C-A2DF-AF68A8F64674}"/>
                        </a:ext>
                      </a:extLst>
                    </p:cNvPr>
                    <p:cNvSpPr/>
                    <p:nvPr/>
                  </p:nvSpPr>
                  <p:spPr>
                    <a:xfrm>
                      <a:off x="285750" y="514350"/>
                      <a:ext cx="781050" cy="863600"/>
                    </a:xfrm>
                    <a:custGeom>
                      <a:avLst/>
                      <a:gdLst>
                        <a:gd name="connsiteX0" fmla="*/ 0 w 3076575"/>
                        <a:gd name="connsiteY0" fmla="*/ 1645225 h 1654750"/>
                        <a:gd name="connsiteX1" fmla="*/ 371475 w 3076575"/>
                        <a:gd name="connsiteY1" fmla="*/ 1616650 h 1654750"/>
                        <a:gd name="connsiteX2" fmla="*/ 742950 w 3076575"/>
                        <a:gd name="connsiteY2" fmla="*/ 1559500 h 1654750"/>
                        <a:gd name="connsiteX3" fmla="*/ 904875 w 3076575"/>
                        <a:gd name="connsiteY3" fmla="*/ 1245175 h 1654750"/>
                        <a:gd name="connsiteX4" fmla="*/ 1076325 w 3076575"/>
                        <a:gd name="connsiteY4" fmla="*/ 502225 h 1654750"/>
                        <a:gd name="connsiteX5" fmla="*/ 1133475 w 3076575"/>
                        <a:gd name="connsiteY5" fmla="*/ 149800 h 1654750"/>
                        <a:gd name="connsiteX6" fmla="*/ 1190625 w 3076575"/>
                        <a:gd name="connsiteY6" fmla="*/ 16450 h 1654750"/>
                        <a:gd name="connsiteX7" fmla="*/ 1304925 w 3076575"/>
                        <a:gd name="connsiteY7" fmla="*/ 25975 h 1654750"/>
                        <a:gd name="connsiteX8" fmla="*/ 1495425 w 3076575"/>
                        <a:gd name="connsiteY8" fmla="*/ 16450 h 1654750"/>
                        <a:gd name="connsiteX9" fmla="*/ 1647825 w 3076575"/>
                        <a:gd name="connsiteY9" fmla="*/ 16450 h 1654750"/>
                        <a:gd name="connsiteX10" fmla="*/ 1733550 w 3076575"/>
                        <a:gd name="connsiteY10" fmla="*/ 25975 h 1654750"/>
                        <a:gd name="connsiteX11" fmla="*/ 1914525 w 3076575"/>
                        <a:gd name="connsiteY11" fmla="*/ 25975 h 1654750"/>
                        <a:gd name="connsiteX12" fmla="*/ 2019300 w 3076575"/>
                        <a:gd name="connsiteY12" fmla="*/ 6925 h 1654750"/>
                        <a:gd name="connsiteX13" fmla="*/ 2038350 w 3076575"/>
                        <a:gd name="connsiteY13" fmla="*/ 159325 h 1654750"/>
                        <a:gd name="connsiteX14" fmla="*/ 2105025 w 3076575"/>
                        <a:gd name="connsiteY14" fmla="*/ 749875 h 1654750"/>
                        <a:gd name="connsiteX15" fmla="*/ 2209800 w 3076575"/>
                        <a:gd name="connsiteY15" fmla="*/ 1464250 h 1654750"/>
                        <a:gd name="connsiteX16" fmla="*/ 2419350 w 3076575"/>
                        <a:gd name="connsiteY16" fmla="*/ 1588075 h 1654750"/>
                        <a:gd name="connsiteX17" fmla="*/ 3076575 w 3076575"/>
                        <a:gd name="connsiteY17" fmla="*/ 1654750 h 165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6575" h="1654750">
                          <a:moveTo>
                            <a:pt x="0" y="1645225"/>
                          </a:moveTo>
                          <a:cubicBezTo>
                            <a:pt x="123825" y="1638081"/>
                            <a:pt x="247650" y="1630937"/>
                            <a:pt x="371475" y="1616650"/>
                          </a:cubicBezTo>
                          <a:cubicBezTo>
                            <a:pt x="495300" y="1602362"/>
                            <a:pt x="654050" y="1621412"/>
                            <a:pt x="742950" y="1559500"/>
                          </a:cubicBezTo>
                          <a:cubicBezTo>
                            <a:pt x="831850" y="1497588"/>
                            <a:pt x="849313" y="1421387"/>
                            <a:pt x="904875" y="1245175"/>
                          </a:cubicBezTo>
                          <a:cubicBezTo>
                            <a:pt x="960437" y="1068963"/>
                            <a:pt x="1038225" y="684787"/>
                            <a:pt x="1076325" y="502225"/>
                          </a:cubicBezTo>
                          <a:cubicBezTo>
                            <a:pt x="1114425" y="319663"/>
                            <a:pt x="1114425" y="230762"/>
                            <a:pt x="1133475" y="149800"/>
                          </a:cubicBezTo>
                          <a:cubicBezTo>
                            <a:pt x="1152525" y="68838"/>
                            <a:pt x="1162050" y="37087"/>
                            <a:pt x="1190625" y="16450"/>
                          </a:cubicBezTo>
                          <a:cubicBezTo>
                            <a:pt x="1219200" y="-4187"/>
                            <a:pt x="1254125" y="25975"/>
                            <a:pt x="1304925" y="25975"/>
                          </a:cubicBezTo>
                          <a:cubicBezTo>
                            <a:pt x="1355725" y="25975"/>
                            <a:pt x="1438275" y="18037"/>
                            <a:pt x="1495425" y="16450"/>
                          </a:cubicBezTo>
                          <a:cubicBezTo>
                            <a:pt x="1552575" y="14862"/>
                            <a:pt x="1608138" y="14863"/>
                            <a:pt x="1647825" y="16450"/>
                          </a:cubicBezTo>
                          <a:cubicBezTo>
                            <a:pt x="1687512" y="18037"/>
                            <a:pt x="1689100" y="24387"/>
                            <a:pt x="1733550" y="25975"/>
                          </a:cubicBezTo>
                          <a:cubicBezTo>
                            <a:pt x="1778000" y="27562"/>
                            <a:pt x="1866900" y="29150"/>
                            <a:pt x="1914525" y="25975"/>
                          </a:cubicBezTo>
                          <a:cubicBezTo>
                            <a:pt x="1962150" y="22800"/>
                            <a:pt x="1998663" y="-15300"/>
                            <a:pt x="2019300" y="6925"/>
                          </a:cubicBezTo>
                          <a:cubicBezTo>
                            <a:pt x="2039937" y="29150"/>
                            <a:pt x="2024063" y="35500"/>
                            <a:pt x="2038350" y="159325"/>
                          </a:cubicBezTo>
                          <a:cubicBezTo>
                            <a:pt x="2052638" y="283150"/>
                            <a:pt x="2076450" y="532388"/>
                            <a:pt x="2105025" y="749875"/>
                          </a:cubicBezTo>
                          <a:cubicBezTo>
                            <a:pt x="2133600" y="967362"/>
                            <a:pt x="2157412" y="1324550"/>
                            <a:pt x="2209800" y="1464250"/>
                          </a:cubicBezTo>
                          <a:cubicBezTo>
                            <a:pt x="2262188" y="1603950"/>
                            <a:pt x="2274888" y="1556325"/>
                            <a:pt x="2419350" y="1588075"/>
                          </a:cubicBezTo>
                          <a:cubicBezTo>
                            <a:pt x="2563813" y="1619825"/>
                            <a:pt x="2820194" y="1637287"/>
                            <a:pt x="3076575" y="1654750"/>
                          </a:cubicBezTo>
                        </a:path>
                      </a:pathLst>
                    </a:custGeom>
                    <a:solidFill>
                      <a:srgbClr val="70AD47">
                        <a:lumMod val="60000"/>
                        <a:lumOff val="40000"/>
                      </a:srgbClr>
                    </a:solidFill>
                    <a:ln w="12700" cap="flat" cmpd="sng" algn="ctr">
                      <a:solidFill>
                        <a:srgbClr val="70AD47">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Freeform 59">
                      <a:extLst>
                        <a:ext uri="{FF2B5EF4-FFF2-40B4-BE49-F238E27FC236}">
                          <a16:creationId xmlns:a16="http://schemas.microsoft.com/office/drawing/2014/main" id="{13099FE7-2348-44DF-B4F8-C2912F360ED3}"/>
                        </a:ext>
                      </a:extLst>
                    </p:cNvPr>
                    <p:cNvSpPr/>
                    <p:nvPr/>
                  </p:nvSpPr>
                  <p:spPr>
                    <a:xfrm>
                      <a:off x="9525" y="1123950"/>
                      <a:ext cx="781050" cy="263525"/>
                    </a:xfrm>
                    <a:custGeom>
                      <a:avLst/>
                      <a:gdLst>
                        <a:gd name="connsiteX0" fmla="*/ 0 w 3076575"/>
                        <a:gd name="connsiteY0" fmla="*/ 1645225 h 1654750"/>
                        <a:gd name="connsiteX1" fmla="*/ 371475 w 3076575"/>
                        <a:gd name="connsiteY1" fmla="*/ 1616650 h 1654750"/>
                        <a:gd name="connsiteX2" fmla="*/ 742950 w 3076575"/>
                        <a:gd name="connsiteY2" fmla="*/ 1559500 h 1654750"/>
                        <a:gd name="connsiteX3" fmla="*/ 904875 w 3076575"/>
                        <a:gd name="connsiteY3" fmla="*/ 1245175 h 1654750"/>
                        <a:gd name="connsiteX4" fmla="*/ 1076325 w 3076575"/>
                        <a:gd name="connsiteY4" fmla="*/ 502225 h 1654750"/>
                        <a:gd name="connsiteX5" fmla="*/ 1133475 w 3076575"/>
                        <a:gd name="connsiteY5" fmla="*/ 149800 h 1654750"/>
                        <a:gd name="connsiteX6" fmla="*/ 1190625 w 3076575"/>
                        <a:gd name="connsiteY6" fmla="*/ 16450 h 1654750"/>
                        <a:gd name="connsiteX7" fmla="*/ 1304925 w 3076575"/>
                        <a:gd name="connsiteY7" fmla="*/ 25975 h 1654750"/>
                        <a:gd name="connsiteX8" fmla="*/ 1495425 w 3076575"/>
                        <a:gd name="connsiteY8" fmla="*/ 16450 h 1654750"/>
                        <a:gd name="connsiteX9" fmla="*/ 1647825 w 3076575"/>
                        <a:gd name="connsiteY9" fmla="*/ 16450 h 1654750"/>
                        <a:gd name="connsiteX10" fmla="*/ 1733550 w 3076575"/>
                        <a:gd name="connsiteY10" fmla="*/ 25975 h 1654750"/>
                        <a:gd name="connsiteX11" fmla="*/ 1914525 w 3076575"/>
                        <a:gd name="connsiteY11" fmla="*/ 25975 h 1654750"/>
                        <a:gd name="connsiteX12" fmla="*/ 2019300 w 3076575"/>
                        <a:gd name="connsiteY12" fmla="*/ 6925 h 1654750"/>
                        <a:gd name="connsiteX13" fmla="*/ 2038350 w 3076575"/>
                        <a:gd name="connsiteY13" fmla="*/ 159325 h 1654750"/>
                        <a:gd name="connsiteX14" fmla="*/ 2105025 w 3076575"/>
                        <a:gd name="connsiteY14" fmla="*/ 749875 h 1654750"/>
                        <a:gd name="connsiteX15" fmla="*/ 2209800 w 3076575"/>
                        <a:gd name="connsiteY15" fmla="*/ 1464250 h 1654750"/>
                        <a:gd name="connsiteX16" fmla="*/ 2419350 w 3076575"/>
                        <a:gd name="connsiteY16" fmla="*/ 1588075 h 1654750"/>
                        <a:gd name="connsiteX17" fmla="*/ 3076575 w 3076575"/>
                        <a:gd name="connsiteY17" fmla="*/ 1654750 h 165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6575" h="1654750">
                          <a:moveTo>
                            <a:pt x="0" y="1645225"/>
                          </a:moveTo>
                          <a:cubicBezTo>
                            <a:pt x="123825" y="1638081"/>
                            <a:pt x="247650" y="1630937"/>
                            <a:pt x="371475" y="1616650"/>
                          </a:cubicBezTo>
                          <a:cubicBezTo>
                            <a:pt x="495300" y="1602362"/>
                            <a:pt x="654050" y="1621412"/>
                            <a:pt x="742950" y="1559500"/>
                          </a:cubicBezTo>
                          <a:cubicBezTo>
                            <a:pt x="831850" y="1497588"/>
                            <a:pt x="849313" y="1421387"/>
                            <a:pt x="904875" y="1245175"/>
                          </a:cubicBezTo>
                          <a:cubicBezTo>
                            <a:pt x="960437" y="1068963"/>
                            <a:pt x="1038225" y="684787"/>
                            <a:pt x="1076325" y="502225"/>
                          </a:cubicBezTo>
                          <a:cubicBezTo>
                            <a:pt x="1114425" y="319663"/>
                            <a:pt x="1114425" y="230762"/>
                            <a:pt x="1133475" y="149800"/>
                          </a:cubicBezTo>
                          <a:cubicBezTo>
                            <a:pt x="1152525" y="68838"/>
                            <a:pt x="1162050" y="37087"/>
                            <a:pt x="1190625" y="16450"/>
                          </a:cubicBezTo>
                          <a:cubicBezTo>
                            <a:pt x="1219200" y="-4187"/>
                            <a:pt x="1254125" y="25975"/>
                            <a:pt x="1304925" y="25975"/>
                          </a:cubicBezTo>
                          <a:cubicBezTo>
                            <a:pt x="1355725" y="25975"/>
                            <a:pt x="1438275" y="18037"/>
                            <a:pt x="1495425" y="16450"/>
                          </a:cubicBezTo>
                          <a:cubicBezTo>
                            <a:pt x="1552575" y="14862"/>
                            <a:pt x="1608138" y="14863"/>
                            <a:pt x="1647825" y="16450"/>
                          </a:cubicBezTo>
                          <a:cubicBezTo>
                            <a:pt x="1687512" y="18037"/>
                            <a:pt x="1689100" y="24387"/>
                            <a:pt x="1733550" y="25975"/>
                          </a:cubicBezTo>
                          <a:cubicBezTo>
                            <a:pt x="1778000" y="27562"/>
                            <a:pt x="1866900" y="29150"/>
                            <a:pt x="1914525" y="25975"/>
                          </a:cubicBezTo>
                          <a:cubicBezTo>
                            <a:pt x="1962150" y="22800"/>
                            <a:pt x="1998663" y="-15300"/>
                            <a:pt x="2019300" y="6925"/>
                          </a:cubicBezTo>
                          <a:cubicBezTo>
                            <a:pt x="2039937" y="29150"/>
                            <a:pt x="2024063" y="35500"/>
                            <a:pt x="2038350" y="159325"/>
                          </a:cubicBezTo>
                          <a:cubicBezTo>
                            <a:pt x="2052638" y="283150"/>
                            <a:pt x="2076450" y="532388"/>
                            <a:pt x="2105025" y="749875"/>
                          </a:cubicBezTo>
                          <a:cubicBezTo>
                            <a:pt x="2133600" y="967362"/>
                            <a:pt x="2157412" y="1324550"/>
                            <a:pt x="2209800" y="1464250"/>
                          </a:cubicBezTo>
                          <a:cubicBezTo>
                            <a:pt x="2262188" y="1603950"/>
                            <a:pt x="2274888" y="1556325"/>
                            <a:pt x="2419350" y="1588075"/>
                          </a:cubicBezTo>
                          <a:cubicBezTo>
                            <a:pt x="2563813" y="1619825"/>
                            <a:pt x="2820194" y="1637287"/>
                            <a:pt x="3076575" y="1654750"/>
                          </a:cubicBezTo>
                        </a:path>
                      </a:pathLst>
                    </a:custGeom>
                    <a:solidFill>
                      <a:srgbClr val="5B9BD5">
                        <a:lumMod val="60000"/>
                        <a:lumOff val="40000"/>
                        <a:alpha val="7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Freeform 60">
                      <a:extLst>
                        <a:ext uri="{FF2B5EF4-FFF2-40B4-BE49-F238E27FC236}">
                          <a16:creationId xmlns:a16="http://schemas.microsoft.com/office/drawing/2014/main" id="{E4007587-ED5A-4C6D-B0C6-13636AB8CF1A}"/>
                        </a:ext>
                      </a:extLst>
                    </p:cNvPr>
                    <p:cNvSpPr/>
                    <p:nvPr/>
                  </p:nvSpPr>
                  <p:spPr>
                    <a:xfrm>
                      <a:off x="542925" y="1009650"/>
                      <a:ext cx="781050" cy="377825"/>
                    </a:xfrm>
                    <a:custGeom>
                      <a:avLst/>
                      <a:gdLst>
                        <a:gd name="connsiteX0" fmla="*/ 0 w 3076575"/>
                        <a:gd name="connsiteY0" fmla="*/ 1645225 h 1654750"/>
                        <a:gd name="connsiteX1" fmla="*/ 371475 w 3076575"/>
                        <a:gd name="connsiteY1" fmla="*/ 1616650 h 1654750"/>
                        <a:gd name="connsiteX2" fmla="*/ 742950 w 3076575"/>
                        <a:gd name="connsiteY2" fmla="*/ 1559500 h 1654750"/>
                        <a:gd name="connsiteX3" fmla="*/ 904875 w 3076575"/>
                        <a:gd name="connsiteY3" fmla="*/ 1245175 h 1654750"/>
                        <a:gd name="connsiteX4" fmla="*/ 1076325 w 3076575"/>
                        <a:gd name="connsiteY4" fmla="*/ 502225 h 1654750"/>
                        <a:gd name="connsiteX5" fmla="*/ 1133475 w 3076575"/>
                        <a:gd name="connsiteY5" fmla="*/ 149800 h 1654750"/>
                        <a:gd name="connsiteX6" fmla="*/ 1190625 w 3076575"/>
                        <a:gd name="connsiteY6" fmla="*/ 16450 h 1654750"/>
                        <a:gd name="connsiteX7" fmla="*/ 1304925 w 3076575"/>
                        <a:gd name="connsiteY7" fmla="*/ 25975 h 1654750"/>
                        <a:gd name="connsiteX8" fmla="*/ 1495425 w 3076575"/>
                        <a:gd name="connsiteY8" fmla="*/ 16450 h 1654750"/>
                        <a:gd name="connsiteX9" fmla="*/ 1647825 w 3076575"/>
                        <a:gd name="connsiteY9" fmla="*/ 16450 h 1654750"/>
                        <a:gd name="connsiteX10" fmla="*/ 1733550 w 3076575"/>
                        <a:gd name="connsiteY10" fmla="*/ 25975 h 1654750"/>
                        <a:gd name="connsiteX11" fmla="*/ 1914525 w 3076575"/>
                        <a:gd name="connsiteY11" fmla="*/ 25975 h 1654750"/>
                        <a:gd name="connsiteX12" fmla="*/ 2019300 w 3076575"/>
                        <a:gd name="connsiteY12" fmla="*/ 6925 h 1654750"/>
                        <a:gd name="connsiteX13" fmla="*/ 2038350 w 3076575"/>
                        <a:gd name="connsiteY13" fmla="*/ 159325 h 1654750"/>
                        <a:gd name="connsiteX14" fmla="*/ 2105025 w 3076575"/>
                        <a:gd name="connsiteY14" fmla="*/ 749875 h 1654750"/>
                        <a:gd name="connsiteX15" fmla="*/ 2209800 w 3076575"/>
                        <a:gd name="connsiteY15" fmla="*/ 1464250 h 1654750"/>
                        <a:gd name="connsiteX16" fmla="*/ 2419350 w 3076575"/>
                        <a:gd name="connsiteY16" fmla="*/ 1588075 h 1654750"/>
                        <a:gd name="connsiteX17" fmla="*/ 3076575 w 3076575"/>
                        <a:gd name="connsiteY17" fmla="*/ 1654750 h 165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6575" h="1654750">
                          <a:moveTo>
                            <a:pt x="0" y="1645225"/>
                          </a:moveTo>
                          <a:cubicBezTo>
                            <a:pt x="123825" y="1638081"/>
                            <a:pt x="247650" y="1630937"/>
                            <a:pt x="371475" y="1616650"/>
                          </a:cubicBezTo>
                          <a:cubicBezTo>
                            <a:pt x="495300" y="1602362"/>
                            <a:pt x="654050" y="1621412"/>
                            <a:pt x="742950" y="1559500"/>
                          </a:cubicBezTo>
                          <a:cubicBezTo>
                            <a:pt x="831850" y="1497588"/>
                            <a:pt x="849313" y="1421387"/>
                            <a:pt x="904875" y="1245175"/>
                          </a:cubicBezTo>
                          <a:cubicBezTo>
                            <a:pt x="960437" y="1068963"/>
                            <a:pt x="1038225" y="684787"/>
                            <a:pt x="1076325" y="502225"/>
                          </a:cubicBezTo>
                          <a:cubicBezTo>
                            <a:pt x="1114425" y="319663"/>
                            <a:pt x="1114425" y="230762"/>
                            <a:pt x="1133475" y="149800"/>
                          </a:cubicBezTo>
                          <a:cubicBezTo>
                            <a:pt x="1152525" y="68838"/>
                            <a:pt x="1162050" y="37087"/>
                            <a:pt x="1190625" y="16450"/>
                          </a:cubicBezTo>
                          <a:cubicBezTo>
                            <a:pt x="1219200" y="-4187"/>
                            <a:pt x="1254125" y="25975"/>
                            <a:pt x="1304925" y="25975"/>
                          </a:cubicBezTo>
                          <a:cubicBezTo>
                            <a:pt x="1355725" y="25975"/>
                            <a:pt x="1438275" y="18037"/>
                            <a:pt x="1495425" y="16450"/>
                          </a:cubicBezTo>
                          <a:cubicBezTo>
                            <a:pt x="1552575" y="14862"/>
                            <a:pt x="1608138" y="14863"/>
                            <a:pt x="1647825" y="16450"/>
                          </a:cubicBezTo>
                          <a:cubicBezTo>
                            <a:pt x="1687512" y="18037"/>
                            <a:pt x="1689100" y="24387"/>
                            <a:pt x="1733550" y="25975"/>
                          </a:cubicBezTo>
                          <a:cubicBezTo>
                            <a:pt x="1778000" y="27562"/>
                            <a:pt x="1866900" y="29150"/>
                            <a:pt x="1914525" y="25975"/>
                          </a:cubicBezTo>
                          <a:cubicBezTo>
                            <a:pt x="1962150" y="22800"/>
                            <a:pt x="1998663" y="-15300"/>
                            <a:pt x="2019300" y="6925"/>
                          </a:cubicBezTo>
                          <a:cubicBezTo>
                            <a:pt x="2039937" y="29150"/>
                            <a:pt x="2024063" y="35500"/>
                            <a:pt x="2038350" y="159325"/>
                          </a:cubicBezTo>
                          <a:cubicBezTo>
                            <a:pt x="2052638" y="283150"/>
                            <a:pt x="2076450" y="532388"/>
                            <a:pt x="2105025" y="749875"/>
                          </a:cubicBezTo>
                          <a:cubicBezTo>
                            <a:pt x="2133600" y="967362"/>
                            <a:pt x="2157412" y="1324550"/>
                            <a:pt x="2209800" y="1464250"/>
                          </a:cubicBezTo>
                          <a:cubicBezTo>
                            <a:pt x="2262188" y="1603950"/>
                            <a:pt x="2274888" y="1556325"/>
                            <a:pt x="2419350" y="1588075"/>
                          </a:cubicBezTo>
                          <a:cubicBezTo>
                            <a:pt x="2563813" y="1619825"/>
                            <a:pt x="2820194" y="1637287"/>
                            <a:pt x="3076575" y="1654750"/>
                          </a:cubicBezTo>
                        </a:path>
                      </a:pathLst>
                    </a:custGeom>
                    <a:solidFill>
                      <a:srgbClr val="FF0000">
                        <a:alpha val="78000"/>
                      </a:srgbClr>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1" name="Group 30">
                      <a:extLst>
                        <a:ext uri="{FF2B5EF4-FFF2-40B4-BE49-F238E27FC236}">
                          <a16:creationId xmlns:a16="http://schemas.microsoft.com/office/drawing/2014/main" id="{D8010BF8-B972-445C-BFD7-688A1B21D443}"/>
                        </a:ext>
                      </a:extLst>
                    </p:cNvPr>
                    <p:cNvGrpSpPr/>
                    <p:nvPr/>
                  </p:nvGrpSpPr>
                  <p:grpSpPr>
                    <a:xfrm>
                      <a:off x="0" y="0"/>
                      <a:ext cx="1952625" cy="1400175"/>
                      <a:chOff x="0" y="0"/>
                      <a:chExt cx="2333625" cy="1400175"/>
                    </a:xfrm>
                  </p:grpSpPr>
                  <p:cxnSp>
                    <p:nvCxnSpPr>
                      <p:cNvPr id="32" name="Straight Arrow Connector 31">
                        <a:extLst>
                          <a:ext uri="{FF2B5EF4-FFF2-40B4-BE49-F238E27FC236}">
                            <a16:creationId xmlns:a16="http://schemas.microsoft.com/office/drawing/2014/main" id="{6D278753-6AE6-44A6-BDB2-0BE2DACC61A4}"/>
                          </a:ext>
                        </a:extLst>
                      </p:cNvPr>
                      <p:cNvCxnSpPr/>
                      <p:nvPr/>
                    </p:nvCxnSpPr>
                    <p:spPr>
                      <a:xfrm>
                        <a:off x="0" y="1390650"/>
                        <a:ext cx="2333625" cy="0"/>
                      </a:xfrm>
                      <a:prstGeom prst="straightConnector1">
                        <a:avLst/>
                      </a:prstGeom>
                      <a:noFill/>
                      <a:ln w="6350" cap="flat" cmpd="sng" algn="ctr">
                        <a:solidFill>
                          <a:srgbClr val="5B9BD5"/>
                        </a:solidFill>
                        <a:prstDash val="solid"/>
                        <a:miter lim="800000"/>
                        <a:tailEnd type="triangle"/>
                      </a:ln>
                      <a:effectLst/>
                    </p:spPr>
                  </p:cxnSp>
                  <p:cxnSp>
                    <p:nvCxnSpPr>
                      <p:cNvPr id="33" name="Straight Arrow Connector 32">
                        <a:extLst>
                          <a:ext uri="{FF2B5EF4-FFF2-40B4-BE49-F238E27FC236}">
                            <a16:creationId xmlns:a16="http://schemas.microsoft.com/office/drawing/2014/main" id="{D691521C-BA84-4248-A1A9-BB38A4CD5AEC}"/>
                          </a:ext>
                        </a:extLst>
                      </p:cNvPr>
                      <p:cNvCxnSpPr/>
                      <p:nvPr/>
                    </p:nvCxnSpPr>
                    <p:spPr>
                      <a:xfrm flipV="1">
                        <a:off x="0" y="0"/>
                        <a:ext cx="0" cy="1400175"/>
                      </a:xfrm>
                      <a:prstGeom prst="straightConnector1">
                        <a:avLst/>
                      </a:prstGeom>
                      <a:noFill/>
                      <a:ln w="6350" cap="flat" cmpd="sng" algn="ctr">
                        <a:solidFill>
                          <a:srgbClr val="5B9BD5"/>
                        </a:solidFill>
                        <a:prstDash val="solid"/>
                        <a:miter lim="800000"/>
                        <a:tailEnd type="triangle"/>
                      </a:ln>
                      <a:effectLst/>
                    </p:spPr>
                  </p:cxnSp>
                </p:grpSp>
              </p:grpSp>
              <p:grpSp>
                <p:nvGrpSpPr>
                  <p:cNvPr id="22" name="Group 21">
                    <a:extLst>
                      <a:ext uri="{FF2B5EF4-FFF2-40B4-BE49-F238E27FC236}">
                        <a16:creationId xmlns:a16="http://schemas.microsoft.com/office/drawing/2014/main" id="{E482D4FE-62C7-4C21-834F-51845A011762}"/>
                      </a:ext>
                    </a:extLst>
                  </p:cNvPr>
                  <p:cNvGrpSpPr/>
                  <p:nvPr/>
                </p:nvGrpSpPr>
                <p:grpSpPr>
                  <a:xfrm>
                    <a:off x="828675" y="9525"/>
                    <a:ext cx="285750" cy="1457325"/>
                    <a:chOff x="0" y="0"/>
                    <a:chExt cx="285750" cy="1457325"/>
                  </a:xfrm>
                </p:grpSpPr>
                <p:cxnSp>
                  <p:nvCxnSpPr>
                    <p:cNvPr id="26" name="Straight Connector 25">
                      <a:extLst>
                        <a:ext uri="{FF2B5EF4-FFF2-40B4-BE49-F238E27FC236}">
                          <a16:creationId xmlns:a16="http://schemas.microsoft.com/office/drawing/2014/main" id="{53332060-BB64-47EE-B5F2-A5F50144954C}"/>
                        </a:ext>
                      </a:extLst>
                    </p:cNvPr>
                    <p:cNvCxnSpPr/>
                    <p:nvPr/>
                  </p:nvCxnSpPr>
                  <p:spPr>
                    <a:xfrm flipV="1">
                      <a:off x="0" y="0"/>
                      <a:ext cx="0" cy="1457325"/>
                    </a:xfrm>
                    <a:prstGeom prst="line">
                      <a:avLst/>
                    </a:prstGeom>
                    <a:noFill/>
                    <a:ln w="6350" cap="flat" cmpd="sng" algn="ctr">
                      <a:solidFill>
                        <a:sysClr val="windowText" lastClr="000000">
                          <a:lumMod val="50000"/>
                          <a:lumOff val="50000"/>
                        </a:sysClr>
                      </a:solidFill>
                      <a:prstDash val="dash"/>
                      <a:miter lim="800000"/>
                    </a:ln>
                    <a:effectLst/>
                  </p:spPr>
                </p:cxnSp>
                <p:cxnSp>
                  <p:nvCxnSpPr>
                    <p:cNvPr id="27" name="Straight Connector 26">
                      <a:extLst>
                        <a:ext uri="{FF2B5EF4-FFF2-40B4-BE49-F238E27FC236}">
                          <a16:creationId xmlns:a16="http://schemas.microsoft.com/office/drawing/2014/main" id="{14D7F292-30B1-4684-878F-F145EBAF2B3D}"/>
                        </a:ext>
                      </a:extLst>
                    </p:cNvPr>
                    <p:cNvCxnSpPr/>
                    <p:nvPr/>
                  </p:nvCxnSpPr>
                  <p:spPr>
                    <a:xfrm flipV="1">
                      <a:off x="285750" y="0"/>
                      <a:ext cx="0" cy="1457325"/>
                    </a:xfrm>
                    <a:prstGeom prst="line">
                      <a:avLst/>
                    </a:prstGeom>
                    <a:noFill/>
                    <a:ln w="6350" cap="flat" cmpd="sng" algn="ctr">
                      <a:solidFill>
                        <a:sysClr val="windowText" lastClr="000000">
                          <a:lumMod val="50000"/>
                          <a:lumOff val="50000"/>
                        </a:sysClr>
                      </a:solidFill>
                      <a:prstDash val="dash"/>
                      <a:miter lim="800000"/>
                    </a:ln>
                    <a:effectLst/>
                  </p:spPr>
                </p:cxnSp>
              </p:grpSp>
              <p:grpSp>
                <p:nvGrpSpPr>
                  <p:cNvPr id="23" name="Group 22">
                    <a:extLst>
                      <a:ext uri="{FF2B5EF4-FFF2-40B4-BE49-F238E27FC236}">
                        <a16:creationId xmlns:a16="http://schemas.microsoft.com/office/drawing/2014/main" id="{285442DE-BAA1-4D5F-BFB6-D35A7B9FF7AC}"/>
                      </a:ext>
                    </a:extLst>
                  </p:cNvPr>
                  <p:cNvGrpSpPr/>
                  <p:nvPr/>
                </p:nvGrpSpPr>
                <p:grpSpPr>
                  <a:xfrm>
                    <a:off x="257175" y="9525"/>
                    <a:ext cx="285750" cy="1457325"/>
                    <a:chOff x="0" y="0"/>
                    <a:chExt cx="285750" cy="1457325"/>
                  </a:xfrm>
                </p:grpSpPr>
                <p:cxnSp>
                  <p:nvCxnSpPr>
                    <p:cNvPr id="24" name="Straight Connector 23">
                      <a:extLst>
                        <a:ext uri="{FF2B5EF4-FFF2-40B4-BE49-F238E27FC236}">
                          <a16:creationId xmlns:a16="http://schemas.microsoft.com/office/drawing/2014/main" id="{C27790A2-E7D6-4AFD-A0C3-141C20023B23}"/>
                        </a:ext>
                      </a:extLst>
                    </p:cNvPr>
                    <p:cNvCxnSpPr/>
                    <p:nvPr/>
                  </p:nvCxnSpPr>
                  <p:spPr>
                    <a:xfrm flipV="1">
                      <a:off x="0" y="0"/>
                      <a:ext cx="0" cy="1457325"/>
                    </a:xfrm>
                    <a:prstGeom prst="line">
                      <a:avLst/>
                    </a:prstGeom>
                    <a:noFill/>
                    <a:ln w="6350" cap="flat" cmpd="sng" algn="ctr">
                      <a:solidFill>
                        <a:sysClr val="windowText" lastClr="000000">
                          <a:lumMod val="50000"/>
                          <a:lumOff val="50000"/>
                        </a:sysClr>
                      </a:solidFill>
                      <a:prstDash val="dash"/>
                      <a:miter lim="800000"/>
                    </a:ln>
                    <a:effectLst/>
                  </p:spPr>
                </p:cxnSp>
                <p:cxnSp>
                  <p:nvCxnSpPr>
                    <p:cNvPr id="25" name="Straight Connector 24">
                      <a:extLst>
                        <a:ext uri="{FF2B5EF4-FFF2-40B4-BE49-F238E27FC236}">
                          <a16:creationId xmlns:a16="http://schemas.microsoft.com/office/drawing/2014/main" id="{35AF316A-D565-449F-A8B2-1AB56E44A42E}"/>
                        </a:ext>
                      </a:extLst>
                    </p:cNvPr>
                    <p:cNvCxnSpPr/>
                    <p:nvPr/>
                  </p:nvCxnSpPr>
                  <p:spPr>
                    <a:xfrm flipV="1">
                      <a:off x="285750" y="0"/>
                      <a:ext cx="0" cy="1457325"/>
                    </a:xfrm>
                    <a:prstGeom prst="line">
                      <a:avLst/>
                    </a:prstGeom>
                    <a:noFill/>
                    <a:ln w="6350" cap="flat" cmpd="sng" algn="ctr">
                      <a:solidFill>
                        <a:sysClr val="windowText" lastClr="000000">
                          <a:lumMod val="50000"/>
                          <a:lumOff val="50000"/>
                        </a:sysClr>
                      </a:solidFill>
                      <a:prstDash val="dash"/>
                      <a:miter lim="800000"/>
                    </a:ln>
                    <a:effectLst/>
                  </p:spPr>
                </p:cxnSp>
              </p:grpSp>
            </p:grpSp>
            <p:sp>
              <p:nvSpPr>
                <p:cNvPr id="17" name="Text Box 2">
                  <a:extLst>
                    <a:ext uri="{FF2B5EF4-FFF2-40B4-BE49-F238E27FC236}">
                      <a16:creationId xmlns:a16="http://schemas.microsoft.com/office/drawing/2014/main" id="{A02E7B82-03C9-439C-9E94-5F67492B2CF9}"/>
                    </a:ext>
                  </a:extLst>
                </p:cNvPr>
                <p:cNvSpPr txBox="1">
                  <a:spLocks noChangeArrowheads="1"/>
                </p:cNvSpPr>
                <p:nvPr/>
              </p:nvSpPr>
              <p:spPr bwMode="auto">
                <a:xfrm>
                  <a:off x="177890" y="-104775"/>
                  <a:ext cx="971549" cy="273473"/>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Main Channel</a:t>
                  </a:r>
                </a:p>
              </p:txBody>
            </p:sp>
            <p:sp>
              <p:nvSpPr>
                <p:cNvPr id="18" name="Text Box 2">
                  <a:extLst>
                    <a:ext uri="{FF2B5EF4-FFF2-40B4-BE49-F238E27FC236}">
                      <a16:creationId xmlns:a16="http://schemas.microsoft.com/office/drawing/2014/main" id="{58808523-448D-4C99-8D21-53CE252CB235}"/>
                    </a:ext>
                  </a:extLst>
                </p:cNvPr>
                <p:cNvSpPr txBox="1">
                  <a:spLocks noChangeArrowheads="1"/>
                </p:cNvSpPr>
                <p:nvPr/>
              </p:nvSpPr>
              <p:spPr bwMode="auto">
                <a:xfrm rot="16200000">
                  <a:off x="352317" y="686263"/>
                  <a:ext cx="1295399" cy="252437"/>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Adjacent Channel</a:t>
                  </a:r>
                </a:p>
              </p:txBody>
            </p:sp>
            <p:sp>
              <p:nvSpPr>
                <p:cNvPr id="19" name="Text Box 2">
                  <a:extLst>
                    <a:ext uri="{FF2B5EF4-FFF2-40B4-BE49-F238E27FC236}">
                      <a16:creationId xmlns:a16="http://schemas.microsoft.com/office/drawing/2014/main" id="{06C09161-3EF2-4768-9832-1757AAFC51D6}"/>
                    </a:ext>
                  </a:extLst>
                </p:cNvPr>
                <p:cNvSpPr txBox="1">
                  <a:spLocks noChangeArrowheads="1"/>
                </p:cNvSpPr>
                <p:nvPr/>
              </p:nvSpPr>
              <p:spPr bwMode="auto">
                <a:xfrm rot="16200000">
                  <a:off x="-295184" y="695788"/>
                  <a:ext cx="1294764" cy="252437"/>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Adjacent Channel</a:t>
                  </a:r>
                </a:p>
              </p:txBody>
            </p:sp>
            <p:cxnSp>
              <p:nvCxnSpPr>
                <p:cNvPr id="20" name="Straight Arrow Connector 19">
                  <a:extLst>
                    <a:ext uri="{FF2B5EF4-FFF2-40B4-BE49-F238E27FC236}">
                      <a16:creationId xmlns:a16="http://schemas.microsoft.com/office/drawing/2014/main" id="{82D7935E-4B7E-44CF-94AC-1089AF769360}"/>
                    </a:ext>
                  </a:extLst>
                </p:cNvPr>
                <p:cNvCxnSpPr/>
                <p:nvPr/>
              </p:nvCxnSpPr>
              <p:spPr>
                <a:xfrm flipV="1">
                  <a:off x="1200150" y="742950"/>
                  <a:ext cx="0" cy="512147"/>
                </a:xfrm>
                <a:prstGeom prst="straightConnector1">
                  <a:avLst/>
                </a:prstGeom>
                <a:noFill/>
                <a:ln w="6350" cap="flat" cmpd="sng" algn="ctr">
                  <a:solidFill>
                    <a:srgbClr val="5B9BD5"/>
                  </a:solidFill>
                  <a:prstDash val="solid"/>
                  <a:miter lim="800000"/>
                  <a:headEnd type="triangle" w="med" len="med"/>
                  <a:tailEnd type="triangle" w="med" len="med"/>
                </a:ln>
                <a:effectLst/>
              </p:spPr>
            </p:cxnSp>
          </p:grpSp>
          <mc:AlternateContent xmlns:mc="http://schemas.openxmlformats.org/markup-compatibility/2006" xmlns:a14="http://schemas.microsoft.com/office/drawing/2010/main">
            <mc:Choice Requires="a14">
              <p:sp>
                <p:nvSpPr>
                  <p:cNvPr id="11" name="Text Box 2">
                    <a:extLst>
                      <a:ext uri="{FF2B5EF4-FFF2-40B4-BE49-F238E27FC236}">
                        <a16:creationId xmlns:a16="http://schemas.microsoft.com/office/drawing/2014/main" id="{A77B8844-93CD-453F-ACA7-30632D402042}"/>
                      </a:ext>
                    </a:extLst>
                  </p:cNvPr>
                  <p:cNvSpPr txBox="1">
                    <a:spLocks noChangeArrowheads="1"/>
                  </p:cNvSpPr>
                  <p:nvPr/>
                </p:nvSpPr>
                <p:spPr bwMode="auto">
                  <a:xfrm>
                    <a:off x="1085850" y="1609725"/>
                    <a:ext cx="543559" cy="395604"/>
                  </a:xfrm>
                  <a:prstGeom prst="rect">
                    <a:avLst/>
                  </a:prstGeom>
                  <a:noFill/>
                  <a:ln w="9525">
                    <a:noFill/>
                    <a:miter lim="800000"/>
                    <a:headEnd/>
                    <a:tailEnd/>
                  </a:ln>
                </p:spPr>
                <p:txBody>
                  <a:bodyPr rot="0" vert="horz" wrap="square" lIns="91440" tIns="45720" rIns="91440" bIns="45720" anchor="t" anchorCtr="0">
                    <a:sp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200" i="1">
                              <a:effectLst/>
                              <a:latin typeface="Cambria Math" panose="02040503050406030204" pitchFamily="18" charset="0"/>
                              <a:ea typeface="Calibri" panose="020F0502020204030204" pitchFamily="34" charset="0"/>
                              <a:cs typeface="Times New Roman" panose="02020603050405020304" pitchFamily="18" charset="0"/>
                            </a:rPr>
                            <m:t>𝑓𝑟𝑒𝑞</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2" name="Text Box 2"/>
                  <p:cNvSpPr txBox="1">
                    <a:spLocks noRot="1" noChangeAspect="1" noMove="1" noResize="1" noEditPoints="1" noAdjustHandles="1" noChangeArrowheads="1" noChangeShapeType="1" noTextEdit="1"/>
                  </p:cNvSpPr>
                  <p:nvPr/>
                </p:nvSpPr>
                <p:spPr bwMode="auto">
                  <a:xfrm>
                    <a:off x="1085850" y="1609725"/>
                    <a:ext cx="543559" cy="395604"/>
                  </a:xfrm>
                  <a:prstGeom prst="rect">
                    <a:avLst/>
                  </a:prstGeom>
                  <a:blipFill rotWithShape="0">
                    <a:blip r:embed="rId2"/>
                    <a:stretch>
                      <a:fillRect/>
                    </a:stretch>
                  </a:blipFill>
                  <a:ln w="9525">
                    <a:noFill/>
                    <a:miter lim="800000"/>
                    <a:headEnd/>
                    <a:tailEnd/>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6BC8CA77-5DEB-4BFA-8FD0-7301C221E7DF}"/>
                  </a:ext>
                </a:extLst>
              </p:cNvPr>
              <p:cNvCxnSpPr/>
              <p:nvPr/>
            </p:nvCxnSpPr>
            <p:spPr>
              <a:xfrm>
                <a:off x="1533525" y="1762125"/>
                <a:ext cx="333375" cy="0"/>
              </a:xfrm>
              <a:prstGeom prst="straightConnector1">
                <a:avLst/>
              </a:prstGeom>
              <a:noFill/>
              <a:ln w="6350" cap="flat" cmpd="sng" algn="ctr">
                <a:solidFill>
                  <a:srgbClr val="5B9BD5"/>
                </a:solidFill>
                <a:prstDash val="solid"/>
                <a:miter lim="800000"/>
                <a:tailEnd type="triangle"/>
              </a:ln>
              <a:effectLst/>
            </p:spPr>
          </p:cxnSp>
          <p:cxnSp>
            <p:nvCxnSpPr>
              <p:cNvPr id="13" name="Straight Connector 12">
                <a:extLst>
                  <a:ext uri="{FF2B5EF4-FFF2-40B4-BE49-F238E27FC236}">
                    <a16:creationId xmlns:a16="http://schemas.microsoft.com/office/drawing/2014/main" id="{D795B0A3-6DF2-46C1-8D34-80DF5EEB10D8}"/>
                  </a:ext>
                </a:extLst>
              </p:cNvPr>
              <p:cNvCxnSpPr/>
              <p:nvPr/>
            </p:nvCxnSpPr>
            <p:spPr>
              <a:xfrm>
                <a:off x="790575" y="752475"/>
                <a:ext cx="1104900" cy="0"/>
              </a:xfrm>
              <a:prstGeom prst="line">
                <a:avLst/>
              </a:prstGeom>
              <a:noFill/>
              <a:ln w="6350" cap="flat" cmpd="sng" algn="ctr">
                <a:solidFill>
                  <a:sysClr val="windowText" lastClr="000000">
                    <a:lumMod val="50000"/>
                    <a:lumOff val="50000"/>
                  </a:sysClr>
                </a:solidFill>
                <a:prstDash val="dash"/>
                <a:miter lim="800000"/>
              </a:ln>
              <a:effectLst/>
            </p:spPr>
          </p:cxnSp>
          <p:cxnSp>
            <p:nvCxnSpPr>
              <p:cNvPr id="14" name="Straight Connector 13">
                <a:extLst>
                  <a:ext uri="{FF2B5EF4-FFF2-40B4-BE49-F238E27FC236}">
                    <a16:creationId xmlns:a16="http://schemas.microsoft.com/office/drawing/2014/main" id="{24D68359-2B84-401F-A6ED-60191FB4B99D}"/>
                  </a:ext>
                </a:extLst>
              </p:cNvPr>
              <p:cNvCxnSpPr/>
              <p:nvPr/>
            </p:nvCxnSpPr>
            <p:spPr>
              <a:xfrm>
                <a:off x="790575" y="1266825"/>
                <a:ext cx="1104900" cy="0"/>
              </a:xfrm>
              <a:prstGeom prst="line">
                <a:avLst/>
              </a:prstGeom>
              <a:noFill/>
              <a:ln w="6350" cap="flat" cmpd="sng" algn="ctr">
                <a:solidFill>
                  <a:sysClr val="windowText" lastClr="000000">
                    <a:lumMod val="50000"/>
                    <a:lumOff val="50000"/>
                  </a:sysClr>
                </a:solidFill>
                <a:prstDash val="dash"/>
                <a:miter lim="800000"/>
              </a:ln>
              <a:effectLst/>
            </p:spPr>
          </p:cxnSp>
        </p:grpSp>
        <p:sp>
          <p:nvSpPr>
            <p:cNvPr id="8" name="Rectangle 7">
              <a:extLst>
                <a:ext uri="{FF2B5EF4-FFF2-40B4-BE49-F238E27FC236}">
                  <a16:creationId xmlns:a16="http://schemas.microsoft.com/office/drawing/2014/main" id="{C6D89F40-0BA0-4758-AA5B-510BECA8ED10}"/>
                </a:ext>
              </a:extLst>
            </p:cNvPr>
            <p:cNvSpPr/>
            <p:nvPr/>
          </p:nvSpPr>
          <p:spPr>
            <a:xfrm>
              <a:off x="0" y="-1"/>
              <a:ext cx="3752740" cy="2504171"/>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Text Box 2">
              <a:extLst>
                <a:ext uri="{FF2B5EF4-FFF2-40B4-BE49-F238E27FC236}">
                  <a16:creationId xmlns:a16="http://schemas.microsoft.com/office/drawing/2014/main" id="{FEBD286A-FBA7-4500-9D58-4DC0E6214A42}"/>
                </a:ext>
              </a:extLst>
            </p:cNvPr>
            <p:cNvSpPr txBox="1">
              <a:spLocks noChangeArrowheads="1"/>
            </p:cNvSpPr>
            <p:nvPr/>
          </p:nvSpPr>
          <p:spPr bwMode="auto">
            <a:xfrm>
              <a:off x="-1" y="1838325"/>
              <a:ext cx="3752741" cy="4857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Adjacent Bands due to Odd Order Mixing for Modulated (Band-Limited) Input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4" name="Rectangle 33">
            <a:extLst>
              <a:ext uri="{FF2B5EF4-FFF2-40B4-BE49-F238E27FC236}">
                <a16:creationId xmlns:a16="http://schemas.microsoft.com/office/drawing/2014/main" id="{792ECDF6-C43A-4681-A137-121CFE2766A3}"/>
              </a:ext>
            </a:extLst>
          </p:cNvPr>
          <p:cNvSpPr/>
          <p:nvPr/>
        </p:nvSpPr>
        <p:spPr>
          <a:xfrm>
            <a:off x="4779067" y="1639133"/>
            <a:ext cx="4385570" cy="1200329"/>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Note that adjacent channel power expressed in dB below Main Channel Power (dBc) is referred to as Adjacent Channel Power Ratio (ACPR). </a:t>
            </a:r>
            <a:endParaRPr lang="en-US" dirty="0"/>
          </a:p>
        </p:txBody>
      </p:sp>
    </p:spTree>
    <p:extLst>
      <p:ext uri="{BB962C8B-B14F-4D97-AF65-F5344CB8AC3E}">
        <p14:creationId xmlns:p14="http://schemas.microsoft.com/office/powerpoint/2010/main" val="383022153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E1A2-67DE-4BE6-8EAC-4F1A35297C6D}"/>
              </a:ext>
            </a:extLst>
          </p:cNvPr>
          <p:cNvSpPr>
            <a:spLocks noGrp="1"/>
          </p:cNvSpPr>
          <p:nvPr>
            <p:ph type="title"/>
          </p:nvPr>
        </p:nvSpPr>
        <p:spPr/>
        <p:txBody>
          <a:bodyPr/>
          <a:lstStyle/>
          <a:p>
            <a:r>
              <a:rPr lang="en-IN" dirty="0"/>
              <a:t>AM-AM Conversion</a:t>
            </a:r>
          </a:p>
        </p:txBody>
      </p:sp>
      <p:sp>
        <p:nvSpPr>
          <p:cNvPr id="3" name="Date Placeholder 2">
            <a:extLst>
              <a:ext uri="{FF2B5EF4-FFF2-40B4-BE49-F238E27FC236}">
                <a16:creationId xmlns:a16="http://schemas.microsoft.com/office/drawing/2014/main" id="{DC785DCA-016E-4B7C-9CFF-8C59E255E1A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7A48113-7B9E-4D67-BE97-ECF06D4D10F5}"/>
              </a:ext>
            </a:extLst>
          </p:cNvPr>
          <p:cNvSpPr>
            <a:spLocks noGrp="1"/>
          </p:cNvSpPr>
          <p:nvPr>
            <p:ph type="sldNum" sz="quarter" idx="12"/>
          </p:nvPr>
        </p:nvSpPr>
        <p:spPr/>
        <p:txBody>
          <a:bodyPr/>
          <a:lstStyle/>
          <a:p>
            <a:fld id="{2495F090-CA2D-44FF-B42B-1156B48CA943}" type="slidenum">
              <a:rPr lang="en-IN" smtClean="0"/>
              <a:t>204</a:t>
            </a:fld>
            <a:endParaRPr lang="en-IN"/>
          </a:p>
        </p:txBody>
      </p:sp>
      <p:grpSp>
        <p:nvGrpSpPr>
          <p:cNvPr id="6" name="Group 5">
            <a:extLst>
              <a:ext uri="{FF2B5EF4-FFF2-40B4-BE49-F238E27FC236}">
                <a16:creationId xmlns:a16="http://schemas.microsoft.com/office/drawing/2014/main" id="{E42D5049-1B31-408A-A2D9-FACF50A44FB8}"/>
              </a:ext>
            </a:extLst>
          </p:cNvPr>
          <p:cNvGrpSpPr/>
          <p:nvPr/>
        </p:nvGrpSpPr>
        <p:grpSpPr>
          <a:xfrm>
            <a:off x="5315078" y="2614357"/>
            <a:ext cx="2455860" cy="2694940"/>
            <a:chOff x="0" y="0"/>
            <a:chExt cx="2266950" cy="2695575"/>
          </a:xfrm>
        </p:grpSpPr>
        <p:cxnSp>
          <p:nvCxnSpPr>
            <p:cNvPr id="7" name="Straight Arrow Connector 6">
              <a:extLst>
                <a:ext uri="{FF2B5EF4-FFF2-40B4-BE49-F238E27FC236}">
                  <a16:creationId xmlns:a16="http://schemas.microsoft.com/office/drawing/2014/main" id="{3D7BC0C0-CC14-44AE-B07C-FB62703B1AC5}"/>
                </a:ext>
              </a:extLst>
            </p:cNvPr>
            <p:cNvCxnSpPr/>
            <p:nvPr/>
          </p:nvCxnSpPr>
          <p:spPr>
            <a:xfrm flipV="1">
              <a:off x="971550" y="257174"/>
              <a:ext cx="28575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AF70B6A-0FA8-453D-A58A-41650375CBEF}"/>
                </a:ext>
              </a:extLst>
            </p:cNvPr>
            <p:cNvGrpSpPr/>
            <p:nvPr/>
          </p:nvGrpSpPr>
          <p:grpSpPr>
            <a:xfrm>
              <a:off x="0" y="0"/>
              <a:ext cx="2266950" cy="2695575"/>
              <a:chOff x="0" y="0"/>
              <a:chExt cx="2266950" cy="2695575"/>
            </a:xfrm>
          </p:grpSpPr>
          <p:grpSp>
            <p:nvGrpSpPr>
              <p:cNvPr id="9" name="Group 8">
                <a:extLst>
                  <a:ext uri="{FF2B5EF4-FFF2-40B4-BE49-F238E27FC236}">
                    <a16:creationId xmlns:a16="http://schemas.microsoft.com/office/drawing/2014/main" id="{0F7FDE03-5458-45E4-8EEE-A0088A8EA36E}"/>
                  </a:ext>
                </a:extLst>
              </p:cNvPr>
              <p:cNvGrpSpPr/>
              <p:nvPr/>
            </p:nvGrpSpPr>
            <p:grpSpPr>
              <a:xfrm>
                <a:off x="0" y="57149"/>
                <a:ext cx="2152650" cy="2638426"/>
                <a:chOff x="0" y="57149"/>
                <a:chExt cx="2152650" cy="2638426"/>
              </a:xfrm>
            </p:grpSpPr>
            <p:grpSp>
              <p:nvGrpSpPr>
                <p:cNvPr id="12" name="Group 11">
                  <a:extLst>
                    <a:ext uri="{FF2B5EF4-FFF2-40B4-BE49-F238E27FC236}">
                      <a16:creationId xmlns:a16="http://schemas.microsoft.com/office/drawing/2014/main" id="{F5997C20-90D2-4761-B838-1F5720D15D45}"/>
                    </a:ext>
                  </a:extLst>
                </p:cNvPr>
                <p:cNvGrpSpPr/>
                <p:nvPr/>
              </p:nvGrpSpPr>
              <p:grpSpPr>
                <a:xfrm>
                  <a:off x="209550" y="57149"/>
                  <a:ext cx="1943100" cy="2638426"/>
                  <a:chOff x="209550" y="57149"/>
                  <a:chExt cx="1943100" cy="2638426"/>
                </a:xfrm>
              </p:grpSpPr>
              <p:grpSp>
                <p:nvGrpSpPr>
                  <p:cNvPr id="18" name="Group 17">
                    <a:extLst>
                      <a:ext uri="{FF2B5EF4-FFF2-40B4-BE49-F238E27FC236}">
                        <a16:creationId xmlns:a16="http://schemas.microsoft.com/office/drawing/2014/main" id="{6E17D9C5-107E-4084-B68B-4237B1DB11BE}"/>
                      </a:ext>
                    </a:extLst>
                  </p:cNvPr>
                  <p:cNvGrpSpPr/>
                  <p:nvPr/>
                </p:nvGrpSpPr>
                <p:grpSpPr>
                  <a:xfrm>
                    <a:off x="219077" y="257175"/>
                    <a:ext cx="1752598" cy="2438400"/>
                    <a:chOff x="219077" y="257175"/>
                    <a:chExt cx="1967329" cy="2438400"/>
                  </a:xfrm>
                </p:grpSpPr>
                <p:grpSp>
                  <p:nvGrpSpPr>
                    <p:cNvPr id="22" name="Group 21">
                      <a:extLst>
                        <a:ext uri="{FF2B5EF4-FFF2-40B4-BE49-F238E27FC236}">
                          <a16:creationId xmlns:a16="http://schemas.microsoft.com/office/drawing/2014/main" id="{76C9477F-9F0E-4605-8824-E14A743C4A80}"/>
                        </a:ext>
                      </a:extLst>
                    </p:cNvPr>
                    <p:cNvGrpSpPr/>
                    <p:nvPr/>
                  </p:nvGrpSpPr>
                  <p:grpSpPr>
                    <a:xfrm rot="16200000">
                      <a:off x="-13709" y="495460"/>
                      <a:ext cx="2438400" cy="1961830"/>
                      <a:chOff x="-13709" y="495459"/>
                      <a:chExt cx="2438400" cy="257175"/>
                    </a:xfrm>
                  </p:grpSpPr>
                  <p:sp>
                    <p:nvSpPr>
                      <p:cNvPr id="26" name="Arc 25">
                        <a:extLst>
                          <a:ext uri="{FF2B5EF4-FFF2-40B4-BE49-F238E27FC236}">
                            <a16:creationId xmlns:a16="http://schemas.microsoft.com/office/drawing/2014/main" id="{6083896D-F173-4926-97AF-4BC4F7989453}"/>
                          </a:ext>
                        </a:extLst>
                      </p:cNvPr>
                      <p:cNvSpPr/>
                      <p:nvPr/>
                    </p:nvSpPr>
                    <p:spPr>
                      <a:xfrm>
                        <a:off x="-13709" y="495459"/>
                        <a:ext cx="2438400" cy="123825"/>
                      </a:xfrm>
                      <a:prstGeom prst="arc">
                        <a:avLst>
                          <a:gd name="adj1" fmla="val 16200000"/>
                          <a:gd name="adj2" fmla="val 5298919"/>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Arc 26">
                        <a:extLst>
                          <a:ext uri="{FF2B5EF4-FFF2-40B4-BE49-F238E27FC236}">
                            <a16:creationId xmlns:a16="http://schemas.microsoft.com/office/drawing/2014/main" id="{92A9190C-C51A-4907-BC53-52804E755E09}"/>
                          </a:ext>
                        </a:extLst>
                      </p:cNvPr>
                      <p:cNvSpPr/>
                      <p:nvPr/>
                    </p:nvSpPr>
                    <p:spPr>
                      <a:xfrm flipH="1">
                        <a:off x="519691" y="619284"/>
                        <a:ext cx="1343025" cy="133350"/>
                      </a:xfrm>
                      <a:prstGeom prst="arc">
                        <a:avLst>
                          <a:gd name="adj1" fmla="val 16200000"/>
                          <a:gd name="adj2" fmla="val 5298919"/>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3" name="Group 22">
                      <a:extLst>
                        <a:ext uri="{FF2B5EF4-FFF2-40B4-BE49-F238E27FC236}">
                          <a16:creationId xmlns:a16="http://schemas.microsoft.com/office/drawing/2014/main" id="{2A9D4E0E-91A8-4AB8-B3CF-629EA2C105E5}"/>
                        </a:ext>
                      </a:extLst>
                    </p:cNvPr>
                    <p:cNvGrpSpPr/>
                    <p:nvPr/>
                  </p:nvGrpSpPr>
                  <p:grpSpPr>
                    <a:xfrm rot="16200000">
                      <a:off x="214893" y="266859"/>
                      <a:ext cx="1952531" cy="1944164"/>
                      <a:chOff x="214891" y="266859"/>
                      <a:chExt cx="1952531" cy="247650"/>
                    </a:xfrm>
                  </p:grpSpPr>
                  <p:sp>
                    <p:nvSpPr>
                      <p:cNvPr id="24" name="Arc 23">
                        <a:extLst>
                          <a:ext uri="{FF2B5EF4-FFF2-40B4-BE49-F238E27FC236}">
                            <a16:creationId xmlns:a16="http://schemas.microsoft.com/office/drawing/2014/main" id="{222149C5-3A25-4424-8A82-6B13D9A049B4}"/>
                          </a:ext>
                        </a:extLst>
                      </p:cNvPr>
                      <p:cNvSpPr/>
                      <p:nvPr/>
                    </p:nvSpPr>
                    <p:spPr>
                      <a:xfrm>
                        <a:off x="214891" y="266859"/>
                        <a:ext cx="1942465" cy="123825"/>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Arc 24">
                        <a:extLst>
                          <a:ext uri="{FF2B5EF4-FFF2-40B4-BE49-F238E27FC236}">
                            <a16:creationId xmlns:a16="http://schemas.microsoft.com/office/drawing/2014/main" id="{CD4D6D65-244F-4EDB-9714-0ED1D137D17E}"/>
                          </a:ext>
                        </a:extLst>
                      </p:cNvPr>
                      <p:cNvSpPr/>
                      <p:nvPr/>
                    </p:nvSpPr>
                    <p:spPr>
                      <a:xfrm flipH="1">
                        <a:off x="224416" y="390684"/>
                        <a:ext cx="1943006" cy="123825"/>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cxnSp>
                <p:nvCxnSpPr>
                  <p:cNvPr id="19" name="Straight Arrow Connector 18">
                    <a:extLst>
                      <a:ext uri="{FF2B5EF4-FFF2-40B4-BE49-F238E27FC236}">
                        <a16:creationId xmlns:a16="http://schemas.microsoft.com/office/drawing/2014/main" id="{46167C29-E393-43B4-9C07-6A81203BB50B}"/>
                      </a:ext>
                    </a:extLst>
                  </p:cNvPr>
                  <p:cNvCxnSpPr/>
                  <p:nvPr/>
                </p:nvCxnSpPr>
                <p:spPr>
                  <a:xfrm>
                    <a:off x="209550" y="1257299"/>
                    <a:ext cx="19431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651BF2-8F84-490D-9979-9C3F58220271}"/>
                      </a:ext>
                    </a:extLst>
                  </p:cNvPr>
                  <p:cNvCxnSpPr/>
                  <p:nvPr/>
                </p:nvCxnSpPr>
                <p:spPr>
                  <a:xfrm flipV="1">
                    <a:off x="209550" y="57149"/>
                    <a:ext cx="0" cy="2038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23C1FA-606A-40AD-8A51-E6E70BA9ECAC}"/>
                      </a:ext>
                    </a:extLst>
                  </p:cNvPr>
                  <p:cNvCxnSpPr/>
                  <p:nvPr/>
                </p:nvCxnSpPr>
                <p:spPr>
                  <a:xfrm flipV="1">
                    <a:off x="1962150" y="95249"/>
                    <a:ext cx="0" cy="2162175"/>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3" name="Text Box 2">
                  <a:extLst>
                    <a:ext uri="{FF2B5EF4-FFF2-40B4-BE49-F238E27FC236}">
                      <a16:creationId xmlns:a16="http://schemas.microsoft.com/office/drawing/2014/main" id="{F5086626-29D6-47A4-8D16-46423EDBC622}"/>
                    </a:ext>
                  </a:extLst>
                </p:cNvPr>
                <p:cNvSpPr txBox="1">
                  <a:spLocks noChangeArrowheads="1"/>
                </p:cNvSpPr>
                <p:nvPr/>
              </p:nvSpPr>
              <p:spPr bwMode="auto">
                <a:xfrm>
                  <a:off x="1381125" y="1209674"/>
                  <a:ext cx="571500"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Time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
                  <a:extLst>
                    <a:ext uri="{FF2B5EF4-FFF2-40B4-BE49-F238E27FC236}">
                      <a16:creationId xmlns:a16="http://schemas.microsoft.com/office/drawing/2014/main" id="{8DE5F039-0851-47FF-A422-4F2C015736FF}"/>
                    </a:ext>
                  </a:extLst>
                </p:cNvPr>
                <p:cNvSpPr txBox="1">
                  <a:spLocks noChangeArrowheads="1"/>
                </p:cNvSpPr>
                <p:nvPr/>
              </p:nvSpPr>
              <p:spPr bwMode="auto">
                <a:xfrm rot="16200000">
                  <a:off x="-509587" y="766761"/>
                  <a:ext cx="1276350"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Amplitude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
                  <a:extLst>
                    <a:ext uri="{FF2B5EF4-FFF2-40B4-BE49-F238E27FC236}">
                      <a16:creationId xmlns:a16="http://schemas.microsoft.com/office/drawing/2014/main" id="{13D7A716-9421-4394-B055-A164E7F4D9D1}"/>
                    </a:ext>
                  </a:extLst>
                </p:cNvPr>
                <p:cNvSpPr txBox="1">
                  <a:spLocks noChangeArrowheads="1"/>
                </p:cNvSpPr>
                <p:nvPr/>
              </p:nvSpPr>
              <p:spPr bwMode="auto">
                <a:xfrm>
                  <a:off x="1019175" y="57149"/>
                  <a:ext cx="828675"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Pure Tone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38C43676-38E9-4C3D-A794-55E415F89F2D}"/>
                    </a:ext>
                  </a:extLst>
                </p:cNvPr>
                <p:cNvSpPr txBox="1">
                  <a:spLocks noChangeArrowheads="1"/>
                </p:cNvSpPr>
                <p:nvPr/>
              </p:nvSpPr>
              <p:spPr bwMode="auto">
                <a:xfrm>
                  <a:off x="238125" y="2133599"/>
                  <a:ext cx="1781175"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AM-AM Distorted Tone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D22D75ED-EBC6-4A61-B646-4DEAB254985C}"/>
                    </a:ext>
                  </a:extLst>
                </p:cNvPr>
                <p:cNvCxnSpPr/>
                <p:nvPr/>
              </p:nvCxnSpPr>
              <p:spPr>
                <a:xfrm flipH="1">
                  <a:off x="781050" y="1838324"/>
                  <a:ext cx="314325" cy="31432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4943E12E-05FB-4639-982D-5A867F58D162}"/>
                  </a:ext>
                </a:extLst>
              </p:cNvPr>
              <p:cNvSpPr/>
              <p:nvPr/>
            </p:nvSpPr>
            <p:spPr>
              <a:xfrm>
                <a:off x="9525" y="0"/>
                <a:ext cx="2257425" cy="2647950"/>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8" name="Group 27">
            <a:extLst>
              <a:ext uri="{FF2B5EF4-FFF2-40B4-BE49-F238E27FC236}">
                <a16:creationId xmlns:a16="http://schemas.microsoft.com/office/drawing/2014/main" id="{FBA1EB01-F185-4089-B0DC-DC7CB98221E6}"/>
              </a:ext>
            </a:extLst>
          </p:cNvPr>
          <p:cNvGrpSpPr/>
          <p:nvPr/>
        </p:nvGrpSpPr>
        <p:grpSpPr>
          <a:xfrm>
            <a:off x="1136768" y="2399697"/>
            <a:ext cx="3864028" cy="3362325"/>
            <a:chOff x="-16267" y="47928"/>
            <a:chExt cx="3567187" cy="3362325"/>
          </a:xfrm>
        </p:grpSpPr>
        <p:grpSp>
          <p:nvGrpSpPr>
            <p:cNvPr id="29" name="Group 28">
              <a:extLst>
                <a:ext uri="{FF2B5EF4-FFF2-40B4-BE49-F238E27FC236}">
                  <a16:creationId xmlns:a16="http://schemas.microsoft.com/office/drawing/2014/main" id="{C0391945-103A-4323-9EF6-DBA24B06E204}"/>
                </a:ext>
              </a:extLst>
            </p:cNvPr>
            <p:cNvGrpSpPr/>
            <p:nvPr/>
          </p:nvGrpSpPr>
          <p:grpSpPr>
            <a:xfrm>
              <a:off x="-16267" y="47928"/>
              <a:ext cx="3397013" cy="3362325"/>
              <a:chOff x="-16267" y="47928"/>
              <a:chExt cx="3397013" cy="3362325"/>
            </a:xfrm>
          </p:grpSpPr>
          <p:sp>
            <p:nvSpPr>
              <p:cNvPr id="35" name="Rectangle 34">
                <a:extLst>
                  <a:ext uri="{FF2B5EF4-FFF2-40B4-BE49-F238E27FC236}">
                    <a16:creationId xmlns:a16="http://schemas.microsoft.com/office/drawing/2014/main" id="{5EBAD86F-21FB-4639-9DE0-6A9FE3E20110}"/>
                  </a:ext>
                </a:extLst>
              </p:cNvPr>
              <p:cNvSpPr/>
              <p:nvPr/>
            </p:nvSpPr>
            <p:spPr>
              <a:xfrm>
                <a:off x="-16267" y="47928"/>
                <a:ext cx="3397013" cy="3362325"/>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7" name="Group 36">
                <a:extLst>
                  <a:ext uri="{FF2B5EF4-FFF2-40B4-BE49-F238E27FC236}">
                    <a16:creationId xmlns:a16="http://schemas.microsoft.com/office/drawing/2014/main" id="{60338EDA-7391-439D-B4C2-A3B706C8FF24}"/>
                  </a:ext>
                </a:extLst>
              </p:cNvPr>
              <p:cNvGrpSpPr/>
              <p:nvPr/>
            </p:nvGrpSpPr>
            <p:grpSpPr>
              <a:xfrm>
                <a:off x="0" y="114300"/>
                <a:ext cx="3313747" cy="2933700"/>
                <a:chOff x="0" y="114300"/>
                <a:chExt cx="3313747" cy="2933700"/>
              </a:xfrm>
            </p:grpSpPr>
            <p:grpSp>
              <p:nvGrpSpPr>
                <p:cNvPr id="39" name="Group 38">
                  <a:extLst>
                    <a:ext uri="{FF2B5EF4-FFF2-40B4-BE49-F238E27FC236}">
                      <a16:creationId xmlns:a16="http://schemas.microsoft.com/office/drawing/2014/main" id="{88985A58-23DE-4383-AE63-92F71D5DDCA0}"/>
                    </a:ext>
                  </a:extLst>
                </p:cNvPr>
                <p:cNvGrpSpPr/>
                <p:nvPr/>
              </p:nvGrpSpPr>
              <p:grpSpPr>
                <a:xfrm>
                  <a:off x="219075" y="114300"/>
                  <a:ext cx="3094672" cy="2628900"/>
                  <a:chOff x="219075" y="114300"/>
                  <a:chExt cx="3094672" cy="2628900"/>
                </a:xfrm>
              </p:grpSpPr>
              <p:grpSp>
                <p:nvGrpSpPr>
                  <p:cNvPr id="43" name="Group 42">
                    <a:extLst>
                      <a:ext uri="{FF2B5EF4-FFF2-40B4-BE49-F238E27FC236}">
                        <a16:creationId xmlns:a16="http://schemas.microsoft.com/office/drawing/2014/main" id="{945C400B-BAB9-4C68-B628-59C906B84A90}"/>
                      </a:ext>
                    </a:extLst>
                  </p:cNvPr>
                  <p:cNvGrpSpPr/>
                  <p:nvPr/>
                </p:nvGrpSpPr>
                <p:grpSpPr>
                  <a:xfrm>
                    <a:off x="228600" y="114300"/>
                    <a:ext cx="1983952" cy="2009775"/>
                    <a:chOff x="228600" y="114300"/>
                    <a:chExt cx="1983952" cy="2009775"/>
                  </a:xfrm>
                </p:grpSpPr>
                <p:grpSp>
                  <p:nvGrpSpPr>
                    <p:cNvPr id="68" name="Group 67">
                      <a:extLst>
                        <a:ext uri="{FF2B5EF4-FFF2-40B4-BE49-F238E27FC236}">
                          <a16:creationId xmlns:a16="http://schemas.microsoft.com/office/drawing/2014/main" id="{09FADE8F-8AEA-4791-9B7E-B4846AC574D2}"/>
                        </a:ext>
                      </a:extLst>
                    </p:cNvPr>
                    <p:cNvGrpSpPr/>
                    <p:nvPr/>
                  </p:nvGrpSpPr>
                  <p:grpSpPr>
                    <a:xfrm>
                      <a:off x="228600" y="142875"/>
                      <a:ext cx="1951355" cy="1943100"/>
                      <a:chOff x="228600" y="142875"/>
                      <a:chExt cx="1951355" cy="1943100"/>
                    </a:xfrm>
                  </p:grpSpPr>
                  <p:sp>
                    <p:nvSpPr>
                      <p:cNvPr id="79" name="Oval 78">
                        <a:extLst>
                          <a:ext uri="{FF2B5EF4-FFF2-40B4-BE49-F238E27FC236}">
                            <a16:creationId xmlns:a16="http://schemas.microsoft.com/office/drawing/2014/main" id="{0AEC28FF-E958-45BC-999D-034A44586808}"/>
                          </a:ext>
                        </a:extLst>
                      </p:cNvPr>
                      <p:cNvSpPr/>
                      <p:nvPr/>
                    </p:nvSpPr>
                    <p:spPr>
                      <a:xfrm>
                        <a:off x="228600" y="142875"/>
                        <a:ext cx="1943100" cy="1943100"/>
                      </a:xfrm>
                      <a:prstGeom prst="ellipse">
                        <a:avLst/>
                      </a:prstGeom>
                      <a:no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80" name="Straight Arrow Connector 79">
                        <a:extLst>
                          <a:ext uri="{FF2B5EF4-FFF2-40B4-BE49-F238E27FC236}">
                            <a16:creationId xmlns:a16="http://schemas.microsoft.com/office/drawing/2014/main" id="{BFC2C598-D196-44DE-92CF-B586AA69BCAA}"/>
                          </a:ext>
                        </a:extLst>
                      </p:cNvPr>
                      <p:cNvCxnSpPr/>
                      <p:nvPr/>
                    </p:nvCxnSpPr>
                    <p:spPr>
                      <a:xfrm>
                        <a:off x="1209675" y="1114425"/>
                        <a:ext cx="970280" cy="0"/>
                      </a:xfrm>
                      <a:prstGeom prst="straightConnector1">
                        <a:avLst/>
                      </a:prstGeom>
                      <a:ln w="190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8C6BE6C-C91D-400C-8715-31800E5BE905}"/>
                          </a:ext>
                        </a:extLst>
                      </p:cNvPr>
                      <p:cNvCxnSpPr/>
                      <p:nvPr/>
                    </p:nvCxnSpPr>
                    <p:spPr>
                      <a:xfrm flipV="1">
                        <a:off x="1209675" y="428625"/>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2D539D3-A862-4FE6-8C2F-B9FFDEBFF51A}"/>
                          </a:ext>
                        </a:extLst>
                      </p:cNvPr>
                      <p:cNvCxnSpPr/>
                      <p:nvPr/>
                    </p:nvCxnSpPr>
                    <p:spPr>
                      <a:xfrm>
                        <a:off x="1209675" y="1114425"/>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3FA88896-0EB1-4632-9395-9505350E7B38}"/>
                        </a:ext>
                      </a:extLst>
                    </p:cNvPr>
                    <p:cNvGrpSpPr/>
                    <p:nvPr/>
                  </p:nvGrpSpPr>
                  <p:grpSpPr>
                    <a:xfrm rot="18987717">
                      <a:off x="1562100" y="114300"/>
                      <a:ext cx="650452" cy="647700"/>
                      <a:chOff x="1562100" y="114300"/>
                      <a:chExt cx="1951355" cy="1943100"/>
                    </a:xfrm>
                  </p:grpSpPr>
                  <p:sp>
                    <p:nvSpPr>
                      <p:cNvPr id="75" name="Oval 74">
                        <a:extLst>
                          <a:ext uri="{FF2B5EF4-FFF2-40B4-BE49-F238E27FC236}">
                            <a16:creationId xmlns:a16="http://schemas.microsoft.com/office/drawing/2014/main" id="{149E0E2F-E627-44CA-9697-FAEFB8979025}"/>
                          </a:ext>
                        </a:extLst>
                      </p:cNvPr>
                      <p:cNvSpPr/>
                      <p:nvPr/>
                    </p:nvSpPr>
                    <p:spPr>
                      <a:xfrm>
                        <a:off x="1562100" y="114300"/>
                        <a:ext cx="1943100" cy="1943100"/>
                      </a:xfrm>
                      <a:prstGeom prst="ellipse">
                        <a:avLst/>
                      </a:prstGeom>
                      <a:no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76" name="Straight Arrow Connector 75">
                        <a:extLst>
                          <a:ext uri="{FF2B5EF4-FFF2-40B4-BE49-F238E27FC236}">
                            <a16:creationId xmlns:a16="http://schemas.microsoft.com/office/drawing/2014/main" id="{D626B15C-2809-401B-B260-B220D18FADFE}"/>
                          </a:ext>
                        </a:extLst>
                      </p:cNvPr>
                      <p:cNvCxnSpPr/>
                      <p:nvPr/>
                    </p:nvCxnSpPr>
                    <p:spPr>
                      <a:xfrm>
                        <a:off x="2543175" y="1085850"/>
                        <a:ext cx="970280" cy="0"/>
                      </a:xfrm>
                      <a:prstGeom prst="straightConnector1">
                        <a:avLst/>
                      </a:prstGeom>
                      <a:ln w="190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E43167F-38A6-4190-BAC3-6B1781DE97CC}"/>
                          </a:ext>
                        </a:extLst>
                      </p:cNvPr>
                      <p:cNvCxnSpPr/>
                      <p:nvPr/>
                    </p:nvCxnSpPr>
                    <p:spPr>
                      <a:xfrm flipV="1">
                        <a:off x="2543175" y="400050"/>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C2160000-2C25-48AC-A9ED-84E605AFDB91}"/>
                          </a:ext>
                        </a:extLst>
                      </p:cNvPr>
                      <p:cNvCxnSpPr/>
                      <p:nvPr/>
                    </p:nvCxnSpPr>
                    <p:spPr>
                      <a:xfrm>
                        <a:off x="2543175" y="1085850"/>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1FF767AE-4189-4B77-A484-8BD8A9306F44}"/>
                        </a:ext>
                      </a:extLst>
                    </p:cNvPr>
                    <p:cNvGrpSpPr/>
                    <p:nvPr/>
                  </p:nvGrpSpPr>
                  <p:grpSpPr>
                    <a:xfrm rot="2612283" flipV="1">
                      <a:off x="1562100" y="1476375"/>
                      <a:ext cx="650452" cy="647700"/>
                      <a:chOff x="1562100" y="1476375"/>
                      <a:chExt cx="1951355" cy="1943100"/>
                    </a:xfrm>
                  </p:grpSpPr>
                  <p:sp>
                    <p:nvSpPr>
                      <p:cNvPr id="71" name="Oval 70">
                        <a:extLst>
                          <a:ext uri="{FF2B5EF4-FFF2-40B4-BE49-F238E27FC236}">
                            <a16:creationId xmlns:a16="http://schemas.microsoft.com/office/drawing/2014/main" id="{15D732F9-FAE7-423F-9688-00B4AF66B97C}"/>
                          </a:ext>
                        </a:extLst>
                      </p:cNvPr>
                      <p:cNvSpPr/>
                      <p:nvPr/>
                    </p:nvSpPr>
                    <p:spPr>
                      <a:xfrm>
                        <a:off x="1562100" y="1476375"/>
                        <a:ext cx="1943100" cy="1943100"/>
                      </a:xfrm>
                      <a:prstGeom prst="ellipse">
                        <a:avLst/>
                      </a:prstGeom>
                      <a:no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72" name="Straight Arrow Connector 71">
                        <a:extLst>
                          <a:ext uri="{FF2B5EF4-FFF2-40B4-BE49-F238E27FC236}">
                            <a16:creationId xmlns:a16="http://schemas.microsoft.com/office/drawing/2014/main" id="{A6486E82-81F8-486E-98FF-2A122A4DCC36}"/>
                          </a:ext>
                        </a:extLst>
                      </p:cNvPr>
                      <p:cNvCxnSpPr/>
                      <p:nvPr/>
                    </p:nvCxnSpPr>
                    <p:spPr>
                      <a:xfrm>
                        <a:off x="2543175" y="2447925"/>
                        <a:ext cx="970280" cy="0"/>
                      </a:xfrm>
                      <a:prstGeom prst="straightConnector1">
                        <a:avLst/>
                      </a:prstGeom>
                      <a:ln w="190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CE5C5EA-1E93-4C78-AE00-10576EE7834D}"/>
                          </a:ext>
                        </a:extLst>
                      </p:cNvPr>
                      <p:cNvCxnSpPr/>
                      <p:nvPr/>
                    </p:nvCxnSpPr>
                    <p:spPr>
                      <a:xfrm flipV="1">
                        <a:off x="2543175" y="1762125"/>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73CE9E9-8767-4235-B35F-5D317AEE808B}"/>
                          </a:ext>
                        </a:extLst>
                      </p:cNvPr>
                      <p:cNvCxnSpPr/>
                      <p:nvPr/>
                    </p:nvCxnSpPr>
                    <p:spPr>
                      <a:xfrm>
                        <a:off x="2543175" y="2447925"/>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44" name="Group 43">
                    <a:extLst>
                      <a:ext uri="{FF2B5EF4-FFF2-40B4-BE49-F238E27FC236}">
                        <a16:creationId xmlns:a16="http://schemas.microsoft.com/office/drawing/2014/main" id="{B3BF4D2A-3F34-447F-B1DB-5547CDA42EE4}"/>
                      </a:ext>
                    </a:extLst>
                  </p:cNvPr>
                  <p:cNvGrpSpPr/>
                  <p:nvPr/>
                </p:nvGrpSpPr>
                <p:grpSpPr>
                  <a:xfrm>
                    <a:off x="219075" y="1114425"/>
                    <a:ext cx="1952625" cy="1628775"/>
                    <a:chOff x="219075" y="1114425"/>
                    <a:chExt cx="1952625" cy="1628775"/>
                  </a:xfrm>
                </p:grpSpPr>
                <p:grpSp>
                  <p:nvGrpSpPr>
                    <p:cNvPr id="61" name="Group 60">
                      <a:extLst>
                        <a:ext uri="{FF2B5EF4-FFF2-40B4-BE49-F238E27FC236}">
                          <a16:creationId xmlns:a16="http://schemas.microsoft.com/office/drawing/2014/main" id="{C63FDF60-028C-4BB2-B1D5-816666F2C360}"/>
                        </a:ext>
                      </a:extLst>
                    </p:cNvPr>
                    <p:cNvGrpSpPr/>
                    <p:nvPr/>
                  </p:nvGrpSpPr>
                  <p:grpSpPr>
                    <a:xfrm>
                      <a:off x="219075" y="1114425"/>
                      <a:ext cx="1943100" cy="1628775"/>
                      <a:chOff x="219075" y="1114425"/>
                      <a:chExt cx="1943100" cy="2533650"/>
                    </a:xfrm>
                  </p:grpSpPr>
                  <p:cxnSp>
                    <p:nvCxnSpPr>
                      <p:cNvPr id="65" name="Straight Connector 64">
                        <a:extLst>
                          <a:ext uri="{FF2B5EF4-FFF2-40B4-BE49-F238E27FC236}">
                            <a16:creationId xmlns:a16="http://schemas.microsoft.com/office/drawing/2014/main" id="{332C3261-48EC-4B7E-9DEB-70CD4FDC6392}"/>
                          </a:ext>
                        </a:extLst>
                      </p:cNvPr>
                      <p:cNvCxnSpPr/>
                      <p:nvPr/>
                    </p:nvCxnSpPr>
                    <p:spPr>
                      <a:xfrm>
                        <a:off x="1209675" y="1123950"/>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D48D851-3D38-4C09-8874-4C0A1189CF9F}"/>
                          </a:ext>
                        </a:extLst>
                      </p:cNvPr>
                      <p:cNvCxnSpPr/>
                      <p:nvPr/>
                    </p:nvCxnSpPr>
                    <p:spPr>
                      <a:xfrm>
                        <a:off x="219075" y="1114425"/>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F662317-7004-4E78-829B-1A71B2492A9F}"/>
                          </a:ext>
                        </a:extLst>
                      </p:cNvPr>
                      <p:cNvCxnSpPr/>
                      <p:nvPr/>
                    </p:nvCxnSpPr>
                    <p:spPr>
                      <a:xfrm>
                        <a:off x="2162175" y="1114425"/>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BADE50BE-3FCC-45F0-A619-067DAFC60A50}"/>
                        </a:ext>
                      </a:extLst>
                    </p:cNvPr>
                    <p:cNvGrpSpPr/>
                    <p:nvPr/>
                  </p:nvGrpSpPr>
                  <p:grpSpPr>
                    <a:xfrm>
                      <a:off x="219075" y="2400300"/>
                      <a:ext cx="1952625" cy="247650"/>
                      <a:chOff x="219075" y="2400300"/>
                      <a:chExt cx="1933575" cy="876300"/>
                    </a:xfrm>
                  </p:grpSpPr>
                  <p:sp>
                    <p:nvSpPr>
                      <p:cNvPr id="63" name="Arc 62">
                        <a:extLst>
                          <a:ext uri="{FF2B5EF4-FFF2-40B4-BE49-F238E27FC236}">
                            <a16:creationId xmlns:a16="http://schemas.microsoft.com/office/drawing/2014/main" id="{B13F84BB-CCBE-4C0B-AD6F-609F74C7B139}"/>
                          </a:ext>
                        </a:extLst>
                      </p:cNvPr>
                      <p:cNvSpPr/>
                      <p:nvPr/>
                    </p:nvSpPr>
                    <p:spPr>
                      <a:xfrm>
                        <a:off x="219075" y="2400300"/>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Arc 63">
                        <a:extLst>
                          <a:ext uri="{FF2B5EF4-FFF2-40B4-BE49-F238E27FC236}">
                            <a16:creationId xmlns:a16="http://schemas.microsoft.com/office/drawing/2014/main" id="{13A2C3A3-FDCA-4C88-8A73-351B1E875235}"/>
                          </a:ext>
                        </a:extLst>
                      </p:cNvPr>
                      <p:cNvSpPr/>
                      <p:nvPr/>
                    </p:nvSpPr>
                    <p:spPr>
                      <a:xfrm flipH="1">
                        <a:off x="228600" y="2838450"/>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45" name="Group 44">
                    <a:extLst>
                      <a:ext uri="{FF2B5EF4-FFF2-40B4-BE49-F238E27FC236}">
                        <a16:creationId xmlns:a16="http://schemas.microsoft.com/office/drawing/2014/main" id="{55C198D2-F318-4EE0-924D-9D07A6040DEC}"/>
                      </a:ext>
                    </a:extLst>
                  </p:cNvPr>
                  <p:cNvGrpSpPr/>
                  <p:nvPr/>
                </p:nvGrpSpPr>
                <p:grpSpPr>
                  <a:xfrm rot="18885621">
                    <a:off x="2152650" y="200025"/>
                    <a:ext cx="636270" cy="1628775"/>
                    <a:chOff x="2152650" y="200025"/>
                    <a:chExt cx="1952625" cy="1628775"/>
                  </a:xfrm>
                </p:grpSpPr>
                <p:grpSp>
                  <p:nvGrpSpPr>
                    <p:cNvPr id="54" name="Group 53">
                      <a:extLst>
                        <a:ext uri="{FF2B5EF4-FFF2-40B4-BE49-F238E27FC236}">
                          <a16:creationId xmlns:a16="http://schemas.microsoft.com/office/drawing/2014/main" id="{938713D4-4646-4AF1-976C-34380098BE26}"/>
                        </a:ext>
                      </a:extLst>
                    </p:cNvPr>
                    <p:cNvGrpSpPr/>
                    <p:nvPr/>
                  </p:nvGrpSpPr>
                  <p:grpSpPr>
                    <a:xfrm>
                      <a:off x="2152650" y="200025"/>
                      <a:ext cx="1943100" cy="1628775"/>
                      <a:chOff x="2152650" y="200025"/>
                      <a:chExt cx="1943100" cy="2533650"/>
                    </a:xfrm>
                  </p:grpSpPr>
                  <p:cxnSp>
                    <p:nvCxnSpPr>
                      <p:cNvPr id="58" name="Straight Connector 57">
                        <a:extLst>
                          <a:ext uri="{FF2B5EF4-FFF2-40B4-BE49-F238E27FC236}">
                            <a16:creationId xmlns:a16="http://schemas.microsoft.com/office/drawing/2014/main" id="{DFE5AA74-4C05-47C3-9739-29511398BC16}"/>
                          </a:ext>
                        </a:extLst>
                      </p:cNvPr>
                      <p:cNvCxnSpPr/>
                      <p:nvPr/>
                    </p:nvCxnSpPr>
                    <p:spPr>
                      <a:xfrm>
                        <a:off x="3143250" y="209550"/>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4C2B7C8-8A9E-4634-B06D-D129A7302791}"/>
                          </a:ext>
                        </a:extLst>
                      </p:cNvPr>
                      <p:cNvCxnSpPr/>
                      <p:nvPr/>
                    </p:nvCxnSpPr>
                    <p:spPr>
                      <a:xfrm>
                        <a:off x="2152650" y="200025"/>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1766FA2-9A87-4E4A-8E45-2EDD3C26D3D9}"/>
                          </a:ext>
                        </a:extLst>
                      </p:cNvPr>
                      <p:cNvCxnSpPr/>
                      <p:nvPr/>
                    </p:nvCxnSpPr>
                    <p:spPr>
                      <a:xfrm>
                        <a:off x="4095750" y="200025"/>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153C908D-9375-44B0-9DC0-AF4752A5D013}"/>
                        </a:ext>
                      </a:extLst>
                    </p:cNvPr>
                    <p:cNvGrpSpPr/>
                    <p:nvPr/>
                  </p:nvGrpSpPr>
                  <p:grpSpPr>
                    <a:xfrm>
                      <a:off x="2152650" y="1485900"/>
                      <a:ext cx="1952625" cy="247650"/>
                      <a:chOff x="2152650" y="1485900"/>
                      <a:chExt cx="1933575" cy="876300"/>
                    </a:xfrm>
                  </p:grpSpPr>
                  <p:sp>
                    <p:nvSpPr>
                      <p:cNvPr id="56" name="Arc 55">
                        <a:extLst>
                          <a:ext uri="{FF2B5EF4-FFF2-40B4-BE49-F238E27FC236}">
                            <a16:creationId xmlns:a16="http://schemas.microsoft.com/office/drawing/2014/main" id="{98C4E7FC-2F50-4C3B-A9AD-8A3654B520ED}"/>
                          </a:ext>
                        </a:extLst>
                      </p:cNvPr>
                      <p:cNvSpPr/>
                      <p:nvPr/>
                    </p:nvSpPr>
                    <p:spPr>
                      <a:xfrm>
                        <a:off x="2152650" y="1485900"/>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Arc 56">
                        <a:extLst>
                          <a:ext uri="{FF2B5EF4-FFF2-40B4-BE49-F238E27FC236}">
                            <a16:creationId xmlns:a16="http://schemas.microsoft.com/office/drawing/2014/main" id="{51F6FCDD-9029-4C53-AABA-25F6F93B6D67}"/>
                          </a:ext>
                        </a:extLst>
                      </p:cNvPr>
                      <p:cNvSpPr/>
                      <p:nvPr/>
                    </p:nvSpPr>
                    <p:spPr>
                      <a:xfrm flipH="1">
                        <a:off x="2162175" y="1924050"/>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46" name="Group 45">
                    <a:extLst>
                      <a:ext uri="{FF2B5EF4-FFF2-40B4-BE49-F238E27FC236}">
                        <a16:creationId xmlns:a16="http://schemas.microsoft.com/office/drawing/2014/main" id="{5B940283-8E59-4B35-A18A-D5485F791B61}"/>
                      </a:ext>
                    </a:extLst>
                  </p:cNvPr>
                  <p:cNvGrpSpPr/>
                  <p:nvPr/>
                </p:nvGrpSpPr>
                <p:grpSpPr>
                  <a:xfrm rot="2714379" flipV="1">
                    <a:off x="2181225" y="361950"/>
                    <a:ext cx="636270" cy="1628775"/>
                    <a:chOff x="2181225" y="361950"/>
                    <a:chExt cx="1952625" cy="1628775"/>
                  </a:xfrm>
                </p:grpSpPr>
                <p:grpSp>
                  <p:nvGrpSpPr>
                    <p:cNvPr id="47" name="Group 46">
                      <a:extLst>
                        <a:ext uri="{FF2B5EF4-FFF2-40B4-BE49-F238E27FC236}">
                          <a16:creationId xmlns:a16="http://schemas.microsoft.com/office/drawing/2014/main" id="{A64BF7E5-7301-43B2-8BFF-22E3AF42181B}"/>
                        </a:ext>
                      </a:extLst>
                    </p:cNvPr>
                    <p:cNvGrpSpPr/>
                    <p:nvPr/>
                  </p:nvGrpSpPr>
                  <p:grpSpPr>
                    <a:xfrm>
                      <a:off x="2181225" y="361950"/>
                      <a:ext cx="1943100" cy="1628775"/>
                      <a:chOff x="2181225" y="361950"/>
                      <a:chExt cx="1943100" cy="2533650"/>
                    </a:xfrm>
                  </p:grpSpPr>
                  <p:cxnSp>
                    <p:nvCxnSpPr>
                      <p:cNvPr id="51" name="Straight Connector 50">
                        <a:extLst>
                          <a:ext uri="{FF2B5EF4-FFF2-40B4-BE49-F238E27FC236}">
                            <a16:creationId xmlns:a16="http://schemas.microsoft.com/office/drawing/2014/main" id="{BCB2FB83-9C41-4872-A083-74B8BE04B7D8}"/>
                          </a:ext>
                        </a:extLst>
                      </p:cNvPr>
                      <p:cNvCxnSpPr/>
                      <p:nvPr/>
                    </p:nvCxnSpPr>
                    <p:spPr>
                      <a:xfrm>
                        <a:off x="3171825" y="371475"/>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7790994-CD68-45FF-A1E4-3BCFE1E3CC96}"/>
                          </a:ext>
                        </a:extLst>
                      </p:cNvPr>
                      <p:cNvCxnSpPr/>
                      <p:nvPr/>
                    </p:nvCxnSpPr>
                    <p:spPr>
                      <a:xfrm>
                        <a:off x="2181225" y="361950"/>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4A86F3D-1367-47D4-B89A-3300BE643A9C}"/>
                          </a:ext>
                        </a:extLst>
                      </p:cNvPr>
                      <p:cNvCxnSpPr/>
                      <p:nvPr/>
                    </p:nvCxnSpPr>
                    <p:spPr>
                      <a:xfrm>
                        <a:off x="4124325" y="361950"/>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CA704E7B-F039-42E0-9299-06E69C34D35D}"/>
                        </a:ext>
                      </a:extLst>
                    </p:cNvPr>
                    <p:cNvGrpSpPr/>
                    <p:nvPr/>
                  </p:nvGrpSpPr>
                  <p:grpSpPr>
                    <a:xfrm>
                      <a:off x="2181225" y="1647825"/>
                      <a:ext cx="1952625" cy="247650"/>
                      <a:chOff x="2181225" y="1647825"/>
                      <a:chExt cx="1933575" cy="876300"/>
                    </a:xfrm>
                  </p:grpSpPr>
                  <p:sp>
                    <p:nvSpPr>
                      <p:cNvPr id="49" name="Arc 48">
                        <a:extLst>
                          <a:ext uri="{FF2B5EF4-FFF2-40B4-BE49-F238E27FC236}">
                            <a16:creationId xmlns:a16="http://schemas.microsoft.com/office/drawing/2014/main" id="{384B132A-8145-47F4-8D2F-031B35FA65AE}"/>
                          </a:ext>
                        </a:extLst>
                      </p:cNvPr>
                      <p:cNvSpPr/>
                      <p:nvPr/>
                    </p:nvSpPr>
                    <p:spPr>
                      <a:xfrm>
                        <a:off x="2181225" y="1647825"/>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Arc 49">
                        <a:extLst>
                          <a:ext uri="{FF2B5EF4-FFF2-40B4-BE49-F238E27FC236}">
                            <a16:creationId xmlns:a16="http://schemas.microsoft.com/office/drawing/2014/main" id="{DD002405-9FA9-45E5-AD58-5BDFA117ABC6}"/>
                          </a:ext>
                        </a:extLst>
                      </p:cNvPr>
                      <p:cNvSpPr/>
                      <p:nvPr/>
                    </p:nvSpPr>
                    <p:spPr>
                      <a:xfrm flipH="1">
                        <a:off x="2190750" y="2085975"/>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grpSp>
              <p:nvGrpSpPr>
                <p:cNvPr id="40" name="Group 39">
                  <a:extLst>
                    <a:ext uri="{FF2B5EF4-FFF2-40B4-BE49-F238E27FC236}">
                      <a16:creationId xmlns:a16="http://schemas.microsoft.com/office/drawing/2014/main" id="{50AB64E6-88AF-4317-85B1-DE798DD6E51E}"/>
                    </a:ext>
                  </a:extLst>
                </p:cNvPr>
                <p:cNvGrpSpPr/>
                <p:nvPr/>
              </p:nvGrpSpPr>
              <p:grpSpPr>
                <a:xfrm>
                  <a:off x="0" y="2790825"/>
                  <a:ext cx="2438400" cy="257175"/>
                  <a:chOff x="0" y="2790825"/>
                  <a:chExt cx="2438400" cy="257175"/>
                </a:xfrm>
              </p:grpSpPr>
              <p:sp>
                <p:nvSpPr>
                  <p:cNvPr id="41" name="Arc 40">
                    <a:extLst>
                      <a:ext uri="{FF2B5EF4-FFF2-40B4-BE49-F238E27FC236}">
                        <a16:creationId xmlns:a16="http://schemas.microsoft.com/office/drawing/2014/main" id="{8D2D2119-4D34-478D-BF13-D50F70CE745B}"/>
                      </a:ext>
                    </a:extLst>
                  </p:cNvPr>
                  <p:cNvSpPr/>
                  <p:nvPr/>
                </p:nvSpPr>
                <p:spPr>
                  <a:xfrm>
                    <a:off x="0" y="2790825"/>
                    <a:ext cx="2438400" cy="123825"/>
                  </a:xfrm>
                  <a:prstGeom prst="arc">
                    <a:avLst>
                      <a:gd name="adj1" fmla="val 16200000"/>
                      <a:gd name="adj2" fmla="val 5298919"/>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Arc 41">
                    <a:extLst>
                      <a:ext uri="{FF2B5EF4-FFF2-40B4-BE49-F238E27FC236}">
                        <a16:creationId xmlns:a16="http://schemas.microsoft.com/office/drawing/2014/main" id="{92C52040-C878-476B-AC9E-C111EEAB42B5}"/>
                      </a:ext>
                    </a:extLst>
                  </p:cNvPr>
                  <p:cNvSpPr/>
                  <p:nvPr/>
                </p:nvSpPr>
                <p:spPr>
                  <a:xfrm flipH="1">
                    <a:off x="533400" y="2914650"/>
                    <a:ext cx="1343025" cy="133350"/>
                  </a:xfrm>
                  <a:prstGeom prst="arc">
                    <a:avLst>
                      <a:gd name="adj1" fmla="val 16200000"/>
                      <a:gd name="adj2" fmla="val 5298919"/>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sp>
          <p:nvSpPr>
            <p:cNvPr id="30" name="Text Box 2">
              <a:extLst>
                <a:ext uri="{FF2B5EF4-FFF2-40B4-BE49-F238E27FC236}">
                  <a16:creationId xmlns:a16="http://schemas.microsoft.com/office/drawing/2014/main" id="{F22C6470-AD4D-4505-B04D-266E46506A7A}"/>
                </a:ext>
              </a:extLst>
            </p:cNvPr>
            <p:cNvSpPr txBox="1">
              <a:spLocks noChangeArrowheads="1"/>
            </p:cNvSpPr>
            <p:nvPr/>
          </p:nvSpPr>
          <p:spPr bwMode="auto">
            <a:xfrm>
              <a:off x="57150" y="857250"/>
              <a:ext cx="2257425"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Phasor Representation of Tone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 Box 2">
              <a:extLst>
                <a:ext uri="{FF2B5EF4-FFF2-40B4-BE49-F238E27FC236}">
                  <a16:creationId xmlns:a16="http://schemas.microsoft.com/office/drawing/2014/main" id="{1A7DB318-0AEF-4D4F-9DF2-B6FB8D0E67C7}"/>
                </a:ext>
              </a:extLst>
            </p:cNvPr>
            <p:cNvSpPr txBox="1">
              <a:spLocks noChangeArrowheads="1"/>
            </p:cNvSpPr>
            <p:nvPr/>
          </p:nvSpPr>
          <p:spPr bwMode="auto">
            <a:xfrm rot="18921220">
              <a:off x="1914525" y="714375"/>
              <a:ext cx="1607820"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In-Modulation Comp.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2">
              <a:extLst>
                <a:ext uri="{FF2B5EF4-FFF2-40B4-BE49-F238E27FC236}">
                  <a16:creationId xmlns:a16="http://schemas.microsoft.com/office/drawing/2014/main" id="{26AACFC8-C1C4-4854-A096-7320C8B16BA7}"/>
                </a:ext>
              </a:extLst>
            </p:cNvPr>
            <p:cNvSpPr txBox="1">
              <a:spLocks noChangeArrowheads="1"/>
            </p:cNvSpPr>
            <p:nvPr/>
          </p:nvSpPr>
          <p:spPr bwMode="auto">
            <a:xfrm rot="2678780" flipV="1">
              <a:off x="1943100" y="1800225"/>
              <a:ext cx="1607820"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In-Modulation Comp.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Box 2">
              <a:extLst>
                <a:ext uri="{FF2B5EF4-FFF2-40B4-BE49-F238E27FC236}">
                  <a16:creationId xmlns:a16="http://schemas.microsoft.com/office/drawing/2014/main" id="{ACBED490-0A8F-4F6E-BF47-5F7596F03591}"/>
                </a:ext>
              </a:extLst>
            </p:cNvPr>
            <p:cNvSpPr txBox="1">
              <a:spLocks noChangeArrowheads="1"/>
            </p:cNvSpPr>
            <p:nvPr/>
          </p:nvSpPr>
          <p:spPr bwMode="auto">
            <a:xfrm>
              <a:off x="352425" y="2257425"/>
              <a:ext cx="981075"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Pure Tone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 Box 2">
              <a:extLst>
                <a:ext uri="{FF2B5EF4-FFF2-40B4-BE49-F238E27FC236}">
                  <a16:creationId xmlns:a16="http://schemas.microsoft.com/office/drawing/2014/main" id="{FBA88E93-0850-4B0D-B90F-8FC77D121EF8}"/>
                </a:ext>
              </a:extLst>
            </p:cNvPr>
            <p:cNvSpPr txBox="1">
              <a:spLocks noChangeArrowheads="1"/>
            </p:cNvSpPr>
            <p:nvPr/>
          </p:nvSpPr>
          <p:spPr bwMode="auto">
            <a:xfrm>
              <a:off x="1095375" y="2533650"/>
              <a:ext cx="1781175"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AM-AM Distorted Tone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5" name="Rectangle 84">
            <a:extLst>
              <a:ext uri="{FF2B5EF4-FFF2-40B4-BE49-F238E27FC236}">
                <a16:creationId xmlns:a16="http://schemas.microsoft.com/office/drawing/2014/main" id="{2C4834BF-028F-4D56-8375-FD8B9F0AEC69}"/>
              </a:ext>
            </a:extLst>
          </p:cNvPr>
          <p:cNvSpPr/>
          <p:nvPr/>
        </p:nvSpPr>
        <p:spPr>
          <a:xfrm>
            <a:off x="592918" y="870847"/>
            <a:ext cx="8448383" cy="1200329"/>
          </a:xfrm>
          <a:prstGeom prst="rect">
            <a:avLst/>
          </a:prstGeom>
        </p:spPr>
        <p:txBody>
          <a:bodyPr wrap="square">
            <a:spAutoFit/>
          </a:bodyPr>
          <a:lstStyle/>
          <a:p>
            <a:r>
              <a:rPr lang="en-US" dirty="0"/>
              <a:t>Mix Components that are generated through mixing of tone with itself and its harmonics may result in components at same frequency as the tone. In case they are in sync with phase of the tone, these in-modulation components result in Amplitude Modulation. This phenomenon is referred to as AM to AM Conversion.</a:t>
            </a:r>
          </a:p>
        </p:txBody>
      </p:sp>
    </p:spTree>
    <p:extLst>
      <p:ext uri="{BB962C8B-B14F-4D97-AF65-F5344CB8AC3E}">
        <p14:creationId xmlns:p14="http://schemas.microsoft.com/office/powerpoint/2010/main" val="7755671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592C-4812-443D-B0FF-C772F9C12CCF}"/>
              </a:ext>
            </a:extLst>
          </p:cNvPr>
          <p:cNvSpPr>
            <a:spLocks noGrp="1"/>
          </p:cNvSpPr>
          <p:nvPr>
            <p:ph type="title"/>
          </p:nvPr>
        </p:nvSpPr>
        <p:spPr/>
        <p:txBody>
          <a:bodyPr/>
          <a:lstStyle/>
          <a:p>
            <a:r>
              <a:rPr lang="en-IN" dirty="0"/>
              <a:t>AM-PM Conversion</a:t>
            </a:r>
          </a:p>
        </p:txBody>
      </p:sp>
      <p:sp>
        <p:nvSpPr>
          <p:cNvPr id="3" name="Date Placeholder 2">
            <a:extLst>
              <a:ext uri="{FF2B5EF4-FFF2-40B4-BE49-F238E27FC236}">
                <a16:creationId xmlns:a16="http://schemas.microsoft.com/office/drawing/2014/main" id="{C02C2E62-5D4C-4CB6-AFEA-4FAE8EF25A32}"/>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E31B638B-7466-4B39-9B3B-61064D50BF1C}"/>
              </a:ext>
            </a:extLst>
          </p:cNvPr>
          <p:cNvSpPr>
            <a:spLocks noGrp="1"/>
          </p:cNvSpPr>
          <p:nvPr>
            <p:ph type="sldNum" sz="quarter" idx="12"/>
          </p:nvPr>
        </p:nvSpPr>
        <p:spPr/>
        <p:txBody>
          <a:bodyPr/>
          <a:lstStyle/>
          <a:p>
            <a:fld id="{2495F090-CA2D-44FF-B42B-1156B48CA943}" type="slidenum">
              <a:rPr lang="en-IN" smtClean="0"/>
              <a:t>205</a:t>
            </a:fld>
            <a:endParaRPr lang="en-IN"/>
          </a:p>
        </p:txBody>
      </p:sp>
      <p:grpSp>
        <p:nvGrpSpPr>
          <p:cNvPr id="6" name="Group 5">
            <a:extLst>
              <a:ext uri="{FF2B5EF4-FFF2-40B4-BE49-F238E27FC236}">
                <a16:creationId xmlns:a16="http://schemas.microsoft.com/office/drawing/2014/main" id="{D6507C61-F59C-4AA0-92E2-A5A0323AAD1F}"/>
              </a:ext>
            </a:extLst>
          </p:cNvPr>
          <p:cNvGrpSpPr/>
          <p:nvPr/>
        </p:nvGrpSpPr>
        <p:grpSpPr>
          <a:xfrm>
            <a:off x="2626915" y="2315858"/>
            <a:ext cx="3890169" cy="3095625"/>
            <a:chOff x="57150" y="-47625"/>
            <a:chExt cx="3590925" cy="3095625"/>
          </a:xfrm>
        </p:grpSpPr>
        <p:sp>
          <p:nvSpPr>
            <p:cNvPr id="7" name="Rectangle 6">
              <a:extLst>
                <a:ext uri="{FF2B5EF4-FFF2-40B4-BE49-F238E27FC236}">
                  <a16:creationId xmlns:a16="http://schemas.microsoft.com/office/drawing/2014/main" id="{629A0B49-5781-4EB6-A438-04705AC308DF}"/>
                </a:ext>
              </a:extLst>
            </p:cNvPr>
            <p:cNvSpPr/>
            <p:nvPr/>
          </p:nvSpPr>
          <p:spPr>
            <a:xfrm>
              <a:off x="133351" y="-47625"/>
              <a:ext cx="3505200" cy="3095625"/>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2">
              <a:extLst>
                <a:ext uri="{FF2B5EF4-FFF2-40B4-BE49-F238E27FC236}">
                  <a16:creationId xmlns:a16="http://schemas.microsoft.com/office/drawing/2014/main" id="{E81BCAB1-1248-4BB5-8067-24C9119CFE15}"/>
                </a:ext>
              </a:extLst>
            </p:cNvPr>
            <p:cNvSpPr txBox="1">
              <a:spLocks noChangeArrowheads="1"/>
            </p:cNvSpPr>
            <p:nvPr/>
          </p:nvSpPr>
          <p:spPr bwMode="auto">
            <a:xfrm>
              <a:off x="200025" y="2701900"/>
              <a:ext cx="3305175" cy="34610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AM to PM Conversion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D266F1E3-7AD9-445C-BB96-25ED08CA45E4}"/>
                </a:ext>
              </a:extLst>
            </p:cNvPr>
            <p:cNvGrpSpPr/>
            <p:nvPr/>
          </p:nvGrpSpPr>
          <p:grpSpPr>
            <a:xfrm>
              <a:off x="57150" y="114300"/>
              <a:ext cx="3590925" cy="2630170"/>
              <a:chOff x="57150" y="114300"/>
              <a:chExt cx="3590925" cy="2630170"/>
            </a:xfrm>
          </p:grpSpPr>
          <p:grpSp>
            <p:nvGrpSpPr>
              <p:cNvPr id="10" name="Group 9">
                <a:extLst>
                  <a:ext uri="{FF2B5EF4-FFF2-40B4-BE49-F238E27FC236}">
                    <a16:creationId xmlns:a16="http://schemas.microsoft.com/office/drawing/2014/main" id="{E6740385-AF82-4F2B-9032-9D1D250ACA62}"/>
                  </a:ext>
                </a:extLst>
              </p:cNvPr>
              <p:cNvGrpSpPr/>
              <p:nvPr/>
            </p:nvGrpSpPr>
            <p:grpSpPr>
              <a:xfrm>
                <a:off x="57150" y="114300"/>
                <a:ext cx="3542347" cy="2630170"/>
                <a:chOff x="57150" y="114300"/>
                <a:chExt cx="3542347" cy="2630170"/>
              </a:xfrm>
            </p:grpSpPr>
            <p:grpSp>
              <p:nvGrpSpPr>
                <p:cNvPr id="14" name="Group 13">
                  <a:extLst>
                    <a:ext uri="{FF2B5EF4-FFF2-40B4-BE49-F238E27FC236}">
                      <a16:creationId xmlns:a16="http://schemas.microsoft.com/office/drawing/2014/main" id="{482B9E49-A0E0-4AD9-8002-86FB66338EC6}"/>
                    </a:ext>
                  </a:extLst>
                </p:cNvPr>
                <p:cNvGrpSpPr/>
                <p:nvPr/>
              </p:nvGrpSpPr>
              <p:grpSpPr>
                <a:xfrm>
                  <a:off x="57150" y="114300"/>
                  <a:ext cx="3542347" cy="2630170"/>
                  <a:chOff x="57150" y="114300"/>
                  <a:chExt cx="3542347" cy="2630170"/>
                </a:xfrm>
              </p:grpSpPr>
              <p:grpSp>
                <p:nvGrpSpPr>
                  <p:cNvPr id="23" name="Group 22">
                    <a:extLst>
                      <a:ext uri="{FF2B5EF4-FFF2-40B4-BE49-F238E27FC236}">
                        <a16:creationId xmlns:a16="http://schemas.microsoft.com/office/drawing/2014/main" id="{C58B479B-E125-47E5-BF48-9CA5B3A846E0}"/>
                      </a:ext>
                    </a:extLst>
                  </p:cNvPr>
                  <p:cNvGrpSpPr/>
                  <p:nvPr/>
                </p:nvGrpSpPr>
                <p:grpSpPr>
                  <a:xfrm>
                    <a:off x="228600" y="144145"/>
                    <a:ext cx="1951355" cy="1943100"/>
                    <a:chOff x="228600" y="144145"/>
                    <a:chExt cx="1951355" cy="1943100"/>
                  </a:xfrm>
                </p:grpSpPr>
                <p:sp>
                  <p:nvSpPr>
                    <p:cNvPr id="62" name="Oval 61">
                      <a:extLst>
                        <a:ext uri="{FF2B5EF4-FFF2-40B4-BE49-F238E27FC236}">
                          <a16:creationId xmlns:a16="http://schemas.microsoft.com/office/drawing/2014/main" id="{F4FE1771-4295-4E87-80AB-34606304E4F4}"/>
                        </a:ext>
                      </a:extLst>
                    </p:cNvPr>
                    <p:cNvSpPr/>
                    <p:nvPr/>
                  </p:nvSpPr>
                  <p:spPr>
                    <a:xfrm>
                      <a:off x="228600" y="144145"/>
                      <a:ext cx="1943100" cy="1943100"/>
                    </a:xfrm>
                    <a:prstGeom prst="ellipse">
                      <a:avLst/>
                    </a:prstGeom>
                    <a:no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3" name="Straight Arrow Connector 62">
                      <a:extLst>
                        <a:ext uri="{FF2B5EF4-FFF2-40B4-BE49-F238E27FC236}">
                          <a16:creationId xmlns:a16="http://schemas.microsoft.com/office/drawing/2014/main" id="{399A4F5D-92CD-4FCD-A062-80D14FA9FE9C}"/>
                        </a:ext>
                      </a:extLst>
                    </p:cNvPr>
                    <p:cNvCxnSpPr/>
                    <p:nvPr/>
                  </p:nvCxnSpPr>
                  <p:spPr>
                    <a:xfrm>
                      <a:off x="1209675" y="1115695"/>
                      <a:ext cx="970280" cy="0"/>
                    </a:xfrm>
                    <a:prstGeom prst="straightConnector1">
                      <a:avLst/>
                    </a:prstGeom>
                    <a:ln w="190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B215CC9-A3FD-4E5F-A569-42DDCB2CCFE3}"/>
                        </a:ext>
                      </a:extLst>
                    </p:cNvPr>
                    <p:cNvCxnSpPr/>
                    <p:nvPr/>
                  </p:nvCxnSpPr>
                  <p:spPr>
                    <a:xfrm flipV="1">
                      <a:off x="1209675" y="429895"/>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D0E9257-702D-46A6-8114-D2DE5FD191BC}"/>
                        </a:ext>
                      </a:extLst>
                    </p:cNvPr>
                    <p:cNvCxnSpPr/>
                    <p:nvPr/>
                  </p:nvCxnSpPr>
                  <p:spPr>
                    <a:xfrm>
                      <a:off x="1209675" y="1115695"/>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CAC50DAD-52FB-477A-93D1-E99979703B5C}"/>
                      </a:ext>
                    </a:extLst>
                  </p:cNvPr>
                  <p:cNvGrpSpPr/>
                  <p:nvPr/>
                </p:nvGrpSpPr>
                <p:grpSpPr>
                  <a:xfrm rot="16398647">
                    <a:off x="1562100" y="115570"/>
                    <a:ext cx="650240" cy="647700"/>
                    <a:chOff x="1562100" y="115570"/>
                    <a:chExt cx="1951356" cy="1943100"/>
                  </a:xfrm>
                </p:grpSpPr>
                <p:sp>
                  <p:nvSpPr>
                    <p:cNvPr id="58" name="Oval 57">
                      <a:extLst>
                        <a:ext uri="{FF2B5EF4-FFF2-40B4-BE49-F238E27FC236}">
                          <a16:creationId xmlns:a16="http://schemas.microsoft.com/office/drawing/2014/main" id="{32E77633-E97B-4633-BAB0-C4950FA55B93}"/>
                        </a:ext>
                      </a:extLst>
                    </p:cNvPr>
                    <p:cNvSpPr/>
                    <p:nvPr/>
                  </p:nvSpPr>
                  <p:spPr>
                    <a:xfrm>
                      <a:off x="1562100" y="115570"/>
                      <a:ext cx="1943098" cy="1943100"/>
                    </a:xfrm>
                    <a:prstGeom prst="ellipse">
                      <a:avLst/>
                    </a:prstGeom>
                    <a:no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59" name="Straight Arrow Connector 58">
                      <a:extLst>
                        <a:ext uri="{FF2B5EF4-FFF2-40B4-BE49-F238E27FC236}">
                          <a16:creationId xmlns:a16="http://schemas.microsoft.com/office/drawing/2014/main" id="{BC41331B-7CBF-4173-9EB8-78A286B04048}"/>
                        </a:ext>
                      </a:extLst>
                    </p:cNvPr>
                    <p:cNvCxnSpPr/>
                    <p:nvPr/>
                  </p:nvCxnSpPr>
                  <p:spPr>
                    <a:xfrm>
                      <a:off x="2543176" y="1087120"/>
                      <a:ext cx="970280" cy="0"/>
                    </a:xfrm>
                    <a:prstGeom prst="straightConnector1">
                      <a:avLst/>
                    </a:prstGeom>
                    <a:ln w="190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D2A6037-4C2E-4342-9F78-77F77999BA27}"/>
                        </a:ext>
                      </a:extLst>
                    </p:cNvPr>
                    <p:cNvCxnSpPr/>
                    <p:nvPr/>
                  </p:nvCxnSpPr>
                  <p:spPr>
                    <a:xfrm flipV="1">
                      <a:off x="2543176" y="401320"/>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D64DE8F-2064-4A39-BD5E-39E04F6DA623}"/>
                        </a:ext>
                      </a:extLst>
                    </p:cNvPr>
                    <p:cNvCxnSpPr/>
                    <p:nvPr/>
                  </p:nvCxnSpPr>
                  <p:spPr>
                    <a:xfrm>
                      <a:off x="2543176" y="1087120"/>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7B8FF3A-302F-49E9-9668-7C6FB1996B14}"/>
                      </a:ext>
                    </a:extLst>
                  </p:cNvPr>
                  <p:cNvGrpSpPr/>
                  <p:nvPr/>
                </p:nvGrpSpPr>
                <p:grpSpPr>
                  <a:xfrm rot="16455231">
                    <a:off x="2447925" y="-294005"/>
                    <a:ext cx="636270" cy="1628775"/>
                    <a:chOff x="2447925" y="-294005"/>
                    <a:chExt cx="1952625" cy="1628775"/>
                  </a:xfrm>
                </p:grpSpPr>
                <p:grpSp>
                  <p:nvGrpSpPr>
                    <p:cNvPr id="51" name="Group 50">
                      <a:extLst>
                        <a:ext uri="{FF2B5EF4-FFF2-40B4-BE49-F238E27FC236}">
                          <a16:creationId xmlns:a16="http://schemas.microsoft.com/office/drawing/2014/main" id="{A13AAC2B-10D0-4B95-8174-3ADB97AEDB06}"/>
                        </a:ext>
                      </a:extLst>
                    </p:cNvPr>
                    <p:cNvGrpSpPr/>
                    <p:nvPr/>
                  </p:nvGrpSpPr>
                  <p:grpSpPr>
                    <a:xfrm>
                      <a:off x="2447925" y="-294005"/>
                      <a:ext cx="1943100" cy="1628775"/>
                      <a:chOff x="2447925" y="-294005"/>
                      <a:chExt cx="1943100" cy="2533650"/>
                    </a:xfrm>
                  </p:grpSpPr>
                  <p:cxnSp>
                    <p:nvCxnSpPr>
                      <p:cNvPr id="55" name="Straight Connector 54">
                        <a:extLst>
                          <a:ext uri="{FF2B5EF4-FFF2-40B4-BE49-F238E27FC236}">
                            <a16:creationId xmlns:a16="http://schemas.microsoft.com/office/drawing/2014/main" id="{D3FC0540-35E4-482A-A37B-9C9E0EB521CB}"/>
                          </a:ext>
                        </a:extLst>
                      </p:cNvPr>
                      <p:cNvCxnSpPr/>
                      <p:nvPr/>
                    </p:nvCxnSpPr>
                    <p:spPr>
                      <a:xfrm>
                        <a:off x="3438525" y="-284480"/>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14D977A-0C23-493B-8BBE-164BFEB1C369}"/>
                          </a:ext>
                        </a:extLst>
                      </p:cNvPr>
                      <p:cNvCxnSpPr/>
                      <p:nvPr/>
                    </p:nvCxnSpPr>
                    <p:spPr>
                      <a:xfrm>
                        <a:off x="2447925" y="-294005"/>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171BA78-EE6B-487F-B26C-EF64F31D0EAA}"/>
                          </a:ext>
                        </a:extLst>
                      </p:cNvPr>
                      <p:cNvCxnSpPr/>
                      <p:nvPr/>
                    </p:nvCxnSpPr>
                    <p:spPr>
                      <a:xfrm>
                        <a:off x="4391025" y="-294005"/>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182BAE0-7D86-40CD-A13B-F3A6FAD02F47}"/>
                        </a:ext>
                      </a:extLst>
                    </p:cNvPr>
                    <p:cNvGrpSpPr/>
                    <p:nvPr/>
                  </p:nvGrpSpPr>
                  <p:grpSpPr>
                    <a:xfrm>
                      <a:off x="2447925" y="991870"/>
                      <a:ext cx="1952625" cy="247650"/>
                      <a:chOff x="2447925" y="991870"/>
                      <a:chExt cx="1933575" cy="876300"/>
                    </a:xfrm>
                  </p:grpSpPr>
                  <p:sp>
                    <p:nvSpPr>
                      <p:cNvPr id="53" name="Arc 52">
                        <a:extLst>
                          <a:ext uri="{FF2B5EF4-FFF2-40B4-BE49-F238E27FC236}">
                            <a16:creationId xmlns:a16="http://schemas.microsoft.com/office/drawing/2014/main" id="{12D5DA15-3D95-44A6-AABB-EA795DA33823}"/>
                          </a:ext>
                        </a:extLst>
                      </p:cNvPr>
                      <p:cNvSpPr/>
                      <p:nvPr/>
                    </p:nvSpPr>
                    <p:spPr>
                      <a:xfrm>
                        <a:off x="2447925" y="991870"/>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Arc 53">
                        <a:extLst>
                          <a:ext uri="{FF2B5EF4-FFF2-40B4-BE49-F238E27FC236}">
                            <a16:creationId xmlns:a16="http://schemas.microsoft.com/office/drawing/2014/main" id="{2C5185C2-977E-4D2D-ADCF-525CF165BC01}"/>
                          </a:ext>
                        </a:extLst>
                      </p:cNvPr>
                      <p:cNvSpPr/>
                      <p:nvPr/>
                    </p:nvSpPr>
                    <p:spPr>
                      <a:xfrm flipH="1">
                        <a:off x="2457450" y="1430020"/>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6" name="Group 25">
                    <a:extLst>
                      <a:ext uri="{FF2B5EF4-FFF2-40B4-BE49-F238E27FC236}">
                        <a16:creationId xmlns:a16="http://schemas.microsoft.com/office/drawing/2014/main" id="{FD22F45F-517A-4CF3-ADC8-A353BA83359B}"/>
                      </a:ext>
                    </a:extLst>
                  </p:cNvPr>
                  <p:cNvGrpSpPr/>
                  <p:nvPr/>
                </p:nvGrpSpPr>
                <p:grpSpPr>
                  <a:xfrm>
                    <a:off x="219075" y="1115695"/>
                    <a:ext cx="1952625" cy="1628775"/>
                    <a:chOff x="219075" y="1115695"/>
                    <a:chExt cx="1952625" cy="1628775"/>
                  </a:xfrm>
                </p:grpSpPr>
                <p:grpSp>
                  <p:nvGrpSpPr>
                    <p:cNvPr id="44" name="Group 43">
                      <a:extLst>
                        <a:ext uri="{FF2B5EF4-FFF2-40B4-BE49-F238E27FC236}">
                          <a16:creationId xmlns:a16="http://schemas.microsoft.com/office/drawing/2014/main" id="{F52C3507-A0C3-4DF8-897F-201D9F4194DE}"/>
                        </a:ext>
                      </a:extLst>
                    </p:cNvPr>
                    <p:cNvGrpSpPr/>
                    <p:nvPr/>
                  </p:nvGrpSpPr>
                  <p:grpSpPr>
                    <a:xfrm>
                      <a:off x="219075" y="1115695"/>
                      <a:ext cx="1943100" cy="1628775"/>
                      <a:chOff x="219075" y="1115695"/>
                      <a:chExt cx="1943100" cy="2533650"/>
                    </a:xfrm>
                  </p:grpSpPr>
                  <p:cxnSp>
                    <p:nvCxnSpPr>
                      <p:cNvPr id="48" name="Straight Connector 47">
                        <a:extLst>
                          <a:ext uri="{FF2B5EF4-FFF2-40B4-BE49-F238E27FC236}">
                            <a16:creationId xmlns:a16="http://schemas.microsoft.com/office/drawing/2014/main" id="{B0A84CAC-D039-42C6-A6FC-DF04AC664ADE}"/>
                          </a:ext>
                        </a:extLst>
                      </p:cNvPr>
                      <p:cNvCxnSpPr/>
                      <p:nvPr/>
                    </p:nvCxnSpPr>
                    <p:spPr>
                      <a:xfrm>
                        <a:off x="1209675" y="1125220"/>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FC2D8B8-AD52-46DC-9928-751D93514ABC}"/>
                          </a:ext>
                        </a:extLst>
                      </p:cNvPr>
                      <p:cNvCxnSpPr/>
                      <p:nvPr/>
                    </p:nvCxnSpPr>
                    <p:spPr>
                      <a:xfrm>
                        <a:off x="219075" y="1115695"/>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5CAA93D-8138-44F6-8ACC-983134611506}"/>
                          </a:ext>
                        </a:extLst>
                      </p:cNvPr>
                      <p:cNvCxnSpPr/>
                      <p:nvPr/>
                    </p:nvCxnSpPr>
                    <p:spPr>
                      <a:xfrm>
                        <a:off x="2162175" y="1115695"/>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1CC9D28-0F88-4BE6-8B7E-17CEE11AEADD}"/>
                        </a:ext>
                      </a:extLst>
                    </p:cNvPr>
                    <p:cNvGrpSpPr/>
                    <p:nvPr/>
                  </p:nvGrpSpPr>
                  <p:grpSpPr>
                    <a:xfrm>
                      <a:off x="219075" y="2401570"/>
                      <a:ext cx="1952625" cy="247650"/>
                      <a:chOff x="219075" y="2401570"/>
                      <a:chExt cx="1933575" cy="876300"/>
                    </a:xfrm>
                  </p:grpSpPr>
                  <p:sp>
                    <p:nvSpPr>
                      <p:cNvPr id="46" name="Arc 45">
                        <a:extLst>
                          <a:ext uri="{FF2B5EF4-FFF2-40B4-BE49-F238E27FC236}">
                            <a16:creationId xmlns:a16="http://schemas.microsoft.com/office/drawing/2014/main" id="{6610587F-37A6-4AA4-A2E2-0A1705B34888}"/>
                          </a:ext>
                        </a:extLst>
                      </p:cNvPr>
                      <p:cNvSpPr/>
                      <p:nvPr/>
                    </p:nvSpPr>
                    <p:spPr>
                      <a:xfrm>
                        <a:off x="219075" y="2401570"/>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Arc 46">
                        <a:extLst>
                          <a:ext uri="{FF2B5EF4-FFF2-40B4-BE49-F238E27FC236}">
                            <a16:creationId xmlns:a16="http://schemas.microsoft.com/office/drawing/2014/main" id="{99C1D739-553C-4020-857A-9B7F451951E2}"/>
                          </a:ext>
                        </a:extLst>
                      </p:cNvPr>
                      <p:cNvSpPr/>
                      <p:nvPr/>
                    </p:nvSpPr>
                    <p:spPr>
                      <a:xfrm flipH="1">
                        <a:off x="228600" y="2839720"/>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27" name="Text Box 2">
                    <a:extLst>
                      <a:ext uri="{FF2B5EF4-FFF2-40B4-BE49-F238E27FC236}">
                        <a16:creationId xmlns:a16="http://schemas.microsoft.com/office/drawing/2014/main" id="{17A305FC-BF50-4447-9753-0EBC47621778}"/>
                      </a:ext>
                    </a:extLst>
                  </p:cNvPr>
                  <p:cNvSpPr txBox="1">
                    <a:spLocks noChangeArrowheads="1"/>
                  </p:cNvSpPr>
                  <p:nvPr/>
                </p:nvSpPr>
                <p:spPr bwMode="auto">
                  <a:xfrm rot="174296">
                    <a:off x="1819275" y="439420"/>
                    <a:ext cx="1607820"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In-Modulation Comp.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2">
                    <a:extLst>
                      <a:ext uri="{FF2B5EF4-FFF2-40B4-BE49-F238E27FC236}">
                        <a16:creationId xmlns:a16="http://schemas.microsoft.com/office/drawing/2014/main" id="{2AE21E7C-5DC2-4713-9B33-F29E6F4E924C}"/>
                      </a:ext>
                    </a:extLst>
                  </p:cNvPr>
                  <p:cNvSpPr txBox="1">
                    <a:spLocks noChangeArrowheads="1"/>
                  </p:cNvSpPr>
                  <p:nvPr/>
                </p:nvSpPr>
                <p:spPr bwMode="auto">
                  <a:xfrm>
                    <a:off x="57150" y="858520"/>
                    <a:ext cx="2257425"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Phasor Representation of Tone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2">
                    <a:extLst>
                      <a:ext uri="{FF2B5EF4-FFF2-40B4-BE49-F238E27FC236}">
                        <a16:creationId xmlns:a16="http://schemas.microsoft.com/office/drawing/2014/main" id="{EBD67C79-92D1-4B03-8567-E36FE4CB8AB7}"/>
                      </a:ext>
                    </a:extLst>
                  </p:cNvPr>
                  <p:cNvSpPr txBox="1">
                    <a:spLocks noChangeArrowheads="1"/>
                  </p:cNvSpPr>
                  <p:nvPr/>
                </p:nvSpPr>
                <p:spPr bwMode="auto">
                  <a:xfrm rot="21309485" flipV="1">
                    <a:off x="1762125" y="1572895"/>
                    <a:ext cx="1607820"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In-Modulation Comp.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 Box 2">
                    <a:extLst>
                      <a:ext uri="{FF2B5EF4-FFF2-40B4-BE49-F238E27FC236}">
                        <a16:creationId xmlns:a16="http://schemas.microsoft.com/office/drawing/2014/main" id="{8E95562D-F8DC-4829-977C-6DA1BA0A82B3}"/>
                      </a:ext>
                    </a:extLst>
                  </p:cNvPr>
                  <p:cNvSpPr txBox="1">
                    <a:spLocks noChangeArrowheads="1"/>
                  </p:cNvSpPr>
                  <p:nvPr/>
                </p:nvSpPr>
                <p:spPr bwMode="auto">
                  <a:xfrm>
                    <a:off x="352425" y="2258695"/>
                    <a:ext cx="981075"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Pure Tone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1" name="Group 30">
                    <a:extLst>
                      <a:ext uri="{FF2B5EF4-FFF2-40B4-BE49-F238E27FC236}">
                        <a16:creationId xmlns:a16="http://schemas.microsoft.com/office/drawing/2014/main" id="{D3F1EC52-49CE-4AF7-9826-13B78308F015}"/>
                      </a:ext>
                    </a:extLst>
                  </p:cNvPr>
                  <p:cNvGrpSpPr/>
                  <p:nvPr/>
                </p:nvGrpSpPr>
                <p:grpSpPr>
                  <a:xfrm rot="5201353" flipV="1">
                    <a:off x="1562100" y="1477645"/>
                    <a:ext cx="650240" cy="647700"/>
                    <a:chOff x="1562100" y="1477645"/>
                    <a:chExt cx="1951356" cy="1943100"/>
                  </a:xfrm>
                </p:grpSpPr>
                <p:sp>
                  <p:nvSpPr>
                    <p:cNvPr id="40" name="Oval 39">
                      <a:extLst>
                        <a:ext uri="{FF2B5EF4-FFF2-40B4-BE49-F238E27FC236}">
                          <a16:creationId xmlns:a16="http://schemas.microsoft.com/office/drawing/2014/main" id="{215EA22D-1D15-4589-827E-24372C847CA4}"/>
                        </a:ext>
                      </a:extLst>
                    </p:cNvPr>
                    <p:cNvSpPr/>
                    <p:nvPr/>
                  </p:nvSpPr>
                  <p:spPr>
                    <a:xfrm>
                      <a:off x="1562100" y="1477645"/>
                      <a:ext cx="1943098" cy="1943100"/>
                    </a:xfrm>
                    <a:prstGeom prst="ellipse">
                      <a:avLst/>
                    </a:prstGeom>
                    <a:no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41" name="Straight Arrow Connector 40">
                      <a:extLst>
                        <a:ext uri="{FF2B5EF4-FFF2-40B4-BE49-F238E27FC236}">
                          <a16:creationId xmlns:a16="http://schemas.microsoft.com/office/drawing/2014/main" id="{4F0369F4-0E6F-442C-AFA1-64685AD70EAD}"/>
                        </a:ext>
                      </a:extLst>
                    </p:cNvPr>
                    <p:cNvCxnSpPr/>
                    <p:nvPr/>
                  </p:nvCxnSpPr>
                  <p:spPr>
                    <a:xfrm>
                      <a:off x="2543176" y="2449195"/>
                      <a:ext cx="970280" cy="0"/>
                    </a:xfrm>
                    <a:prstGeom prst="straightConnector1">
                      <a:avLst/>
                    </a:prstGeom>
                    <a:ln w="190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BAE4AD5-2E3D-475F-8791-4549AF7482F8}"/>
                        </a:ext>
                      </a:extLst>
                    </p:cNvPr>
                    <p:cNvCxnSpPr/>
                    <p:nvPr/>
                  </p:nvCxnSpPr>
                  <p:spPr>
                    <a:xfrm flipV="1">
                      <a:off x="2543176" y="1763395"/>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796E4A4-9C7F-48B4-AD4B-4C0C98C0E312}"/>
                        </a:ext>
                      </a:extLst>
                    </p:cNvPr>
                    <p:cNvCxnSpPr/>
                    <p:nvPr/>
                  </p:nvCxnSpPr>
                  <p:spPr>
                    <a:xfrm>
                      <a:off x="2543176" y="2449195"/>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C37BC181-C80B-4E5B-A1CB-71AD6EFBDB8D}"/>
                      </a:ext>
                    </a:extLst>
                  </p:cNvPr>
                  <p:cNvGrpSpPr/>
                  <p:nvPr/>
                </p:nvGrpSpPr>
                <p:grpSpPr>
                  <a:xfrm rot="5144769" flipV="1">
                    <a:off x="2466975" y="915670"/>
                    <a:ext cx="636270" cy="1628775"/>
                    <a:chOff x="2466975" y="915670"/>
                    <a:chExt cx="1952625" cy="1628775"/>
                  </a:xfrm>
                </p:grpSpPr>
                <p:grpSp>
                  <p:nvGrpSpPr>
                    <p:cNvPr id="33" name="Group 32">
                      <a:extLst>
                        <a:ext uri="{FF2B5EF4-FFF2-40B4-BE49-F238E27FC236}">
                          <a16:creationId xmlns:a16="http://schemas.microsoft.com/office/drawing/2014/main" id="{65F94AE8-FB70-4582-BE46-6074315F9142}"/>
                        </a:ext>
                      </a:extLst>
                    </p:cNvPr>
                    <p:cNvGrpSpPr/>
                    <p:nvPr/>
                  </p:nvGrpSpPr>
                  <p:grpSpPr>
                    <a:xfrm>
                      <a:off x="2466975" y="915670"/>
                      <a:ext cx="1943100" cy="1628775"/>
                      <a:chOff x="2466975" y="915670"/>
                      <a:chExt cx="1943100" cy="2533650"/>
                    </a:xfrm>
                  </p:grpSpPr>
                  <p:cxnSp>
                    <p:nvCxnSpPr>
                      <p:cNvPr id="37" name="Straight Connector 36">
                        <a:extLst>
                          <a:ext uri="{FF2B5EF4-FFF2-40B4-BE49-F238E27FC236}">
                            <a16:creationId xmlns:a16="http://schemas.microsoft.com/office/drawing/2014/main" id="{BAF9E252-6051-44DF-838F-D6E5D5C9A462}"/>
                          </a:ext>
                        </a:extLst>
                      </p:cNvPr>
                      <p:cNvCxnSpPr/>
                      <p:nvPr/>
                    </p:nvCxnSpPr>
                    <p:spPr>
                      <a:xfrm>
                        <a:off x="3457575" y="925195"/>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6E35E9-5F42-41AC-ABD2-F1D63A554E89}"/>
                          </a:ext>
                        </a:extLst>
                      </p:cNvPr>
                      <p:cNvCxnSpPr/>
                      <p:nvPr/>
                    </p:nvCxnSpPr>
                    <p:spPr>
                      <a:xfrm>
                        <a:off x="2466975" y="915670"/>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695E4E1-B440-4A7A-B6CC-ECFFC8782BC5}"/>
                          </a:ext>
                        </a:extLst>
                      </p:cNvPr>
                      <p:cNvCxnSpPr/>
                      <p:nvPr/>
                    </p:nvCxnSpPr>
                    <p:spPr>
                      <a:xfrm>
                        <a:off x="4410075" y="915670"/>
                        <a:ext cx="0" cy="2524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C4A9D165-94A1-46A1-9BA8-7C22907BFF2A}"/>
                        </a:ext>
                      </a:extLst>
                    </p:cNvPr>
                    <p:cNvGrpSpPr/>
                    <p:nvPr/>
                  </p:nvGrpSpPr>
                  <p:grpSpPr>
                    <a:xfrm>
                      <a:off x="2466975" y="2201545"/>
                      <a:ext cx="1952625" cy="247650"/>
                      <a:chOff x="2466975" y="2201545"/>
                      <a:chExt cx="1933575" cy="876300"/>
                    </a:xfrm>
                  </p:grpSpPr>
                  <p:sp>
                    <p:nvSpPr>
                      <p:cNvPr id="35" name="Arc 34">
                        <a:extLst>
                          <a:ext uri="{FF2B5EF4-FFF2-40B4-BE49-F238E27FC236}">
                            <a16:creationId xmlns:a16="http://schemas.microsoft.com/office/drawing/2014/main" id="{2975F3B6-2561-4692-AC85-B250E64D7F56}"/>
                          </a:ext>
                        </a:extLst>
                      </p:cNvPr>
                      <p:cNvSpPr/>
                      <p:nvPr/>
                    </p:nvSpPr>
                    <p:spPr>
                      <a:xfrm>
                        <a:off x="2466975" y="2201545"/>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Arc 35">
                        <a:extLst>
                          <a:ext uri="{FF2B5EF4-FFF2-40B4-BE49-F238E27FC236}">
                            <a16:creationId xmlns:a16="http://schemas.microsoft.com/office/drawing/2014/main" id="{25D68576-4502-4CD3-9B44-B69374FCF62E}"/>
                          </a:ext>
                        </a:extLst>
                      </p:cNvPr>
                      <p:cNvSpPr/>
                      <p:nvPr/>
                    </p:nvSpPr>
                    <p:spPr>
                      <a:xfrm flipH="1">
                        <a:off x="2476500" y="2639695"/>
                        <a:ext cx="1924050" cy="438150"/>
                      </a:xfrm>
                      <a:prstGeom prst="arc">
                        <a:avLst>
                          <a:gd name="adj1" fmla="val 16200000"/>
                          <a:gd name="adj2" fmla="val 5298919"/>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grpSp>
              <p:nvGrpSpPr>
                <p:cNvPr id="15" name="Group 14">
                  <a:extLst>
                    <a:ext uri="{FF2B5EF4-FFF2-40B4-BE49-F238E27FC236}">
                      <a16:creationId xmlns:a16="http://schemas.microsoft.com/office/drawing/2014/main" id="{494205B4-D4A5-48E4-AE85-F82DF3D377C4}"/>
                    </a:ext>
                  </a:extLst>
                </p:cNvPr>
                <p:cNvGrpSpPr/>
                <p:nvPr/>
              </p:nvGrpSpPr>
              <p:grpSpPr>
                <a:xfrm>
                  <a:off x="1209675" y="133350"/>
                  <a:ext cx="685739" cy="982345"/>
                  <a:chOff x="1209675" y="133350"/>
                  <a:chExt cx="685739" cy="982345"/>
                </a:xfrm>
              </p:grpSpPr>
              <p:cxnSp>
                <p:nvCxnSpPr>
                  <p:cNvPr id="20" name="Straight Connector 19">
                    <a:extLst>
                      <a:ext uri="{FF2B5EF4-FFF2-40B4-BE49-F238E27FC236}">
                        <a16:creationId xmlns:a16="http://schemas.microsoft.com/office/drawing/2014/main" id="{4F4E5477-805E-4599-B2DE-AA86728D481E}"/>
                      </a:ext>
                    </a:extLst>
                  </p:cNvPr>
                  <p:cNvCxnSpPr/>
                  <p:nvPr/>
                </p:nvCxnSpPr>
                <p:spPr>
                  <a:xfrm flipV="1">
                    <a:off x="1209675" y="133350"/>
                    <a:ext cx="685739" cy="982345"/>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CF9AF6-7B23-4661-B5D5-7A4A21F588AC}"/>
                      </a:ext>
                    </a:extLst>
                  </p:cNvPr>
                  <p:cNvCxnSpPr/>
                  <p:nvPr/>
                </p:nvCxnSpPr>
                <p:spPr>
                  <a:xfrm flipV="1">
                    <a:off x="1219200" y="762000"/>
                    <a:ext cx="647700" cy="342900"/>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3A7D88BD-ECA7-4E85-A44D-CC0174BFD7CD}"/>
                      </a:ext>
                    </a:extLst>
                  </p:cNvPr>
                  <p:cNvSpPr/>
                  <p:nvPr/>
                </p:nvSpPr>
                <p:spPr>
                  <a:xfrm>
                    <a:off x="1209675" y="676275"/>
                    <a:ext cx="448945" cy="428625"/>
                  </a:xfrm>
                  <a:prstGeom prst="arc">
                    <a:avLst>
                      <a:gd name="adj1" fmla="val 17287311"/>
                      <a:gd name="adj2" fmla="val 0"/>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6" name="Group 15">
                  <a:extLst>
                    <a:ext uri="{FF2B5EF4-FFF2-40B4-BE49-F238E27FC236}">
                      <a16:creationId xmlns:a16="http://schemas.microsoft.com/office/drawing/2014/main" id="{55F315B3-0708-4594-94F7-9A9FA0BB1106}"/>
                    </a:ext>
                  </a:extLst>
                </p:cNvPr>
                <p:cNvGrpSpPr/>
                <p:nvPr/>
              </p:nvGrpSpPr>
              <p:grpSpPr>
                <a:xfrm flipV="1">
                  <a:off x="1209675" y="1104900"/>
                  <a:ext cx="685739" cy="982345"/>
                  <a:chOff x="1209675" y="1104900"/>
                  <a:chExt cx="685739" cy="982345"/>
                </a:xfrm>
              </p:grpSpPr>
              <p:cxnSp>
                <p:nvCxnSpPr>
                  <p:cNvPr id="17" name="Straight Connector 16">
                    <a:extLst>
                      <a:ext uri="{FF2B5EF4-FFF2-40B4-BE49-F238E27FC236}">
                        <a16:creationId xmlns:a16="http://schemas.microsoft.com/office/drawing/2014/main" id="{9BC36AA0-6FBD-4439-9C56-3C01E64965D3}"/>
                      </a:ext>
                    </a:extLst>
                  </p:cNvPr>
                  <p:cNvCxnSpPr/>
                  <p:nvPr/>
                </p:nvCxnSpPr>
                <p:spPr>
                  <a:xfrm flipV="1">
                    <a:off x="1209675" y="1104900"/>
                    <a:ext cx="685739" cy="982345"/>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28B1A1-4CE5-45D4-8BD8-407D9B11C51B}"/>
                      </a:ext>
                    </a:extLst>
                  </p:cNvPr>
                  <p:cNvCxnSpPr/>
                  <p:nvPr/>
                </p:nvCxnSpPr>
                <p:spPr>
                  <a:xfrm flipV="1">
                    <a:off x="1219200" y="1733550"/>
                    <a:ext cx="647700" cy="342900"/>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Arc 18">
                    <a:extLst>
                      <a:ext uri="{FF2B5EF4-FFF2-40B4-BE49-F238E27FC236}">
                        <a16:creationId xmlns:a16="http://schemas.microsoft.com/office/drawing/2014/main" id="{FD58B061-F012-4779-86C6-93EF93496A03}"/>
                      </a:ext>
                    </a:extLst>
                  </p:cNvPr>
                  <p:cNvSpPr/>
                  <p:nvPr/>
                </p:nvSpPr>
                <p:spPr>
                  <a:xfrm>
                    <a:off x="1209675" y="1647825"/>
                    <a:ext cx="448945" cy="428625"/>
                  </a:xfrm>
                  <a:prstGeom prst="arc">
                    <a:avLst>
                      <a:gd name="adj1" fmla="val 17287311"/>
                      <a:gd name="adj2" fmla="val 0"/>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11" name="Text Box 2">
                <a:extLst>
                  <a:ext uri="{FF2B5EF4-FFF2-40B4-BE49-F238E27FC236}">
                    <a16:creationId xmlns:a16="http://schemas.microsoft.com/office/drawing/2014/main" id="{ACF4338A-B7C8-4E2F-A1F6-68C2FBCB4EFE}"/>
                  </a:ext>
                </a:extLst>
              </p:cNvPr>
              <p:cNvSpPr txBox="1">
                <a:spLocks noChangeArrowheads="1"/>
              </p:cNvSpPr>
              <p:nvPr/>
            </p:nvSpPr>
            <p:spPr bwMode="auto">
              <a:xfrm>
                <a:off x="2085975" y="885825"/>
                <a:ext cx="1562100"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AM-PM Conversion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B87A7888-0487-4E0B-88D3-D64199C9B7CC}"/>
                  </a:ext>
                </a:extLst>
              </p:cNvPr>
              <p:cNvCxnSpPr/>
              <p:nvPr/>
            </p:nvCxnSpPr>
            <p:spPr>
              <a:xfrm flipH="1" flipV="1">
                <a:off x="1647825" y="752475"/>
                <a:ext cx="609600" cy="169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A238150-663D-4193-85DE-AFE6B9CC9E12}"/>
                  </a:ext>
                </a:extLst>
              </p:cNvPr>
              <p:cNvCxnSpPr/>
              <p:nvPr/>
            </p:nvCxnSpPr>
            <p:spPr>
              <a:xfrm flipH="1">
                <a:off x="1628775" y="1162050"/>
                <a:ext cx="685165" cy="333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67" name="Rectangle 66">
            <a:extLst>
              <a:ext uri="{FF2B5EF4-FFF2-40B4-BE49-F238E27FC236}">
                <a16:creationId xmlns:a16="http://schemas.microsoft.com/office/drawing/2014/main" id="{C84DA0D7-8215-40DC-8C6C-5C1BE5375F23}"/>
              </a:ext>
            </a:extLst>
          </p:cNvPr>
          <p:cNvSpPr/>
          <p:nvPr/>
        </p:nvSpPr>
        <p:spPr>
          <a:xfrm>
            <a:off x="617362" y="771648"/>
            <a:ext cx="8526637" cy="1200329"/>
          </a:xfrm>
          <a:prstGeom prst="rect">
            <a:avLst/>
          </a:prstGeom>
        </p:spPr>
        <p:txBody>
          <a:bodyPr wrap="square">
            <a:spAutoFit/>
          </a:bodyPr>
          <a:lstStyle/>
          <a:p>
            <a:r>
              <a:rPr lang="en-US" dirty="0"/>
              <a:t>Another scenario is when In-modulation component in previous demonstration appear with phase offset in respect to Tone. In such situation the resultant Phasor Representation shows Phase Modulation along with AM-AM Conversion. This is referred to as AM-PM Conversion. </a:t>
            </a:r>
          </a:p>
        </p:txBody>
      </p:sp>
    </p:spTree>
    <p:extLst>
      <p:ext uri="{BB962C8B-B14F-4D97-AF65-F5344CB8AC3E}">
        <p14:creationId xmlns:p14="http://schemas.microsoft.com/office/powerpoint/2010/main" val="55148113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33D75-90ED-4F86-AFB3-B83D5D4A7F0E}"/>
              </a:ext>
            </a:extLst>
          </p:cNvPr>
          <p:cNvSpPr>
            <a:spLocks noGrp="1"/>
          </p:cNvSpPr>
          <p:nvPr>
            <p:ph type="title"/>
          </p:nvPr>
        </p:nvSpPr>
        <p:spPr/>
        <p:txBody>
          <a:bodyPr/>
          <a:lstStyle/>
          <a:p>
            <a:r>
              <a:rPr lang="en-IN" dirty="0"/>
              <a:t>Error Vector Magnitude</a:t>
            </a:r>
          </a:p>
        </p:txBody>
      </p:sp>
      <p:sp>
        <p:nvSpPr>
          <p:cNvPr id="3" name="Date Placeholder 2">
            <a:extLst>
              <a:ext uri="{FF2B5EF4-FFF2-40B4-BE49-F238E27FC236}">
                <a16:creationId xmlns:a16="http://schemas.microsoft.com/office/drawing/2014/main" id="{49318002-5331-47C0-8F0A-06B6D9966B8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B750181-CFF4-4233-A02E-8D7A4AB229ED}"/>
              </a:ext>
            </a:extLst>
          </p:cNvPr>
          <p:cNvSpPr>
            <a:spLocks noGrp="1"/>
          </p:cNvSpPr>
          <p:nvPr>
            <p:ph type="sldNum" sz="quarter" idx="12"/>
          </p:nvPr>
        </p:nvSpPr>
        <p:spPr/>
        <p:txBody>
          <a:bodyPr/>
          <a:lstStyle/>
          <a:p>
            <a:fld id="{2495F090-CA2D-44FF-B42B-1156B48CA943}" type="slidenum">
              <a:rPr lang="en-IN" smtClean="0"/>
              <a:t>206</a:t>
            </a:fld>
            <a:endParaRPr lang="en-IN"/>
          </a:p>
        </p:txBody>
      </p:sp>
      <p:grpSp>
        <p:nvGrpSpPr>
          <p:cNvPr id="5" name="Group 4">
            <a:extLst>
              <a:ext uri="{FF2B5EF4-FFF2-40B4-BE49-F238E27FC236}">
                <a16:creationId xmlns:a16="http://schemas.microsoft.com/office/drawing/2014/main" id="{12331E26-F99E-4E26-BC39-1BD2D8000B92}"/>
              </a:ext>
            </a:extLst>
          </p:cNvPr>
          <p:cNvGrpSpPr/>
          <p:nvPr/>
        </p:nvGrpSpPr>
        <p:grpSpPr>
          <a:xfrm>
            <a:off x="737597" y="769063"/>
            <a:ext cx="2786063" cy="1409700"/>
            <a:chOff x="0" y="0"/>
            <a:chExt cx="2571750" cy="1409700"/>
          </a:xfrm>
        </p:grpSpPr>
        <p:grpSp>
          <p:nvGrpSpPr>
            <p:cNvPr id="6" name="Group 5">
              <a:extLst>
                <a:ext uri="{FF2B5EF4-FFF2-40B4-BE49-F238E27FC236}">
                  <a16:creationId xmlns:a16="http://schemas.microsoft.com/office/drawing/2014/main" id="{2FB9FFAC-3734-41A6-9D87-AF84BD8F798B}"/>
                </a:ext>
              </a:extLst>
            </p:cNvPr>
            <p:cNvGrpSpPr/>
            <p:nvPr/>
          </p:nvGrpSpPr>
          <p:grpSpPr>
            <a:xfrm>
              <a:off x="295276" y="228601"/>
              <a:ext cx="665487" cy="675011"/>
              <a:chOff x="295275" y="228600"/>
              <a:chExt cx="1565439" cy="1337137"/>
            </a:xfrm>
          </p:grpSpPr>
          <p:sp>
            <p:nvSpPr>
              <p:cNvPr id="30" name="Oval 29">
                <a:extLst>
                  <a:ext uri="{FF2B5EF4-FFF2-40B4-BE49-F238E27FC236}">
                    <a16:creationId xmlns:a16="http://schemas.microsoft.com/office/drawing/2014/main" id="{FCE802E9-9F57-4CD5-B743-39A6975262DB}"/>
                  </a:ext>
                </a:extLst>
              </p:cNvPr>
              <p:cNvSpPr>
                <a:spLocks noChangeArrowheads="1"/>
              </p:cNvSpPr>
              <p:nvPr/>
            </p:nvSpPr>
            <p:spPr bwMode="auto">
              <a:xfrm>
                <a:off x="1297898" y="22860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31" name="Oval 30">
                <a:extLst>
                  <a:ext uri="{FF2B5EF4-FFF2-40B4-BE49-F238E27FC236}">
                    <a16:creationId xmlns:a16="http://schemas.microsoft.com/office/drawing/2014/main" id="{D2F01209-9F7B-40D9-BB61-7D0294DE7B71}"/>
                  </a:ext>
                </a:extLst>
              </p:cNvPr>
              <p:cNvSpPr>
                <a:spLocks noChangeArrowheads="1"/>
              </p:cNvSpPr>
              <p:nvPr/>
            </p:nvSpPr>
            <p:spPr bwMode="auto">
              <a:xfrm>
                <a:off x="1297898" y="1087915"/>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32" name="Oval 31">
                <a:extLst>
                  <a:ext uri="{FF2B5EF4-FFF2-40B4-BE49-F238E27FC236}">
                    <a16:creationId xmlns:a16="http://schemas.microsoft.com/office/drawing/2014/main" id="{959339EC-245D-489D-A1EC-877532622D6F}"/>
                  </a:ext>
                </a:extLst>
              </p:cNvPr>
              <p:cNvSpPr>
                <a:spLocks noChangeArrowheads="1"/>
              </p:cNvSpPr>
              <p:nvPr/>
            </p:nvSpPr>
            <p:spPr bwMode="auto">
              <a:xfrm>
                <a:off x="295275" y="22860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33" name="Oval 32">
                <a:extLst>
                  <a:ext uri="{FF2B5EF4-FFF2-40B4-BE49-F238E27FC236}">
                    <a16:creationId xmlns:a16="http://schemas.microsoft.com/office/drawing/2014/main" id="{5A651ED3-6951-44F7-A43D-A110C56CE08C}"/>
                  </a:ext>
                </a:extLst>
              </p:cNvPr>
              <p:cNvSpPr>
                <a:spLocks noChangeArrowheads="1"/>
              </p:cNvSpPr>
              <p:nvPr/>
            </p:nvSpPr>
            <p:spPr bwMode="auto">
              <a:xfrm>
                <a:off x="295276" y="1087915"/>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34" name="Oval 33">
                <a:extLst>
                  <a:ext uri="{FF2B5EF4-FFF2-40B4-BE49-F238E27FC236}">
                    <a16:creationId xmlns:a16="http://schemas.microsoft.com/office/drawing/2014/main" id="{12806F35-F8AE-4671-8D5E-6A1ED450265C}"/>
                  </a:ext>
                </a:extLst>
              </p:cNvPr>
              <p:cNvSpPr>
                <a:spLocks noChangeArrowheads="1"/>
              </p:cNvSpPr>
              <p:nvPr/>
            </p:nvSpPr>
            <p:spPr bwMode="auto">
              <a:xfrm>
                <a:off x="1792125" y="22860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35" name="Oval 34">
                <a:extLst>
                  <a:ext uri="{FF2B5EF4-FFF2-40B4-BE49-F238E27FC236}">
                    <a16:creationId xmlns:a16="http://schemas.microsoft.com/office/drawing/2014/main" id="{215B2B34-E696-4FA1-9752-76426E4A5129}"/>
                  </a:ext>
                </a:extLst>
              </p:cNvPr>
              <p:cNvSpPr>
                <a:spLocks noChangeArrowheads="1"/>
              </p:cNvSpPr>
              <p:nvPr/>
            </p:nvSpPr>
            <p:spPr bwMode="auto">
              <a:xfrm>
                <a:off x="1792125" y="1087914"/>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36" name="Oval 35">
                <a:extLst>
                  <a:ext uri="{FF2B5EF4-FFF2-40B4-BE49-F238E27FC236}">
                    <a16:creationId xmlns:a16="http://schemas.microsoft.com/office/drawing/2014/main" id="{70E044E6-9AE2-44D2-BB19-CBBE4192A04E}"/>
                  </a:ext>
                </a:extLst>
              </p:cNvPr>
              <p:cNvSpPr>
                <a:spLocks noChangeArrowheads="1"/>
              </p:cNvSpPr>
              <p:nvPr/>
            </p:nvSpPr>
            <p:spPr bwMode="auto">
              <a:xfrm>
                <a:off x="789501" y="22860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37" name="Oval 36">
                <a:extLst>
                  <a:ext uri="{FF2B5EF4-FFF2-40B4-BE49-F238E27FC236}">
                    <a16:creationId xmlns:a16="http://schemas.microsoft.com/office/drawing/2014/main" id="{DF362224-F83A-44C9-99D1-BF8FBC0D2595}"/>
                  </a:ext>
                </a:extLst>
              </p:cNvPr>
              <p:cNvSpPr>
                <a:spLocks noChangeArrowheads="1"/>
              </p:cNvSpPr>
              <p:nvPr/>
            </p:nvSpPr>
            <p:spPr bwMode="auto">
              <a:xfrm>
                <a:off x="789501" y="1087915"/>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38" name="Oval 37">
                <a:extLst>
                  <a:ext uri="{FF2B5EF4-FFF2-40B4-BE49-F238E27FC236}">
                    <a16:creationId xmlns:a16="http://schemas.microsoft.com/office/drawing/2014/main" id="{8D26539B-ABF5-4C8D-83CB-B86F198CED0D}"/>
                  </a:ext>
                </a:extLst>
              </p:cNvPr>
              <p:cNvSpPr>
                <a:spLocks noChangeArrowheads="1"/>
              </p:cNvSpPr>
              <p:nvPr/>
            </p:nvSpPr>
            <p:spPr bwMode="auto">
              <a:xfrm>
                <a:off x="1297900" y="631506"/>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39" name="Oval 38">
                <a:extLst>
                  <a:ext uri="{FF2B5EF4-FFF2-40B4-BE49-F238E27FC236}">
                    <a16:creationId xmlns:a16="http://schemas.microsoft.com/office/drawing/2014/main" id="{F6352CB0-4ADE-4C51-BA01-F321994CD4B5}"/>
                  </a:ext>
                </a:extLst>
              </p:cNvPr>
              <p:cNvSpPr>
                <a:spLocks noChangeArrowheads="1"/>
              </p:cNvSpPr>
              <p:nvPr/>
            </p:nvSpPr>
            <p:spPr bwMode="auto">
              <a:xfrm>
                <a:off x="1297900" y="1490821"/>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40" name="Oval 39">
                <a:extLst>
                  <a:ext uri="{FF2B5EF4-FFF2-40B4-BE49-F238E27FC236}">
                    <a16:creationId xmlns:a16="http://schemas.microsoft.com/office/drawing/2014/main" id="{C181B2F8-0C11-4021-9130-66F0B06EBFDA}"/>
                  </a:ext>
                </a:extLst>
              </p:cNvPr>
              <p:cNvSpPr>
                <a:spLocks noChangeArrowheads="1"/>
              </p:cNvSpPr>
              <p:nvPr/>
            </p:nvSpPr>
            <p:spPr bwMode="auto">
              <a:xfrm>
                <a:off x="295276" y="631507"/>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41" name="Oval 40">
                <a:extLst>
                  <a:ext uri="{FF2B5EF4-FFF2-40B4-BE49-F238E27FC236}">
                    <a16:creationId xmlns:a16="http://schemas.microsoft.com/office/drawing/2014/main" id="{EB9B8586-A564-4DDA-9305-A5BEA58C28C4}"/>
                  </a:ext>
                </a:extLst>
              </p:cNvPr>
              <p:cNvSpPr>
                <a:spLocks noChangeArrowheads="1"/>
              </p:cNvSpPr>
              <p:nvPr/>
            </p:nvSpPr>
            <p:spPr bwMode="auto">
              <a:xfrm>
                <a:off x="295277" y="1490821"/>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42" name="Oval 41">
                <a:extLst>
                  <a:ext uri="{FF2B5EF4-FFF2-40B4-BE49-F238E27FC236}">
                    <a16:creationId xmlns:a16="http://schemas.microsoft.com/office/drawing/2014/main" id="{FB74CFE1-F7D1-4AE8-A165-E18CEAE9598D}"/>
                  </a:ext>
                </a:extLst>
              </p:cNvPr>
              <p:cNvSpPr>
                <a:spLocks noChangeArrowheads="1"/>
              </p:cNvSpPr>
              <p:nvPr/>
            </p:nvSpPr>
            <p:spPr bwMode="auto">
              <a:xfrm>
                <a:off x="1792124" y="631506"/>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43" name="Oval 42">
                <a:extLst>
                  <a:ext uri="{FF2B5EF4-FFF2-40B4-BE49-F238E27FC236}">
                    <a16:creationId xmlns:a16="http://schemas.microsoft.com/office/drawing/2014/main" id="{A7777C68-8F54-4BDD-9BC0-A1556A602C55}"/>
                  </a:ext>
                </a:extLst>
              </p:cNvPr>
              <p:cNvSpPr>
                <a:spLocks noChangeArrowheads="1"/>
              </p:cNvSpPr>
              <p:nvPr/>
            </p:nvSpPr>
            <p:spPr bwMode="auto">
              <a:xfrm>
                <a:off x="789503" y="631506"/>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44" name="Oval 43">
                <a:extLst>
                  <a:ext uri="{FF2B5EF4-FFF2-40B4-BE49-F238E27FC236}">
                    <a16:creationId xmlns:a16="http://schemas.microsoft.com/office/drawing/2014/main" id="{37ECB651-0068-4608-8571-7AF0C8224252}"/>
                  </a:ext>
                </a:extLst>
              </p:cNvPr>
              <p:cNvSpPr>
                <a:spLocks noChangeArrowheads="1"/>
              </p:cNvSpPr>
              <p:nvPr/>
            </p:nvSpPr>
            <p:spPr bwMode="auto">
              <a:xfrm>
                <a:off x="789503" y="1490821"/>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45" name="Oval 44">
                <a:extLst>
                  <a:ext uri="{FF2B5EF4-FFF2-40B4-BE49-F238E27FC236}">
                    <a16:creationId xmlns:a16="http://schemas.microsoft.com/office/drawing/2014/main" id="{3C4AA01C-F2F3-4D7F-93F5-39D3C1D6D495}"/>
                  </a:ext>
                </a:extLst>
              </p:cNvPr>
              <p:cNvSpPr>
                <a:spLocks noChangeArrowheads="1"/>
              </p:cNvSpPr>
              <p:nvPr/>
            </p:nvSpPr>
            <p:spPr bwMode="auto">
              <a:xfrm>
                <a:off x="1792125" y="149082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sp>
          <p:nvSpPr>
            <p:cNvPr id="7" name="Rectangle 6">
              <a:extLst>
                <a:ext uri="{FF2B5EF4-FFF2-40B4-BE49-F238E27FC236}">
                  <a16:creationId xmlns:a16="http://schemas.microsoft.com/office/drawing/2014/main" id="{4E75CA6F-A6B0-476A-9A5E-AD1F04DAAD36}"/>
                </a:ext>
              </a:extLst>
            </p:cNvPr>
            <p:cNvSpPr/>
            <p:nvPr/>
          </p:nvSpPr>
          <p:spPr>
            <a:xfrm>
              <a:off x="0" y="0"/>
              <a:ext cx="2571750" cy="1409700"/>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2">
              <a:extLst>
                <a:ext uri="{FF2B5EF4-FFF2-40B4-BE49-F238E27FC236}">
                  <a16:creationId xmlns:a16="http://schemas.microsoft.com/office/drawing/2014/main" id="{9530ADC3-7B98-46B3-A748-0CB168021C9D}"/>
                </a:ext>
              </a:extLst>
            </p:cNvPr>
            <p:cNvSpPr txBox="1">
              <a:spLocks noChangeArrowheads="1"/>
            </p:cNvSpPr>
            <p:nvPr/>
          </p:nvSpPr>
          <p:spPr bwMode="auto">
            <a:xfrm>
              <a:off x="48760" y="1066800"/>
              <a:ext cx="2486025" cy="30480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Effect of I &amp; Q Imbalance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8DBF85CB-27A1-47BF-B01C-5C3C2C67EC0B}"/>
                </a:ext>
              </a:extLst>
            </p:cNvPr>
            <p:cNvGrpSpPr/>
            <p:nvPr/>
          </p:nvGrpSpPr>
          <p:grpSpPr>
            <a:xfrm>
              <a:off x="1438275" y="171450"/>
              <a:ext cx="819150" cy="828041"/>
              <a:chOff x="1438275" y="171450"/>
              <a:chExt cx="819747" cy="828422"/>
            </a:xfrm>
          </p:grpSpPr>
          <p:grpSp>
            <p:nvGrpSpPr>
              <p:cNvPr id="10" name="Group 9">
                <a:extLst>
                  <a:ext uri="{FF2B5EF4-FFF2-40B4-BE49-F238E27FC236}">
                    <a16:creationId xmlns:a16="http://schemas.microsoft.com/office/drawing/2014/main" id="{A680BCA8-A227-4562-B69E-5BA58F8788CF}"/>
                  </a:ext>
                </a:extLst>
              </p:cNvPr>
              <p:cNvGrpSpPr/>
              <p:nvPr/>
            </p:nvGrpSpPr>
            <p:grpSpPr>
              <a:xfrm rot="21322216">
                <a:off x="1619250" y="171450"/>
                <a:ext cx="638772" cy="218822"/>
                <a:chOff x="1619250" y="171450"/>
                <a:chExt cx="638772" cy="218822"/>
              </a:xfrm>
            </p:grpSpPr>
            <p:sp>
              <p:nvSpPr>
                <p:cNvPr id="26" name="Oval 25">
                  <a:extLst>
                    <a:ext uri="{FF2B5EF4-FFF2-40B4-BE49-F238E27FC236}">
                      <a16:creationId xmlns:a16="http://schemas.microsoft.com/office/drawing/2014/main" id="{A5B9D7B4-5895-4DD6-9EA1-D8DED21963E7}"/>
                    </a:ext>
                  </a:extLst>
                </p:cNvPr>
                <p:cNvSpPr>
                  <a:spLocks noChangeArrowheads="1"/>
                </p:cNvSpPr>
                <p:nvPr/>
              </p:nvSpPr>
              <p:spPr bwMode="auto">
                <a:xfrm rot="1000386">
                  <a:off x="2028825" y="295275"/>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7" name="Oval 26">
                  <a:extLst>
                    <a:ext uri="{FF2B5EF4-FFF2-40B4-BE49-F238E27FC236}">
                      <a16:creationId xmlns:a16="http://schemas.microsoft.com/office/drawing/2014/main" id="{CE92D92B-B76D-4E84-8466-4A128DD5EA5B}"/>
                    </a:ext>
                  </a:extLst>
                </p:cNvPr>
                <p:cNvSpPr>
                  <a:spLocks noChangeArrowheads="1"/>
                </p:cNvSpPr>
                <p:nvPr/>
              </p:nvSpPr>
              <p:spPr bwMode="auto">
                <a:xfrm rot="1000386">
                  <a:off x="1619250" y="171450"/>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8" name="Oval 27">
                  <a:extLst>
                    <a:ext uri="{FF2B5EF4-FFF2-40B4-BE49-F238E27FC236}">
                      <a16:creationId xmlns:a16="http://schemas.microsoft.com/office/drawing/2014/main" id="{A9D24F57-BE4E-44F8-A6F9-A07B08E7BAE1}"/>
                    </a:ext>
                  </a:extLst>
                </p:cNvPr>
                <p:cNvSpPr>
                  <a:spLocks noChangeArrowheads="1"/>
                </p:cNvSpPr>
                <p:nvPr/>
              </p:nvSpPr>
              <p:spPr bwMode="auto">
                <a:xfrm rot="1000386">
                  <a:off x="2228850" y="352425"/>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9" name="Oval 28">
                  <a:extLst>
                    <a:ext uri="{FF2B5EF4-FFF2-40B4-BE49-F238E27FC236}">
                      <a16:creationId xmlns:a16="http://schemas.microsoft.com/office/drawing/2014/main" id="{E4A67437-B7F3-4526-8F09-A2BC7E757367}"/>
                    </a:ext>
                  </a:extLst>
                </p:cNvPr>
                <p:cNvSpPr>
                  <a:spLocks noChangeArrowheads="1"/>
                </p:cNvSpPr>
                <p:nvPr/>
              </p:nvSpPr>
              <p:spPr bwMode="auto">
                <a:xfrm rot="1000386">
                  <a:off x="1819275" y="228600"/>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grpSp>
            <p:nvGrpSpPr>
              <p:cNvPr id="11" name="Group 10">
                <a:extLst>
                  <a:ext uri="{FF2B5EF4-FFF2-40B4-BE49-F238E27FC236}">
                    <a16:creationId xmlns:a16="http://schemas.microsoft.com/office/drawing/2014/main" id="{59E0432E-35D0-4300-9361-13EAA828B714}"/>
                  </a:ext>
                </a:extLst>
              </p:cNvPr>
              <p:cNvGrpSpPr/>
              <p:nvPr/>
            </p:nvGrpSpPr>
            <p:grpSpPr>
              <a:xfrm rot="21257560">
                <a:off x="1495425" y="581025"/>
                <a:ext cx="638772" cy="228347"/>
                <a:chOff x="1495425" y="581025"/>
                <a:chExt cx="638772" cy="228347"/>
              </a:xfrm>
            </p:grpSpPr>
            <p:sp>
              <p:nvSpPr>
                <p:cNvPr id="22" name="Oval 21">
                  <a:extLst>
                    <a:ext uri="{FF2B5EF4-FFF2-40B4-BE49-F238E27FC236}">
                      <a16:creationId xmlns:a16="http://schemas.microsoft.com/office/drawing/2014/main" id="{9130FA8F-E35B-4969-AB18-47CB1EF3A269}"/>
                    </a:ext>
                  </a:extLst>
                </p:cNvPr>
                <p:cNvSpPr>
                  <a:spLocks noChangeArrowheads="1"/>
                </p:cNvSpPr>
                <p:nvPr/>
              </p:nvSpPr>
              <p:spPr bwMode="auto">
                <a:xfrm rot="1000386">
                  <a:off x="1905000" y="704850"/>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3" name="Oval 22">
                  <a:extLst>
                    <a:ext uri="{FF2B5EF4-FFF2-40B4-BE49-F238E27FC236}">
                      <a16:creationId xmlns:a16="http://schemas.microsoft.com/office/drawing/2014/main" id="{932EA964-CAEA-436C-BA8D-CEADA806AF42}"/>
                    </a:ext>
                  </a:extLst>
                </p:cNvPr>
                <p:cNvSpPr>
                  <a:spLocks noChangeArrowheads="1"/>
                </p:cNvSpPr>
                <p:nvPr/>
              </p:nvSpPr>
              <p:spPr bwMode="auto">
                <a:xfrm rot="1000386">
                  <a:off x="1495425" y="581025"/>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4" name="Oval 23">
                  <a:extLst>
                    <a:ext uri="{FF2B5EF4-FFF2-40B4-BE49-F238E27FC236}">
                      <a16:creationId xmlns:a16="http://schemas.microsoft.com/office/drawing/2014/main" id="{C2856C23-0B20-4782-9FD0-CC3BD51FA5C1}"/>
                    </a:ext>
                  </a:extLst>
                </p:cNvPr>
                <p:cNvSpPr>
                  <a:spLocks noChangeArrowheads="1"/>
                </p:cNvSpPr>
                <p:nvPr/>
              </p:nvSpPr>
              <p:spPr bwMode="auto">
                <a:xfrm rot="1000386">
                  <a:off x="2105025" y="771525"/>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5" name="Oval 24">
                  <a:extLst>
                    <a:ext uri="{FF2B5EF4-FFF2-40B4-BE49-F238E27FC236}">
                      <a16:creationId xmlns:a16="http://schemas.microsoft.com/office/drawing/2014/main" id="{52E2A12C-EBCF-4ED3-B74F-29CDD397DD4C}"/>
                    </a:ext>
                  </a:extLst>
                </p:cNvPr>
                <p:cNvSpPr>
                  <a:spLocks noChangeArrowheads="1"/>
                </p:cNvSpPr>
                <p:nvPr/>
              </p:nvSpPr>
              <p:spPr bwMode="auto">
                <a:xfrm rot="1000386">
                  <a:off x="1695450" y="647700"/>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grpSp>
            <p:nvGrpSpPr>
              <p:cNvPr id="12" name="Group 11">
                <a:extLst>
                  <a:ext uri="{FF2B5EF4-FFF2-40B4-BE49-F238E27FC236}">
                    <a16:creationId xmlns:a16="http://schemas.microsoft.com/office/drawing/2014/main" id="{68B05AFB-9DF5-4AD4-A7D8-93B8D4B0DF04}"/>
                  </a:ext>
                </a:extLst>
              </p:cNvPr>
              <p:cNvGrpSpPr/>
              <p:nvPr/>
            </p:nvGrpSpPr>
            <p:grpSpPr>
              <a:xfrm rot="21186859">
                <a:off x="1562098" y="361950"/>
                <a:ext cx="638772" cy="218822"/>
                <a:chOff x="1562100" y="361950"/>
                <a:chExt cx="638772" cy="218822"/>
              </a:xfrm>
            </p:grpSpPr>
            <p:sp>
              <p:nvSpPr>
                <p:cNvPr id="18" name="Oval 17">
                  <a:extLst>
                    <a:ext uri="{FF2B5EF4-FFF2-40B4-BE49-F238E27FC236}">
                      <a16:creationId xmlns:a16="http://schemas.microsoft.com/office/drawing/2014/main" id="{B547323B-6AE6-4277-BAEB-9F8768E4219D}"/>
                    </a:ext>
                  </a:extLst>
                </p:cNvPr>
                <p:cNvSpPr>
                  <a:spLocks noChangeArrowheads="1"/>
                </p:cNvSpPr>
                <p:nvPr/>
              </p:nvSpPr>
              <p:spPr bwMode="auto">
                <a:xfrm rot="1000386">
                  <a:off x="1971675" y="485775"/>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9" name="Oval 18">
                  <a:extLst>
                    <a:ext uri="{FF2B5EF4-FFF2-40B4-BE49-F238E27FC236}">
                      <a16:creationId xmlns:a16="http://schemas.microsoft.com/office/drawing/2014/main" id="{C6FA851D-7E75-480C-8F5F-17B4DCAAAE98}"/>
                    </a:ext>
                  </a:extLst>
                </p:cNvPr>
                <p:cNvSpPr>
                  <a:spLocks noChangeArrowheads="1"/>
                </p:cNvSpPr>
                <p:nvPr/>
              </p:nvSpPr>
              <p:spPr bwMode="auto">
                <a:xfrm rot="1000386">
                  <a:off x="1562100" y="361950"/>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0" name="Oval 19">
                  <a:extLst>
                    <a:ext uri="{FF2B5EF4-FFF2-40B4-BE49-F238E27FC236}">
                      <a16:creationId xmlns:a16="http://schemas.microsoft.com/office/drawing/2014/main" id="{A8D5535D-5124-4F17-87F1-421BC36A6EDF}"/>
                    </a:ext>
                  </a:extLst>
                </p:cNvPr>
                <p:cNvSpPr>
                  <a:spLocks noChangeArrowheads="1"/>
                </p:cNvSpPr>
                <p:nvPr/>
              </p:nvSpPr>
              <p:spPr bwMode="auto">
                <a:xfrm rot="1000386">
                  <a:off x="2171700" y="542925"/>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21" name="Oval 20">
                  <a:extLst>
                    <a:ext uri="{FF2B5EF4-FFF2-40B4-BE49-F238E27FC236}">
                      <a16:creationId xmlns:a16="http://schemas.microsoft.com/office/drawing/2014/main" id="{C95DD146-62DA-4FA8-80FA-A18EA7DC78E3}"/>
                    </a:ext>
                  </a:extLst>
                </p:cNvPr>
                <p:cNvSpPr>
                  <a:spLocks noChangeArrowheads="1"/>
                </p:cNvSpPr>
                <p:nvPr/>
              </p:nvSpPr>
              <p:spPr bwMode="auto">
                <a:xfrm rot="1000386">
                  <a:off x="1762125" y="428625"/>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grpSp>
            <p:nvGrpSpPr>
              <p:cNvPr id="13" name="Group 12">
                <a:extLst>
                  <a:ext uri="{FF2B5EF4-FFF2-40B4-BE49-F238E27FC236}">
                    <a16:creationId xmlns:a16="http://schemas.microsoft.com/office/drawing/2014/main" id="{394D56CB-2B44-40AC-9139-71A642407F16}"/>
                  </a:ext>
                </a:extLst>
              </p:cNvPr>
              <p:cNvGrpSpPr/>
              <p:nvPr/>
            </p:nvGrpSpPr>
            <p:grpSpPr>
              <a:xfrm rot="21369664">
                <a:off x="1438275" y="781050"/>
                <a:ext cx="638772" cy="218822"/>
                <a:chOff x="1438275" y="781050"/>
                <a:chExt cx="638772" cy="218822"/>
              </a:xfrm>
            </p:grpSpPr>
            <p:sp>
              <p:nvSpPr>
                <p:cNvPr id="14" name="Oval 13">
                  <a:extLst>
                    <a:ext uri="{FF2B5EF4-FFF2-40B4-BE49-F238E27FC236}">
                      <a16:creationId xmlns:a16="http://schemas.microsoft.com/office/drawing/2014/main" id="{5ADDCFE1-2DFA-47D3-A13D-3535F272172F}"/>
                    </a:ext>
                  </a:extLst>
                </p:cNvPr>
                <p:cNvSpPr>
                  <a:spLocks noChangeArrowheads="1"/>
                </p:cNvSpPr>
                <p:nvPr/>
              </p:nvSpPr>
              <p:spPr bwMode="auto">
                <a:xfrm rot="1000386">
                  <a:off x="1847850" y="904875"/>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5" name="Oval 14">
                  <a:extLst>
                    <a:ext uri="{FF2B5EF4-FFF2-40B4-BE49-F238E27FC236}">
                      <a16:creationId xmlns:a16="http://schemas.microsoft.com/office/drawing/2014/main" id="{639AD862-777C-461C-9E9F-F01B012231B3}"/>
                    </a:ext>
                  </a:extLst>
                </p:cNvPr>
                <p:cNvSpPr>
                  <a:spLocks noChangeArrowheads="1"/>
                </p:cNvSpPr>
                <p:nvPr/>
              </p:nvSpPr>
              <p:spPr bwMode="auto">
                <a:xfrm rot="1000386">
                  <a:off x="1438275" y="781050"/>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6" name="Oval 15">
                  <a:extLst>
                    <a:ext uri="{FF2B5EF4-FFF2-40B4-BE49-F238E27FC236}">
                      <a16:creationId xmlns:a16="http://schemas.microsoft.com/office/drawing/2014/main" id="{4D014CD2-D0AC-46CC-99FA-25B3FEF8E952}"/>
                    </a:ext>
                  </a:extLst>
                </p:cNvPr>
                <p:cNvSpPr>
                  <a:spLocks noChangeArrowheads="1"/>
                </p:cNvSpPr>
                <p:nvPr/>
              </p:nvSpPr>
              <p:spPr bwMode="auto">
                <a:xfrm rot="1000386">
                  <a:off x="1638300" y="838200"/>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7" name="Oval 16">
                  <a:extLst>
                    <a:ext uri="{FF2B5EF4-FFF2-40B4-BE49-F238E27FC236}">
                      <a16:creationId xmlns:a16="http://schemas.microsoft.com/office/drawing/2014/main" id="{11371394-C981-40FA-966B-A0170E173CC7}"/>
                    </a:ext>
                  </a:extLst>
                </p:cNvPr>
                <p:cNvSpPr>
                  <a:spLocks noChangeArrowheads="1"/>
                </p:cNvSpPr>
                <p:nvPr/>
              </p:nvSpPr>
              <p:spPr bwMode="auto">
                <a:xfrm rot="1000386">
                  <a:off x="2047875" y="962025"/>
                  <a:ext cx="29172" cy="37847"/>
                </a:xfrm>
                <a:prstGeom prst="ellipse">
                  <a:avLst/>
                </a:prstGeom>
                <a:noFill/>
                <a:ln w="19050">
                  <a:solidFill>
                    <a:srgbClr val="00B0F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grpSp>
      </p:grpSp>
      <p:grpSp>
        <p:nvGrpSpPr>
          <p:cNvPr id="46" name="Group 45">
            <a:extLst>
              <a:ext uri="{FF2B5EF4-FFF2-40B4-BE49-F238E27FC236}">
                <a16:creationId xmlns:a16="http://schemas.microsoft.com/office/drawing/2014/main" id="{3F234622-88FF-43DA-BCF9-405EA51ECD43}"/>
              </a:ext>
            </a:extLst>
          </p:cNvPr>
          <p:cNvGrpSpPr/>
          <p:nvPr/>
        </p:nvGrpSpPr>
        <p:grpSpPr>
          <a:xfrm>
            <a:off x="4189910" y="769063"/>
            <a:ext cx="4302919" cy="2114550"/>
            <a:chOff x="0" y="0"/>
            <a:chExt cx="3971925" cy="2114550"/>
          </a:xfrm>
        </p:grpSpPr>
        <p:sp>
          <p:nvSpPr>
            <p:cNvPr id="47" name="Rectangle 46">
              <a:extLst>
                <a:ext uri="{FF2B5EF4-FFF2-40B4-BE49-F238E27FC236}">
                  <a16:creationId xmlns:a16="http://schemas.microsoft.com/office/drawing/2014/main" id="{15790F19-305A-4C53-80D9-446647AFCED6}"/>
                </a:ext>
              </a:extLst>
            </p:cNvPr>
            <p:cNvSpPr/>
            <p:nvPr/>
          </p:nvSpPr>
          <p:spPr>
            <a:xfrm>
              <a:off x="0" y="0"/>
              <a:ext cx="3971925" cy="2114550"/>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Text Box 2">
              <a:extLst>
                <a:ext uri="{FF2B5EF4-FFF2-40B4-BE49-F238E27FC236}">
                  <a16:creationId xmlns:a16="http://schemas.microsoft.com/office/drawing/2014/main" id="{DA7120BE-2166-4CA4-BA5F-A061AC61B7FC}"/>
                </a:ext>
              </a:extLst>
            </p:cNvPr>
            <p:cNvSpPr txBox="1">
              <a:spLocks noChangeArrowheads="1"/>
            </p:cNvSpPr>
            <p:nvPr/>
          </p:nvSpPr>
          <p:spPr bwMode="auto">
            <a:xfrm>
              <a:off x="723899" y="1809750"/>
              <a:ext cx="2809875" cy="30480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Effect of PA Compression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9" name="Group 48">
              <a:extLst>
                <a:ext uri="{FF2B5EF4-FFF2-40B4-BE49-F238E27FC236}">
                  <a16:creationId xmlns:a16="http://schemas.microsoft.com/office/drawing/2014/main" id="{6EFC5CE3-532E-4160-9535-3063C8C526E6}"/>
                </a:ext>
              </a:extLst>
            </p:cNvPr>
            <p:cNvGrpSpPr/>
            <p:nvPr/>
          </p:nvGrpSpPr>
          <p:grpSpPr>
            <a:xfrm>
              <a:off x="171453" y="150324"/>
              <a:ext cx="3641707" cy="1535616"/>
              <a:chOff x="171453" y="150324"/>
              <a:chExt cx="3641707" cy="1535616"/>
            </a:xfrm>
          </p:grpSpPr>
          <p:grpSp>
            <p:nvGrpSpPr>
              <p:cNvPr id="50" name="Group 49">
                <a:extLst>
                  <a:ext uri="{FF2B5EF4-FFF2-40B4-BE49-F238E27FC236}">
                    <a16:creationId xmlns:a16="http://schemas.microsoft.com/office/drawing/2014/main" id="{40134802-E5D0-44CD-981D-96DAF3F5B848}"/>
                  </a:ext>
                </a:extLst>
              </p:cNvPr>
              <p:cNvGrpSpPr/>
              <p:nvPr/>
            </p:nvGrpSpPr>
            <p:grpSpPr>
              <a:xfrm>
                <a:off x="171453" y="209552"/>
                <a:ext cx="1455437" cy="1476388"/>
                <a:chOff x="171451" y="209551"/>
                <a:chExt cx="665487" cy="675011"/>
              </a:xfrm>
            </p:grpSpPr>
            <p:grpSp>
              <p:nvGrpSpPr>
                <p:cNvPr id="59" name="Group 58">
                  <a:extLst>
                    <a:ext uri="{FF2B5EF4-FFF2-40B4-BE49-F238E27FC236}">
                      <a16:creationId xmlns:a16="http://schemas.microsoft.com/office/drawing/2014/main" id="{B1D9B594-A624-4416-94B9-330EC621A164}"/>
                    </a:ext>
                  </a:extLst>
                </p:cNvPr>
                <p:cNvGrpSpPr/>
                <p:nvPr/>
              </p:nvGrpSpPr>
              <p:grpSpPr>
                <a:xfrm>
                  <a:off x="171451" y="209551"/>
                  <a:ext cx="665487" cy="675011"/>
                  <a:chOff x="171450" y="209550"/>
                  <a:chExt cx="1565439" cy="1337137"/>
                </a:xfrm>
              </p:grpSpPr>
              <p:sp>
                <p:nvSpPr>
                  <p:cNvPr id="77" name="Oval 76">
                    <a:extLst>
                      <a:ext uri="{FF2B5EF4-FFF2-40B4-BE49-F238E27FC236}">
                        <a16:creationId xmlns:a16="http://schemas.microsoft.com/office/drawing/2014/main" id="{ED7845DC-8DAA-40CF-AC6B-AACAA056CEC5}"/>
                      </a:ext>
                    </a:extLst>
                  </p:cNvPr>
                  <p:cNvSpPr>
                    <a:spLocks noChangeArrowheads="1"/>
                  </p:cNvSpPr>
                  <p:nvPr/>
                </p:nvSpPr>
                <p:spPr bwMode="auto">
                  <a:xfrm>
                    <a:off x="1174073" y="20955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78" name="Oval 77">
                    <a:extLst>
                      <a:ext uri="{FF2B5EF4-FFF2-40B4-BE49-F238E27FC236}">
                        <a16:creationId xmlns:a16="http://schemas.microsoft.com/office/drawing/2014/main" id="{EE56648C-B65F-4A05-A40D-79281BF6A1B1}"/>
                      </a:ext>
                    </a:extLst>
                  </p:cNvPr>
                  <p:cNvSpPr>
                    <a:spLocks noChangeArrowheads="1"/>
                  </p:cNvSpPr>
                  <p:nvPr/>
                </p:nvSpPr>
                <p:spPr bwMode="auto">
                  <a:xfrm>
                    <a:off x="1174073" y="1068865"/>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79" name="Oval 78">
                    <a:extLst>
                      <a:ext uri="{FF2B5EF4-FFF2-40B4-BE49-F238E27FC236}">
                        <a16:creationId xmlns:a16="http://schemas.microsoft.com/office/drawing/2014/main" id="{5EAA7FA0-01ED-4FA5-9369-A7A020477660}"/>
                      </a:ext>
                    </a:extLst>
                  </p:cNvPr>
                  <p:cNvSpPr>
                    <a:spLocks noChangeArrowheads="1"/>
                  </p:cNvSpPr>
                  <p:nvPr/>
                </p:nvSpPr>
                <p:spPr bwMode="auto">
                  <a:xfrm>
                    <a:off x="171450" y="20955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80" name="Oval 79">
                    <a:extLst>
                      <a:ext uri="{FF2B5EF4-FFF2-40B4-BE49-F238E27FC236}">
                        <a16:creationId xmlns:a16="http://schemas.microsoft.com/office/drawing/2014/main" id="{02770F83-FCE6-4899-8EB8-3355DCD3581E}"/>
                      </a:ext>
                    </a:extLst>
                  </p:cNvPr>
                  <p:cNvSpPr>
                    <a:spLocks noChangeArrowheads="1"/>
                  </p:cNvSpPr>
                  <p:nvPr/>
                </p:nvSpPr>
                <p:spPr bwMode="auto">
                  <a:xfrm>
                    <a:off x="171451" y="1068865"/>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81" name="Oval 80">
                    <a:extLst>
                      <a:ext uri="{FF2B5EF4-FFF2-40B4-BE49-F238E27FC236}">
                        <a16:creationId xmlns:a16="http://schemas.microsoft.com/office/drawing/2014/main" id="{6EE69BD0-3F3F-430C-8447-60A8166C01EA}"/>
                      </a:ext>
                    </a:extLst>
                  </p:cNvPr>
                  <p:cNvSpPr>
                    <a:spLocks noChangeArrowheads="1"/>
                  </p:cNvSpPr>
                  <p:nvPr/>
                </p:nvSpPr>
                <p:spPr bwMode="auto">
                  <a:xfrm>
                    <a:off x="1668300" y="20955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82" name="Oval 81">
                    <a:extLst>
                      <a:ext uri="{FF2B5EF4-FFF2-40B4-BE49-F238E27FC236}">
                        <a16:creationId xmlns:a16="http://schemas.microsoft.com/office/drawing/2014/main" id="{16AFEA4E-92F2-4AA4-9BDB-B5BA0F3D55D4}"/>
                      </a:ext>
                    </a:extLst>
                  </p:cNvPr>
                  <p:cNvSpPr>
                    <a:spLocks noChangeArrowheads="1"/>
                  </p:cNvSpPr>
                  <p:nvPr/>
                </p:nvSpPr>
                <p:spPr bwMode="auto">
                  <a:xfrm>
                    <a:off x="1668300" y="1068864"/>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83" name="Oval 82">
                    <a:extLst>
                      <a:ext uri="{FF2B5EF4-FFF2-40B4-BE49-F238E27FC236}">
                        <a16:creationId xmlns:a16="http://schemas.microsoft.com/office/drawing/2014/main" id="{F5478FEC-48D3-4231-95CF-3ED7DE275598}"/>
                      </a:ext>
                    </a:extLst>
                  </p:cNvPr>
                  <p:cNvSpPr>
                    <a:spLocks noChangeArrowheads="1"/>
                  </p:cNvSpPr>
                  <p:nvPr/>
                </p:nvSpPr>
                <p:spPr bwMode="auto">
                  <a:xfrm>
                    <a:off x="665676" y="20955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84" name="Oval 83">
                    <a:extLst>
                      <a:ext uri="{FF2B5EF4-FFF2-40B4-BE49-F238E27FC236}">
                        <a16:creationId xmlns:a16="http://schemas.microsoft.com/office/drawing/2014/main" id="{A28B918C-538A-4AEE-9C96-A84729CA0DF8}"/>
                      </a:ext>
                    </a:extLst>
                  </p:cNvPr>
                  <p:cNvSpPr>
                    <a:spLocks noChangeArrowheads="1"/>
                  </p:cNvSpPr>
                  <p:nvPr/>
                </p:nvSpPr>
                <p:spPr bwMode="auto">
                  <a:xfrm>
                    <a:off x="665676" y="1068865"/>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85" name="Oval 84">
                    <a:extLst>
                      <a:ext uri="{FF2B5EF4-FFF2-40B4-BE49-F238E27FC236}">
                        <a16:creationId xmlns:a16="http://schemas.microsoft.com/office/drawing/2014/main" id="{4992D0AD-7E44-4779-97B8-513DD7C22BED}"/>
                      </a:ext>
                    </a:extLst>
                  </p:cNvPr>
                  <p:cNvSpPr>
                    <a:spLocks noChangeArrowheads="1"/>
                  </p:cNvSpPr>
                  <p:nvPr/>
                </p:nvSpPr>
                <p:spPr bwMode="auto">
                  <a:xfrm>
                    <a:off x="1174075" y="612456"/>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86" name="Oval 85">
                    <a:extLst>
                      <a:ext uri="{FF2B5EF4-FFF2-40B4-BE49-F238E27FC236}">
                        <a16:creationId xmlns:a16="http://schemas.microsoft.com/office/drawing/2014/main" id="{4FC0DAA6-D346-4E3E-AE69-17BA724AB221}"/>
                      </a:ext>
                    </a:extLst>
                  </p:cNvPr>
                  <p:cNvSpPr>
                    <a:spLocks noChangeArrowheads="1"/>
                  </p:cNvSpPr>
                  <p:nvPr/>
                </p:nvSpPr>
                <p:spPr bwMode="auto">
                  <a:xfrm>
                    <a:off x="1174075" y="1471771"/>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87" name="Oval 86">
                    <a:extLst>
                      <a:ext uri="{FF2B5EF4-FFF2-40B4-BE49-F238E27FC236}">
                        <a16:creationId xmlns:a16="http://schemas.microsoft.com/office/drawing/2014/main" id="{16E9AD85-7ABC-4A2A-A84E-3CAB8CD8FA32}"/>
                      </a:ext>
                    </a:extLst>
                  </p:cNvPr>
                  <p:cNvSpPr>
                    <a:spLocks noChangeArrowheads="1"/>
                  </p:cNvSpPr>
                  <p:nvPr/>
                </p:nvSpPr>
                <p:spPr bwMode="auto">
                  <a:xfrm>
                    <a:off x="171451" y="612457"/>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88" name="Oval 87">
                    <a:extLst>
                      <a:ext uri="{FF2B5EF4-FFF2-40B4-BE49-F238E27FC236}">
                        <a16:creationId xmlns:a16="http://schemas.microsoft.com/office/drawing/2014/main" id="{F2762C9B-707A-460B-926F-F1604F999570}"/>
                      </a:ext>
                    </a:extLst>
                  </p:cNvPr>
                  <p:cNvSpPr>
                    <a:spLocks noChangeArrowheads="1"/>
                  </p:cNvSpPr>
                  <p:nvPr/>
                </p:nvSpPr>
                <p:spPr bwMode="auto">
                  <a:xfrm>
                    <a:off x="171452" y="1471771"/>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89" name="Oval 88">
                    <a:extLst>
                      <a:ext uri="{FF2B5EF4-FFF2-40B4-BE49-F238E27FC236}">
                        <a16:creationId xmlns:a16="http://schemas.microsoft.com/office/drawing/2014/main" id="{4E5CE089-80D8-4C6D-8378-C5434430DFCC}"/>
                      </a:ext>
                    </a:extLst>
                  </p:cNvPr>
                  <p:cNvSpPr>
                    <a:spLocks noChangeArrowheads="1"/>
                  </p:cNvSpPr>
                  <p:nvPr/>
                </p:nvSpPr>
                <p:spPr bwMode="auto">
                  <a:xfrm>
                    <a:off x="1668299" y="612456"/>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90" name="Oval 89">
                    <a:extLst>
                      <a:ext uri="{FF2B5EF4-FFF2-40B4-BE49-F238E27FC236}">
                        <a16:creationId xmlns:a16="http://schemas.microsoft.com/office/drawing/2014/main" id="{882FBCB3-BFB7-4CFD-B9D3-1CB2F4BBE7C8}"/>
                      </a:ext>
                    </a:extLst>
                  </p:cNvPr>
                  <p:cNvSpPr>
                    <a:spLocks noChangeArrowheads="1"/>
                  </p:cNvSpPr>
                  <p:nvPr/>
                </p:nvSpPr>
                <p:spPr bwMode="auto">
                  <a:xfrm>
                    <a:off x="665678" y="612456"/>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91" name="Oval 90">
                    <a:extLst>
                      <a:ext uri="{FF2B5EF4-FFF2-40B4-BE49-F238E27FC236}">
                        <a16:creationId xmlns:a16="http://schemas.microsoft.com/office/drawing/2014/main" id="{5CF02DAA-E7B1-4F7B-A2EE-3AEFCDBF4E98}"/>
                      </a:ext>
                    </a:extLst>
                  </p:cNvPr>
                  <p:cNvSpPr>
                    <a:spLocks noChangeArrowheads="1"/>
                  </p:cNvSpPr>
                  <p:nvPr/>
                </p:nvSpPr>
                <p:spPr bwMode="auto">
                  <a:xfrm>
                    <a:off x="665678" y="1471771"/>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92" name="Oval 91">
                    <a:extLst>
                      <a:ext uri="{FF2B5EF4-FFF2-40B4-BE49-F238E27FC236}">
                        <a16:creationId xmlns:a16="http://schemas.microsoft.com/office/drawing/2014/main" id="{C018592F-ADD0-449C-B3CF-47B5F3C0AB4E}"/>
                      </a:ext>
                    </a:extLst>
                  </p:cNvPr>
                  <p:cNvSpPr>
                    <a:spLocks noChangeArrowheads="1"/>
                  </p:cNvSpPr>
                  <p:nvPr/>
                </p:nvSpPr>
                <p:spPr bwMode="auto">
                  <a:xfrm>
                    <a:off x="1668300" y="147177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grpSp>
              <p:nvGrpSpPr>
                <p:cNvPr id="60" name="Group 59">
                  <a:extLst>
                    <a:ext uri="{FF2B5EF4-FFF2-40B4-BE49-F238E27FC236}">
                      <a16:creationId xmlns:a16="http://schemas.microsoft.com/office/drawing/2014/main" id="{DDEDB656-C1D4-40F7-9D2D-73D4CD0F2904}"/>
                    </a:ext>
                  </a:extLst>
                </p:cNvPr>
                <p:cNvGrpSpPr/>
                <p:nvPr/>
              </p:nvGrpSpPr>
              <p:grpSpPr>
                <a:xfrm>
                  <a:off x="190500" y="228600"/>
                  <a:ext cx="628650" cy="637540"/>
                  <a:chOff x="190500" y="228600"/>
                  <a:chExt cx="628650" cy="637540"/>
                </a:xfrm>
              </p:grpSpPr>
              <p:sp>
                <p:nvSpPr>
                  <p:cNvPr id="61" name="Oval 60">
                    <a:extLst>
                      <a:ext uri="{FF2B5EF4-FFF2-40B4-BE49-F238E27FC236}">
                        <a16:creationId xmlns:a16="http://schemas.microsoft.com/office/drawing/2014/main" id="{6CFD3E7D-659B-4BC7-8DA3-DCEDF82F6354}"/>
                      </a:ext>
                    </a:extLst>
                  </p:cNvPr>
                  <p:cNvSpPr>
                    <a:spLocks noChangeArrowheads="1"/>
                  </p:cNvSpPr>
                  <p:nvPr/>
                </p:nvSpPr>
                <p:spPr bwMode="auto">
                  <a:xfrm>
                    <a:off x="600075" y="228600"/>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62" name="Oval 61">
                    <a:extLst>
                      <a:ext uri="{FF2B5EF4-FFF2-40B4-BE49-F238E27FC236}">
                        <a16:creationId xmlns:a16="http://schemas.microsoft.com/office/drawing/2014/main" id="{98920D32-B2C2-4888-A59B-E72D962A0D05}"/>
                      </a:ext>
                    </a:extLst>
                  </p:cNvPr>
                  <p:cNvSpPr>
                    <a:spLocks noChangeArrowheads="1"/>
                  </p:cNvSpPr>
                  <p:nvPr/>
                </p:nvSpPr>
                <p:spPr bwMode="auto">
                  <a:xfrm>
                    <a:off x="209550" y="247650"/>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63" name="Oval 62">
                    <a:extLst>
                      <a:ext uri="{FF2B5EF4-FFF2-40B4-BE49-F238E27FC236}">
                        <a16:creationId xmlns:a16="http://schemas.microsoft.com/office/drawing/2014/main" id="{439710B2-09EA-45AD-A87D-D59738EC740F}"/>
                      </a:ext>
                    </a:extLst>
                  </p:cNvPr>
                  <p:cNvSpPr>
                    <a:spLocks noChangeArrowheads="1"/>
                  </p:cNvSpPr>
                  <p:nvPr/>
                </p:nvSpPr>
                <p:spPr bwMode="auto">
                  <a:xfrm>
                    <a:off x="771525" y="247650"/>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64" name="Oval 63">
                    <a:extLst>
                      <a:ext uri="{FF2B5EF4-FFF2-40B4-BE49-F238E27FC236}">
                        <a16:creationId xmlns:a16="http://schemas.microsoft.com/office/drawing/2014/main" id="{CB9AFDD0-93D7-4DC3-8218-D3DECBE21C9F}"/>
                      </a:ext>
                    </a:extLst>
                  </p:cNvPr>
                  <p:cNvSpPr>
                    <a:spLocks noChangeArrowheads="1"/>
                  </p:cNvSpPr>
                  <p:nvPr/>
                </p:nvSpPr>
                <p:spPr bwMode="auto">
                  <a:xfrm>
                    <a:off x="381000" y="228600"/>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65" name="Oval 64">
                    <a:extLst>
                      <a:ext uri="{FF2B5EF4-FFF2-40B4-BE49-F238E27FC236}">
                        <a16:creationId xmlns:a16="http://schemas.microsoft.com/office/drawing/2014/main" id="{3E62B7C3-2C0B-49D6-BFC6-1CEDAE0CCDC2}"/>
                      </a:ext>
                    </a:extLst>
                  </p:cNvPr>
                  <p:cNvSpPr>
                    <a:spLocks noChangeArrowheads="1"/>
                  </p:cNvSpPr>
                  <p:nvPr/>
                </p:nvSpPr>
                <p:spPr bwMode="auto">
                  <a:xfrm>
                    <a:off x="600075" y="409575"/>
                    <a:ext cx="29158" cy="37819"/>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66" name="Oval 65">
                    <a:extLst>
                      <a:ext uri="{FF2B5EF4-FFF2-40B4-BE49-F238E27FC236}">
                        <a16:creationId xmlns:a16="http://schemas.microsoft.com/office/drawing/2014/main" id="{43381A32-955C-4FDC-A95E-80A4A13A8780}"/>
                      </a:ext>
                    </a:extLst>
                  </p:cNvPr>
                  <p:cNvSpPr>
                    <a:spLocks noChangeArrowheads="1"/>
                  </p:cNvSpPr>
                  <p:nvPr/>
                </p:nvSpPr>
                <p:spPr bwMode="auto">
                  <a:xfrm>
                    <a:off x="190500" y="409575"/>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67" name="Oval 66">
                    <a:extLst>
                      <a:ext uri="{FF2B5EF4-FFF2-40B4-BE49-F238E27FC236}">
                        <a16:creationId xmlns:a16="http://schemas.microsoft.com/office/drawing/2014/main" id="{5F26E787-F87B-4E1B-8584-B25F38067BD6}"/>
                      </a:ext>
                    </a:extLst>
                  </p:cNvPr>
                  <p:cNvSpPr>
                    <a:spLocks noChangeArrowheads="1"/>
                  </p:cNvSpPr>
                  <p:nvPr/>
                </p:nvSpPr>
                <p:spPr bwMode="auto">
                  <a:xfrm>
                    <a:off x="790575" y="409575"/>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68" name="Oval 67">
                    <a:extLst>
                      <a:ext uri="{FF2B5EF4-FFF2-40B4-BE49-F238E27FC236}">
                        <a16:creationId xmlns:a16="http://schemas.microsoft.com/office/drawing/2014/main" id="{07472206-761D-4550-B48D-B5BB2320D52E}"/>
                      </a:ext>
                    </a:extLst>
                  </p:cNvPr>
                  <p:cNvSpPr>
                    <a:spLocks noChangeArrowheads="1"/>
                  </p:cNvSpPr>
                  <p:nvPr/>
                </p:nvSpPr>
                <p:spPr bwMode="auto">
                  <a:xfrm>
                    <a:off x="381000" y="409575"/>
                    <a:ext cx="29158" cy="37819"/>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69" name="Oval 68">
                    <a:extLst>
                      <a:ext uri="{FF2B5EF4-FFF2-40B4-BE49-F238E27FC236}">
                        <a16:creationId xmlns:a16="http://schemas.microsoft.com/office/drawing/2014/main" id="{4D19344D-2C68-4358-B194-4CA158AB8E39}"/>
                      </a:ext>
                    </a:extLst>
                  </p:cNvPr>
                  <p:cNvSpPr>
                    <a:spLocks noChangeArrowheads="1"/>
                  </p:cNvSpPr>
                  <p:nvPr/>
                </p:nvSpPr>
                <p:spPr bwMode="auto">
                  <a:xfrm>
                    <a:off x="600075" y="647700"/>
                    <a:ext cx="29158" cy="37819"/>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70" name="Oval 69">
                    <a:extLst>
                      <a:ext uri="{FF2B5EF4-FFF2-40B4-BE49-F238E27FC236}">
                        <a16:creationId xmlns:a16="http://schemas.microsoft.com/office/drawing/2014/main" id="{A0D0F476-862E-4053-A0B9-532A5F97657C}"/>
                      </a:ext>
                    </a:extLst>
                  </p:cNvPr>
                  <p:cNvSpPr>
                    <a:spLocks noChangeArrowheads="1"/>
                  </p:cNvSpPr>
                  <p:nvPr/>
                </p:nvSpPr>
                <p:spPr bwMode="auto">
                  <a:xfrm>
                    <a:off x="209550" y="809625"/>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71" name="Oval 70">
                    <a:extLst>
                      <a:ext uri="{FF2B5EF4-FFF2-40B4-BE49-F238E27FC236}">
                        <a16:creationId xmlns:a16="http://schemas.microsoft.com/office/drawing/2014/main" id="{55C141A8-4903-42A4-8625-3BCF7BC80829}"/>
                      </a:ext>
                    </a:extLst>
                  </p:cNvPr>
                  <p:cNvSpPr>
                    <a:spLocks noChangeArrowheads="1"/>
                  </p:cNvSpPr>
                  <p:nvPr/>
                </p:nvSpPr>
                <p:spPr bwMode="auto">
                  <a:xfrm>
                    <a:off x="771525" y="809625"/>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72" name="Oval 71">
                    <a:extLst>
                      <a:ext uri="{FF2B5EF4-FFF2-40B4-BE49-F238E27FC236}">
                        <a16:creationId xmlns:a16="http://schemas.microsoft.com/office/drawing/2014/main" id="{847C6E21-E600-4285-8888-B09F2CC88BB8}"/>
                      </a:ext>
                    </a:extLst>
                  </p:cNvPr>
                  <p:cNvSpPr>
                    <a:spLocks noChangeArrowheads="1"/>
                  </p:cNvSpPr>
                  <p:nvPr/>
                </p:nvSpPr>
                <p:spPr bwMode="auto">
                  <a:xfrm>
                    <a:off x="600075" y="828675"/>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73" name="Oval 72">
                    <a:extLst>
                      <a:ext uri="{FF2B5EF4-FFF2-40B4-BE49-F238E27FC236}">
                        <a16:creationId xmlns:a16="http://schemas.microsoft.com/office/drawing/2014/main" id="{9F962389-F309-4628-82F7-157DB2731EF5}"/>
                      </a:ext>
                    </a:extLst>
                  </p:cNvPr>
                  <p:cNvSpPr>
                    <a:spLocks noChangeArrowheads="1"/>
                  </p:cNvSpPr>
                  <p:nvPr/>
                </p:nvSpPr>
                <p:spPr bwMode="auto">
                  <a:xfrm>
                    <a:off x="381000" y="828675"/>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74" name="Oval 73">
                    <a:extLst>
                      <a:ext uri="{FF2B5EF4-FFF2-40B4-BE49-F238E27FC236}">
                        <a16:creationId xmlns:a16="http://schemas.microsoft.com/office/drawing/2014/main" id="{2186BACF-F9DE-4846-B60E-F4D3E0CC9686}"/>
                      </a:ext>
                    </a:extLst>
                  </p:cNvPr>
                  <p:cNvSpPr>
                    <a:spLocks noChangeArrowheads="1"/>
                  </p:cNvSpPr>
                  <p:nvPr/>
                </p:nvSpPr>
                <p:spPr bwMode="auto">
                  <a:xfrm>
                    <a:off x="381000" y="647700"/>
                    <a:ext cx="29158" cy="37819"/>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75" name="Oval 74">
                    <a:extLst>
                      <a:ext uri="{FF2B5EF4-FFF2-40B4-BE49-F238E27FC236}">
                        <a16:creationId xmlns:a16="http://schemas.microsoft.com/office/drawing/2014/main" id="{BC37309B-1961-44C6-8AA1-52D61A2A4439}"/>
                      </a:ext>
                    </a:extLst>
                  </p:cNvPr>
                  <p:cNvSpPr>
                    <a:spLocks noChangeArrowheads="1"/>
                  </p:cNvSpPr>
                  <p:nvPr/>
                </p:nvSpPr>
                <p:spPr bwMode="auto">
                  <a:xfrm>
                    <a:off x="790575" y="647700"/>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76" name="Oval 75">
                    <a:extLst>
                      <a:ext uri="{FF2B5EF4-FFF2-40B4-BE49-F238E27FC236}">
                        <a16:creationId xmlns:a16="http://schemas.microsoft.com/office/drawing/2014/main" id="{D5C69A29-0A59-4EBA-A1AB-229DB7156CE7}"/>
                      </a:ext>
                    </a:extLst>
                  </p:cNvPr>
                  <p:cNvSpPr>
                    <a:spLocks noChangeArrowheads="1"/>
                  </p:cNvSpPr>
                  <p:nvPr/>
                </p:nvSpPr>
                <p:spPr bwMode="auto">
                  <a:xfrm>
                    <a:off x="190500" y="647700"/>
                    <a:ext cx="28575" cy="37465"/>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grpSp>
          <p:cxnSp>
            <p:nvCxnSpPr>
              <p:cNvPr id="51" name="Straight Connector 50">
                <a:extLst>
                  <a:ext uri="{FF2B5EF4-FFF2-40B4-BE49-F238E27FC236}">
                    <a16:creationId xmlns:a16="http://schemas.microsoft.com/office/drawing/2014/main" id="{9AFB7A51-0EBA-476E-BEEA-C6D3FCC9B19E}"/>
                  </a:ext>
                </a:extLst>
              </p:cNvPr>
              <p:cNvCxnSpPr/>
              <p:nvPr/>
            </p:nvCxnSpPr>
            <p:spPr>
              <a:xfrm>
                <a:off x="1857375" y="276225"/>
                <a:ext cx="3568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 Box 2">
                <a:extLst>
                  <a:ext uri="{FF2B5EF4-FFF2-40B4-BE49-F238E27FC236}">
                    <a16:creationId xmlns:a16="http://schemas.microsoft.com/office/drawing/2014/main" id="{E9B7D736-BF48-454F-93D6-088E0ED1B3F9}"/>
                  </a:ext>
                </a:extLst>
              </p:cNvPr>
              <p:cNvSpPr txBox="1">
                <a:spLocks noChangeArrowheads="1"/>
              </p:cNvSpPr>
              <p:nvPr/>
            </p:nvSpPr>
            <p:spPr bwMode="auto">
              <a:xfrm>
                <a:off x="2223135" y="150324"/>
                <a:ext cx="1590025" cy="232772"/>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Compressed Constellation</a:t>
                </a:r>
              </a:p>
            </p:txBody>
          </p:sp>
          <p:cxnSp>
            <p:nvCxnSpPr>
              <p:cNvPr id="53" name="Straight Connector 52">
                <a:extLst>
                  <a:ext uri="{FF2B5EF4-FFF2-40B4-BE49-F238E27FC236}">
                    <a16:creationId xmlns:a16="http://schemas.microsoft.com/office/drawing/2014/main" id="{867E07AB-A2EE-48B8-AE35-E0E731063740}"/>
                  </a:ext>
                </a:extLst>
              </p:cNvPr>
              <p:cNvCxnSpPr/>
              <p:nvPr/>
            </p:nvCxnSpPr>
            <p:spPr>
              <a:xfrm>
                <a:off x="1866900" y="533400"/>
                <a:ext cx="35623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4" name="Text Box 2">
                <a:extLst>
                  <a:ext uri="{FF2B5EF4-FFF2-40B4-BE49-F238E27FC236}">
                    <a16:creationId xmlns:a16="http://schemas.microsoft.com/office/drawing/2014/main" id="{F977EE18-010A-4BFB-ACB0-87DC24BB6874}"/>
                  </a:ext>
                </a:extLst>
              </p:cNvPr>
              <p:cNvSpPr txBox="1">
                <a:spLocks noChangeArrowheads="1"/>
              </p:cNvSpPr>
              <p:nvPr/>
            </p:nvSpPr>
            <p:spPr bwMode="auto">
              <a:xfrm>
                <a:off x="2210928" y="396169"/>
                <a:ext cx="1436108" cy="26352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Original Constellation</a:t>
                </a:r>
              </a:p>
            </p:txBody>
          </p:sp>
          <p:cxnSp>
            <p:nvCxnSpPr>
              <p:cNvPr id="55" name="Straight Arrow Connector 54">
                <a:extLst>
                  <a:ext uri="{FF2B5EF4-FFF2-40B4-BE49-F238E27FC236}">
                    <a16:creationId xmlns:a16="http://schemas.microsoft.com/office/drawing/2014/main" id="{C5FBD32E-D34F-4422-AF1F-3647059DF4FA}"/>
                  </a:ext>
                </a:extLst>
              </p:cNvPr>
              <p:cNvCxnSpPr>
                <a:cxnSpLocks/>
                <a:stCxn id="85" idx="5"/>
              </p:cNvCxnSpPr>
              <p:nvPr/>
            </p:nvCxnSpPr>
            <p:spPr>
              <a:xfrm>
                <a:off x="1158055" y="725021"/>
                <a:ext cx="877741" cy="189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 Box 2">
                <a:extLst>
                  <a:ext uri="{FF2B5EF4-FFF2-40B4-BE49-F238E27FC236}">
                    <a16:creationId xmlns:a16="http://schemas.microsoft.com/office/drawing/2014/main" id="{BD95D6A3-A620-489C-9BB6-AF10A9FD00B9}"/>
                  </a:ext>
                </a:extLst>
              </p:cNvPr>
              <p:cNvSpPr txBox="1">
                <a:spLocks noChangeArrowheads="1"/>
              </p:cNvSpPr>
              <p:nvPr/>
            </p:nvSpPr>
            <p:spPr bwMode="auto">
              <a:xfrm>
                <a:off x="1724024" y="733425"/>
                <a:ext cx="2069126" cy="434449"/>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Symbols Not Affected by Compression</a:t>
                </a:r>
              </a:p>
            </p:txBody>
          </p:sp>
          <p:sp>
            <p:nvSpPr>
              <p:cNvPr id="57" name="Text Box 2">
                <a:extLst>
                  <a:ext uri="{FF2B5EF4-FFF2-40B4-BE49-F238E27FC236}">
                    <a16:creationId xmlns:a16="http://schemas.microsoft.com/office/drawing/2014/main" id="{2CAF7831-2180-43D9-A5B6-77A1BFDB4E3B}"/>
                  </a:ext>
                </a:extLst>
              </p:cNvPr>
              <p:cNvSpPr txBox="1">
                <a:spLocks noChangeArrowheads="1"/>
              </p:cNvSpPr>
              <p:nvPr/>
            </p:nvSpPr>
            <p:spPr bwMode="auto">
              <a:xfrm>
                <a:off x="1801469" y="1143000"/>
                <a:ext cx="1675155" cy="460981"/>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Symbols Worst Affected by Compression</a:t>
                </a:r>
              </a:p>
            </p:txBody>
          </p:sp>
          <p:cxnSp>
            <p:nvCxnSpPr>
              <p:cNvPr id="58" name="Straight Arrow Connector 57">
                <a:extLst>
                  <a:ext uri="{FF2B5EF4-FFF2-40B4-BE49-F238E27FC236}">
                    <a16:creationId xmlns:a16="http://schemas.microsoft.com/office/drawing/2014/main" id="{D1763E73-764C-4232-B090-12F24931653B}"/>
                  </a:ext>
                </a:extLst>
              </p:cNvPr>
              <p:cNvCxnSpPr/>
              <p:nvPr/>
            </p:nvCxnSpPr>
            <p:spPr>
              <a:xfrm flipV="1">
                <a:off x="1647825" y="1343025"/>
                <a:ext cx="272769" cy="235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94" name="Group 93">
            <a:extLst>
              <a:ext uri="{FF2B5EF4-FFF2-40B4-BE49-F238E27FC236}">
                <a16:creationId xmlns:a16="http://schemas.microsoft.com/office/drawing/2014/main" id="{3698B45E-3CE8-4A0D-AECF-08839E4B3F0B}"/>
              </a:ext>
            </a:extLst>
          </p:cNvPr>
          <p:cNvGrpSpPr/>
          <p:nvPr/>
        </p:nvGrpSpPr>
        <p:grpSpPr>
          <a:xfrm>
            <a:off x="4197207" y="2953618"/>
            <a:ext cx="4922042" cy="2809875"/>
            <a:chOff x="0" y="0"/>
            <a:chExt cx="4543423" cy="2809875"/>
          </a:xfrm>
        </p:grpSpPr>
        <p:sp>
          <p:nvSpPr>
            <p:cNvPr id="95" name="Rectangle 94">
              <a:extLst>
                <a:ext uri="{FF2B5EF4-FFF2-40B4-BE49-F238E27FC236}">
                  <a16:creationId xmlns:a16="http://schemas.microsoft.com/office/drawing/2014/main" id="{9AFE1AEA-F62B-46C6-AADB-250A59AF4FB8}"/>
                </a:ext>
              </a:extLst>
            </p:cNvPr>
            <p:cNvSpPr/>
            <p:nvPr/>
          </p:nvSpPr>
          <p:spPr>
            <a:xfrm>
              <a:off x="0" y="0"/>
              <a:ext cx="4448175" cy="2809875"/>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 name="Text Box 2">
              <a:extLst>
                <a:ext uri="{FF2B5EF4-FFF2-40B4-BE49-F238E27FC236}">
                  <a16:creationId xmlns:a16="http://schemas.microsoft.com/office/drawing/2014/main" id="{7FDF4C25-8E5F-47E2-B3AE-DEAA2EB4A1C4}"/>
                </a:ext>
              </a:extLst>
            </p:cNvPr>
            <p:cNvSpPr txBox="1">
              <a:spLocks noChangeArrowheads="1"/>
            </p:cNvSpPr>
            <p:nvPr/>
          </p:nvSpPr>
          <p:spPr bwMode="auto">
            <a:xfrm>
              <a:off x="152399" y="2469777"/>
              <a:ext cx="2524125" cy="304800"/>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Error Vector Magnitude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7" name="Group 96">
              <a:extLst>
                <a:ext uri="{FF2B5EF4-FFF2-40B4-BE49-F238E27FC236}">
                  <a16:creationId xmlns:a16="http://schemas.microsoft.com/office/drawing/2014/main" id="{7CFD54E5-6CBA-400E-BB3E-74F3DE39A64C}"/>
                </a:ext>
              </a:extLst>
            </p:cNvPr>
            <p:cNvGrpSpPr/>
            <p:nvPr/>
          </p:nvGrpSpPr>
          <p:grpSpPr>
            <a:xfrm>
              <a:off x="114300" y="114300"/>
              <a:ext cx="4429123" cy="2341895"/>
              <a:chOff x="114300" y="114300"/>
              <a:chExt cx="4429123" cy="2341895"/>
            </a:xfrm>
          </p:grpSpPr>
          <p:grpSp>
            <p:nvGrpSpPr>
              <p:cNvPr id="98" name="Group 97">
                <a:extLst>
                  <a:ext uri="{FF2B5EF4-FFF2-40B4-BE49-F238E27FC236}">
                    <a16:creationId xmlns:a16="http://schemas.microsoft.com/office/drawing/2014/main" id="{3B4BD7CB-17CE-4B89-A1AE-3DE0B0F08C4E}"/>
                  </a:ext>
                </a:extLst>
              </p:cNvPr>
              <p:cNvGrpSpPr/>
              <p:nvPr/>
            </p:nvGrpSpPr>
            <p:grpSpPr>
              <a:xfrm>
                <a:off x="114300" y="114300"/>
                <a:ext cx="2341895" cy="2341895"/>
                <a:chOff x="114300" y="114300"/>
                <a:chExt cx="2341895" cy="2341895"/>
              </a:xfrm>
            </p:grpSpPr>
            <p:grpSp>
              <p:nvGrpSpPr>
                <p:cNvPr id="107" name="Group 106">
                  <a:extLst>
                    <a:ext uri="{FF2B5EF4-FFF2-40B4-BE49-F238E27FC236}">
                      <a16:creationId xmlns:a16="http://schemas.microsoft.com/office/drawing/2014/main" id="{FEF4C2A8-1788-4623-8653-1E7183A35362}"/>
                    </a:ext>
                  </a:extLst>
                </p:cNvPr>
                <p:cNvGrpSpPr/>
                <p:nvPr/>
              </p:nvGrpSpPr>
              <p:grpSpPr>
                <a:xfrm>
                  <a:off x="114300" y="114300"/>
                  <a:ext cx="2341895" cy="2341895"/>
                  <a:chOff x="114300" y="114300"/>
                  <a:chExt cx="2064172" cy="2064172"/>
                </a:xfrm>
              </p:grpSpPr>
              <p:grpSp>
                <p:nvGrpSpPr>
                  <p:cNvPr id="110" name="Group 109">
                    <a:extLst>
                      <a:ext uri="{FF2B5EF4-FFF2-40B4-BE49-F238E27FC236}">
                        <a16:creationId xmlns:a16="http://schemas.microsoft.com/office/drawing/2014/main" id="{D6BD3CEC-93AB-45BC-8AA1-5F19DDD63E28}"/>
                      </a:ext>
                    </a:extLst>
                  </p:cNvPr>
                  <p:cNvGrpSpPr/>
                  <p:nvPr/>
                </p:nvGrpSpPr>
                <p:grpSpPr>
                  <a:xfrm>
                    <a:off x="191006" y="200025"/>
                    <a:ext cx="1857476" cy="1884554"/>
                    <a:chOff x="191006" y="200025"/>
                    <a:chExt cx="665805" cy="675511"/>
                  </a:xfrm>
                </p:grpSpPr>
                <p:grpSp>
                  <p:nvGrpSpPr>
                    <p:cNvPr id="113" name="Group 112">
                      <a:extLst>
                        <a:ext uri="{FF2B5EF4-FFF2-40B4-BE49-F238E27FC236}">
                          <a16:creationId xmlns:a16="http://schemas.microsoft.com/office/drawing/2014/main" id="{A38351C4-1E5B-404E-93B6-CD67719673D9}"/>
                        </a:ext>
                      </a:extLst>
                    </p:cNvPr>
                    <p:cNvGrpSpPr/>
                    <p:nvPr/>
                  </p:nvGrpSpPr>
                  <p:grpSpPr>
                    <a:xfrm>
                      <a:off x="191006" y="200025"/>
                      <a:ext cx="665805" cy="675511"/>
                      <a:chOff x="191006" y="200025"/>
                      <a:chExt cx="1565436" cy="1337137"/>
                    </a:xfrm>
                  </p:grpSpPr>
                  <p:sp>
                    <p:nvSpPr>
                      <p:cNvPr id="131" name="Oval 130">
                        <a:extLst>
                          <a:ext uri="{FF2B5EF4-FFF2-40B4-BE49-F238E27FC236}">
                            <a16:creationId xmlns:a16="http://schemas.microsoft.com/office/drawing/2014/main" id="{D5E4E531-C553-4AFE-B82F-CEA5E1FF8A83}"/>
                          </a:ext>
                        </a:extLst>
                      </p:cNvPr>
                      <p:cNvSpPr>
                        <a:spLocks noChangeArrowheads="1"/>
                      </p:cNvSpPr>
                      <p:nvPr/>
                    </p:nvSpPr>
                    <p:spPr bwMode="auto">
                      <a:xfrm>
                        <a:off x="1193628" y="200025"/>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32" name="Oval 131">
                        <a:extLst>
                          <a:ext uri="{FF2B5EF4-FFF2-40B4-BE49-F238E27FC236}">
                            <a16:creationId xmlns:a16="http://schemas.microsoft.com/office/drawing/2014/main" id="{D02D8A5F-4F45-46B9-ADF6-F11615E46F17}"/>
                          </a:ext>
                        </a:extLst>
                      </p:cNvPr>
                      <p:cNvSpPr>
                        <a:spLocks noChangeArrowheads="1"/>
                      </p:cNvSpPr>
                      <p:nvPr/>
                    </p:nvSpPr>
                    <p:spPr bwMode="auto">
                      <a:xfrm>
                        <a:off x="1193628" y="105934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33" name="Oval 132">
                        <a:extLst>
                          <a:ext uri="{FF2B5EF4-FFF2-40B4-BE49-F238E27FC236}">
                            <a16:creationId xmlns:a16="http://schemas.microsoft.com/office/drawing/2014/main" id="{513D04FD-6AA5-4AF4-9FFE-37855C3801B6}"/>
                          </a:ext>
                        </a:extLst>
                      </p:cNvPr>
                      <p:cNvSpPr>
                        <a:spLocks noChangeArrowheads="1"/>
                      </p:cNvSpPr>
                      <p:nvPr/>
                    </p:nvSpPr>
                    <p:spPr bwMode="auto">
                      <a:xfrm>
                        <a:off x="191006" y="200025"/>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34" name="Oval 133">
                        <a:extLst>
                          <a:ext uri="{FF2B5EF4-FFF2-40B4-BE49-F238E27FC236}">
                            <a16:creationId xmlns:a16="http://schemas.microsoft.com/office/drawing/2014/main" id="{71CE7E95-E2F9-4DA1-BA40-CE71D41C25D5}"/>
                          </a:ext>
                        </a:extLst>
                      </p:cNvPr>
                      <p:cNvSpPr>
                        <a:spLocks noChangeArrowheads="1"/>
                      </p:cNvSpPr>
                      <p:nvPr/>
                    </p:nvSpPr>
                    <p:spPr bwMode="auto">
                      <a:xfrm>
                        <a:off x="191006" y="105934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35" name="Oval 134">
                        <a:extLst>
                          <a:ext uri="{FF2B5EF4-FFF2-40B4-BE49-F238E27FC236}">
                            <a16:creationId xmlns:a16="http://schemas.microsoft.com/office/drawing/2014/main" id="{FEB3B6B5-C578-4D66-8164-6E9C1E32BDB3}"/>
                          </a:ext>
                        </a:extLst>
                      </p:cNvPr>
                      <p:cNvSpPr>
                        <a:spLocks noChangeArrowheads="1"/>
                      </p:cNvSpPr>
                      <p:nvPr/>
                    </p:nvSpPr>
                    <p:spPr bwMode="auto">
                      <a:xfrm>
                        <a:off x="1687853" y="200025"/>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36" name="Oval 135">
                        <a:extLst>
                          <a:ext uri="{FF2B5EF4-FFF2-40B4-BE49-F238E27FC236}">
                            <a16:creationId xmlns:a16="http://schemas.microsoft.com/office/drawing/2014/main" id="{8D9EF721-419D-4431-B2BE-F45E2948EB25}"/>
                          </a:ext>
                        </a:extLst>
                      </p:cNvPr>
                      <p:cNvSpPr>
                        <a:spLocks noChangeArrowheads="1"/>
                      </p:cNvSpPr>
                      <p:nvPr/>
                    </p:nvSpPr>
                    <p:spPr bwMode="auto">
                      <a:xfrm>
                        <a:off x="1687853" y="105934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37" name="Oval 136">
                        <a:extLst>
                          <a:ext uri="{FF2B5EF4-FFF2-40B4-BE49-F238E27FC236}">
                            <a16:creationId xmlns:a16="http://schemas.microsoft.com/office/drawing/2014/main" id="{07DE6759-F50B-4A1F-B453-F2D5F97CAC6A}"/>
                          </a:ext>
                        </a:extLst>
                      </p:cNvPr>
                      <p:cNvSpPr>
                        <a:spLocks noChangeArrowheads="1"/>
                      </p:cNvSpPr>
                      <p:nvPr/>
                    </p:nvSpPr>
                    <p:spPr bwMode="auto">
                      <a:xfrm>
                        <a:off x="685231" y="200025"/>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38" name="Oval 137">
                        <a:extLst>
                          <a:ext uri="{FF2B5EF4-FFF2-40B4-BE49-F238E27FC236}">
                            <a16:creationId xmlns:a16="http://schemas.microsoft.com/office/drawing/2014/main" id="{6B3684B8-A9B4-4CCA-B5DD-8D4D095B5478}"/>
                          </a:ext>
                        </a:extLst>
                      </p:cNvPr>
                      <p:cNvSpPr>
                        <a:spLocks noChangeArrowheads="1"/>
                      </p:cNvSpPr>
                      <p:nvPr/>
                    </p:nvSpPr>
                    <p:spPr bwMode="auto">
                      <a:xfrm>
                        <a:off x="685231" y="1059340"/>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39" name="Oval 138">
                        <a:extLst>
                          <a:ext uri="{FF2B5EF4-FFF2-40B4-BE49-F238E27FC236}">
                            <a16:creationId xmlns:a16="http://schemas.microsoft.com/office/drawing/2014/main" id="{CB762D5C-4A00-4E8C-BFBA-04BE9C3D19F6}"/>
                          </a:ext>
                        </a:extLst>
                      </p:cNvPr>
                      <p:cNvSpPr>
                        <a:spLocks noChangeArrowheads="1"/>
                      </p:cNvSpPr>
                      <p:nvPr/>
                    </p:nvSpPr>
                    <p:spPr bwMode="auto">
                      <a:xfrm>
                        <a:off x="1193628" y="602931"/>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40" name="Oval 139">
                        <a:extLst>
                          <a:ext uri="{FF2B5EF4-FFF2-40B4-BE49-F238E27FC236}">
                            <a16:creationId xmlns:a16="http://schemas.microsoft.com/office/drawing/2014/main" id="{0050A79E-2DB0-4A93-8B77-F91C1669B1CD}"/>
                          </a:ext>
                        </a:extLst>
                      </p:cNvPr>
                      <p:cNvSpPr>
                        <a:spLocks noChangeArrowheads="1"/>
                      </p:cNvSpPr>
                      <p:nvPr/>
                    </p:nvSpPr>
                    <p:spPr bwMode="auto">
                      <a:xfrm>
                        <a:off x="1193628" y="1462246"/>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41" name="Oval 140">
                        <a:extLst>
                          <a:ext uri="{FF2B5EF4-FFF2-40B4-BE49-F238E27FC236}">
                            <a16:creationId xmlns:a16="http://schemas.microsoft.com/office/drawing/2014/main" id="{AA4F89A9-7132-48DC-9687-9B0E4B9B2EA5}"/>
                          </a:ext>
                        </a:extLst>
                      </p:cNvPr>
                      <p:cNvSpPr>
                        <a:spLocks noChangeArrowheads="1"/>
                      </p:cNvSpPr>
                      <p:nvPr/>
                    </p:nvSpPr>
                    <p:spPr bwMode="auto">
                      <a:xfrm>
                        <a:off x="191006" y="602931"/>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42" name="Oval 141">
                        <a:extLst>
                          <a:ext uri="{FF2B5EF4-FFF2-40B4-BE49-F238E27FC236}">
                            <a16:creationId xmlns:a16="http://schemas.microsoft.com/office/drawing/2014/main" id="{6363CD5D-5213-431B-9540-3F27942765BE}"/>
                          </a:ext>
                        </a:extLst>
                      </p:cNvPr>
                      <p:cNvSpPr>
                        <a:spLocks noChangeArrowheads="1"/>
                      </p:cNvSpPr>
                      <p:nvPr/>
                    </p:nvSpPr>
                    <p:spPr bwMode="auto">
                      <a:xfrm>
                        <a:off x="191006" y="1462246"/>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43" name="Oval 142">
                        <a:extLst>
                          <a:ext uri="{FF2B5EF4-FFF2-40B4-BE49-F238E27FC236}">
                            <a16:creationId xmlns:a16="http://schemas.microsoft.com/office/drawing/2014/main" id="{6B0D9218-CED3-45F9-A14A-EF76C2697276}"/>
                          </a:ext>
                        </a:extLst>
                      </p:cNvPr>
                      <p:cNvSpPr>
                        <a:spLocks noChangeArrowheads="1"/>
                      </p:cNvSpPr>
                      <p:nvPr/>
                    </p:nvSpPr>
                    <p:spPr bwMode="auto">
                      <a:xfrm>
                        <a:off x="1687853" y="602931"/>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44" name="Oval 143">
                        <a:extLst>
                          <a:ext uri="{FF2B5EF4-FFF2-40B4-BE49-F238E27FC236}">
                            <a16:creationId xmlns:a16="http://schemas.microsoft.com/office/drawing/2014/main" id="{B0E465E1-D19A-46B8-90A4-248355FDCA74}"/>
                          </a:ext>
                        </a:extLst>
                      </p:cNvPr>
                      <p:cNvSpPr>
                        <a:spLocks noChangeArrowheads="1"/>
                      </p:cNvSpPr>
                      <p:nvPr/>
                    </p:nvSpPr>
                    <p:spPr bwMode="auto">
                      <a:xfrm>
                        <a:off x="685231" y="602931"/>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45" name="Oval 144">
                        <a:extLst>
                          <a:ext uri="{FF2B5EF4-FFF2-40B4-BE49-F238E27FC236}">
                            <a16:creationId xmlns:a16="http://schemas.microsoft.com/office/drawing/2014/main" id="{0B80149C-3B90-425A-912F-54BBA77C61B8}"/>
                          </a:ext>
                        </a:extLst>
                      </p:cNvPr>
                      <p:cNvSpPr>
                        <a:spLocks noChangeArrowheads="1"/>
                      </p:cNvSpPr>
                      <p:nvPr/>
                    </p:nvSpPr>
                    <p:spPr bwMode="auto">
                      <a:xfrm>
                        <a:off x="685231" y="1462246"/>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46" name="Oval 145">
                        <a:extLst>
                          <a:ext uri="{FF2B5EF4-FFF2-40B4-BE49-F238E27FC236}">
                            <a16:creationId xmlns:a16="http://schemas.microsoft.com/office/drawing/2014/main" id="{EF2D0C34-5706-4A14-BD26-896B3806D869}"/>
                          </a:ext>
                        </a:extLst>
                      </p:cNvPr>
                      <p:cNvSpPr>
                        <a:spLocks noChangeArrowheads="1"/>
                      </p:cNvSpPr>
                      <p:nvPr/>
                    </p:nvSpPr>
                    <p:spPr bwMode="auto">
                      <a:xfrm>
                        <a:off x="1687853" y="1462246"/>
                        <a:ext cx="68589" cy="74916"/>
                      </a:xfrm>
                      <a:prstGeom prst="ellipse">
                        <a:avLst/>
                      </a:prstGeom>
                      <a:noFill/>
                      <a:ln w="19050">
                        <a:solidFill>
                          <a:schemeClr val="accent6">
                            <a:lumMod val="75000"/>
                          </a:schemeClr>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grpSp>
                  <p:nvGrpSpPr>
                    <p:cNvPr id="114" name="Group 113">
                      <a:extLst>
                        <a:ext uri="{FF2B5EF4-FFF2-40B4-BE49-F238E27FC236}">
                          <a16:creationId xmlns:a16="http://schemas.microsoft.com/office/drawing/2014/main" id="{9F52172D-2AD4-429F-BA8B-4CC8661E137F}"/>
                        </a:ext>
                      </a:extLst>
                    </p:cNvPr>
                    <p:cNvGrpSpPr/>
                    <p:nvPr/>
                  </p:nvGrpSpPr>
                  <p:grpSpPr>
                    <a:xfrm rot="450437">
                      <a:off x="218840" y="222675"/>
                      <a:ext cx="627696" cy="637412"/>
                      <a:chOff x="218840" y="222677"/>
                      <a:chExt cx="1475856" cy="1261720"/>
                    </a:xfrm>
                  </p:grpSpPr>
                  <p:sp>
                    <p:nvSpPr>
                      <p:cNvPr id="115" name="Oval 114">
                        <a:extLst>
                          <a:ext uri="{FF2B5EF4-FFF2-40B4-BE49-F238E27FC236}">
                            <a16:creationId xmlns:a16="http://schemas.microsoft.com/office/drawing/2014/main" id="{F24F68CA-001E-4A8F-9605-FB8446BC7CA0}"/>
                          </a:ext>
                        </a:extLst>
                      </p:cNvPr>
                      <p:cNvSpPr>
                        <a:spLocks noChangeArrowheads="1"/>
                      </p:cNvSpPr>
                      <p:nvPr/>
                    </p:nvSpPr>
                    <p:spPr bwMode="auto">
                      <a:xfrm>
                        <a:off x="1176672" y="222678"/>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16" name="Oval 115">
                        <a:extLst>
                          <a:ext uri="{FF2B5EF4-FFF2-40B4-BE49-F238E27FC236}">
                            <a16:creationId xmlns:a16="http://schemas.microsoft.com/office/drawing/2014/main" id="{1F34A0C3-9C58-49D3-8E3B-C32AAA72C77C}"/>
                          </a:ext>
                        </a:extLst>
                      </p:cNvPr>
                      <p:cNvSpPr>
                        <a:spLocks noChangeArrowheads="1"/>
                      </p:cNvSpPr>
                      <p:nvPr/>
                    </p:nvSpPr>
                    <p:spPr bwMode="auto">
                      <a:xfrm>
                        <a:off x="1176672" y="1044284"/>
                        <a:ext cx="68589"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17" name="Oval 116">
                        <a:extLst>
                          <a:ext uri="{FF2B5EF4-FFF2-40B4-BE49-F238E27FC236}">
                            <a16:creationId xmlns:a16="http://schemas.microsoft.com/office/drawing/2014/main" id="{983CD232-63E1-447E-A001-082D7DEC251D}"/>
                          </a:ext>
                        </a:extLst>
                      </p:cNvPr>
                      <p:cNvSpPr>
                        <a:spLocks noChangeArrowheads="1"/>
                      </p:cNvSpPr>
                      <p:nvPr/>
                    </p:nvSpPr>
                    <p:spPr bwMode="auto">
                      <a:xfrm>
                        <a:off x="286026" y="279240"/>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18" name="Oval 117">
                        <a:extLst>
                          <a:ext uri="{FF2B5EF4-FFF2-40B4-BE49-F238E27FC236}">
                            <a16:creationId xmlns:a16="http://schemas.microsoft.com/office/drawing/2014/main" id="{D41578E5-A640-4A03-85CC-09DCC55AC0AA}"/>
                          </a:ext>
                        </a:extLst>
                      </p:cNvPr>
                      <p:cNvSpPr>
                        <a:spLocks noChangeArrowheads="1"/>
                      </p:cNvSpPr>
                      <p:nvPr/>
                    </p:nvSpPr>
                    <p:spPr bwMode="auto">
                      <a:xfrm>
                        <a:off x="218840" y="1044284"/>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19" name="Oval 118">
                        <a:extLst>
                          <a:ext uri="{FF2B5EF4-FFF2-40B4-BE49-F238E27FC236}">
                            <a16:creationId xmlns:a16="http://schemas.microsoft.com/office/drawing/2014/main" id="{476C833E-6167-495D-8919-4E31C188CBBC}"/>
                          </a:ext>
                        </a:extLst>
                      </p:cNvPr>
                      <p:cNvSpPr>
                        <a:spLocks noChangeArrowheads="1"/>
                      </p:cNvSpPr>
                      <p:nvPr/>
                    </p:nvSpPr>
                    <p:spPr bwMode="auto">
                      <a:xfrm>
                        <a:off x="1581315" y="260386"/>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20" name="Oval 119">
                        <a:extLst>
                          <a:ext uri="{FF2B5EF4-FFF2-40B4-BE49-F238E27FC236}">
                            <a16:creationId xmlns:a16="http://schemas.microsoft.com/office/drawing/2014/main" id="{29E6F669-6ED5-42AE-A069-F19674CFB362}"/>
                          </a:ext>
                        </a:extLst>
                      </p:cNvPr>
                      <p:cNvSpPr>
                        <a:spLocks noChangeArrowheads="1"/>
                      </p:cNvSpPr>
                      <p:nvPr/>
                    </p:nvSpPr>
                    <p:spPr bwMode="auto">
                      <a:xfrm>
                        <a:off x="1626106" y="1044284"/>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21" name="Oval 120">
                        <a:extLst>
                          <a:ext uri="{FF2B5EF4-FFF2-40B4-BE49-F238E27FC236}">
                            <a16:creationId xmlns:a16="http://schemas.microsoft.com/office/drawing/2014/main" id="{0C5E9B3E-892F-49CD-A2D5-CD1AC3F80B57}"/>
                          </a:ext>
                        </a:extLst>
                      </p:cNvPr>
                      <p:cNvSpPr>
                        <a:spLocks noChangeArrowheads="1"/>
                      </p:cNvSpPr>
                      <p:nvPr/>
                    </p:nvSpPr>
                    <p:spPr bwMode="auto">
                      <a:xfrm>
                        <a:off x="668274" y="222677"/>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22" name="Oval 121">
                        <a:extLst>
                          <a:ext uri="{FF2B5EF4-FFF2-40B4-BE49-F238E27FC236}">
                            <a16:creationId xmlns:a16="http://schemas.microsoft.com/office/drawing/2014/main" id="{57AA824E-8FAD-4FEE-B821-9F6D3C0E834F}"/>
                          </a:ext>
                        </a:extLst>
                      </p:cNvPr>
                      <p:cNvSpPr>
                        <a:spLocks noChangeArrowheads="1"/>
                      </p:cNvSpPr>
                      <p:nvPr/>
                    </p:nvSpPr>
                    <p:spPr bwMode="auto">
                      <a:xfrm>
                        <a:off x="668275" y="1044284"/>
                        <a:ext cx="68589"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23" name="Oval 122">
                        <a:extLst>
                          <a:ext uri="{FF2B5EF4-FFF2-40B4-BE49-F238E27FC236}">
                            <a16:creationId xmlns:a16="http://schemas.microsoft.com/office/drawing/2014/main" id="{C90DDC06-8086-44BF-8720-F261816E3728}"/>
                          </a:ext>
                        </a:extLst>
                      </p:cNvPr>
                      <p:cNvSpPr>
                        <a:spLocks noChangeArrowheads="1"/>
                      </p:cNvSpPr>
                      <p:nvPr/>
                    </p:nvSpPr>
                    <p:spPr bwMode="auto">
                      <a:xfrm>
                        <a:off x="1176672" y="587875"/>
                        <a:ext cx="68589"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24" name="Oval 123">
                        <a:extLst>
                          <a:ext uri="{FF2B5EF4-FFF2-40B4-BE49-F238E27FC236}">
                            <a16:creationId xmlns:a16="http://schemas.microsoft.com/office/drawing/2014/main" id="{932D6440-14E6-47B0-B283-01263FF55969}"/>
                          </a:ext>
                        </a:extLst>
                      </p:cNvPr>
                      <p:cNvSpPr>
                        <a:spLocks noChangeArrowheads="1"/>
                      </p:cNvSpPr>
                      <p:nvPr/>
                    </p:nvSpPr>
                    <p:spPr bwMode="auto">
                      <a:xfrm>
                        <a:off x="1176672" y="1409481"/>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25" name="Oval 124">
                        <a:extLst>
                          <a:ext uri="{FF2B5EF4-FFF2-40B4-BE49-F238E27FC236}">
                            <a16:creationId xmlns:a16="http://schemas.microsoft.com/office/drawing/2014/main" id="{DE8F925A-F42C-4950-A979-F92D084EC0CA}"/>
                          </a:ext>
                        </a:extLst>
                      </p:cNvPr>
                      <p:cNvSpPr>
                        <a:spLocks noChangeArrowheads="1"/>
                      </p:cNvSpPr>
                      <p:nvPr/>
                    </p:nvSpPr>
                    <p:spPr bwMode="auto">
                      <a:xfrm>
                        <a:off x="218841" y="587875"/>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26" name="Oval 125">
                        <a:extLst>
                          <a:ext uri="{FF2B5EF4-FFF2-40B4-BE49-F238E27FC236}">
                            <a16:creationId xmlns:a16="http://schemas.microsoft.com/office/drawing/2014/main" id="{D30F03A7-8FA5-4E1A-AAF4-0F9C1AC6D2AB}"/>
                          </a:ext>
                        </a:extLst>
                      </p:cNvPr>
                      <p:cNvSpPr>
                        <a:spLocks noChangeArrowheads="1"/>
                      </p:cNvSpPr>
                      <p:nvPr/>
                    </p:nvSpPr>
                    <p:spPr bwMode="auto">
                      <a:xfrm>
                        <a:off x="286026" y="1352918"/>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27" name="Oval 126">
                        <a:extLst>
                          <a:ext uri="{FF2B5EF4-FFF2-40B4-BE49-F238E27FC236}">
                            <a16:creationId xmlns:a16="http://schemas.microsoft.com/office/drawing/2014/main" id="{D4F89091-A0F5-4190-8E28-3B3DBE115BF9}"/>
                          </a:ext>
                        </a:extLst>
                      </p:cNvPr>
                      <p:cNvSpPr>
                        <a:spLocks noChangeArrowheads="1"/>
                      </p:cNvSpPr>
                      <p:nvPr/>
                    </p:nvSpPr>
                    <p:spPr bwMode="auto">
                      <a:xfrm>
                        <a:off x="1626106" y="587875"/>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28" name="Oval 127">
                        <a:extLst>
                          <a:ext uri="{FF2B5EF4-FFF2-40B4-BE49-F238E27FC236}">
                            <a16:creationId xmlns:a16="http://schemas.microsoft.com/office/drawing/2014/main" id="{F881B331-85AB-4676-8943-8111F09F9CD7}"/>
                          </a:ext>
                        </a:extLst>
                      </p:cNvPr>
                      <p:cNvSpPr>
                        <a:spLocks noChangeArrowheads="1"/>
                      </p:cNvSpPr>
                      <p:nvPr/>
                    </p:nvSpPr>
                    <p:spPr bwMode="auto">
                      <a:xfrm>
                        <a:off x="668275" y="587875"/>
                        <a:ext cx="68589"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29" name="Oval 128">
                        <a:extLst>
                          <a:ext uri="{FF2B5EF4-FFF2-40B4-BE49-F238E27FC236}">
                            <a16:creationId xmlns:a16="http://schemas.microsoft.com/office/drawing/2014/main" id="{A2080856-00CC-4486-8415-AD5C932D6F97}"/>
                          </a:ext>
                        </a:extLst>
                      </p:cNvPr>
                      <p:cNvSpPr>
                        <a:spLocks noChangeArrowheads="1"/>
                      </p:cNvSpPr>
                      <p:nvPr/>
                    </p:nvSpPr>
                    <p:spPr bwMode="auto">
                      <a:xfrm>
                        <a:off x="668274" y="1409480"/>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130" name="Oval 129">
                        <a:extLst>
                          <a:ext uri="{FF2B5EF4-FFF2-40B4-BE49-F238E27FC236}">
                            <a16:creationId xmlns:a16="http://schemas.microsoft.com/office/drawing/2014/main" id="{3B337427-8829-49EB-B1BD-6DDE515650F8}"/>
                          </a:ext>
                        </a:extLst>
                      </p:cNvPr>
                      <p:cNvSpPr>
                        <a:spLocks noChangeArrowheads="1"/>
                      </p:cNvSpPr>
                      <p:nvPr/>
                    </p:nvSpPr>
                    <p:spPr bwMode="auto">
                      <a:xfrm>
                        <a:off x="1581315" y="1352918"/>
                        <a:ext cx="68590" cy="74916"/>
                      </a:xfrm>
                      <a:prstGeom prst="ellipse">
                        <a:avLst/>
                      </a:prstGeom>
                      <a:noFill/>
                      <a:ln w="19050">
                        <a:solidFill>
                          <a:srgbClr val="FF0000"/>
                        </a:solidFill>
                        <a:headEnd/>
                        <a:tailEnd/>
                      </a:ln>
                      <a:effectLst/>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grpSp>
              </p:grpSp>
              <p:cxnSp>
                <p:nvCxnSpPr>
                  <p:cNvPr id="111" name="Straight Connector 110">
                    <a:extLst>
                      <a:ext uri="{FF2B5EF4-FFF2-40B4-BE49-F238E27FC236}">
                        <a16:creationId xmlns:a16="http://schemas.microsoft.com/office/drawing/2014/main" id="{38971F3D-4C5F-48DD-9DA2-E49A594FA8E9}"/>
                      </a:ext>
                    </a:extLst>
                  </p:cNvPr>
                  <p:cNvCxnSpPr/>
                  <p:nvPr/>
                </p:nvCxnSpPr>
                <p:spPr>
                  <a:xfrm>
                    <a:off x="1134001" y="114300"/>
                    <a:ext cx="0" cy="206417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531EA33-2A42-4DB8-A5F5-D666336CA3A5}"/>
                      </a:ext>
                    </a:extLst>
                  </p:cNvPr>
                  <p:cNvCxnSpPr/>
                  <p:nvPr/>
                </p:nvCxnSpPr>
                <p:spPr>
                  <a:xfrm rot="16200000">
                    <a:off x="1146386" y="108609"/>
                    <a:ext cx="0" cy="206417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108" name="Straight Arrow Connector 107">
                  <a:extLst>
                    <a:ext uri="{FF2B5EF4-FFF2-40B4-BE49-F238E27FC236}">
                      <a16:creationId xmlns:a16="http://schemas.microsoft.com/office/drawing/2014/main" id="{ECBAA093-E89E-4D0F-AEC4-49686106AFB0}"/>
                    </a:ext>
                  </a:extLst>
                </p:cNvPr>
                <p:cNvCxnSpPr/>
                <p:nvPr/>
              </p:nvCxnSpPr>
              <p:spPr>
                <a:xfrm flipH="1">
                  <a:off x="2141871" y="1623277"/>
                  <a:ext cx="137506" cy="207514"/>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F6005FD7-3293-4820-82A1-A9E51D9A290C}"/>
                    </a:ext>
                  </a:extLst>
                </p:cNvPr>
                <p:cNvCxnSpPr/>
                <p:nvPr/>
              </p:nvCxnSpPr>
              <p:spPr>
                <a:xfrm>
                  <a:off x="1271196" y="1288315"/>
                  <a:ext cx="1037503" cy="366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99" name="Straight Connector 98">
                <a:extLst>
                  <a:ext uri="{FF2B5EF4-FFF2-40B4-BE49-F238E27FC236}">
                    <a16:creationId xmlns:a16="http://schemas.microsoft.com/office/drawing/2014/main" id="{E36835A7-FD59-4C82-BD95-75D3DA75DBF6}"/>
                  </a:ext>
                </a:extLst>
              </p:cNvPr>
              <p:cNvCxnSpPr/>
              <p:nvPr/>
            </p:nvCxnSpPr>
            <p:spPr>
              <a:xfrm>
                <a:off x="2438400" y="257175"/>
                <a:ext cx="3562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Text Box 2">
                <a:extLst>
                  <a:ext uri="{FF2B5EF4-FFF2-40B4-BE49-F238E27FC236}">
                    <a16:creationId xmlns:a16="http://schemas.microsoft.com/office/drawing/2014/main" id="{9E76D010-B17D-445D-A023-586794E3EAE0}"/>
                  </a:ext>
                </a:extLst>
              </p:cNvPr>
              <p:cNvSpPr txBox="1">
                <a:spLocks noChangeArrowheads="1"/>
              </p:cNvSpPr>
              <p:nvPr/>
            </p:nvSpPr>
            <p:spPr bwMode="auto">
              <a:xfrm>
                <a:off x="2676524" y="114300"/>
                <a:ext cx="1866899" cy="26352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Demodulated Constellation</a:t>
                </a:r>
              </a:p>
            </p:txBody>
          </p:sp>
          <p:cxnSp>
            <p:nvCxnSpPr>
              <p:cNvPr id="101" name="Straight Connector 100">
                <a:extLst>
                  <a:ext uri="{FF2B5EF4-FFF2-40B4-BE49-F238E27FC236}">
                    <a16:creationId xmlns:a16="http://schemas.microsoft.com/office/drawing/2014/main" id="{A00A0E36-8F05-43CE-8233-D8908E2C1EE7}"/>
                  </a:ext>
                </a:extLst>
              </p:cNvPr>
              <p:cNvCxnSpPr/>
              <p:nvPr/>
            </p:nvCxnSpPr>
            <p:spPr>
              <a:xfrm>
                <a:off x="2447925" y="457200"/>
                <a:ext cx="35623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2" name="Text Box 2">
                <a:extLst>
                  <a:ext uri="{FF2B5EF4-FFF2-40B4-BE49-F238E27FC236}">
                    <a16:creationId xmlns:a16="http://schemas.microsoft.com/office/drawing/2014/main" id="{2E805C7F-FFC1-4A95-8FC6-A793FB00EDB0}"/>
                  </a:ext>
                </a:extLst>
              </p:cNvPr>
              <p:cNvSpPr txBox="1">
                <a:spLocks noChangeArrowheads="1"/>
              </p:cNvSpPr>
              <p:nvPr/>
            </p:nvSpPr>
            <p:spPr bwMode="auto">
              <a:xfrm>
                <a:off x="2747008" y="323849"/>
                <a:ext cx="1424940" cy="26352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Original Constellation</a:t>
                </a:r>
              </a:p>
            </p:txBody>
          </p:sp>
          <mc:AlternateContent xmlns:mc="http://schemas.openxmlformats.org/markup-compatibility/2006" xmlns:a14="http://schemas.microsoft.com/office/drawing/2010/main">
            <mc:Choice Requires="a14">
              <p:sp>
                <p:nvSpPr>
                  <p:cNvPr id="103" name="Text Box 2">
                    <a:extLst>
                      <a:ext uri="{FF2B5EF4-FFF2-40B4-BE49-F238E27FC236}">
                        <a16:creationId xmlns:a16="http://schemas.microsoft.com/office/drawing/2014/main" id="{0DECC71F-2DE2-4B95-B2ED-EEFF6BE7FCCA}"/>
                      </a:ext>
                    </a:extLst>
                  </p:cNvPr>
                  <p:cNvSpPr txBox="1">
                    <a:spLocks noChangeArrowheads="1"/>
                  </p:cNvSpPr>
                  <p:nvPr/>
                </p:nvSpPr>
                <p:spPr bwMode="auto">
                  <a:xfrm>
                    <a:off x="1781175" y="1285875"/>
                    <a:ext cx="266700" cy="26352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acc>
                            <m:accPr>
                              <m:chr m:val="⃗"/>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𝐴</m:t>
                              </m:r>
                            </m:e>
                          </m:acc>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5" name="Text Box 2"/>
                  <p:cNvSpPr txBox="1">
                    <a:spLocks noRot="1" noChangeAspect="1" noMove="1" noResize="1" noEditPoints="1" noAdjustHandles="1" noChangeArrowheads="1" noChangeShapeType="1" noTextEdit="1"/>
                  </p:cNvSpPr>
                  <p:nvPr/>
                </p:nvSpPr>
                <p:spPr bwMode="auto">
                  <a:xfrm>
                    <a:off x="1781175" y="1285875"/>
                    <a:ext cx="266700" cy="263525"/>
                  </a:xfrm>
                  <a:prstGeom prst="rect">
                    <a:avLst/>
                  </a:prstGeom>
                  <a:blipFill rotWithShape="0">
                    <a:blip r:embed="rId2"/>
                    <a:stretch>
                      <a:fillRect t="-454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 Box 2">
                    <a:extLst>
                      <a:ext uri="{FF2B5EF4-FFF2-40B4-BE49-F238E27FC236}">
                        <a16:creationId xmlns:a16="http://schemas.microsoft.com/office/drawing/2014/main" id="{0448292B-0F21-4455-80A1-1AF8A7589FE9}"/>
                      </a:ext>
                    </a:extLst>
                  </p:cNvPr>
                  <p:cNvSpPr txBox="1">
                    <a:spLocks noChangeArrowheads="1"/>
                  </p:cNvSpPr>
                  <p:nvPr/>
                </p:nvSpPr>
                <p:spPr bwMode="auto">
                  <a:xfrm>
                    <a:off x="2124075" y="1676400"/>
                    <a:ext cx="266700" cy="26352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acc>
                            <m:accPr>
                              <m:chr m:val="⃗"/>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𝐵</m:t>
                              </m:r>
                            </m:e>
                          </m:acc>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6" name="Text Box 2"/>
                  <p:cNvSpPr txBox="1">
                    <a:spLocks noRot="1" noChangeAspect="1" noMove="1" noResize="1" noEditPoints="1" noAdjustHandles="1" noChangeArrowheads="1" noChangeShapeType="1" noTextEdit="1"/>
                  </p:cNvSpPr>
                  <p:nvPr/>
                </p:nvSpPr>
                <p:spPr bwMode="auto">
                  <a:xfrm>
                    <a:off x="2124075" y="1676400"/>
                    <a:ext cx="266700" cy="263525"/>
                  </a:xfrm>
                  <a:prstGeom prst="rect">
                    <a:avLst/>
                  </a:prstGeom>
                  <a:blipFill rotWithShape="0">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 Box 2">
                    <a:extLst>
                      <a:ext uri="{FF2B5EF4-FFF2-40B4-BE49-F238E27FC236}">
                        <a16:creationId xmlns:a16="http://schemas.microsoft.com/office/drawing/2014/main" id="{1502F1B1-7DEE-45EA-B816-CC8B718E53D4}"/>
                      </a:ext>
                    </a:extLst>
                  </p:cNvPr>
                  <p:cNvSpPr txBox="1">
                    <a:spLocks noChangeArrowheads="1"/>
                  </p:cNvSpPr>
                  <p:nvPr/>
                </p:nvSpPr>
                <p:spPr bwMode="auto">
                  <a:xfrm>
                    <a:off x="2362200" y="666750"/>
                    <a:ext cx="1647825" cy="58102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𝐵</m:t>
                                      </m:r>
                                    </m:e>
                                  </m:acc>
                                </m:e>
                              </m:d>
                            </m:num>
                            <m:den>
                              <m:d>
                                <m:dPr>
                                  <m:begChr m:val="|"/>
                                  <m:endChr m:val="|"/>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𝐴</m:t>
                                      </m:r>
                                    </m:e>
                                  </m:acc>
                                </m:e>
                              </m:d>
                            </m:den>
                          </m:f>
                          <m:r>
                            <a:rPr lang="en-US" sz="1200" i="1">
                              <a:effectLst/>
                              <a:latin typeface="Cambria Math" panose="02040503050406030204" pitchFamily="18" charset="0"/>
                              <a:ea typeface="Calibri" panose="020F0502020204030204" pitchFamily="34" charset="0"/>
                              <a:cs typeface="Times New Roman" panose="02020603050405020304" pitchFamily="18" charset="0"/>
                            </a:rPr>
                            <m:t>×100=%</m:t>
                          </m:r>
                          <m:r>
                            <a:rPr lang="en-US" sz="1200" i="1">
                              <a:effectLst/>
                              <a:latin typeface="Cambria Math" panose="02040503050406030204" pitchFamily="18" charset="0"/>
                              <a:ea typeface="Calibri" panose="020F0502020204030204" pitchFamily="34" charset="0"/>
                              <a:cs typeface="Times New Roman" panose="02020603050405020304" pitchFamily="18" charset="0"/>
                            </a:rPr>
                            <m:t>𝐸𝑉𝑀</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7" name="Text Box 2"/>
                  <p:cNvSpPr txBox="1">
                    <a:spLocks noRot="1" noChangeAspect="1" noMove="1" noResize="1" noEditPoints="1" noAdjustHandles="1" noChangeArrowheads="1" noChangeShapeType="1" noTextEdit="1"/>
                  </p:cNvSpPr>
                  <p:nvPr/>
                </p:nvSpPr>
                <p:spPr bwMode="auto">
                  <a:xfrm>
                    <a:off x="2362200" y="666750"/>
                    <a:ext cx="1647825" cy="581025"/>
                  </a:xfrm>
                  <a:prstGeom prst="rect">
                    <a:avLst/>
                  </a:prstGeom>
                  <a:blipFill rotWithShape="0">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 Box 2">
                    <a:extLst>
                      <a:ext uri="{FF2B5EF4-FFF2-40B4-BE49-F238E27FC236}">
                        <a16:creationId xmlns:a16="http://schemas.microsoft.com/office/drawing/2014/main" id="{3DFF3B74-5535-44D9-9C71-B637C1E0F846}"/>
                      </a:ext>
                    </a:extLst>
                  </p:cNvPr>
                  <p:cNvSpPr txBox="1">
                    <a:spLocks noChangeArrowheads="1"/>
                  </p:cNvSpPr>
                  <p:nvPr/>
                </p:nvSpPr>
                <p:spPr bwMode="auto">
                  <a:xfrm>
                    <a:off x="2352675" y="1266825"/>
                    <a:ext cx="1647825" cy="58102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200" i="1">
                              <a:effectLst/>
                              <a:latin typeface="Cambria Math" panose="02040503050406030204" pitchFamily="18" charset="0"/>
                              <a:ea typeface="Calibri" panose="020F0502020204030204" pitchFamily="34" charset="0"/>
                              <a:cs typeface="Times New Roman" panose="02020603050405020304" pitchFamily="18" charset="0"/>
                            </a:rPr>
                            <m:t>20</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𝑙𝑜𝑔</m:t>
                          </m:r>
                          <m:d>
                            <m:dPr>
                              <m:begChr m:val="["/>
                              <m:endChr m:val="]"/>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𝐵</m:t>
                                          </m:r>
                                        </m:e>
                                      </m:acc>
                                    </m:e>
                                  </m:d>
                                </m:num>
                                <m:den>
                                  <m:d>
                                    <m:dPr>
                                      <m:begChr m:val="|"/>
                                      <m:endChr m:val="|"/>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200" i="1">
                                              <a:effectLst/>
                                              <a:latin typeface="Cambria Math" panose="02040503050406030204" pitchFamily="18" charset="0"/>
                                              <a:ea typeface="Calibri" panose="020F0502020204030204" pitchFamily="34" charset="0"/>
                                              <a:cs typeface="Times New Roman" panose="02020603050405020304" pitchFamily="18" charset="0"/>
                                            </a:rPr>
                                            <m:t>𝐴</m:t>
                                          </m:r>
                                        </m:e>
                                      </m:acc>
                                    </m:e>
                                  </m:d>
                                </m:den>
                              </m:f>
                            </m:e>
                          </m:d>
                          <m:r>
                            <a:rPr lang="en-US" sz="1200" i="1">
                              <a:effectLst/>
                              <a:latin typeface="Cambria Math" panose="02040503050406030204" pitchFamily="18" charset="0"/>
                              <a:ea typeface="Calibri" panose="020F0502020204030204" pitchFamily="34" charset="0"/>
                              <a:cs typeface="Times New Roman" panose="02020603050405020304" pitchFamily="18" charset="0"/>
                            </a:rPr>
                            <m:t>=</m:t>
                          </m:r>
                          <m:r>
                            <a:rPr lang="en-US" sz="1200" i="1">
                              <a:effectLst/>
                              <a:latin typeface="Cambria Math" panose="02040503050406030204" pitchFamily="18" charset="0"/>
                              <a:ea typeface="Calibri" panose="020F0502020204030204" pitchFamily="34" charset="0"/>
                              <a:cs typeface="Times New Roman" panose="02020603050405020304" pitchFamily="18" charset="0"/>
                            </a:rPr>
                            <m:t>𝐸𝑉𝑀</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8" name="Text Box 2"/>
                  <p:cNvSpPr txBox="1">
                    <a:spLocks noRot="1" noChangeAspect="1" noMove="1" noResize="1" noEditPoints="1" noAdjustHandles="1" noChangeArrowheads="1" noChangeShapeType="1" noTextEdit="1"/>
                  </p:cNvSpPr>
                  <p:nvPr/>
                </p:nvSpPr>
                <p:spPr bwMode="auto">
                  <a:xfrm>
                    <a:off x="2352675" y="1266825"/>
                    <a:ext cx="1647825" cy="581025"/>
                  </a:xfrm>
                  <a:prstGeom prst="rect">
                    <a:avLst/>
                  </a:prstGeom>
                  <a:blipFill rotWithShape="0">
                    <a:blip r:embed="rId5"/>
                    <a:stretch>
                      <a:fillRect/>
                    </a:stretch>
                  </a:blipFill>
                  <a:ln w="9525">
                    <a:noFill/>
                    <a:miter lim="800000"/>
                    <a:headEnd/>
                    <a:tailEnd/>
                  </a:ln>
                </p:spPr>
                <p:txBody>
                  <a:bodyPr/>
                  <a:lstStyle/>
                  <a:p>
                    <a:r>
                      <a:rPr lang="en-US">
                        <a:noFill/>
                      </a:rPr>
                      <a:t> </a:t>
                    </a:r>
                  </a:p>
                </p:txBody>
              </p:sp>
            </mc:Fallback>
          </mc:AlternateContent>
        </p:grpSp>
      </p:grpSp>
      <p:grpSp>
        <p:nvGrpSpPr>
          <p:cNvPr id="147" name="Group 146">
            <a:extLst>
              <a:ext uri="{FF2B5EF4-FFF2-40B4-BE49-F238E27FC236}">
                <a16:creationId xmlns:a16="http://schemas.microsoft.com/office/drawing/2014/main" id="{796C7CD3-500D-4E26-8E9D-536320DC8F6C}"/>
              </a:ext>
            </a:extLst>
          </p:cNvPr>
          <p:cNvGrpSpPr/>
          <p:nvPr/>
        </p:nvGrpSpPr>
        <p:grpSpPr>
          <a:xfrm>
            <a:off x="697551" y="2268463"/>
            <a:ext cx="2786062" cy="2057400"/>
            <a:chOff x="-38682" y="0"/>
            <a:chExt cx="2571750" cy="2057400"/>
          </a:xfrm>
        </p:grpSpPr>
        <p:cxnSp>
          <p:nvCxnSpPr>
            <p:cNvPr id="148" name="Straight Connector 147">
              <a:extLst>
                <a:ext uri="{FF2B5EF4-FFF2-40B4-BE49-F238E27FC236}">
                  <a16:creationId xmlns:a16="http://schemas.microsoft.com/office/drawing/2014/main" id="{2767D821-1846-40FC-825D-42441A56BCA5}"/>
                </a:ext>
              </a:extLst>
            </p:cNvPr>
            <p:cNvCxnSpPr/>
            <p:nvPr/>
          </p:nvCxnSpPr>
          <p:spPr>
            <a:xfrm flipV="1">
              <a:off x="1800225" y="76200"/>
              <a:ext cx="0" cy="132397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E67DDBE0-460B-4ED9-AF92-6B2F7AF25B5B}"/>
                </a:ext>
              </a:extLst>
            </p:cNvPr>
            <p:cNvGrpSpPr/>
            <p:nvPr/>
          </p:nvGrpSpPr>
          <p:grpSpPr>
            <a:xfrm>
              <a:off x="-38682" y="0"/>
              <a:ext cx="2571750" cy="2057400"/>
              <a:chOff x="-38682" y="0"/>
              <a:chExt cx="2571750" cy="2057400"/>
            </a:xfrm>
          </p:grpSpPr>
          <p:sp>
            <p:nvSpPr>
              <p:cNvPr id="150" name="Rectangle 149">
                <a:extLst>
                  <a:ext uri="{FF2B5EF4-FFF2-40B4-BE49-F238E27FC236}">
                    <a16:creationId xmlns:a16="http://schemas.microsoft.com/office/drawing/2014/main" id="{625D4440-42FA-46BF-948C-9D67D74C2C09}"/>
                  </a:ext>
                </a:extLst>
              </p:cNvPr>
              <p:cNvSpPr/>
              <p:nvPr/>
            </p:nvSpPr>
            <p:spPr>
              <a:xfrm>
                <a:off x="0" y="0"/>
                <a:ext cx="2482215" cy="2057400"/>
              </a:xfrm>
              <a:prstGeom prst="rect">
                <a:avLst/>
              </a:prstGeom>
              <a:noFill/>
              <a:ln w="127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51" name="Group 150">
                <a:extLst>
                  <a:ext uri="{FF2B5EF4-FFF2-40B4-BE49-F238E27FC236}">
                    <a16:creationId xmlns:a16="http://schemas.microsoft.com/office/drawing/2014/main" id="{B652CC7E-C579-45C5-ABE1-4CBB9E19BD55}"/>
                  </a:ext>
                </a:extLst>
              </p:cNvPr>
              <p:cNvGrpSpPr/>
              <p:nvPr/>
            </p:nvGrpSpPr>
            <p:grpSpPr>
              <a:xfrm>
                <a:off x="-38682" y="57150"/>
                <a:ext cx="2571750" cy="1963301"/>
                <a:chOff x="-38682" y="57150"/>
                <a:chExt cx="2571750" cy="1963301"/>
              </a:xfrm>
            </p:grpSpPr>
            <p:grpSp>
              <p:nvGrpSpPr>
                <p:cNvPr id="152" name="Group 151">
                  <a:extLst>
                    <a:ext uri="{FF2B5EF4-FFF2-40B4-BE49-F238E27FC236}">
                      <a16:creationId xmlns:a16="http://schemas.microsoft.com/office/drawing/2014/main" id="{3E8B3F49-3AA9-4CD2-B2D2-DA0250508431}"/>
                    </a:ext>
                  </a:extLst>
                </p:cNvPr>
                <p:cNvGrpSpPr/>
                <p:nvPr/>
              </p:nvGrpSpPr>
              <p:grpSpPr>
                <a:xfrm>
                  <a:off x="114300" y="57150"/>
                  <a:ext cx="2247900" cy="1600200"/>
                  <a:chOff x="114300" y="57150"/>
                  <a:chExt cx="2247900" cy="1600200"/>
                </a:xfrm>
              </p:grpSpPr>
              <p:grpSp>
                <p:nvGrpSpPr>
                  <p:cNvPr id="154" name="Group 153">
                    <a:extLst>
                      <a:ext uri="{FF2B5EF4-FFF2-40B4-BE49-F238E27FC236}">
                        <a16:creationId xmlns:a16="http://schemas.microsoft.com/office/drawing/2014/main" id="{F2D90E0F-5AE8-4E49-A0DB-2C375E9F6FEB}"/>
                      </a:ext>
                    </a:extLst>
                  </p:cNvPr>
                  <p:cNvGrpSpPr/>
                  <p:nvPr/>
                </p:nvGrpSpPr>
                <p:grpSpPr>
                  <a:xfrm>
                    <a:off x="457200" y="57150"/>
                    <a:ext cx="1905000" cy="1362075"/>
                    <a:chOff x="457200" y="57150"/>
                    <a:chExt cx="1905000" cy="1362075"/>
                  </a:xfrm>
                </p:grpSpPr>
                <p:cxnSp>
                  <p:nvCxnSpPr>
                    <p:cNvPr id="163" name="Straight Arrow Connector 162">
                      <a:extLst>
                        <a:ext uri="{FF2B5EF4-FFF2-40B4-BE49-F238E27FC236}">
                          <a16:creationId xmlns:a16="http://schemas.microsoft.com/office/drawing/2014/main" id="{F397E4B2-F98A-4A35-8860-3717CDE86893}"/>
                        </a:ext>
                      </a:extLst>
                    </p:cNvPr>
                    <p:cNvCxnSpPr/>
                    <p:nvPr/>
                  </p:nvCxnSpPr>
                  <p:spPr>
                    <a:xfrm>
                      <a:off x="457200" y="1409700"/>
                      <a:ext cx="1905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8CB62102-0EB9-474D-B566-42F590F7CFD3}"/>
                        </a:ext>
                      </a:extLst>
                    </p:cNvPr>
                    <p:cNvCxnSpPr/>
                    <p:nvPr/>
                  </p:nvCxnSpPr>
                  <p:spPr>
                    <a:xfrm flipV="1">
                      <a:off x="466725" y="57150"/>
                      <a:ext cx="0" cy="1362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5" name="Freeform 24">
                      <a:extLst>
                        <a:ext uri="{FF2B5EF4-FFF2-40B4-BE49-F238E27FC236}">
                          <a16:creationId xmlns:a16="http://schemas.microsoft.com/office/drawing/2014/main" id="{ADEC595E-9F7B-467F-84B1-5A2BA2D81EBA}"/>
                        </a:ext>
                      </a:extLst>
                    </p:cNvPr>
                    <p:cNvSpPr/>
                    <p:nvPr/>
                  </p:nvSpPr>
                  <p:spPr>
                    <a:xfrm>
                      <a:off x="485775" y="257175"/>
                      <a:ext cx="1638300" cy="1152525"/>
                    </a:xfrm>
                    <a:custGeom>
                      <a:avLst/>
                      <a:gdLst>
                        <a:gd name="connsiteX0" fmla="*/ 0 w 1762125"/>
                        <a:gd name="connsiteY0" fmla="*/ 1419225 h 1419225"/>
                        <a:gd name="connsiteX1" fmla="*/ 885825 w 1762125"/>
                        <a:gd name="connsiteY1" fmla="*/ 1343025 h 1419225"/>
                        <a:gd name="connsiteX2" fmla="*/ 1343025 w 1762125"/>
                        <a:gd name="connsiteY2" fmla="*/ 990600 h 1419225"/>
                        <a:gd name="connsiteX3" fmla="*/ 1666875 w 1762125"/>
                        <a:gd name="connsiteY3" fmla="*/ 295275 h 1419225"/>
                        <a:gd name="connsiteX4" fmla="*/ 1762125 w 1762125"/>
                        <a:gd name="connsiteY4" fmla="*/ 0 h 141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1419225">
                          <a:moveTo>
                            <a:pt x="0" y="1419225"/>
                          </a:moveTo>
                          <a:cubicBezTo>
                            <a:pt x="330994" y="1416843"/>
                            <a:pt x="661988" y="1414462"/>
                            <a:pt x="885825" y="1343025"/>
                          </a:cubicBezTo>
                          <a:cubicBezTo>
                            <a:pt x="1109662" y="1271588"/>
                            <a:pt x="1212850" y="1165225"/>
                            <a:pt x="1343025" y="990600"/>
                          </a:cubicBezTo>
                          <a:cubicBezTo>
                            <a:pt x="1473200" y="815975"/>
                            <a:pt x="1597025" y="460375"/>
                            <a:pt x="1666875" y="295275"/>
                          </a:cubicBezTo>
                          <a:cubicBezTo>
                            <a:pt x="1736725" y="130175"/>
                            <a:pt x="1749425" y="65087"/>
                            <a:pt x="1762125" y="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 name="Freeform 25">
                      <a:extLst>
                        <a:ext uri="{FF2B5EF4-FFF2-40B4-BE49-F238E27FC236}">
                          <a16:creationId xmlns:a16="http://schemas.microsoft.com/office/drawing/2014/main" id="{55422D6B-736E-4A70-BBE0-A4C41F618C46}"/>
                        </a:ext>
                      </a:extLst>
                    </p:cNvPr>
                    <p:cNvSpPr/>
                    <p:nvPr/>
                  </p:nvSpPr>
                  <p:spPr>
                    <a:xfrm>
                      <a:off x="476250" y="304800"/>
                      <a:ext cx="1495425" cy="1096194"/>
                    </a:xfrm>
                    <a:custGeom>
                      <a:avLst/>
                      <a:gdLst>
                        <a:gd name="connsiteX0" fmla="*/ 0 w 1495425"/>
                        <a:gd name="connsiteY0" fmla="*/ 819 h 1096194"/>
                        <a:gd name="connsiteX1" fmla="*/ 476250 w 1495425"/>
                        <a:gd name="connsiteY1" fmla="*/ 19869 h 1096194"/>
                        <a:gd name="connsiteX2" fmla="*/ 1076325 w 1495425"/>
                        <a:gd name="connsiteY2" fmla="*/ 134169 h 1096194"/>
                        <a:gd name="connsiteX3" fmla="*/ 1381125 w 1495425"/>
                        <a:gd name="connsiteY3" fmla="*/ 410394 h 1096194"/>
                        <a:gd name="connsiteX4" fmla="*/ 1495425 w 1495425"/>
                        <a:gd name="connsiteY4" fmla="*/ 1096194 h 109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5" h="1096194">
                          <a:moveTo>
                            <a:pt x="0" y="819"/>
                          </a:moveTo>
                          <a:cubicBezTo>
                            <a:pt x="148431" y="-769"/>
                            <a:pt x="296863" y="-2356"/>
                            <a:pt x="476250" y="19869"/>
                          </a:cubicBezTo>
                          <a:cubicBezTo>
                            <a:pt x="655637" y="42094"/>
                            <a:pt x="925513" y="69082"/>
                            <a:pt x="1076325" y="134169"/>
                          </a:cubicBezTo>
                          <a:cubicBezTo>
                            <a:pt x="1227137" y="199256"/>
                            <a:pt x="1311275" y="250057"/>
                            <a:pt x="1381125" y="410394"/>
                          </a:cubicBezTo>
                          <a:cubicBezTo>
                            <a:pt x="1450975" y="570731"/>
                            <a:pt x="1473200" y="833462"/>
                            <a:pt x="1495425" y="1096194"/>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55" name="Text Box 2">
                    <a:extLst>
                      <a:ext uri="{FF2B5EF4-FFF2-40B4-BE49-F238E27FC236}">
                        <a16:creationId xmlns:a16="http://schemas.microsoft.com/office/drawing/2014/main" id="{4A55C412-3160-4F17-9488-9A718C8DFF73}"/>
                      </a:ext>
                    </a:extLst>
                  </p:cNvPr>
                  <p:cNvSpPr txBox="1">
                    <a:spLocks noChangeArrowheads="1"/>
                  </p:cNvSpPr>
                  <p:nvPr/>
                </p:nvSpPr>
                <p:spPr bwMode="auto">
                  <a:xfrm>
                    <a:off x="503150" y="1400175"/>
                    <a:ext cx="1487575"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Output Power (dBm)</a:t>
                    </a:r>
                  </a:p>
                </p:txBody>
              </p:sp>
              <p:sp>
                <p:nvSpPr>
                  <p:cNvPr id="156" name="Text Box 2">
                    <a:extLst>
                      <a:ext uri="{FF2B5EF4-FFF2-40B4-BE49-F238E27FC236}">
                        <a16:creationId xmlns:a16="http://schemas.microsoft.com/office/drawing/2014/main" id="{F8227A59-DE70-4605-BB4B-79043C2C0269}"/>
                      </a:ext>
                    </a:extLst>
                  </p:cNvPr>
                  <p:cNvSpPr txBox="1">
                    <a:spLocks noChangeArrowheads="1"/>
                  </p:cNvSpPr>
                  <p:nvPr/>
                </p:nvSpPr>
                <p:spPr bwMode="auto">
                  <a:xfrm rot="16200000">
                    <a:off x="14288" y="738187"/>
                    <a:ext cx="457200"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100">
                        <a:solidFill>
                          <a:srgbClr val="1F4E79"/>
                        </a:solidFill>
                        <a:effectLst/>
                        <a:latin typeface="Calibri" panose="020F0502020204030204" pitchFamily="34" charset="0"/>
                        <a:ea typeface="Calibri" panose="020F0502020204030204" pitchFamily="34" charset="0"/>
                        <a:cs typeface="Times New Roman" panose="02020603050405020304" pitchFamily="18" charset="0"/>
                      </a:rPr>
                      <a:t>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7" name="Text Box 2">
                    <a:extLst>
                      <a:ext uri="{FF2B5EF4-FFF2-40B4-BE49-F238E27FC236}">
                        <a16:creationId xmlns:a16="http://schemas.microsoft.com/office/drawing/2014/main" id="{71646DC0-5460-4AA6-B0B7-E79702431753}"/>
                      </a:ext>
                    </a:extLst>
                  </p:cNvPr>
                  <p:cNvSpPr txBox="1">
                    <a:spLocks noChangeArrowheads="1"/>
                  </p:cNvSpPr>
                  <p:nvPr/>
                </p:nvSpPr>
                <p:spPr bwMode="auto">
                  <a:xfrm rot="16200000">
                    <a:off x="61913" y="747712"/>
                    <a:ext cx="590550"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%EVM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8" name="Text Box 2">
                    <a:extLst>
                      <a:ext uri="{FF2B5EF4-FFF2-40B4-BE49-F238E27FC236}">
                        <a16:creationId xmlns:a16="http://schemas.microsoft.com/office/drawing/2014/main" id="{C0587FD1-92DB-422D-9937-C632ABA0B0A5}"/>
                      </a:ext>
                    </a:extLst>
                  </p:cNvPr>
                  <p:cNvSpPr txBox="1">
                    <a:spLocks noChangeArrowheads="1"/>
                  </p:cNvSpPr>
                  <p:nvPr/>
                </p:nvSpPr>
                <p:spPr bwMode="auto">
                  <a:xfrm>
                    <a:off x="876300" y="514350"/>
                    <a:ext cx="1009650"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Acceptable BER</a:t>
                    </a:r>
                  </a:p>
                </p:txBody>
              </p:sp>
              <p:sp>
                <p:nvSpPr>
                  <p:cNvPr id="159" name="Text Box 2">
                    <a:extLst>
                      <a:ext uri="{FF2B5EF4-FFF2-40B4-BE49-F238E27FC236}">
                        <a16:creationId xmlns:a16="http://schemas.microsoft.com/office/drawing/2014/main" id="{889DEC4E-5BF3-44DD-9445-2F847729BEB0}"/>
                      </a:ext>
                    </a:extLst>
                  </p:cNvPr>
                  <p:cNvSpPr txBox="1">
                    <a:spLocks noChangeArrowheads="1"/>
                  </p:cNvSpPr>
                  <p:nvPr/>
                </p:nvSpPr>
                <p:spPr bwMode="auto">
                  <a:xfrm>
                    <a:off x="685800" y="857250"/>
                    <a:ext cx="1228725" cy="257175"/>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Acceptable %EVM</a:t>
                    </a:r>
                  </a:p>
                </p:txBody>
              </p:sp>
              <p:cxnSp>
                <p:nvCxnSpPr>
                  <p:cNvPr id="160" name="Straight Arrow Connector 159">
                    <a:extLst>
                      <a:ext uri="{FF2B5EF4-FFF2-40B4-BE49-F238E27FC236}">
                        <a16:creationId xmlns:a16="http://schemas.microsoft.com/office/drawing/2014/main" id="{452FD2AE-90C6-4914-8B07-081EA70D4077}"/>
                      </a:ext>
                    </a:extLst>
                  </p:cNvPr>
                  <p:cNvCxnSpPr/>
                  <p:nvPr/>
                </p:nvCxnSpPr>
                <p:spPr>
                  <a:xfrm>
                    <a:off x="1914525" y="1533525"/>
                    <a:ext cx="295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26513DA2-9D1E-42AE-BFD4-284FC8A775A8}"/>
                      </a:ext>
                    </a:extLst>
                  </p:cNvPr>
                  <p:cNvCxnSpPr/>
                  <p:nvPr/>
                </p:nvCxnSpPr>
                <p:spPr>
                  <a:xfrm flipV="1">
                    <a:off x="361950" y="371475"/>
                    <a:ext cx="0" cy="2762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5C545268-B926-4A31-A307-F3382383DBDB}"/>
                      </a:ext>
                    </a:extLst>
                  </p:cNvPr>
                  <p:cNvCxnSpPr/>
                  <p:nvPr/>
                </p:nvCxnSpPr>
                <p:spPr>
                  <a:xfrm flipV="1">
                    <a:off x="238125" y="419100"/>
                    <a:ext cx="0" cy="28575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3" name="Text Box 2">
                  <a:extLst>
                    <a:ext uri="{FF2B5EF4-FFF2-40B4-BE49-F238E27FC236}">
                      <a16:creationId xmlns:a16="http://schemas.microsoft.com/office/drawing/2014/main" id="{8CA550C9-EFD4-4A78-AB8A-3705435E63F0}"/>
                    </a:ext>
                  </a:extLst>
                </p:cNvPr>
                <p:cNvSpPr txBox="1">
                  <a:spLocks noChangeArrowheads="1"/>
                </p:cNvSpPr>
                <p:nvPr/>
              </p:nvSpPr>
              <p:spPr bwMode="auto">
                <a:xfrm>
                  <a:off x="-38682" y="1693998"/>
                  <a:ext cx="2571750" cy="326453"/>
                </a:xfrm>
                <a:prstGeom prst="rect">
                  <a:avLst/>
                </a:prstGeom>
                <a:no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BER &amp; %EVM vs. Output Power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sp>
        <p:nvSpPr>
          <p:cNvPr id="168" name="Rectangle 167">
            <a:extLst>
              <a:ext uri="{FF2B5EF4-FFF2-40B4-BE49-F238E27FC236}">
                <a16:creationId xmlns:a16="http://schemas.microsoft.com/office/drawing/2014/main" id="{4B621DE9-C93B-4166-92A3-0797A9AE34CA}"/>
              </a:ext>
            </a:extLst>
          </p:cNvPr>
          <p:cNvSpPr/>
          <p:nvPr/>
        </p:nvSpPr>
        <p:spPr>
          <a:xfrm>
            <a:off x="632131" y="5725253"/>
            <a:ext cx="8487118" cy="646331"/>
          </a:xfrm>
          <a:prstGeom prst="rect">
            <a:avLst/>
          </a:prstGeom>
        </p:spPr>
        <p:txBody>
          <a:bodyPr wrap="square">
            <a:spAutoFit/>
          </a:bodyPr>
          <a:lstStyle/>
          <a:p>
            <a:r>
              <a:rPr lang="en-US" dirty="0"/>
              <a:t>Average EVM over all symbols expressed in dB is called Average Relative Constellation Error (RCE)</a:t>
            </a:r>
          </a:p>
        </p:txBody>
      </p:sp>
    </p:spTree>
    <p:extLst>
      <p:ext uri="{BB962C8B-B14F-4D97-AF65-F5344CB8AC3E}">
        <p14:creationId xmlns:p14="http://schemas.microsoft.com/office/powerpoint/2010/main" val="247341693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FE763F-1872-46EC-AB7A-553CAB9C4163}"/>
              </a:ext>
            </a:extLst>
          </p:cNvPr>
          <p:cNvSpPr>
            <a:spLocks noGrp="1"/>
          </p:cNvSpPr>
          <p:nvPr>
            <p:ph type="ctrTitle"/>
          </p:nvPr>
        </p:nvSpPr>
        <p:spPr/>
        <p:txBody>
          <a:bodyPr>
            <a:normAutofit fontScale="90000"/>
          </a:bodyPr>
          <a:lstStyle/>
          <a:p>
            <a:r>
              <a:rPr lang="en-US" dirty="0"/>
              <a:t>Exercise 16: Power Amplifier Design</a:t>
            </a:r>
          </a:p>
        </p:txBody>
      </p:sp>
      <p:sp>
        <p:nvSpPr>
          <p:cNvPr id="6" name="Subtitle 5">
            <a:extLst>
              <a:ext uri="{FF2B5EF4-FFF2-40B4-BE49-F238E27FC236}">
                <a16:creationId xmlns:a16="http://schemas.microsoft.com/office/drawing/2014/main" id="{7236DFFA-5C08-4B28-8309-84ABBC220C62}"/>
              </a:ext>
            </a:extLst>
          </p:cNvPr>
          <p:cNvSpPr>
            <a:spLocks noGrp="1"/>
          </p:cNvSpPr>
          <p:nvPr>
            <p:ph type="subTitle" idx="1"/>
          </p:nvPr>
        </p:nvSpPr>
        <p:spPr/>
        <p:txBody>
          <a:bodyPr/>
          <a:lstStyle/>
          <a:p>
            <a:r>
              <a:rPr lang="en-US" dirty="0"/>
              <a:t>PA Design in UMS GaN Process</a:t>
            </a:r>
          </a:p>
        </p:txBody>
      </p:sp>
      <p:sp>
        <p:nvSpPr>
          <p:cNvPr id="3" name="Date Placeholder 2">
            <a:extLst>
              <a:ext uri="{FF2B5EF4-FFF2-40B4-BE49-F238E27FC236}">
                <a16:creationId xmlns:a16="http://schemas.microsoft.com/office/drawing/2014/main" id="{5DFD7BFB-7E51-43B7-8B05-24061B65DAB7}"/>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438146E-5E6D-4E06-8248-8AF1D0A44919}"/>
              </a:ext>
            </a:extLst>
          </p:cNvPr>
          <p:cNvSpPr>
            <a:spLocks noGrp="1"/>
          </p:cNvSpPr>
          <p:nvPr>
            <p:ph type="sldNum" sz="quarter" idx="12"/>
          </p:nvPr>
        </p:nvSpPr>
        <p:spPr/>
        <p:txBody>
          <a:bodyPr/>
          <a:lstStyle/>
          <a:p>
            <a:fld id="{2495F090-CA2D-44FF-B42B-1156B48CA943}" type="slidenum">
              <a:rPr lang="en-IN" smtClean="0"/>
              <a:t>207</a:t>
            </a:fld>
            <a:endParaRPr lang="en-IN"/>
          </a:p>
        </p:txBody>
      </p:sp>
      <p:grpSp>
        <p:nvGrpSpPr>
          <p:cNvPr id="7" name="Group 6">
            <a:extLst>
              <a:ext uri="{FF2B5EF4-FFF2-40B4-BE49-F238E27FC236}">
                <a16:creationId xmlns:a16="http://schemas.microsoft.com/office/drawing/2014/main" id="{80805E6A-6366-4362-BF42-BFFBD2E18816}"/>
              </a:ext>
            </a:extLst>
          </p:cNvPr>
          <p:cNvGrpSpPr/>
          <p:nvPr/>
        </p:nvGrpSpPr>
        <p:grpSpPr>
          <a:xfrm>
            <a:off x="5773009" y="5000240"/>
            <a:ext cx="2592018" cy="942553"/>
            <a:chOff x="1580086" y="4618233"/>
            <a:chExt cx="1953087" cy="710214"/>
          </a:xfrm>
        </p:grpSpPr>
        <p:sp>
          <p:nvSpPr>
            <p:cNvPr id="8" name="Rectangle: Rounded Corners 7">
              <a:extLst>
                <a:ext uri="{FF2B5EF4-FFF2-40B4-BE49-F238E27FC236}">
                  <a16:creationId xmlns:a16="http://schemas.microsoft.com/office/drawing/2014/main" id="{718AAC1F-F4A0-42BB-A649-39E26B68C580}"/>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E53D0852-D82E-44DA-B6E4-40C1D55D0EEB}"/>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7" name="Freeform: Shape 36">
                <a:extLst>
                  <a:ext uri="{FF2B5EF4-FFF2-40B4-BE49-F238E27FC236}">
                    <a16:creationId xmlns:a16="http://schemas.microsoft.com/office/drawing/2014/main" id="{C7C8CC0A-6119-40EC-990C-63FA042FFBC7}"/>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08DA5C98-DB10-4023-BE2B-114946BFF83B}"/>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174BD079-9D68-4738-98F7-B7B2DA6D8EDB}"/>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D79A179E-0EE5-4850-83FA-1C699E42752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BA674C9D-00D9-4F33-849A-B0D3E3E51E48}"/>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6E461DCD-962E-453D-B2DE-12DD024C987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E268AEE4-EEBD-4265-A41C-9216399B3827}"/>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A1D14FE8-B62E-4DA1-9272-77C6CFB1CD52}"/>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0" name="Freeform: Shape 29">
                <a:extLst>
                  <a:ext uri="{FF2B5EF4-FFF2-40B4-BE49-F238E27FC236}">
                    <a16:creationId xmlns:a16="http://schemas.microsoft.com/office/drawing/2014/main" id="{011F8ED8-27E3-4512-8111-14651CA5C1A1}"/>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82FB0849-654C-4554-8C8B-4ECA1A679E34}"/>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3F95D276-E874-4831-AA6F-4E7878A7971F}"/>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14ED700D-6758-40D5-8373-47DECF8CAA3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3073821E-B8A8-4687-AA06-70C3BAB47991}"/>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2BD53C31-FB9B-49E9-98AB-D5FF4B90B56F}"/>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B0F53E31-74EB-42C9-A12D-A49B2B44FD9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B7FA16F1-5A8A-42F3-AEE9-CD307BEBCA0F}"/>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3" name="Freeform: Shape 22">
                <a:extLst>
                  <a:ext uri="{FF2B5EF4-FFF2-40B4-BE49-F238E27FC236}">
                    <a16:creationId xmlns:a16="http://schemas.microsoft.com/office/drawing/2014/main" id="{892F14C2-28A4-455E-AB14-0F20B1B0C92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7429B7F2-9AA8-4B96-A3CB-BF8CB3CDF1BC}"/>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3A432CF1-A638-4563-9422-6C67100DC3F5}"/>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6F62FBAC-4B63-4E70-BBC3-E7EF5E1E63A4}"/>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7467DC9E-F56D-4CCC-808A-6FA78A0B399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15DA6C0E-3FE7-4DD0-9EF3-4CCDF30B5957}"/>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A564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258EC981-0AC3-423A-BCF7-696383F7616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D1E5D7B6-68CA-4CC7-96A9-02846B7DBF6D}"/>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6" name="Freeform: Shape 15">
                <a:extLst>
                  <a:ext uri="{FF2B5EF4-FFF2-40B4-BE49-F238E27FC236}">
                    <a16:creationId xmlns:a16="http://schemas.microsoft.com/office/drawing/2014/main" id="{40C470E6-3682-48B5-B89C-D0CC7E9F485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DB18131E-8276-4501-A6B8-AA2070A040FF}"/>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FEEA36E3-DAB1-40AE-9331-56D1614DC65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E444F32D-C447-4981-B55A-B4052DA02FF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F980AEF0-9BC3-4A17-B3B7-3606B8918DB1}"/>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6CFA540E-3DF6-4DEC-AB1D-17CE54A11F4C}"/>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5633D26C-C2F0-4AF2-B0E1-DB9B9B9593F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40A074FE-DEF0-44C6-B12D-8AC5313D03CB}"/>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4" name="Oval 13">
                <a:extLst>
                  <a:ext uri="{FF2B5EF4-FFF2-40B4-BE49-F238E27FC236}">
                    <a16:creationId xmlns:a16="http://schemas.microsoft.com/office/drawing/2014/main" id="{25EAEDC2-0A8A-4709-B0E3-7AB8ED1745AB}"/>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96917CF1-AC10-41AF-BEF6-3F1A313A72C5}"/>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270249935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5D1267-8BC2-4209-9164-9A6237891323}"/>
              </a:ext>
            </a:extLst>
          </p:cNvPr>
          <p:cNvSpPr>
            <a:spLocks noGrp="1"/>
          </p:cNvSpPr>
          <p:nvPr>
            <p:ph type="title"/>
          </p:nvPr>
        </p:nvSpPr>
        <p:spPr>
          <a:xfrm>
            <a:off x="628650" y="2"/>
            <a:ext cx="8515350" cy="769082"/>
          </a:xfrm>
        </p:spPr>
        <p:txBody>
          <a:bodyPr>
            <a:noAutofit/>
          </a:bodyPr>
          <a:lstStyle/>
          <a:p>
            <a:r>
              <a:rPr lang="en-US" sz="3600" dirty="0"/>
              <a:t>Typical Power Densities in UMS Processes</a:t>
            </a:r>
          </a:p>
        </p:txBody>
      </p:sp>
      <p:sp>
        <p:nvSpPr>
          <p:cNvPr id="4" name="Date Placeholder 3">
            <a:extLst>
              <a:ext uri="{FF2B5EF4-FFF2-40B4-BE49-F238E27FC236}">
                <a16:creationId xmlns:a16="http://schemas.microsoft.com/office/drawing/2014/main" id="{CAE5B769-C0B0-46E5-8BBB-0A1BBDECE852}"/>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2ED1C68D-D3E7-467B-BD3A-65D804CB25C6}"/>
              </a:ext>
            </a:extLst>
          </p:cNvPr>
          <p:cNvSpPr>
            <a:spLocks noGrp="1"/>
          </p:cNvSpPr>
          <p:nvPr>
            <p:ph type="sldNum" sz="quarter" idx="12"/>
          </p:nvPr>
        </p:nvSpPr>
        <p:spPr/>
        <p:txBody>
          <a:bodyPr/>
          <a:lstStyle/>
          <a:p>
            <a:fld id="{2495F090-CA2D-44FF-B42B-1156B48CA943}" type="slidenum">
              <a:rPr lang="en-IN" smtClean="0"/>
              <a:t>208</a:t>
            </a:fld>
            <a:endParaRPr lang="en-IN"/>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C9F0AEB-111D-4EEB-B170-57E27A94D8B8}"/>
                  </a:ext>
                </a:extLst>
              </p:cNvPr>
              <p:cNvSpPr txBox="1"/>
              <p:nvPr/>
            </p:nvSpPr>
            <p:spPr>
              <a:xfrm>
                <a:off x="803046" y="1073426"/>
                <a:ext cx="4229106" cy="1477328"/>
              </a:xfrm>
              <a:prstGeom prst="rect">
                <a:avLst/>
              </a:prstGeom>
              <a:noFill/>
            </p:spPr>
            <p:txBody>
              <a:bodyPr wrap="none" rtlCol="0">
                <a:spAutoFit/>
              </a:bodyPr>
              <a:lstStyle/>
              <a:p>
                <a:r>
                  <a:rPr lang="en-US" dirty="0">
                    <a:solidFill>
                      <a:srgbClr val="0070C0"/>
                    </a:solidFill>
                  </a:rPr>
                  <a:t>UMS GaN GH25</a:t>
                </a:r>
              </a:p>
              <a:p>
                <a:r>
                  <a:rPr lang="en-US" dirty="0"/>
                  <a:t>4 Watt / mm of Gate Width</a:t>
                </a:r>
              </a:p>
              <a:p>
                <a:r>
                  <a:rPr lang="en-US" dirty="0"/>
                  <a:t>Typical Supply Voltage 12 V&lt;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𝑑𝑑</m:t>
                        </m:r>
                      </m:sub>
                    </m:sSub>
                  </m:oMath>
                </a14:m>
                <a:r>
                  <a:rPr lang="en-US" dirty="0"/>
                  <a:t>&lt;30 V</a:t>
                </a:r>
              </a:p>
              <a:p>
                <a:r>
                  <a:rPr lang="en-US" dirty="0"/>
                  <a:t>Typical Gate Bias -3.2 V</a:t>
                </a:r>
              </a:p>
              <a:p>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𝑡</m:t>
                        </m:r>
                      </m:sub>
                    </m:sSub>
                  </m:oMath>
                </a14:m>
                <a:r>
                  <a:rPr lang="en-US" dirty="0"/>
                  <a:t>= 30 GHz</a:t>
                </a:r>
              </a:p>
            </p:txBody>
          </p:sp>
        </mc:Choice>
        <mc:Fallback xmlns="">
          <p:sp>
            <p:nvSpPr>
              <p:cNvPr id="7" name="TextBox 6">
                <a:extLst>
                  <a:ext uri="{FF2B5EF4-FFF2-40B4-BE49-F238E27FC236}">
                    <a16:creationId xmlns:a16="http://schemas.microsoft.com/office/drawing/2014/main" id="{8C9F0AEB-111D-4EEB-B170-57E27A94D8B8}"/>
                  </a:ext>
                </a:extLst>
              </p:cNvPr>
              <p:cNvSpPr txBox="1">
                <a:spLocks noRot="1" noChangeAspect="1" noMove="1" noResize="1" noEditPoints="1" noAdjustHandles="1" noChangeArrowheads="1" noChangeShapeType="1" noTextEdit="1"/>
              </p:cNvSpPr>
              <p:nvPr/>
            </p:nvSpPr>
            <p:spPr>
              <a:xfrm>
                <a:off x="803046" y="1073426"/>
                <a:ext cx="4229106" cy="1477328"/>
              </a:xfrm>
              <a:prstGeom prst="rect">
                <a:avLst/>
              </a:prstGeom>
              <a:blipFill>
                <a:blip r:embed="rId2"/>
                <a:stretch>
                  <a:fillRect l="-1299" t="-2066" b="-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5D5A8C-EC8A-4ACD-8370-92E11A8B100F}"/>
                  </a:ext>
                </a:extLst>
              </p:cNvPr>
              <p:cNvSpPr txBox="1"/>
              <p:nvPr/>
            </p:nvSpPr>
            <p:spPr>
              <a:xfrm>
                <a:off x="803046" y="3017108"/>
                <a:ext cx="4067524" cy="1477328"/>
              </a:xfrm>
              <a:prstGeom prst="rect">
                <a:avLst/>
              </a:prstGeom>
              <a:noFill/>
            </p:spPr>
            <p:txBody>
              <a:bodyPr wrap="none" rtlCol="0">
                <a:spAutoFit/>
              </a:bodyPr>
              <a:lstStyle/>
              <a:p>
                <a:r>
                  <a:rPr lang="en-US" dirty="0">
                    <a:solidFill>
                      <a:srgbClr val="0070C0"/>
                    </a:solidFill>
                  </a:rPr>
                  <a:t>UMS GaAs PPH25</a:t>
                </a:r>
              </a:p>
              <a:p>
                <a:r>
                  <a:rPr lang="en-US" dirty="0"/>
                  <a:t>0.7 Watt / mm of Gate Width</a:t>
                </a:r>
              </a:p>
              <a:p>
                <a:r>
                  <a:rPr lang="en-US" dirty="0"/>
                  <a:t>Typical Supply Voltage 6 V&lt;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𝑑𝑑</m:t>
                        </m:r>
                      </m:sub>
                    </m:sSub>
                  </m:oMath>
                </a14:m>
                <a:r>
                  <a:rPr lang="en-US" dirty="0"/>
                  <a:t>&lt;12 V</a:t>
                </a:r>
              </a:p>
              <a:p>
                <a:r>
                  <a:rPr lang="en-US" dirty="0"/>
                  <a:t>Typical Gate Bias -0.7 V</a:t>
                </a:r>
              </a:p>
              <a:p>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𝑡</m:t>
                        </m:r>
                      </m:sub>
                    </m:sSub>
                  </m:oMath>
                </a14:m>
                <a:r>
                  <a:rPr lang="en-US" dirty="0"/>
                  <a:t>= 45 GHz</a:t>
                </a:r>
              </a:p>
            </p:txBody>
          </p:sp>
        </mc:Choice>
        <mc:Fallback xmlns="">
          <p:sp>
            <p:nvSpPr>
              <p:cNvPr id="8" name="TextBox 7">
                <a:extLst>
                  <a:ext uri="{FF2B5EF4-FFF2-40B4-BE49-F238E27FC236}">
                    <a16:creationId xmlns:a16="http://schemas.microsoft.com/office/drawing/2014/main" id="{4B5D5A8C-EC8A-4ACD-8370-92E11A8B100F}"/>
                  </a:ext>
                </a:extLst>
              </p:cNvPr>
              <p:cNvSpPr txBox="1">
                <a:spLocks noRot="1" noChangeAspect="1" noMove="1" noResize="1" noEditPoints="1" noAdjustHandles="1" noChangeArrowheads="1" noChangeShapeType="1" noTextEdit="1"/>
              </p:cNvSpPr>
              <p:nvPr/>
            </p:nvSpPr>
            <p:spPr>
              <a:xfrm>
                <a:off x="803046" y="3017108"/>
                <a:ext cx="4067524" cy="1477328"/>
              </a:xfrm>
              <a:prstGeom prst="rect">
                <a:avLst/>
              </a:prstGeom>
              <a:blipFill>
                <a:blip r:embed="rId3"/>
                <a:stretch>
                  <a:fillRect l="-1349" t="-2479" r="-300" b="-578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36C6923-D4F9-4886-B91A-D508B1EE38B6}"/>
              </a:ext>
            </a:extLst>
          </p:cNvPr>
          <p:cNvSpPr txBox="1"/>
          <p:nvPr/>
        </p:nvSpPr>
        <p:spPr>
          <a:xfrm>
            <a:off x="5244187" y="1073426"/>
            <a:ext cx="3591333" cy="1107996"/>
          </a:xfrm>
          <a:prstGeom prst="rect">
            <a:avLst/>
          </a:prstGeom>
          <a:noFill/>
        </p:spPr>
        <p:txBody>
          <a:bodyPr wrap="square" rtlCol="0">
            <a:spAutoFit/>
          </a:bodyPr>
          <a:lstStyle/>
          <a:p>
            <a:r>
              <a:rPr lang="en-US" dirty="0">
                <a:solidFill>
                  <a:srgbClr val="0070C0"/>
                </a:solidFill>
              </a:rPr>
              <a:t>Issues</a:t>
            </a:r>
          </a:p>
          <a:p>
            <a:pPr marL="285750" indent="-285750">
              <a:buFont typeface="Arial" panose="020B0604020202020204" pitchFamily="34" charset="0"/>
              <a:buChar char="•"/>
            </a:pPr>
            <a:r>
              <a:rPr lang="en-US" sz="1600" dirty="0"/>
              <a:t>Gain has soft compression</a:t>
            </a:r>
          </a:p>
          <a:p>
            <a:pPr marL="285750" indent="-285750">
              <a:buFont typeface="Arial" panose="020B0604020202020204" pitchFamily="34" charset="0"/>
              <a:buChar char="•"/>
            </a:pPr>
            <a:r>
              <a:rPr lang="en-US" sz="1600" dirty="0"/>
              <a:t>Inductors have high Q but Bandwidth is difficult to achieve </a:t>
            </a:r>
          </a:p>
        </p:txBody>
      </p:sp>
      <p:sp>
        <p:nvSpPr>
          <p:cNvPr id="10" name="TextBox 9">
            <a:extLst>
              <a:ext uri="{FF2B5EF4-FFF2-40B4-BE49-F238E27FC236}">
                <a16:creationId xmlns:a16="http://schemas.microsoft.com/office/drawing/2014/main" id="{4DED790B-8282-4F48-9DA3-A94DB23A2137}"/>
              </a:ext>
            </a:extLst>
          </p:cNvPr>
          <p:cNvSpPr txBox="1"/>
          <p:nvPr/>
        </p:nvSpPr>
        <p:spPr>
          <a:xfrm>
            <a:off x="5244186" y="3017108"/>
            <a:ext cx="3591333" cy="861774"/>
          </a:xfrm>
          <a:prstGeom prst="rect">
            <a:avLst/>
          </a:prstGeom>
          <a:noFill/>
        </p:spPr>
        <p:txBody>
          <a:bodyPr wrap="square" rtlCol="0">
            <a:spAutoFit/>
          </a:bodyPr>
          <a:lstStyle/>
          <a:p>
            <a:r>
              <a:rPr lang="en-US" dirty="0">
                <a:solidFill>
                  <a:srgbClr val="0070C0"/>
                </a:solidFill>
              </a:rPr>
              <a:t>Issues</a:t>
            </a:r>
          </a:p>
          <a:p>
            <a:pPr marL="285750" indent="-285750">
              <a:buFont typeface="Arial" panose="020B0604020202020204" pitchFamily="34" charset="0"/>
              <a:buChar char="•"/>
            </a:pPr>
            <a:r>
              <a:rPr lang="en-US" sz="1600" dirty="0"/>
              <a:t>Large Size</a:t>
            </a:r>
          </a:p>
          <a:p>
            <a:pPr marL="285750" indent="-285750">
              <a:buFont typeface="Arial" panose="020B0604020202020204" pitchFamily="34" charset="0"/>
              <a:buChar char="•"/>
            </a:pPr>
            <a:r>
              <a:rPr lang="en-US" sz="1600" dirty="0"/>
              <a:t>Complicated Power Combining</a:t>
            </a:r>
          </a:p>
        </p:txBody>
      </p:sp>
    </p:spTree>
    <p:extLst>
      <p:ext uri="{BB962C8B-B14F-4D97-AF65-F5344CB8AC3E}">
        <p14:creationId xmlns:p14="http://schemas.microsoft.com/office/powerpoint/2010/main" val="329995458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4765-C8D3-4B23-AD89-271B97F71AF5}"/>
              </a:ext>
            </a:extLst>
          </p:cNvPr>
          <p:cNvSpPr>
            <a:spLocks noGrp="1"/>
          </p:cNvSpPr>
          <p:nvPr>
            <p:ph type="title"/>
          </p:nvPr>
        </p:nvSpPr>
        <p:spPr/>
        <p:txBody>
          <a:bodyPr/>
          <a:lstStyle/>
          <a:p>
            <a:r>
              <a:rPr lang="en-US" dirty="0"/>
              <a:t>Power Amplifier Specifications</a:t>
            </a:r>
          </a:p>
        </p:txBody>
      </p:sp>
      <p:sp>
        <p:nvSpPr>
          <p:cNvPr id="3" name="Date Placeholder 2">
            <a:extLst>
              <a:ext uri="{FF2B5EF4-FFF2-40B4-BE49-F238E27FC236}">
                <a16:creationId xmlns:a16="http://schemas.microsoft.com/office/drawing/2014/main" id="{6DFBD343-24AF-406E-B4EC-A15C17227A8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CABB9EF-48AE-42BB-93CE-FC291E97BF99}"/>
              </a:ext>
            </a:extLst>
          </p:cNvPr>
          <p:cNvSpPr>
            <a:spLocks noGrp="1"/>
          </p:cNvSpPr>
          <p:nvPr>
            <p:ph type="sldNum" sz="quarter" idx="12"/>
          </p:nvPr>
        </p:nvSpPr>
        <p:spPr/>
        <p:txBody>
          <a:bodyPr/>
          <a:lstStyle/>
          <a:p>
            <a:fld id="{2495F090-CA2D-44FF-B42B-1156B48CA943}" type="slidenum">
              <a:rPr lang="en-IN" smtClean="0"/>
              <a:t>209</a:t>
            </a:fld>
            <a:endParaRPr lang="en-IN"/>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D0E40B4-78AB-4ED8-AB15-2971313409FA}"/>
                  </a:ext>
                </a:extLst>
              </p:cNvPr>
              <p:cNvGraphicFramePr>
                <a:graphicFrameLocks noGrp="1"/>
              </p:cNvGraphicFramePr>
              <p:nvPr>
                <p:extLst>
                  <p:ext uri="{D42A27DB-BD31-4B8C-83A1-F6EECF244321}">
                    <p14:modId xmlns:p14="http://schemas.microsoft.com/office/powerpoint/2010/main" val="1846202643"/>
                  </p:ext>
                </p:extLst>
              </p:nvPr>
            </p:nvGraphicFramePr>
            <p:xfrm>
              <a:off x="948820" y="946426"/>
              <a:ext cx="6096000" cy="2966720"/>
            </p:xfrm>
            <a:graphic>
              <a:graphicData uri="http://schemas.openxmlformats.org/drawingml/2006/table">
                <a:tbl>
                  <a:tblPr firstRow="1" bandRow="1">
                    <a:tableStyleId>{5C22544A-7EE6-4342-B048-85BDC9FD1C3A}</a:tableStyleId>
                  </a:tblPr>
                  <a:tblGrid>
                    <a:gridCol w="1663515">
                      <a:extLst>
                        <a:ext uri="{9D8B030D-6E8A-4147-A177-3AD203B41FA5}">
                          <a16:colId xmlns:a16="http://schemas.microsoft.com/office/drawing/2014/main" val="2788621280"/>
                        </a:ext>
                      </a:extLst>
                    </a:gridCol>
                    <a:gridCol w="1384485">
                      <a:extLst>
                        <a:ext uri="{9D8B030D-6E8A-4147-A177-3AD203B41FA5}">
                          <a16:colId xmlns:a16="http://schemas.microsoft.com/office/drawing/2014/main" val="1786732086"/>
                        </a:ext>
                      </a:extLst>
                    </a:gridCol>
                    <a:gridCol w="1524000">
                      <a:extLst>
                        <a:ext uri="{9D8B030D-6E8A-4147-A177-3AD203B41FA5}">
                          <a16:colId xmlns:a16="http://schemas.microsoft.com/office/drawing/2014/main" val="1966193841"/>
                        </a:ext>
                      </a:extLst>
                    </a:gridCol>
                    <a:gridCol w="1524000">
                      <a:extLst>
                        <a:ext uri="{9D8B030D-6E8A-4147-A177-3AD203B41FA5}">
                          <a16:colId xmlns:a16="http://schemas.microsoft.com/office/drawing/2014/main" val="1191217730"/>
                        </a:ext>
                      </a:extLst>
                    </a:gridCol>
                  </a:tblGrid>
                  <a:tr h="370840">
                    <a:tc>
                      <a:txBody>
                        <a:bodyPr/>
                        <a:lstStyle/>
                        <a:p>
                          <a:pPr algn="ctr"/>
                          <a:r>
                            <a:rPr lang="en-US" sz="1600" dirty="0"/>
                            <a:t>Specifications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t>min</a:t>
                          </a:r>
                        </a:p>
                      </a:txBody>
                      <a:tcPr>
                        <a:lnT w="12700" cap="flat" cmpd="sng" algn="ctr">
                          <a:solidFill>
                            <a:schemeClr val="tx1"/>
                          </a:solidFill>
                          <a:prstDash val="solid"/>
                          <a:round/>
                          <a:headEnd type="none" w="med" len="med"/>
                          <a:tailEnd type="none" w="med" len="med"/>
                        </a:lnT>
                      </a:tcPr>
                    </a:tc>
                    <a:tc>
                      <a:txBody>
                        <a:bodyPr/>
                        <a:lstStyle/>
                        <a:p>
                          <a:pPr algn="ctr"/>
                          <a:r>
                            <a:rPr lang="en-US" sz="1600" dirty="0"/>
                            <a:t>typ</a:t>
                          </a:r>
                        </a:p>
                      </a:txBody>
                      <a:tcPr>
                        <a:lnT w="12700" cap="flat" cmpd="sng" algn="ctr">
                          <a:solidFill>
                            <a:schemeClr val="tx1"/>
                          </a:solidFill>
                          <a:prstDash val="solid"/>
                          <a:round/>
                          <a:headEnd type="none" w="med" len="med"/>
                          <a:tailEnd type="none" w="med" len="med"/>
                        </a:lnT>
                      </a:tcPr>
                    </a:tc>
                    <a:tc>
                      <a:txBody>
                        <a:bodyPr/>
                        <a:lstStyle/>
                        <a:p>
                          <a:pPr algn="ctr"/>
                          <a:r>
                            <a:rPr lang="en-US" sz="1600" dirty="0"/>
                            <a:t>max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84123418"/>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𝑑𝑑</m:t>
                                    </m:r>
                                  </m:sub>
                                </m:sSub>
                              </m:oMath>
                            </m:oMathPara>
                          </a14:m>
                          <a:endParaRPr lang="en-US" sz="1600" dirty="0"/>
                        </a:p>
                      </a:txBody>
                      <a:tcPr>
                        <a:lnL w="12700" cap="flat" cmpd="sng" algn="ctr">
                          <a:solidFill>
                            <a:schemeClr val="tx1"/>
                          </a:solidFill>
                          <a:prstDash val="solid"/>
                          <a:round/>
                          <a:headEnd type="none" w="med" len="med"/>
                          <a:tailEnd type="none" w="med" len="med"/>
                        </a:lnL>
                      </a:tcPr>
                    </a:tc>
                    <a:tc>
                      <a:txBody>
                        <a:bodyPr/>
                        <a:lstStyle/>
                        <a:p>
                          <a:pPr algn="ctr"/>
                          <a:r>
                            <a:rPr lang="en-US" sz="1600" dirty="0"/>
                            <a:t>25 V</a:t>
                          </a:r>
                        </a:p>
                      </a:txBody>
                      <a:tcPr/>
                    </a:tc>
                    <a:tc>
                      <a:txBody>
                        <a:bodyPr/>
                        <a:lstStyle/>
                        <a:p>
                          <a:pPr algn="ctr"/>
                          <a:r>
                            <a:rPr lang="en-US" sz="1600" dirty="0"/>
                            <a:t>28 V</a:t>
                          </a:r>
                        </a:p>
                      </a:txBody>
                      <a:tcPr/>
                    </a:tc>
                    <a:tc>
                      <a:txBody>
                        <a:bodyPr/>
                        <a:lstStyle/>
                        <a:p>
                          <a:pPr algn="ctr"/>
                          <a:r>
                            <a:rPr lang="en-US" sz="1600" dirty="0"/>
                            <a:t>30 V</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74007669"/>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𝑐𝑞</m:t>
                                    </m:r>
                                  </m:sub>
                                </m:sSub>
                              </m:oMath>
                            </m:oMathPara>
                          </a14:m>
                          <a:endParaRPr lang="en-US" sz="1600" dirty="0"/>
                        </a:p>
                      </a:txBody>
                      <a:tcPr>
                        <a:lnL w="12700" cap="flat" cmpd="sng" algn="ctr">
                          <a:solidFill>
                            <a:schemeClr val="tx1"/>
                          </a:solidFill>
                          <a:prstDash val="solid"/>
                          <a:round/>
                          <a:headEnd type="none" w="med" len="med"/>
                          <a:tailEnd type="none" w="med" len="med"/>
                        </a:lnL>
                      </a:tcPr>
                    </a:tc>
                    <a:tc>
                      <a:txBody>
                        <a:bodyPr/>
                        <a:lstStyle/>
                        <a:p>
                          <a:pPr algn="ctr"/>
                          <a:r>
                            <a:rPr lang="en-US" sz="1600" dirty="0"/>
                            <a:t>0.8 A</a:t>
                          </a:r>
                        </a:p>
                      </a:txBody>
                      <a:tcPr/>
                    </a:tc>
                    <a:tc>
                      <a:txBody>
                        <a:bodyPr/>
                        <a:lstStyle/>
                        <a:p>
                          <a:pPr algn="ctr"/>
                          <a:r>
                            <a:rPr lang="en-US" sz="1600" dirty="0"/>
                            <a:t>1 A</a:t>
                          </a:r>
                        </a:p>
                      </a:txBody>
                      <a:tcPr/>
                    </a:tc>
                    <a:tc>
                      <a:txBody>
                        <a:bodyPr/>
                        <a:lstStyle/>
                        <a:p>
                          <a:pPr algn="ctr"/>
                          <a:r>
                            <a:rPr lang="en-US" sz="1600" dirty="0"/>
                            <a:t>1.2 A</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92112926"/>
                      </a:ext>
                    </a:extLst>
                  </a:tr>
                  <a:tr h="370840">
                    <a:tc>
                      <a:txBody>
                        <a:bodyPr/>
                        <a:lstStyle/>
                        <a:p>
                          <a:pPr algn="ctr"/>
                          <a:r>
                            <a:rPr lang="en-US" sz="1600" dirty="0"/>
                            <a:t>Gain</a:t>
                          </a:r>
                        </a:p>
                      </a:txBody>
                      <a:tcPr>
                        <a:lnL w="12700" cap="flat" cmpd="sng" algn="ctr">
                          <a:solidFill>
                            <a:schemeClr val="tx1"/>
                          </a:solidFill>
                          <a:prstDash val="solid"/>
                          <a:round/>
                          <a:headEnd type="none" w="med" len="med"/>
                          <a:tailEnd type="none" w="med" len="med"/>
                        </a:lnL>
                      </a:tcPr>
                    </a:tc>
                    <a:tc>
                      <a:txBody>
                        <a:bodyPr/>
                        <a:lstStyle/>
                        <a:p>
                          <a:pPr algn="ctr"/>
                          <a:r>
                            <a:rPr lang="en-US" sz="1600" dirty="0"/>
                            <a:t>23 dB</a:t>
                          </a:r>
                        </a:p>
                      </a:txBody>
                      <a:tcPr/>
                    </a:tc>
                    <a:tc>
                      <a:txBody>
                        <a:bodyPr/>
                        <a:lstStyle/>
                        <a:p>
                          <a:pPr algn="ctr"/>
                          <a:r>
                            <a:rPr lang="en-US" sz="1600" dirty="0"/>
                            <a:t>25 dB</a:t>
                          </a:r>
                        </a:p>
                      </a:txBody>
                      <a:tcPr/>
                    </a:tc>
                    <a:tc>
                      <a:txBody>
                        <a:bodyPr/>
                        <a:lstStyle/>
                        <a:p>
                          <a:pPr algn="ctr"/>
                          <a:r>
                            <a:rPr lang="en-US" sz="1600" dirty="0"/>
                            <a:t>27 dB</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788029"/>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𝑜𝑢𝑡</m:t>
                                    </m:r>
                                  </m:sub>
                                </m:sSub>
                              </m:oMath>
                            </m:oMathPara>
                          </a14:m>
                          <a:endParaRPr lang="en-US" sz="1600" dirty="0"/>
                        </a:p>
                      </a:txBody>
                      <a:tcPr>
                        <a:lnL w="12700" cap="flat" cmpd="sng" algn="ctr">
                          <a:solidFill>
                            <a:schemeClr val="tx1"/>
                          </a:solidFill>
                          <a:prstDash val="solid"/>
                          <a:round/>
                          <a:headEnd type="none" w="med" len="med"/>
                          <a:tailEnd type="none" w="med" len="med"/>
                        </a:lnL>
                      </a:tcPr>
                    </a:tc>
                    <a:tc>
                      <a:txBody>
                        <a:bodyPr/>
                        <a:lstStyle/>
                        <a:p>
                          <a:pPr algn="ctr"/>
                          <a:r>
                            <a:rPr lang="en-US" sz="1600" dirty="0"/>
                            <a:t>41 dBm</a:t>
                          </a:r>
                        </a:p>
                      </a:txBody>
                      <a:tcPr/>
                    </a:tc>
                    <a:tc>
                      <a:txBody>
                        <a:bodyPr/>
                        <a:lstStyle/>
                        <a:p>
                          <a:pPr algn="ctr"/>
                          <a:r>
                            <a:rPr lang="en-US" sz="1600" dirty="0"/>
                            <a:t>42 dBm</a:t>
                          </a:r>
                        </a:p>
                      </a:txBody>
                      <a:tcPr/>
                    </a:tc>
                    <a:tc>
                      <a:txBody>
                        <a:bodyPr/>
                        <a:lstStyle/>
                        <a:p>
                          <a:pPr algn="ctr"/>
                          <a:r>
                            <a:rPr lang="en-US" sz="1600" dirty="0"/>
                            <a:t>42.5 dBm</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83009551"/>
                      </a:ext>
                    </a:extLst>
                  </a:tr>
                  <a:tr h="370840">
                    <a:tc>
                      <a:txBody>
                        <a:bodyPr/>
                        <a:lstStyle/>
                        <a:p>
                          <a:pPr algn="ctr"/>
                          <a:r>
                            <a:rPr lang="en-US" sz="1600" dirty="0"/>
                            <a:t>Return Loss</a:t>
                          </a:r>
                        </a:p>
                      </a:txBody>
                      <a:tcPr>
                        <a:lnL w="12700" cap="flat" cmpd="sng" algn="ctr">
                          <a:solidFill>
                            <a:schemeClr val="tx1"/>
                          </a:solidFill>
                          <a:prstDash val="solid"/>
                          <a:round/>
                          <a:headEnd type="none" w="med" len="med"/>
                          <a:tailEnd type="none" w="med" len="med"/>
                        </a:lnL>
                      </a:tcPr>
                    </a:tc>
                    <a:tc>
                      <a:txBody>
                        <a:bodyPr/>
                        <a:lstStyle/>
                        <a:p>
                          <a:pPr algn="ctr"/>
                          <a:r>
                            <a:rPr lang="en-US" sz="1600" dirty="0"/>
                            <a:t>-15 dB</a:t>
                          </a:r>
                        </a:p>
                      </a:txBody>
                      <a:tcPr/>
                    </a:tc>
                    <a:tc>
                      <a:txBody>
                        <a:bodyPr/>
                        <a:lstStyle/>
                        <a:p>
                          <a:pPr algn="ctr"/>
                          <a:r>
                            <a:rPr lang="en-US" sz="1600" dirty="0"/>
                            <a:t>-12 dB</a:t>
                          </a:r>
                        </a:p>
                      </a:txBody>
                      <a:tcPr/>
                    </a:tc>
                    <a:tc>
                      <a:txBody>
                        <a:bodyPr/>
                        <a:lstStyle/>
                        <a:p>
                          <a:pPr algn="ctr"/>
                          <a:r>
                            <a:rPr lang="en-US" sz="1600" dirty="0"/>
                            <a:t>-9 dB</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49843779"/>
                      </a:ext>
                    </a:extLst>
                  </a:tr>
                  <a:tr h="370840">
                    <a:tc>
                      <a:txBody>
                        <a:bodyPr/>
                        <a:lstStyle/>
                        <a:p>
                          <a:pPr algn="ctr"/>
                          <a:r>
                            <a:rPr lang="en-US" sz="1600" dirty="0"/>
                            <a:t>Compression</a:t>
                          </a:r>
                        </a:p>
                      </a:txBody>
                      <a:tcPr>
                        <a:lnL w="12700" cap="flat" cmpd="sng" algn="ctr">
                          <a:solidFill>
                            <a:schemeClr val="tx1"/>
                          </a:solidFill>
                          <a:prstDash val="solid"/>
                          <a:round/>
                          <a:headEnd type="none" w="med" len="med"/>
                          <a:tailEnd type="none" w="med" len="med"/>
                        </a:lnL>
                      </a:tcPr>
                    </a:tc>
                    <a:tc>
                      <a:txBody>
                        <a:bodyPr/>
                        <a:lstStyle/>
                        <a:p>
                          <a:pPr algn="ctr"/>
                          <a:r>
                            <a:rPr lang="en-US" sz="1600" dirty="0"/>
                            <a:t>-3 dB</a:t>
                          </a:r>
                        </a:p>
                      </a:txBody>
                      <a:tcPr/>
                    </a:tc>
                    <a:tc>
                      <a:txBody>
                        <a:bodyPr/>
                        <a:lstStyle/>
                        <a:p>
                          <a:pPr algn="ctr"/>
                          <a:r>
                            <a:rPr lang="en-US" sz="1600" dirty="0"/>
                            <a:t>-4 dB</a:t>
                          </a:r>
                        </a:p>
                      </a:txBody>
                      <a:tcPr/>
                    </a:tc>
                    <a:tc>
                      <a:txBody>
                        <a:bodyPr/>
                        <a:lstStyle/>
                        <a:p>
                          <a:pPr algn="ctr"/>
                          <a:r>
                            <a:rPr lang="en-US" sz="1600" dirty="0"/>
                            <a:t>-5 dB</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87204425"/>
                      </a:ext>
                    </a:extLst>
                  </a:tr>
                  <a:tr h="370840">
                    <a:tc>
                      <a:txBody>
                        <a:bodyPr/>
                        <a:lstStyle/>
                        <a:p>
                          <a:pPr algn="ctr"/>
                          <a:r>
                            <a:rPr lang="en-US" sz="1600" dirty="0"/>
                            <a:t>PAE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dirty="0"/>
                            <a:t>33%</a:t>
                          </a:r>
                        </a:p>
                      </a:txBody>
                      <a:tcPr>
                        <a:lnB w="12700" cap="flat" cmpd="sng" algn="ctr">
                          <a:solidFill>
                            <a:schemeClr val="tx1"/>
                          </a:solidFill>
                          <a:prstDash val="solid"/>
                          <a:round/>
                          <a:headEnd type="none" w="med" len="med"/>
                          <a:tailEnd type="none" w="med" len="med"/>
                        </a:lnB>
                      </a:tcPr>
                    </a:tc>
                    <a:tc>
                      <a:txBody>
                        <a:bodyPr/>
                        <a:lstStyle/>
                        <a:p>
                          <a:pPr algn="ctr"/>
                          <a:r>
                            <a:rPr lang="en-US" sz="1600" dirty="0"/>
                            <a:t>35%</a:t>
                          </a:r>
                        </a:p>
                      </a:txBody>
                      <a:tcPr>
                        <a:lnB w="12700" cap="flat" cmpd="sng" algn="ctr">
                          <a:solidFill>
                            <a:schemeClr val="tx1"/>
                          </a:solidFill>
                          <a:prstDash val="solid"/>
                          <a:round/>
                          <a:headEnd type="none" w="med" len="med"/>
                          <a:tailEnd type="none" w="med" len="med"/>
                        </a:lnB>
                      </a:tcPr>
                    </a:tc>
                    <a:tc>
                      <a:txBody>
                        <a:bodyPr/>
                        <a:lstStyle/>
                        <a:p>
                          <a:pPr algn="ctr"/>
                          <a:r>
                            <a:rPr lang="en-US" sz="1600" dirty="0"/>
                            <a:t>38%</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1506804"/>
                      </a:ext>
                    </a:extLst>
                  </a:tr>
                </a:tbl>
              </a:graphicData>
            </a:graphic>
          </p:graphicFrame>
        </mc:Choice>
        <mc:Fallback xmlns="">
          <p:graphicFrame>
            <p:nvGraphicFramePr>
              <p:cNvPr id="5" name="Table 4">
                <a:extLst>
                  <a:ext uri="{FF2B5EF4-FFF2-40B4-BE49-F238E27FC236}">
                    <a16:creationId xmlns:a16="http://schemas.microsoft.com/office/drawing/2014/main" id="{DD0E40B4-78AB-4ED8-AB15-2971313409FA}"/>
                  </a:ext>
                </a:extLst>
              </p:cNvPr>
              <p:cNvGraphicFramePr>
                <a:graphicFrameLocks noGrp="1"/>
              </p:cNvGraphicFramePr>
              <p:nvPr>
                <p:extLst>
                  <p:ext uri="{D42A27DB-BD31-4B8C-83A1-F6EECF244321}">
                    <p14:modId xmlns:p14="http://schemas.microsoft.com/office/powerpoint/2010/main" val="1846202643"/>
                  </p:ext>
                </p:extLst>
              </p:nvPr>
            </p:nvGraphicFramePr>
            <p:xfrm>
              <a:off x="948820" y="946426"/>
              <a:ext cx="6096000" cy="2966720"/>
            </p:xfrm>
            <a:graphic>
              <a:graphicData uri="http://schemas.openxmlformats.org/drawingml/2006/table">
                <a:tbl>
                  <a:tblPr firstRow="1" bandRow="1">
                    <a:tableStyleId>{5C22544A-7EE6-4342-B048-85BDC9FD1C3A}</a:tableStyleId>
                  </a:tblPr>
                  <a:tblGrid>
                    <a:gridCol w="1663515">
                      <a:extLst>
                        <a:ext uri="{9D8B030D-6E8A-4147-A177-3AD203B41FA5}">
                          <a16:colId xmlns:a16="http://schemas.microsoft.com/office/drawing/2014/main" val="2788621280"/>
                        </a:ext>
                      </a:extLst>
                    </a:gridCol>
                    <a:gridCol w="1384485">
                      <a:extLst>
                        <a:ext uri="{9D8B030D-6E8A-4147-A177-3AD203B41FA5}">
                          <a16:colId xmlns:a16="http://schemas.microsoft.com/office/drawing/2014/main" val="1786732086"/>
                        </a:ext>
                      </a:extLst>
                    </a:gridCol>
                    <a:gridCol w="1524000">
                      <a:extLst>
                        <a:ext uri="{9D8B030D-6E8A-4147-A177-3AD203B41FA5}">
                          <a16:colId xmlns:a16="http://schemas.microsoft.com/office/drawing/2014/main" val="1966193841"/>
                        </a:ext>
                      </a:extLst>
                    </a:gridCol>
                    <a:gridCol w="1524000">
                      <a:extLst>
                        <a:ext uri="{9D8B030D-6E8A-4147-A177-3AD203B41FA5}">
                          <a16:colId xmlns:a16="http://schemas.microsoft.com/office/drawing/2014/main" val="1191217730"/>
                        </a:ext>
                      </a:extLst>
                    </a:gridCol>
                  </a:tblGrid>
                  <a:tr h="370840">
                    <a:tc>
                      <a:txBody>
                        <a:bodyPr/>
                        <a:lstStyle/>
                        <a:p>
                          <a:pPr algn="ctr"/>
                          <a:r>
                            <a:rPr lang="en-US" sz="1600" dirty="0"/>
                            <a:t>Specifications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t>min</a:t>
                          </a:r>
                        </a:p>
                      </a:txBody>
                      <a:tcPr>
                        <a:lnT w="12700" cap="flat" cmpd="sng" algn="ctr">
                          <a:solidFill>
                            <a:schemeClr val="tx1"/>
                          </a:solidFill>
                          <a:prstDash val="solid"/>
                          <a:round/>
                          <a:headEnd type="none" w="med" len="med"/>
                          <a:tailEnd type="none" w="med" len="med"/>
                        </a:lnT>
                      </a:tcPr>
                    </a:tc>
                    <a:tc>
                      <a:txBody>
                        <a:bodyPr/>
                        <a:lstStyle/>
                        <a:p>
                          <a:pPr algn="ctr"/>
                          <a:r>
                            <a:rPr lang="en-US" sz="1600" dirty="0"/>
                            <a:t>typ</a:t>
                          </a:r>
                        </a:p>
                      </a:txBody>
                      <a:tcPr>
                        <a:lnT w="12700" cap="flat" cmpd="sng" algn="ctr">
                          <a:solidFill>
                            <a:schemeClr val="tx1"/>
                          </a:solidFill>
                          <a:prstDash val="solid"/>
                          <a:round/>
                          <a:headEnd type="none" w="med" len="med"/>
                          <a:tailEnd type="none" w="med" len="med"/>
                        </a:lnT>
                      </a:tcPr>
                    </a:tc>
                    <a:tc>
                      <a:txBody>
                        <a:bodyPr/>
                        <a:lstStyle/>
                        <a:p>
                          <a:pPr algn="ctr"/>
                          <a:r>
                            <a:rPr lang="en-US" sz="1600" dirty="0"/>
                            <a:t>max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84123418"/>
                      </a:ext>
                    </a:extLst>
                  </a:tr>
                  <a:tr h="370840">
                    <a:tc>
                      <a:txBody>
                        <a:bodyPr/>
                        <a:lstStyle/>
                        <a:p>
                          <a:endParaRPr lang="en-US"/>
                        </a:p>
                      </a:txBody>
                      <a:tcPr>
                        <a:lnL w="12700" cap="flat" cmpd="sng" algn="ctr">
                          <a:solidFill>
                            <a:schemeClr val="tx1"/>
                          </a:solidFill>
                          <a:prstDash val="solid"/>
                          <a:round/>
                          <a:headEnd type="none" w="med" len="med"/>
                          <a:tailEnd type="none" w="med" len="med"/>
                        </a:lnL>
                        <a:blipFill>
                          <a:blip r:embed="rId2"/>
                          <a:stretch>
                            <a:fillRect l="-366" t="-104918" r="-268132" b="-609836"/>
                          </a:stretch>
                        </a:blipFill>
                      </a:tcPr>
                    </a:tc>
                    <a:tc>
                      <a:txBody>
                        <a:bodyPr/>
                        <a:lstStyle/>
                        <a:p>
                          <a:pPr algn="ctr"/>
                          <a:r>
                            <a:rPr lang="en-US" sz="1600" dirty="0"/>
                            <a:t>25 V</a:t>
                          </a:r>
                        </a:p>
                      </a:txBody>
                      <a:tcPr/>
                    </a:tc>
                    <a:tc>
                      <a:txBody>
                        <a:bodyPr/>
                        <a:lstStyle/>
                        <a:p>
                          <a:pPr algn="ctr"/>
                          <a:r>
                            <a:rPr lang="en-US" sz="1600" dirty="0"/>
                            <a:t>28 V</a:t>
                          </a:r>
                        </a:p>
                      </a:txBody>
                      <a:tcPr/>
                    </a:tc>
                    <a:tc>
                      <a:txBody>
                        <a:bodyPr/>
                        <a:lstStyle/>
                        <a:p>
                          <a:pPr algn="ctr"/>
                          <a:r>
                            <a:rPr lang="en-US" sz="1600" dirty="0"/>
                            <a:t>30 V</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74007669"/>
                      </a:ext>
                    </a:extLst>
                  </a:tr>
                  <a:tr h="370840">
                    <a:tc>
                      <a:txBody>
                        <a:bodyPr/>
                        <a:lstStyle/>
                        <a:p>
                          <a:endParaRPr lang="en-US"/>
                        </a:p>
                      </a:txBody>
                      <a:tcPr>
                        <a:lnL w="12700" cap="flat" cmpd="sng" algn="ctr">
                          <a:solidFill>
                            <a:schemeClr val="tx1"/>
                          </a:solidFill>
                          <a:prstDash val="solid"/>
                          <a:round/>
                          <a:headEnd type="none" w="med" len="med"/>
                          <a:tailEnd type="none" w="med" len="med"/>
                        </a:lnL>
                        <a:blipFill>
                          <a:blip r:embed="rId2"/>
                          <a:stretch>
                            <a:fillRect l="-366" t="-204918" r="-268132" b="-509836"/>
                          </a:stretch>
                        </a:blipFill>
                      </a:tcPr>
                    </a:tc>
                    <a:tc>
                      <a:txBody>
                        <a:bodyPr/>
                        <a:lstStyle/>
                        <a:p>
                          <a:pPr algn="ctr"/>
                          <a:r>
                            <a:rPr lang="en-US" sz="1600" dirty="0"/>
                            <a:t>0.8 A</a:t>
                          </a:r>
                        </a:p>
                      </a:txBody>
                      <a:tcPr/>
                    </a:tc>
                    <a:tc>
                      <a:txBody>
                        <a:bodyPr/>
                        <a:lstStyle/>
                        <a:p>
                          <a:pPr algn="ctr"/>
                          <a:r>
                            <a:rPr lang="en-US" sz="1600" dirty="0"/>
                            <a:t>1 A</a:t>
                          </a:r>
                        </a:p>
                      </a:txBody>
                      <a:tcPr/>
                    </a:tc>
                    <a:tc>
                      <a:txBody>
                        <a:bodyPr/>
                        <a:lstStyle/>
                        <a:p>
                          <a:pPr algn="ctr"/>
                          <a:r>
                            <a:rPr lang="en-US" sz="1600" dirty="0"/>
                            <a:t>1.2 A</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92112926"/>
                      </a:ext>
                    </a:extLst>
                  </a:tr>
                  <a:tr h="370840">
                    <a:tc>
                      <a:txBody>
                        <a:bodyPr/>
                        <a:lstStyle/>
                        <a:p>
                          <a:pPr algn="ctr"/>
                          <a:r>
                            <a:rPr lang="en-US" sz="1600" dirty="0"/>
                            <a:t>Gain</a:t>
                          </a:r>
                        </a:p>
                      </a:txBody>
                      <a:tcPr>
                        <a:lnL w="12700" cap="flat" cmpd="sng" algn="ctr">
                          <a:solidFill>
                            <a:schemeClr val="tx1"/>
                          </a:solidFill>
                          <a:prstDash val="solid"/>
                          <a:round/>
                          <a:headEnd type="none" w="med" len="med"/>
                          <a:tailEnd type="none" w="med" len="med"/>
                        </a:lnL>
                      </a:tcPr>
                    </a:tc>
                    <a:tc>
                      <a:txBody>
                        <a:bodyPr/>
                        <a:lstStyle/>
                        <a:p>
                          <a:pPr algn="ctr"/>
                          <a:r>
                            <a:rPr lang="en-US" sz="1600" dirty="0"/>
                            <a:t>23 dB</a:t>
                          </a:r>
                        </a:p>
                      </a:txBody>
                      <a:tcPr/>
                    </a:tc>
                    <a:tc>
                      <a:txBody>
                        <a:bodyPr/>
                        <a:lstStyle/>
                        <a:p>
                          <a:pPr algn="ctr"/>
                          <a:r>
                            <a:rPr lang="en-US" sz="1600" dirty="0"/>
                            <a:t>25 dB</a:t>
                          </a:r>
                        </a:p>
                      </a:txBody>
                      <a:tcPr/>
                    </a:tc>
                    <a:tc>
                      <a:txBody>
                        <a:bodyPr/>
                        <a:lstStyle/>
                        <a:p>
                          <a:pPr algn="ctr"/>
                          <a:r>
                            <a:rPr lang="en-US" sz="1600" dirty="0"/>
                            <a:t>27 dB</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788029"/>
                      </a:ext>
                    </a:extLst>
                  </a:tr>
                  <a:tr h="370840">
                    <a:tc>
                      <a:txBody>
                        <a:bodyPr/>
                        <a:lstStyle/>
                        <a:p>
                          <a:endParaRPr lang="en-US"/>
                        </a:p>
                      </a:txBody>
                      <a:tcPr>
                        <a:lnL w="12700" cap="flat" cmpd="sng" algn="ctr">
                          <a:solidFill>
                            <a:schemeClr val="tx1"/>
                          </a:solidFill>
                          <a:prstDash val="solid"/>
                          <a:round/>
                          <a:headEnd type="none" w="med" len="med"/>
                          <a:tailEnd type="none" w="med" len="med"/>
                        </a:lnL>
                        <a:blipFill>
                          <a:blip r:embed="rId2"/>
                          <a:stretch>
                            <a:fillRect l="-366" t="-411667" r="-268132" b="-316667"/>
                          </a:stretch>
                        </a:blipFill>
                      </a:tcPr>
                    </a:tc>
                    <a:tc>
                      <a:txBody>
                        <a:bodyPr/>
                        <a:lstStyle/>
                        <a:p>
                          <a:pPr algn="ctr"/>
                          <a:r>
                            <a:rPr lang="en-US" sz="1600" dirty="0"/>
                            <a:t>41 dBm</a:t>
                          </a:r>
                        </a:p>
                      </a:txBody>
                      <a:tcPr/>
                    </a:tc>
                    <a:tc>
                      <a:txBody>
                        <a:bodyPr/>
                        <a:lstStyle/>
                        <a:p>
                          <a:pPr algn="ctr"/>
                          <a:r>
                            <a:rPr lang="en-US" sz="1600" dirty="0"/>
                            <a:t>42 dBm</a:t>
                          </a:r>
                        </a:p>
                      </a:txBody>
                      <a:tcPr/>
                    </a:tc>
                    <a:tc>
                      <a:txBody>
                        <a:bodyPr/>
                        <a:lstStyle/>
                        <a:p>
                          <a:pPr algn="ctr"/>
                          <a:r>
                            <a:rPr lang="en-US" sz="1600" dirty="0"/>
                            <a:t>42.5 dBm</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83009551"/>
                      </a:ext>
                    </a:extLst>
                  </a:tr>
                  <a:tr h="370840">
                    <a:tc>
                      <a:txBody>
                        <a:bodyPr/>
                        <a:lstStyle/>
                        <a:p>
                          <a:pPr algn="ctr"/>
                          <a:r>
                            <a:rPr lang="en-US" sz="1600" dirty="0"/>
                            <a:t>Return Loss</a:t>
                          </a:r>
                        </a:p>
                      </a:txBody>
                      <a:tcPr>
                        <a:lnL w="12700" cap="flat" cmpd="sng" algn="ctr">
                          <a:solidFill>
                            <a:schemeClr val="tx1"/>
                          </a:solidFill>
                          <a:prstDash val="solid"/>
                          <a:round/>
                          <a:headEnd type="none" w="med" len="med"/>
                          <a:tailEnd type="none" w="med" len="med"/>
                        </a:lnL>
                      </a:tcPr>
                    </a:tc>
                    <a:tc>
                      <a:txBody>
                        <a:bodyPr/>
                        <a:lstStyle/>
                        <a:p>
                          <a:pPr algn="ctr"/>
                          <a:r>
                            <a:rPr lang="en-US" sz="1600" dirty="0"/>
                            <a:t>-15 dB</a:t>
                          </a:r>
                        </a:p>
                      </a:txBody>
                      <a:tcPr/>
                    </a:tc>
                    <a:tc>
                      <a:txBody>
                        <a:bodyPr/>
                        <a:lstStyle/>
                        <a:p>
                          <a:pPr algn="ctr"/>
                          <a:r>
                            <a:rPr lang="en-US" sz="1600" dirty="0"/>
                            <a:t>-12 dB</a:t>
                          </a:r>
                        </a:p>
                      </a:txBody>
                      <a:tcPr/>
                    </a:tc>
                    <a:tc>
                      <a:txBody>
                        <a:bodyPr/>
                        <a:lstStyle/>
                        <a:p>
                          <a:pPr algn="ctr"/>
                          <a:r>
                            <a:rPr lang="en-US" sz="1600" dirty="0"/>
                            <a:t>-9 dB</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49843779"/>
                      </a:ext>
                    </a:extLst>
                  </a:tr>
                  <a:tr h="370840">
                    <a:tc>
                      <a:txBody>
                        <a:bodyPr/>
                        <a:lstStyle/>
                        <a:p>
                          <a:pPr algn="ctr"/>
                          <a:r>
                            <a:rPr lang="en-US" sz="1600" dirty="0"/>
                            <a:t>Compression</a:t>
                          </a:r>
                        </a:p>
                      </a:txBody>
                      <a:tcPr>
                        <a:lnL w="12700" cap="flat" cmpd="sng" algn="ctr">
                          <a:solidFill>
                            <a:schemeClr val="tx1"/>
                          </a:solidFill>
                          <a:prstDash val="solid"/>
                          <a:round/>
                          <a:headEnd type="none" w="med" len="med"/>
                          <a:tailEnd type="none" w="med" len="med"/>
                        </a:lnL>
                      </a:tcPr>
                    </a:tc>
                    <a:tc>
                      <a:txBody>
                        <a:bodyPr/>
                        <a:lstStyle/>
                        <a:p>
                          <a:pPr algn="ctr"/>
                          <a:r>
                            <a:rPr lang="en-US" sz="1600" dirty="0"/>
                            <a:t>-3 dB</a:t>
                          </a:r>
                        </a:p>
                      </a:txBody>
                      <a:tcPr/>
                    </a:tc>
                    <a:tc>
                      <a:txBody>
                        <a:bodyPr/>
                        <a:lstStyle/>
                        <a:p>
                          <a:pPr algn="ctr"/>
                          <a:r>
                            <a:rPr lang="en-US" sz="1600" dirty="0"/>
                            <a:t>-4 dB</a:t>
                          </a:r>
                        </a:p>
                      </a:txBody>
                      <a:tcPr/>
                    </a:tc>
                    <a:tc>
                      <a:txBody>
                        <a:bodyPr/>
                        <a:lstStyle/>
                        <a:p>
                          <a:pPr algn="ctr"/>
                          <a:r>
                            <a:rPr lang="en-US" sz="1600" dirty="0"/>
                            <a:t>-5 dB</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87204425"/>
                      </a:ext>
                    </a:extLst>
                  </a:tr>
                  <a:tr h="370840">
                    <a:tc>
                      <a:txBody>
                        <a:bodyPr/>
                        <a:lstStyle/>
                        <a:p>
                          <a:pPr algn="ctr"/>
                          <a:r>
                            <a:rPr lang="en-US" sz="1600" dirty="0"/>
                            <a:t>PAE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dirty="0"/>
                            <a:t>33%</a:t>
                          </a:r>
                        </a:p>
                      </a:txBody>
                      <a:tcPr>
                        <a:lnB w="12700" cap="flat" cmpd="sng" algn="ctr">
                          <a:solidFill>
                            <a:schemeClr val="tx1"/>
                          </a:solidFill>
                          <a:prstDash val="solid"/>
                          <a:round/>
                          <a:headEnd type="none" w="med" len="med"/>
                          <a:tailEnd type="none" w="med" len="med"/>
                        </a:lnB>
                      </a:tcPr>
                    </a:tc>
                    <a:tc>
                      <a:txBody>
                        <a:bodyPr/>
                        <a:lstStyle/>
                        <a:p>
                          <a:pPr algn="ctr"/>
                          <a:r>
                            <a:rPr lang="en-US" sz="1600" dirty="0"/>
                            <a:t>35%</a:t>
                          </a:r>
                        </a:p>
                      </a:txBody>
                      <a:tcPr>
                        <a:lnB w="12700" cap="flat" cmpd="sng" algn="ctr">
                          <a:solidFill>
                            <a:schemeClr val="tx1"/>
                          </a:solidFill>
                          <a:prstDash val="solid"/>
                          <a:round/>
                          <a:headEnd type="none" w="med" len="med"/>
                          <a:tailEnd type="none" w="med" len="med"/>
                        </a:lnB>
                      </a:tcPr>
                    </a:tc>
                    <a:tc>
                      <a:txBody>
                        <a:bodyPr/>
                        <a:lstStyle/>
                        <a:p>
                          <a:pPr algn="ctr"/>
                          <a:r>
                            <a:rPr lang="en-US" sz="1600" dirty="0"/>
                            <a:t>38%</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1506804"/>
                      </a:ext>
                    </a:extLst>
                  </a:tr>
                </a:tbl>
              </a:graphicData>
            </a:graphic>
          </p:graphicFrame>
        </mc:Fallback>
      </mc:AlternateContent>
    </p:spTree>
    <p:extLst>
      <p:ext uri="{BB962C8B-B14F-4D97-AF65-F5344CB8AC3E}">
        <p14:creationId xmlns:p14="http://schemas.microsoft.com/office/powerpoint/2010/main" val="3327387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383581-ACDC-4F98-90EA-39583B63690D}"/>
              </a:ext>
            </a:extLst>
          </p:cNvPr>
          <p:cNvSpPr>
            <a:spLocks noGrp="1"/>
          </p:cNvSpPr>
          <p:nvPr>
            <p:ph type="ctrTitle"/>
          </p:nvPr>
        </p:nvSpPr>
        <p:spPr/>
        <p:txBody>
          <a:bodyPr/>
          <a:lstStyle/>
          <a:p>
            <a:r>
              <a:rPr lang="en-IN" dirty="0"/>
              <a:t>Exercise 2: DC Simulations</a:t>
            </a:r>
          </a:p>
        </p:txBody>
      </p:sp>
      <p:sp>
        <p:nvSpPr>
          <p:cNvPr id="6" name="Subtitle 5">
            <a:extLst>
              <a:ext uri="{FF2B5EF4-FFF2-40B4-BE49-F238E27FC236}">
                <a16:creationId xmlns:a16="http://schemas.microsoft.com/office/drawing/2014/main" id="{53C7A550-7281-4528-86C3-D40998E73833}"/>
              </a:ext>
            </a:extLst>
          </p:cNvPr>
          <p:cNvSpPr>
            <a:spLocks noGrp="1"/>
          </p:cNvSpPr>
          <p:nvPr>
            <p:ph type="subTitle" idx="1"/>
          </p:nvPr>
        </p:nvSpPr>
        <p:spPr>
          <a:xfrm>
            <a:off x="685800" y="4354024"/>
            <a:ext cx="6858000" cy="1984632"/>
          </a:xfrm>
        </p:spPr>
        <p:txBody>
          <a:bodyPr>
            <a:normAutofit fontScale="77500" lnSpcReduction="20000"/>
          </a:bodyPr>
          <a:lstStyle/>
          <a:p>
            <a:r>
              <a:rPr lang="en-IN" dirty="0"/>
              <a:t>In this exercise, we will learn</a:t>
            </a:r>
          </a:p>
          <a:p>
            <a:pPr marL="342900" indent="-342900">
              <a:buFont typeface="Arial" panose="020B0604020202020204" pitchFamily="34" charset="0"/>
              <a:buChar char="•"/>
            </a:pPr>
            <a:r>
              <a:rPr lang="en-IN" dirty="0"/>
              <a:t>How to attach a third party PDK</a:t>
            </a:r>
          </a:p>
          <a:p>
            <a:pPr marL="342900" indent="-342900">
              <a:buFont typeface="Arial" panose="020B0604020202020204" pitchFamily="34" charset="0"/>
              <a:buChar char="•"/>
            </a:pPr>
            <a:r>
              <a:rPr lang="en-IN" dirty="0"/>
              <a:t>How to use Models </a:t>
            </a:r>
          </a:p>
          <a:p>
            <a:pPr marL="342900" indent="-342900">
              <a:buFont typeface="Arial" panose="020B0604020202020204" pitchFamily="34" charset="0"/>
              <a:buChar char="•"/>
            </a:pPr>
            <a:r>
              <a:rPr lang="en-IN" dirty="0"/>
              <a:t>How to perform DC Simulation</a:t>
            </a:r>
          </a:p>
          <a:p>
            <a:pPr marL="342900" indent="-342900">
              <a:buFont typeface="Arial" panose="020B0604020202020204" pitchFamily="34" charset="0"/>
              <a:buChar char="•"/>
            </a:pPr>
            <a:r>
              <a:rPr lang="en-IN" dirty="0"/>
              <a:t>How to sweep variables</a:t>
            </a:r>
          </a:p>
          <a:p>
            <a:pPr marL="342900" indent="-342900">
              <a:buFont typeface="Arial" panose="020B0604020202020204" pitchFamily="34" charset="0"/>
              <a:buChar char="•"/>
            </a:pPr>
            <a:r>
              <a:rPr lang="en-IN" dirty="0"/>
              <a:t>How to change Datasets</a:t>
            </a:r>
          </a:p>
        </p:txBody>
      </p:sp>
      <p:sp>
        <p:nvSpPr>
          <p:cNvPr id="3" name="Date Placeholder 2">
            <a:extLst>
              <a:ext uri="{FF2B5EF4-FFF2-40B4-BE49-F238E27FC236}">
                <a16:creationId xmlns:a16="http://schemas.microsoft.com/office/drawing/2014/main" id="{66A48606-01D8-4E1A-8ED0-91E9F31E765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C1D9B2B-6B80-49D9-96B2-06AB9A3BD407}"/>
              </a:ext>
            </a:extLst>
          </p:cNvPr>
          <p:cNvSpPr>
            <a:spLocks noGrp="1"/>
          </p:cNvSpPr>
          <p:nvPr>
            <p:ph type="sldNum" sz="quarter" idx="12"/>
          </p:nvPr>
        </p:nvSpPr>
        <p:spPr/>
        <p:txBody>
          <a:bodyPr/>
          <a:lstStyle/>
          <a:p>
            <a:fld id="{2495F090-CA2D-44FF-B42B-1156B48CA943}" type="slidenum">
              <a:rPr lang="en-IN" smtClean="0"/>
              <a:t>21</a:t>
            </a:fld>
            <a:endParaRPr lang="en-IN"/>
          </a:p>
        </p:txBody>
      </p:sp>
    </p:spTree>
    <p:extLst>
      <p:ext uri="{BB962C8B-B14F-4D97-AF65-F5344CB8AC3E}">
        <p14:creationId xmlns:p14="http://schemas.microsoft.com/office/powerpoint/2010/main" val="399336696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F7D7-A6C7-422C-B02B-DA3E5EE899F0}"/>
              </a:ext>
            </a:extLst>
          </p:cNvPr>
          <p:cNvSpPr>
            <a:spLocks noGrp="1"/>
          </p:cNvSpPr>
          <p:nvPr>
            <p:ph type="title"/>
          </p:nvPr>
        </p:nvSpPr>
        <p:spPr/>
        <p:txBody>
          <a:bodyPr/>
          <a:lstStyle/>
          <a:p>
            <a:r>
              <a:rPr lang="en-US" dirty="0"/>
              <a:t>Balanced Power Stage Design</a:t>
            </a:r>
          </a:p>
        </p:txBody>
      </p:sp>
      <p:sp>
        <p:nvSpPr>
          <p:cNvPr id="3" name="Date Placeholder 2">
            <a:extLst>
              <a:ext uri="{FF2B5EF4-FFF2-40B4-BE49-F238E27FC236}">
                <a16:creationId xmlns:a16="http://schemas.microsoft.com/office/drawing/2014/main" id="{BCFEB05F-73B0-4203-8D0E-AD006C71B59A}"/>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3D1BD6C-EBC0-43CA-B8CE-8AC38605B2A6}"/>
              </a:ext>
            </a:extLst>
          </p:cNvPr>
          <p:cNvSpPr>
            <a:spLocks noGrp="1"/>
          </p:cNvSpPr>
          <p:nvPr>
            <p:ph type="sldNum" sz="quarter" idx="12"/>
          </p:nvPr>
        </p:nvSpPr>
        <p:spPr/>
        <p:txBody>
          <a:bodyPr/>
          <a:lstStyle/>
          <a:p>
            <a:fld id="{2495F090-CA2D-44FF-B42B-1156B48CA943}" type="slidenum">
              <a:rPr lang="en-IN" smtClean="0"/>
              <a:t>210</a:t>
            </a:fld>
            <a:endParaRPr lang="en-IN"/>
          </a:p>
        </p:txBody>
      </p:sp>
      <p:pic>
        <p:nvPicPr>
          <p:cNvPr id="6" name="Picture 5">
            <a:extLst>
              <a:ext uri="{FF2B5EF4-FFF2-40B4-BE49-F238E27FC236}">
                <a16:creationId xmlns:a16="http://schemas.microsoft.com/office/drawing/2014/main" id="{5706A6EA-9056-4A85-A057-E2DA59702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78" y="769084"/>
            <a:ext cx="6115904" cy="4839375"/>
          </a:xfrm>
          <a:prstGeom prst="rect">
            <a:avLst/>
          </a:prstGeom>
          <a:ln>
            <a:solidFill>
              <a:srgbClr val="190DB1"/>
            </a:solidFill>
          </a:ln>
        </p:spPr>
      </p:pic>
      <p:pic>
        <p:nvPicPr>
          <p:cNvPr id="8" name="Picture 7">
            <a:extLst>
              <a:ext uri="{FF2B5EF4-FFF2-40B4-BE49-F238E27FC236}">
                <a16:creationId xmlns:a16="http://schemas.microsoft.com/office/drawing/2014/main" id="{DA4AEE3C-238C-4BEF-A179-2765ED4D9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476" y="4166205"/>
            <a:ext cx="2800741" cy="2105319"/>
          </a:xfrm>
          <a:prstGeom prst="rect">
            <a:avLst/>
          </a:prstGeom>
          <a:ln>
            <a:solidFill>
              <a:srgbClr val="190DB1"/>
            </a:solidFill>
          </a:ln>
        </p:spPr>
      </p:pic>
      <p:sp>
        <p:nvSpPr>
          <p:cNvPr id="7" name="Speech Bubble: Oval 6">
            <a:extLst>
              <a:ext uri="{FF2B5EF4-FFF2-40B4-BE49-F238E27FC236}">
                <a16:creationId xmlns:a16="http://schemas.microsoft.com/office/drawing/2014/main" id="{1FA43A71-B00B-43FD-AEED-61911F0F1A8B}"/>
              </a:ext>
            </a:extLst>
          </p:cNvPr>
          <p:cNvSpPr/>
          <p:nvPr/>
        </p:nvSpPr>
        <p:spPr>
          <a:xfrm>
            <a:off x="818002" y="5723072"/>
            <a:ext cx="49709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9" name="TextBox 8">
            <a:extLst>
              <a:ext uri="{FF2B5EF4-FFF2-40B4-BE49-F238E27FC236}">
                <a16:creationId xmlns:a16="http://schemas.microsoft.com/office/drawing/2014/main" id="{47A59E8A-2EA2-430A-9EF6-57C41C7A2BF5}"/>
              </a:ext>
            </a:extLst>
          </p:cNvPr>
          <p:cNvSpPr txBox="1"/>
          <p:nvPr/>
        </p:nvSpPr>
        <p:spPr>
          <a:xfrm>
            <a:off x="628650" y="6019406"/>
            <a:ext cx="4631719" cy="307777"/>
          </a:xfrm>
          <a:prstGeom prst="rect">
            <a:avLst/>
          </a:prstGeom>
          <a:noFill/>
        </p:spPr>
        <p:txBody>
          <a:bodyPr wrap="square" rtlCol="0">
            <a:spAutoFit/>
          </a:bodyPr>
          <a:lstStyle/>
          <a:p>
            <a:r>
              <a:rPr lang="en-IN" sz="1400" dirty="0"/>
              <a:t>Put together the balanced power stage for PA as shown.</a:t>
            </a:r>
          </a:p>
        </p:txBody>
      </p:sp>
    </p:spTree>
    <p:extLst>
      <p:ext uri="{BB962C8B-B14F-4D97-AF65-F5344CB8AC3E}">
        <p14:creationId xmlns:p14="http://schemas.microsoft.com/office/powerpoint/2010/main" val="374315585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C136D-9296-4D6D-AA8A-4336A992653E}"/>
              </a:ext>
            </a:extLst>
          </p:cNvPr>
          <p:cNvSpPr>
            <a:spLocks noGrp="1"/>
          </p:cNvSpPr>
          <p:nvPr>
            <p:ph type="title"/>
          </p:nvPr>
        </p:nvSpPr>
        <p:spPr/>
        <p:txBody>
          <a:bodyPr/>
          <a:lstStyle/>
          <a:p>
            <a:r>
              <a:rPr lang="en-US" dirty="0"/>
              <a:t>ADS Bench for Tuning</a:t>
            </a:r>
          </a:p>
        </p:txBody>
      </p:sp>
      <p:sp>
        <p:nvSpPr>
          <p:cNvPr id="3" name="Date Placeholder 2">
            <a:extLst>
              <a:ext uri="{FF2B5EF4-FFF2-40B4-BE49-F238E27FC236}">
                <a16:creationId xmlns:a16="http://schemas.microsoft.com/office/drawing/2014/main" id="{07EE7B73-3A3F-41A3-B027-30F9BEE0664E}"/>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26F13F2-BA68-45FD-81E1-3BF27240A764}"/>
              </a:ext>
            </a:extLst>
          </p:cNvPr>
          <p:cNvSpPr>
            <a:spLocks noGrp="1"/>
          </p:cNvSpPr>
          <p:nvPr>
            <p:ph type="sldNum" sz="quarter" idx="12"/>
          </p:nvPr>
        </p:nvSpPr>
        <p:spPr/>
        <p:txBody>
          <a:bodyPr/>
          <a:lstStyle/>
          <a:p>
            <a:fld id="{2495F090-CA2D-44FF-B42B-1156B48CA943}" type="slidenum">
              <a:rPr lang="en-IN" smtClean="0"/>
              <a:t>211</a:t>
            </a:fld>
            <a:endParaRPr lang="en-IN"/>
          </a:p>
        </p:txBody>
      </p:sp>
      <p:pic>
        <p:nvPicPr>
          <p:cNvPr id="6" name="Picture 5">
            <a:extLst>
              <a:ext uri="{FF2B5EF4-FFF2-40B4-BE49-F238E27FC236}">
                <a16:creationId xmlns:a16="http://schemas.microsoft.com/office/drawing/2014/main" id="{F28A714E-086D-42F6-BAC2-C576224F2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038" y="769084"/>
            <a:ext cx="6344535" cy="3162741"/>
          </a:xfrm>
          <a:prstGeom prst="rect">
            <a:avLst/>
          </a:prstGeom>
          <a:ln>
            <a:solidFill>
              <a:srgbClr val="190DB1"/>
            </a:solidFill>
          </a:ln>
        </p:spPr>
      </p:pic>
      <p:pic>
        <p:nvPicPr>
          <p:cNvPr id="8" name="Picture 7">
            <a:extLst>
              <a:ext uri="{FF2B5EF4-FFF2-40B4-BE49-F238E27FC236}">
                <a16:creationId xmlns:a16="http://schemas.microsoft.com/office/drawing/2014/main" id="{5139E110-0CD6-484B-A380-6D54302E6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093" y="4137076"/>
            <a:ext cx="4315427" cy="2095792"/>
          </a:xfrm>
          <a:prstGeom prst="rect">
            <a:avLst/>
          </a:prstGeom>
          <a:ln>
            <a:solidFill>
              <a:srgbClr val="190DB1"/>
            </a:solidFill>
          </a:ln>
        </p:spPr>
      </p:pic>
      <p:sp>
        <p:nvSpPr>
          <p:cNvPr id="7" name="Speech Bubble: Oval 6">
            <a:extLst>
              <a:ext uri="{FF2B5EF4-FFF2-40B4-BE49-F238E27FC236}">
                <a16:creationId xmlns:a16="http://schemas.microsoft.com/office/drawing/2014/main" id="{3C06BB25-51B9-43FA-8D47-9511CF926A82}"/>
              </a:ext>
            </a:extLst>
          </p:cNvPr>
          <p:cNvSpPr/>
          <p:nvPr/>
        </p:nvSpPr>
        <p:spPr>
          <a:xfrm>
            <a:off x="818002" y="4096796"/>
            <a:ext cx="49709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
        <p:nvSpPr>
          <p:cNvPr id="9" name="TextBox 8">
            <a:extLst>
              <a:ext uri="{FF2B5EF4-FFF2-40B4-BE49-F238E27FC236}">
                <a16:creationId xmlns:a16="http://schemas.microsoft.com/office/drawing/2014/main" id="{0E9323FC-6623-478F-9114-8F5E6C302297}"/>
              </a:ext>
            </a:extLst>
          </p:cNvPr>
          <p:cNvSpPr txBox="1"/>
          <p:nvPr/>
        </p:nvSpPr>
        <p:spPr>
          <a:xfrm>
            <a:off x="628650" y="4393130"/>
            <a:ext cx="3717319" cy="307777"/>
          </a:xfrm>
          <a:prstGeom prst="rect">
            <a:avLst/>
          </a:prstGeom>
          <a:noFill/>
        </p:spPr>
        <p:txBody>
          <a:bodyPr wrap="square" rtlCol="0">
            <a:spAutoFit/>
          </a:bodyPr>
          <a:lstStyle/>
          <a:p>
            <a:r>
              <a:rPr lang="en-IN" sz="1400" dirty="0"/>
              <a:t>Create the PA Test Bench as shown in figure</a:t>
            </a:r>
          </a:p>
        </p:txBody>
      </p:sp>
    </p:spTree>
    <p:extLst>
      <p:ext uri="{BB962C8B-B14F-4D97-AF65-F5344CB8AC3E}">
        <p14:creationId xmlns:p14="http://schemas.microsoft.com/office/powerpoint/2010/main" val="215358313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54DB-0BA9-49D0-B960-35C1D14C1D0B}"/>
              </a:ext>
            </a:extLst>
          </p:cNvPr>
          <p:cNvSpPr>
            <a:spLocks noGrp="1"/>
          </p:cNvSpPr>
          <p:nvPr>
            <p:ph type="title"/>
          </p:nvPr>
        </p:nvSpPr>
        <p:spPr>
          <a:xfrm>
            <a:off x="628650" y="2"/>
            <a:ext cx="8515350" cy="769082"/>
          </a:xfrm>
        </p:spPr>
        <p:txBody>
          <a:bodyPr>
            <a:noAutofit/>
          </a:bodyPr>
          <a:lstStyle/>
          <a:p>
            <a:r>
              <a:rPr lang="en-US" sz="3600" dirty="0"/>
              <a:t>HB Simulation Results from Power Stage</a:t>
            </a:r>
          </a:p>
        </p:txBody>
      </p:sp>
      <p:sp>
        <p:nvSpPr>
          <p:cNvPr id="3" name="Date Placeholder 2">
            <a:extLst>
              <a:ext uri="{FF2B5EF4-FFF2-40B4-BE49-F238E27FC236}">
                <a16:creationId xmlns:a16="http://schemas.microsoft.com/office/drawing/2014/main" id="{035A8D08-7A65-483A-8E65-07DD31987DF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E93BE5A9-8ED6-4F30-8CB5-4EAC335B79C4}"/>
              </a:ext>
            </a:extLst>
          </p:cNvPr>
          <p:cNvSpPr>
            <a:spLocks noGrp="1"/>
          </p:cNvSpPr>
          <p:nvPr>
            <p:ph type="sldNum" sz="quarter" idx="12"/>
          </p:nvPr>
        </p:nvSpPr>
        <p:spPr/>
        <p:txBody>
          <a:bodyPr/>
          <a:lstStyle/>
          <a:p>
            <a:fld id="{2495F090-CA2D-44FF-B42B-1156B48CA943}" type="slidenum">
              <a:rPr lang="en-IN" smtClean="0"/>
              <a:t>212</a:t>
            </a:fld>
            <a:endParaRPr lang="en-IN"/>
          </a:p>
        </p:txBody>
      </p:sp>
      <p:pic>
        <p:nvPicPr>
          <p:cNvPr id="6" name="Picture 5">
            <a:extLst>
              <a:ext uri="{FF2B5EF4-FFF2-40B4-BE49-F238E27FC236}">
                <a16:creationId xmlns:a16="http://schemas.microsoft.com/office/drawing/2014/main" id="{4B3D0DC0-C0EE-4728-AE14-FD233D2B6A49}"/>
              </a:ext>
            </a:extLst>
          </p:cNvPr>
          <p:cNvPicPr>
            <a:picLocks noChangeAspect="1"/>
          </p:cNvPicPr>
          <p:nvPr/>
        </p:nvPicPr>
        <p:blipFill rotWithShape="1">
          <a:blip r:embed="rId2">
            <a:extLst>
              <a:ext uri="{28A0092B-C50C-407E-A947-70E740481C1C}">
                <a14:useLocalDpi xmlns:a14="http://schemas.microsoft.com/office/drawing/2010/main" val="0"/>
              </a:ext>
            </a:extLst>
          </a:blip>
          <a:srcRect l="998" r="1203"/>
          <a:stretch/>
        </p:blipFill>
        <p:spPr>
          <a:xfrm>
            <a:off x="685800" y="895154"/>
            <a:ext cx="8359270" cy="2749405"/>
          </a:xfrm>
          <a:prstGeom prst="rect">
            <a:avLst/>
          </a:prstGeom>
          <a:ln>
            <a:solidFill>
              <a:srgbClr val="190DB1"/>
            </a:solidFill>
          </a:ln>
        </p:spPr>
      </p:pic>
      <p:sp>
        <p:nvSpPr>
          <p:cNvPr id="7" name="TextBox 6">
            <a:extLst>
              <a:ext uri="{FF2B5EF4-FFF2-40B4-BE49-F238E27FC236}">
                <a16:creationId xmlns:a16="http://schemas.microsoft.com/office/drawing/2014/main" id="{2BB64172-128D-4CD7-9BE3-6A707F74C71E}"/>
              </a:ext>
            </a:extLst>
          </p:cNvPr>
          <p:cNvSpPr txBox="1"/>
          <p:nvPr/>
        </p:nvSpPr>
        <p:spPr>
          <a:xfrm>
            <a:off x="6509242" y="3770629"/>
            <a:ext cx="2326278" cy="369332"/>
          </a:xfrm>
          <a:prstGeom prst="rect">
            <a:avLst/>
          </a:prstGeom>
          <a:noFill/>
        </p:spPr>
        <p:txBody>
          <a:bodyPr wrap="none" rtlCol="0">
            <a:spAutoFit/>
          </a:bodyPr>
          <a:lstStyle/>
          <a:p>
            <a:r>
              <a:rPr lang="en-US" dirty="0"/>
              <a:t>8.5 GHz to 10.5 GHz</a:t>
            </a:r>
          </a:p>
        </p:txBody>
      </p:sp>
      <p:sp>
        <p:nvSpPr>
          <p:cNvPr id="8" name="Speech Bubble: Oval 7">
            <a:extLst>
              <a:ext uri="{FF2B5EF4-FFF2-40B4-BE49-F238E27FC236}">
                <a16:creationId xmlns:a16="http://schemas.microsoft.com/office/drawing/2014/main" id="{921A8436-2209-466F-B178-0F948BA081F8}"/>
              </a:ext>
            </a:extLst>
          </p:cNvPr>
          <p:cNvSpPr/>
          <p:nvPr/>
        </p:nvSpPr>
        <p:spPr>
          <a:xfrm>
            <a:off x="818002" y="4096796"/>
            <a:ext cx="49709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
        <p:nvSpPr>
          <p:cNvPr id="9" name="TextBox 8">
            <a:extLst>
              <a:ext uri="{FF2B5EF4-FFF2-40B4-BE49-F238E27FC236}">
                <a16:creationId xmlns:a16="http://schemas.microsoft.com/office/drawing/2014/main" id="{B51CB927-733E-4490-BCB1-780AED42091C}"/>
              </a:ext>
            </a:extLst>
          </p:cNvPr>
          <p:cNvSpPr txBox="1"/>
          <p:nvPr/>
        </p:nvSpPr>
        <p:spPr>
          <a:xfrm>
            <a:off x="628650" y="4393130"/>
            <a:ext cx="8114658" cy="523220"/>
          </a:xfrm>
          <a:prstGeom prst="rect">
            <a:avLst/>
          </a:prstGeom>
          <a:noFill/>
        </p:spPr>
        <p:txBody>
          <a:bodyPr wrap="square" rtlCol="0">
            <a:spAutoFit/>
          </a:bodyPr>
          <a:lstStyle/>
          <a:p>
            <a:r>
              <a:rPr lang="en-IN" sz="1400" dirty="0"/>
              <a:t>Use Tune to achieve the desired specifications. Alternatively you can use optimization to fine tune the performance.</a:t>
            </a:r>
          </a:p>
        </p:txBody>
      </p:sp>
    </p:spTree>
    <p:extLst>
      <p:ext uri="{BB962C8B-B14F-4D97-AF65-F5344CB8AC3E}">
        <p14:creationId xmlns:p14="http://schemas.microsoft.com/office/powerpoint/2010/main" val="221451782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32042-F2F7-4DF7-AFE9-F8C426395E71}"/>
              </a:ext>
            </a:extLst>
          </p:cNvPr>
          <p:cNvSpPr>
            <a:spLocks noGrp="1"/>
          </p:cNvSpPr>
          <p:nvPr>
            <p:ph type="title"/>
          </p:nvPr>
        </p:nvSpPr>
        <p:spPr/>
        <p:txBody>
          <a:bodyPr/>
          <a:lstStyle/>
          <a:p>
            <a:r>
              <a:rPr lang="en-US" dirty="0"/>
              <a:t>Driver Stage</a:t>
            </a:r>
          </a:p>
        </p:txBody>
      </p:sp>
      <p:sp>
        <p:nvSpPr>
          <p:cNvPr id="3" name="Date Placeholder 2">
            <a:extLst>
              <a:ext uri="{FF2B5EF4-FFF2-40B4-BE49-F238E27FC236}">
                <a16:creationId xmlns:a16="http://schemas.microsoft.com/office/drawing/2014/main" id="{9EE226A2-DABB-4C04-A5AF-F3E1EA1ADEA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D87A9F3-EDE1-4FDA-A85E-C48DEB3866DF}"/>
              </a:ext>
            </a:extLst>
          </p:cNvPr>
          <p:cNvSpPr>
            <a:spLocks noGrp="1"/>
          </p:cNvSpPr>
          <p:nvPr>
            <p:ph type="sldNum" sz="quarter" idx="12"/>
          </p:nvPr>
        </p:nvSpPr>
        <p:spPr/>
        <p:txBody>
          <a:bodyPr/>
          <a:lstStyle/>
          <a:p>
            <a:fld id="{2495F090-CA2D-44FF-B42B-1156B48CA943}" type="slidenum">
              <a:rPr lang="en-IN" smtClean="0"/>
              <a:t>213</a:t>
            </a:fld>
            <a:endParaRPr lang="en-IN"/>
          </a:p>
        </p:txBody>
      </p:sp>
      <p:pic>
        <p:nvPicPr>
          <p:cNvPr id="6" name="Picture 5">
            <a:extLst>
              <a:ext uri="{FF2B5EF4-FFF2-40B4-BE49-F238E27FC236}">
                <a16:creationId xmlns:a16="http://schemas.microsoft.com/office/drawing/2014/main" id="{1C127AE3-8C4A-4CF6-A892-FD447BFAB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164" y="838434"/>
            <a:ext cx="5953956" cy="3962953"/>
          </a:xfrm>
          <a:prstGeom prst="rect">
            <a:avLst/>
          </a:prstGeom>
          <a:ln>
            <a:solidFill>
              <a:schemeClr val="accent1"/>
            </a:solidFill>
          </a:ln>
        </p:spPr>
      </p:pic>
      <p:pic>
        <p:nvPicPr>
          <p:cNvPr id="8" name="Picture 7">
            <a:extLst>
              <a:ext uri="{FF2B5EF4-FFF2-40B4-BE49-F238E27FC236}">
                <a16:creationId xmlns:a16="http://schemas.microsoft.com/office/drawing/2014/main" id="{9004B4EC-9CCC-42EB-97E1-9174F505D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993" y="4136018"/>
            <a:ext cx="2516914" cy="2151555"/>
          </a:xfrm>
          <a:prstGeom prst="rect">
            <a:avLst/>
          </a:prstGeom>
          <a:ln>
            <a:solidFill>
              <a:schemeClr val="accent1"/>
            </a:solidFill>
          </a:ln>
        </p:spPr>
      </p:pic>
      <p:sp>
        <p:nvSpPr>
          <p:cNvPr id="9" name="Speech Bubble: Oval 8">
            <a:extLst>
              <a:ext uri="{FF2B5EF4-FFF2-40B4-BE49-F238E27FC236}">
                <a16:creationId xmlns:a16="http://schemas.microsoft.com/office/drawing/2014/main" id="{CD11666E-34C4-4BB5-83BF-A15671652DB6}"/>
              </a:ext>
            </a:extLst>
          </p:cNvPr>
          <p:cNvSpPr/>
          <p:nvPr/>
        </p:nvSpPr>
        <p:spPr>
          <a:xfrm>
            <a:off x="910214" y="4870737"/>
            <a:ext cx="49709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sp>
        <p:nvSpPr>
          <p:cNvPr id="10" name="TextBox 9">
            <a:extLst>
              <a:ext uri="{FF2B5EF4-FFF2-40B4-BE49-F238E27FC236}">
                <a16:creationId xmlns:a16="http://schemas.microsoft.com/office/drawing/2014/main" id="{C5B17FE6-9167-4875-88D9-3FAF62855133}"/>
              </a:ext>
            </a:extLst>
          </p:cNvPr>
          <p:cNvSpPr txBox="1"/>
          <p:nvPr/>
        </p:nvSpPr>
        <p:spPr>
          <a:xfrm>
            <a:off x="720862" y="5167071"/>
            <a:ext cx="5577196" cy="523220"/>
          </a:xfrm>
          <a:prstGeom prst="rect">
            <a:avLst/>
          </a:prstGeom>
          <a:noFill/>
        </p:spPr>
        <p:txBody>
          <a:bodyPr wrap="square" rtlCol="0">
            <a:spAutoFit/>
          </a:bodyPr>
          <a:lstStyle/>
          <a:p>
            <a:r>
              <a:rPr lang="en-IN" sz="1400" dirty="0"/>
              <a:t>Follow the procedure, discussed previously for Power Stage, to implement Driver Stage and Pre-driver stage. </a:t>
            </a:r>
          </a:p>
        </p:txBody>
      </p:sp>
    </p:spTree>
    <p:extLst>
      <p:ext uri="{BB962C8B-B14F-4D97-AF65-F5344CB8AC3E}">
        <p14:creationId xmlns:p14="http://schemas.microsoft.com/office/powerpoint/2010/main" val="338844635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C17B1-DDC6-414C-8E65-9C3429903FAC}"/>
              </a:ext>
            </a:extLst>
          </p:cNvPr>
          <p:cNvSpPr>
            <a:spLocks noGrp="1"/>
          </p:cNvSpPr>
          <p:nvPr>
            <p:ph type="title"/>
          </p:nvPr>
        </p:nvSpPr>
        <p:spPr/>
        <p:txBody>
          <a:bodyPr>
            <a:normAutofit fontScale="90000"/>
          </a:bodyPr>
          <a:lstStyle/>
          <a:p>
            <a:r>
              <a:rPr lang="en-US" dirty="0"/>
              <a:t>ADS Bench for Tuning Driver Stage</a:t>
            </a:r>
          </a:p>
        </p:txBody>
      </p:sp>
      <p:sp>
        <p:nvSpPr>
          <p:cNvPr id="3" name="Date Placeholder 2">
            <a:extLst>
              <a:ext uri="{FF2B5EF4-FFF2-40B4-BE49-F238E27FC236}">
                <a16:creationId xmlns:a16="http://schemas.microsoft.com/office/drawing/2014/main" id="{1186EB46-AC13-42E4-B598-0E98F4CFA89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66961DE-D1BB-4E6D-A3D7-95BE4C41CB68}"/>
              </a:ext>
            </a:extLst>
          </p:cNvPr>
          <p:cNvSpPr>
            <a:spLocks noGrp="1"/>
          </p:cNvSpPr>
          <p:nvPr>
            <p:ph type="sldNum" sz="quarter" idx="12"/>
          </p:nvPr>
        </p:nvSpPr>
        <p:spPr/>
        <p:txBody>
          <a:bodyPr/>
          <a:lstStyle/>
          <a:p>
            <a:fld id="{2495F090-CA2D-44FF-B42B-1156B48CA943}" type="slidenum">
              <a:rPr lang="en-IN" smtClean="0"/>
              <a:t>214</a:t>
            </a:fld>
            <a:endParaRPr lang="en-IN"/>
          </a:p>
        </p:txBody>
      </p:sp>
      <p:pic>
        <p:nvPicPr>
          <p:cNvPr id="6" name="Picture 5">
            <a:extLst>
              <a:ext uri="{FF2B5EF4-FFF2-40B4-BE49-F238E27FC236}">
                <a16:creationId xmlns:a16="http://schemas.microsoft.com/office/drawing/2014/main" id="{40F20F25-4FAE-4361-AC2E-4C1F67050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311" y="1175356"/>
            <a:ext cx="6287377" cy="4096322"/>
          </a:xfrm>
          <a:prstGeom prst="rect">
            <a:avLst/>
          </a:prstGeom>
          <a:ln>
            <a:solidFill>
              <a:schemeClr val="accent1"/>
            </a:solidFill>
          </a:ln>
        </p:spPr>
      </p:pic>
    </p:spTree>
    <p:extLst>
      <p:ext uri="{BB962C8B-B14F-4D97-AF65-F5344CB8AC3E}">
        <p14:creationId xmlns:p14="http://schemas.microsoft.com/office/powerpoint/2010/main" val="405470724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54DB-0BA9-49D0-B960-35C1D14C1D0B}"/>
              </a:ext>
            </a:extLst>
          </p:cNvPr>
          <p:cNvSpPr>
            <a:spLocks noGrp="1"/>
          </p:cNvSpPr>
          <p:nvPr>
            <p:ph type="title"/>
          </p:nvPr>
        </p:nvSpPr>
        <p:spPr>
          <a:xfrm>
            <a:off x="628650" y="2"/>
            <a:ext cx="8515350" cy="769082"/>
          </a:xfrm>
        </p:spPr>
        <p:txBody>
          <a:bodyPr>
            <a:noAutofit/>
          </a:bodyPr>
          <a:lstStyle/>
          <a:p>
            <a:r>
              <a:rPr lang="en-US" sz="3600" dirty="0"/>
              <a:t>HB Simulation Results from Driver Stage</a:t>
            </a:r>
          </a:p>
        </p:txBody>
      </p:sp>
      <p:sp>
        <p:nvSpPr>
          <p:cNvPr id="3" name="Date Placeholder 2">
            <a:extLst>
              <a:ext uri="{FF2B5EF4-FFF2-40B4-BE49-F238E27FC236}">
                <a16:creationId xmlns:a16="http://schemas.microsoft.com/office/drawing/2014/main" id="{035A8D08-7A65-483A-8E65-07DD31987DF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E93BE5A9-8ED6-4F30-8CB5-4EAC335B79C4}"/>
              </a:ext>
            </a:extLst>
          </p:cNvPr>
          <p:cNvSpPr>
            <a:spLocks noGrp="1"/>
          </p:cNvSpPr>
          <p:nvPr>
            <p:ph type="sldNum" sz="quarter" idx="12"/>
          </p:nvPr>
        </p:nvSpPr>
        <p:spPr/>
        <p:txBody>
          <a:bodyPr/>
          <a:lstStyle/>
          <a:p>
            <a:fld id="{2495F090-CA2D-44FF-B42B-1156B48CA943}" type="slidenum">
              <a:rPr lang="en-IN" smtClean="0"/>
              <a:t>215</a:t>
            </a:fld>
            <a:endParaRPr lang="en-IN"/>
          </a:p>
        </p:txBody>
      </p:sp>
      <p:sp>
        <p:nvSpPr>
          <p:cNvPr id="7" name="TextBox 6">
            <a:extLst>
              <a:ext uri="{FF2B5EF4-FFF2-40B4-BE49-F238E27FC236}">
                <a16:creationId xmlns:a16="http://schemas.microsoft.com/office/drawing/2014/main" id="{2BB64172-128D-4CD7-9BE3-6A707F74C71E}"/>
              </a:ext>
            </a:extLst>
          </p:cNvPr>
          <p:cNvSpPr txBox="1"/>
          <p:nvPr/>
        </p:nvSpPr>
        <p:spPr>
          <a:xfrm>
            <a:off x="5800326" y="949586"/>
            <a:ext cx="2326278" cy="369332"/>
          </a:xfrm>
          <a:prstGeom prst="rect">
            <a:avLst/>
          </a:prstGeom>
          <a:noFill/>
        </p:spPr>
        <p:txBody>
          <a:bodyPr wrap="none" rtlCol="0">
            <a:spAutoFit/>
          </a:bodyPr>
          <a:lstStyle/>
          <a:p>
            <a:r>
              <a:rPr lang="en-US" dirty="0"/>
              <a:t>8.5 GHz to 10.5 GHz</a:t>
            </a:r>
          </a:p>
        </p:txBody>
      </p:sp>
      <p:pic>
        <p:nvPicPr>
          <p:cNvPr id="8" name="Picture 7">
            <a:extLst>
              <a:ext uri="{FF2B5EF4-FFF2-40B4-BE49-F238E27FC236}">
                <a16:creationId xmlns:a16="http://schemas.microsoft.com/office/drawing/2014/main" id="{15F1A944-431D-4C70-A21C-E09F6F1C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452" y="1318918"/>
            <a:ext cx="6239746" cy="4220164"/>
          </a:xfrm>
          <a:prstGeom prst="rect">
            <a:avLst/>
          </a:prstGeom>
          <a:ln>
            <a:solidFill>
              <a:schemeClr val="accent1"/>
            </a:solidFill>
          </a:ln>
        </p:spPr>
      </p:pic>
    </p:spTree>
    <p:extLst>
      <p:ext uri="{BB962C8B-B14F-4D97-AF65-F5344CB8AC3E}">
        <p14:creationId xmlns:p14="http://schemas.microsoft.com/office/powerpoint/2010/main" val="152110357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0913-2CFF-480A-9DBD-EA51D1F5D621}"/>
              </a:ext>
            </a:extLst>
          </p:cNvPr>
          <p:cNvSpPr>
            <a:spLocks noGrp="1"/>
          </p:cNvSpPr>
          <p:nvPr>
            <p:ph type="title"/>
          </p:nvPr>
        </p:nvSpPr>
        <p:spPr/>
        <p:txBody>
          <a:bodyPr/>
          <a:lstStyle/>
          <a:p>
            <a:r>
              <a:rPr lang="en-US" dirty="0"/>
              <a:t>Complete Three Stage</a:t>
            </a:r>
          </a:p>
        </p:txBody>
      </p:sp>
      <p:sp>
        <p:nvSpPr>
          <p:cNvPr id="3" name="Date Placeholder 2">
            <a:extLst>
              <a:ext uri="{FF2B5EF4-FFF2-40B4-BE49-F238E27FC236}">
                <a16:creationId xmlns:a16="http://schemas.microsoft.com/office/drawing/2014/main" id="{85B05853-895F-4992-86F3-598E55D3280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9422C10-ECDA-483D-9CEF-9235A260B94E}"/>
              </a:ext>
            </a:extLst>
          </p:cNvPr>
          <p:cNvSpPr>
            <a:spLocks noGrp="1"/>
          </p:cNvSpPr>
          <p:nvPr>
            <p:ph type="sldNum" sz="quarter" idx="12"/>
          </p:nvPr>
        </p:nvSpPr>
        <p:spPr/>
        <p:txBody>
          <a:bodyPr/>
          <a:lstStyle/>
          <a:p>
            <a:fld id="{2495F090-CA2D-44FF-B42B-1156B48CA943}" type="slidenum">
              <a:rPr lang="en-IN" smtClean="0"/>
              <a:t>216</a:t>
            </a:fld>
            <a:endParaRPr lang="en-IN"/>
          </a:p>
        </p:txBody>
      </p:sp>
      <p:pic>
        <p:nvPicPr>
          <p:cNvPr id="6" name="Picture 5">
            <a:extLst>
              <a:ext uri="{FF2B5EF4-FFF2-40B4-BE49-F238E27FC236}">
                <a16:creationId xmlns:a16="http://schemas.microsoft.com/office/drawing/2014/main" id="{55838B83-E46C-46D6-9945-065875DCB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491" y="1040930"/>
            <a:ext cx="6944694" cy="3419952"/>
          </a:xfrm>
          <a:prstGeom prst="rect">
            <a:avLst/>
          </a:prstGeom>
          <a:ln>
            <a:solidFill>
              <a:schemeClr val="accent1"/>
            </a:solidFill>
          </a:ln>
        </p:spPr>
      </p:pic>
    </p:spTree>
    <p:extLst>
      <p:ext uri="{BB962C8B-B14F-4D97-AF65-F5344CB8AC3E}">
        <p14:creationId xmlns:p14="http://schemas.microsoft.com/office/powerpoint/2010/main" val="91282633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F6A3-6068-4D13-B893-CE6467D2C5F9}"/>
              </a:ext>
            </a:extLst>
          </p:cNvPr>
          <p:cNvSpPr>
            <a:spLocks noGrp="1"/>
          </p:cNvSpPr>
          <p:nvPr>
            <p:ph type="title"/>
          </p:nvPr>
        </p:nvSpPr>
        <p:spPr/>
        <p:txBody>
          <a:bodyPr/>
          <a:lstStyle/>
          <a:p>
            <a:r>
              <a:rPr lang="en-US" dirty="0"/>
              <a:t>Circuit Simulation Results</a:t>
            </a:r>
          </a:p>
        </p:txBody>
      </p:sp>
      <p:sp>
        <p:nvSpPr>
          <p:cNvPr id="3" name="Date Placeholder 2">
            <a:extLst>
              <a:ext uri="{FF2B5EF4-FFF2-40B4-BE49-F238E27FC236}">
                <a16:creationId xmlns:a16="http://schemas.microsoft.com/office/drawing/2014/main" id="{FEFB30AF-1D63-4221-8ABA-027EABD2F01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E9BEF15-7660-4774-B97C-ED52C118E4EF}"/>
              </a:ext>
            </a:extLst>
          </p:cNvPr>
          <p:cNvSpPr>
            <a:spLocks noGrp="1"/>
          </p:cNvSpPr>
          <p:nvPr>
            <p:ph type="sldNum" sz="quarter" idx="12"/>
          </p:nvPr>
        </p:nvSpPr>
        <p:spPr/>
        <p:txBody>
          <a:bodyPr/>
          <a:lstStyle/>
          <a:p>
            <a:fld id="{2495F090-CA2D-44FF-B42B-1156B48CA943}" type="slidenum">
              <a:rPr lang="en-IN" smtClean="0"/>
              <a:t>217</a:t>
            </a:fld>
            <a:endParaRPr lang="en-IN"/>
          </a:p>
        </p:txBody>
      </p:sp>
      <p:pic>
        <p:nvPicPr>
          <p:cNvPr id="6" name="Picture 5">
            <a:extLst>
              <a:ext uri="{FF2B5EF4-FFF2-40B4-BE49-F238E27FC236}">
                <a16:creationId xmlns:a16="http://schemas.microsoft.com/office/drawing/2014/main" id="{14807212-A8C5-40DD-A6D3-135FB5CD5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432" y="1020105"/>
            <a:ext cx="5125165" cy="3543795"/>
          </a:xfrm>
          <a:prstGeom prst="rect">
            <a:avLst/>
          </a:prstGeom>
          <a:ln>
            <a:solidFill>
              <a:schemeClr val="accent1"/>
            </a:solidFill>
          </a:ln>
        </p:spPr>
      </p:pic>
      <p:sp>
        <p:nvSpPr>
          <p:cNvPr id="7" name="TextBox 6">
            <a:extLst>
              <a:ext uri="{FF2B5EF4-FFF2-40B4-BE49-F238E27FC236}">
                <a16:creationId xmlns:a16="http://schemas.microsoft.com/office/drawing/2014/main" id="{1CCF4892-F8F2-4B97-A84E-82A8FF17A712}"/>
              </a:ext>
            </a:extLst>
          </p:cNvPr>
          <p:cNvSpPr txBox="1"/>
          <p:nvPr/>
        </p:nvSpPr>
        <p:spPr>
          <a:xfrm>
            <a:off x="729466" y="4736387"/>
            <a:ext cx="8106054" cy="646331"/>
          </a:xfrm>
          <a:prstGeom prst="rect">
            <a:avLst/>
          </a:prstGeom>
          <a:noFill/>
        </p:spPr>
        <p:txBody>
          <a:bodyPr wrap="square" rtlCol="0">
            <a:spAutoFit/>
          </a:bodyPr>
          <a:lstStyle/>
          <a:p>
            <a:r>
              <a:rPr lang="en-US" dirty="0"/>
              <a:t>Variation across frequency should not be source of concern. Experience shows that this variation is not noticeable in EM Co-Simulation. </a:t>
            </a:r>
          </a:p>
        </p:txBody>
      </p:sp>
    </p:spTree>
    <p:extLst>
      <p:ext uri="{BB962C8B-B14F-4D97-AF65-F5344CB8AC3E}">
        <p14:creationId xmlns:p14="http://schemas.microsoft.com/office/powerpoint/2010/main" val="304033943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0E20-CE2C-410D-A325-4EC558ECD8CE}"/>
              </a:ext>
            </a:extLst>
          </p:cNvPr>
          <p:cNvSpPr>
            <a:spLocks noGrp="1"/>
          </p:cNvSpPr>
          <p:nvPr>
            <p:ph type="title"/>
          </p:nvPr>
        </p:nvSpPr>
        <p:spPr/>
        <p:txBody>
          <a:bodyPr/>
          <a:lstStyle/>
          <a:p>
            <a:r>
              <a:rPr lang="en-US" dirty="0"/>
              <a:t>Load Match Implementation</a:t>
            </a:r>
          </a:p>
        </p:txBody>
      </p:sp>
      <p:sp>
        <p:nvSpPr>
          <p:cNvPr id="3" name="Date Placeholder 2">
            <a:extLst>
              <a:ext uri="{FF2B5EF4-FFF2-40B4-BE49-F238E27FC236}">
                <a16:creationId xmlns:a16="http://schemas.microsoft.com/office/drawing/2014/main" id="{3544C444-A784-4189-8552-3FE1B49EF28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EDA9A43-A410-44CE-A1B2-25869563DD92}"/>
              </a:ext>
            </a:extLst>
          </p:cNvPr>
          <p:cNvSpPr>
            <a:spLocks noGrp="1"/>
          </p:cNvSpPr>
          <p:nvPr>
            <p:ph type="sldNum" sz="quarter" idx="12"/>
          </p:nvPr>
        </p:nvSpPr>
        <p:spPr/>
        <p:txBody>
          <a:bodyPr/>
          <a:lstStyle/>
          <a:p>
            <a:fld id="{2495F090-CA2D-44FF-B42B-1156B48CA943}" type="slidenum">
              <a:rPr lang="en-IN" smtClean="0"/>
              <a:t>218</a:t>
            </a:fld>
            <a:endParaRPr lang="en-IN"/>
          </a:p>
        </p:txBody>
      </p:sp>
      <p:pic>
        <p:nvPicPr>
          <p:cNvPr id="6" name="Picture 5">
            <a:extLst>
              <a:ext uri="{FF2B5EF4-FFF2-40B4-BE49-F238E27FC236}">
                <a16:creationId xmlns:a16="http://schemas.microsoft.com/office/drawing/2014/main" id="{FC12A603-C037-4EA1-A399-FF372705C91E}"/>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20044" y="769084"/>
            <a:ext cx="2514951" cy="1009791"/>
          </a:xfrm>
          <a:prstGeom prst="rect">
            <a:avLst/>
          </a:prstGeom>
          <a:ln>
            <a:solidFill>
              <a:schemeClr val="accent1"/>
            </a:solidFill>
          </a:ln>
        </p:spPr>
      </p:pic>
      <p:pic>
        <p:nvPicPr>
          <p:cNvPr id="8" name="Picture 7">
            <a:extLst>
              <a:ext uri="{FF2B5EF4-FFF2-40B4-BE49-F238E27FC236}">
                <a16:creationId xmlns:a16="http://schemas.microsoft.com/office/drawing/2014/main" id="{8AC1135C-6D5E-4A12-BA17-EC9334377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44" y="2022218"/>
            <a:ext cx="5973009" cy="3677163"/>
          </a:xfrm>
          <a:prstGeom prst="rect">
            <a:avLst/>
          </a:prstGeom>
          <a:ln>
            <a:solidFill>
              <a:schemeClr val="accent1"/>
            </a:solidFill>
          </a:ln>
        </p:spPr>
      </p:pic>
      <p:sp>
        <p:nvSpPr>
          <p:cNvPr id="9" name="Parallelogram 8">
            <a:extLst>
              <a:ext uri="{FF2B5EF4-FFF2-40B4-BE49-F238E27FC236}">
                <a16:creationId xmlns:a16="http://schemas.microsoft.com/office/drawing/2014/main" id="{C4C280E9-CC7A-4FBF-A26D-E44FF3280136}"/>
              </a:ext>
            </a:extLst>
          </p:cNvPr>
          <p:cNvSpPr/>
          <p:nvPr/>
        </p:nvSpPr>
        <p:spPr>
          <a:xfrm flipH="1">
            <a:off x="2438397" y="2082800"/>
            <a:ext cx="1968499" cy="2349500"/>
          </a:xfrm>
          <a:prstGeom prst="parallelogram">
            <a:avLst>
              <a:gd name="adj" fmla="val 41596"/>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a:extLst>
              <a:ext uri="{FF2B5EF4-FFF2-40B4-BE49-F238E27FC236}">
                <a16:creationId xmlns:a16="http://schemas.microsoft.com/office/drawing/2014/main" id="{4A755CA2-D5CF-4859-80A9-B17A5AF42763}"/>
              </a:ext>
            </a:extLst>
          </p:cNvPr>
          <p:cNvSpPr/>
          <p:nvPr/>
        </p:nvSpPr>
        <p:spPr>
          <a:xfrm>
            <a:off x="3706548" y="1596768"/>
            <a:ext cx="1104900" cy="1660782"/>
          </a:xfrm>
          <a:prstGeom prst="arc">
            <a:avLst>
              <a:gd name="adj1" fmla="val 11076937"/>
              <a:gd name="adj2" fmla="val 16247743"/>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25E9075E-764C-4CFB-B728-AA7124DB8756}"/>
              </a:ext>
            </a:extLst>
          </p:cNvPr>
          <p:cNvSpPr txBox="1"/>
          <p:nvPr/>
        </p:nvSpPr>
        <p:spPr>
          <a:xfrm>
            <a:off x="4258998" y="1423710"/>
            <a:ext cx="2723823" cy="369332"/>
          </a:xfrm>
          <a:prstGeom prst="rect">
            <a:avLst/>
          </a:prstGeom>
          <a:noFill/>
        </p:spPr>
        <p:txBody>
          <a:bodyPr wrap="none" rtlCol="0">
            <a:spAutoFit/>
          </a:bodyPr>
          <a:lstStyle/>
          <a:p>
            <a:r>
              <a:rPr lang="en-US" dirty="0"/>
              <a:t>Package Line Equivalent</a:t>
            </a:r>
          </a:p>
        </p:txBody>
      </p:sp>
      <p:pic>
        <p:nvPicPr>
          <p:cNvPr id="13" name="Picture 12">
            <a:extLst>
              <a:ext uri="{FF2B5EF4-FFF2-40B4-BE49-F238E27FC236}">
                <a16:creationId xmlns:a16="http://schemas.microsoft.com/office/drawing/2014/main" id="{841909AE-E825-49EA-9D65-4E312CA67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228" y="4229100"/>
            <a:ext cx="3927772" cy="1991999"/>
          </a:xfrm>
          <a:prstGeom prst="rect">
            <a:avLst/>
          </a:prstGeom>
          <a:ln>
            <a:solidFill>
              <a:schemeClr val="accent1"/>
            </a:solidFill>
          </a:ln>
        </p:spPr>
      </p:pic>
    </p:spTree>
    <p:extLst>
      <p:ext uri="{BB962C8B-B14F-4D97-AF65-F5344CB8AC3E}">
        <p14:creationId xmlns:p14="http://schemas.microsoft.com/office/powerpoint/2010/main" val="110772843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9FAF-DA90-422C-AF24-5C5AB3F0552B}"/>
              </a:ext>
            </a:extLst>
          </p:cNvPr>
          <p:cNvSpPr>
            <a:spLocks noGrp="1"/>
          </p:cNvSpPr>
          <p:nvPr>
            <p:ph type="title"/>
          </p:nvPr>
        </p:nvSpPr>
        <p:spPr/>
        <p:txBody>
          <a:bodyPr/>
          <a:lstStyle/>
          <a:p>
            <a:r>
              <a:rPr lang="en-US" dirty="0"/>
              <a:t>Load Match Implementation</a:t>
            </a:r>
          </a:p>
        </p:txBody>
      </p:sp>
      <p:sp>
        <p:nvSpPr>
          <p:cNvPr id="3" name="Date Placeholder 2">
            <a:extLst>
              <a:ext uri="{FF2B5EF4-FFF2-40B4-BE49-F238E27FC236}">
                <a16:creationId xmlns:a16="http://schemas.microsoft.com/office/drawing/2014/main" id="{625C1015-8801-458A-8982-477CA522399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1344F4A-F61A-4346-A1CE-EC08986986F9}"/>
              </a:ext>
            </a:extLst>
          </p:cNvPr>
          <p:cNvSpPr>
            <a:spLocks noGrp="1"/>
          </p:cNvSpPr>
          <p:nvPr>
            <p:ph type="sldNum" sz="quarter" idx="12"/>
          </p:nvPr>
        </p:nvSpPr>
        <p:spPr/>
        <p:txBody>
          <a:bodyPr/>
          <a:lstStyle/>
          <a:p>
            <a:fld id="{2495F090-CA2D-44FF-B42B-1156B48CA943}" type="slidenum">
              <a:rPr lang="en-IN" smtClean="0"/>
              <a:t>219</a:t>
            </a:fld>
            <a:endParaRPr lang="en-IN"/>
          </a:p>
        </p:txBody>
      </p:sp>
      <p:pic>
        <p:nvPicPr>
          <p:cNvPr id="6" name="Picture 5">
            <a:extLst>
              <a:ext uri="{FF2B5EF4-FFF2-40B4-BE49-F238E27FC236}">
                <a16:creationId xmlns:a16="http://schemas.microsoft.com/office/drawing/2014/main" id="{B6ED2A8F-0645-41D1-AF71-58BAE8FA477A}"/>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865471" y="884435"/>
            <a:ext cx="3096057" cy="2381582"/>
          </a:xfrm>
          <a:prstGeom prst="rect">
            <a:avLst/>
          </a:prstGeom>
          <a:ln>
            <a:solidFill>
              <a:schemeClr val="accent1"/>
            </a:solidFill>
          </a:ln>
        </p:spPr>
      </p:pic>
      <p:pic>
        <p:nvPicPr>
          <p:cNvPr id="8" name="Picture 7">
            <a:extLst>
              <a:ext uri="{FF2B5EF4-FFF2-40B4-BE49-F238E27FC236}">
                <a16:creationId xmlns:a16="http://schemas.microsoft.com/office/drawing/2014/main" id="{554ACAB1-586F-47CC-89DE-45A3DDE9F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678" y="884435"/>
            <a:ext cx="3734321" cy="1238423"/>
          </a:xfrm>
          <a:prstGeom prst="rect">
            <a:avLst/>
          </a:prstGeom>
          <a:ln>
            <a:solidFill>
              <a:schemeClr val="accent1"/>
            </a:solidFill>
          </a:ln>
        </p:spPr>
      </p:pic>
      <p:pic>
        <p:nvPicPr>
          <p:cNvPr id="10" name="Picture 9">
            <a:extLst>
              <a:ext uri="{FF2B5EF4-FFF2-40B4-BE49-F238E27FC236}">
                <a16:creationId xmlns:a16="http://schemas.microsoft.com/office/drawing/2014/main" id="{CD915D59-2587-4AAD-B3AF-C89FF7E25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20" y="4022159"/>
            <a:ext cx="5372850" cy="2124371"/>
          </a:xfrm>
          <a:prstGeom prst="rect">
            <a:avLst/>
          </a:prstGeom>
          <a:ln>
            <a:solidFill>
              <a:schemeClr val="accent1"/>
            </a:solidFill>
          </a:ln>
        </p:spPr>
      </p:pic>
    </p:spTree>
    <p:extLst>
      <p:ext uri="{BB962C8B-B14F-4D97-AF65-F5344CB8AC3E}">
        <p14:creationId xmlns:p14="http://schemas.microsoft.com/office/powerpoint/2010/main" val="2372760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461877-918E-4156-A64C-29E5B9A7FF10}"/>
              </a:ext>
            </a:extLst>
          </p:cNvPr>
          <p:cNvSpPr>
            <a:spLocks noGrp="1"/>
          </p:cNvSpPr>
          <p:nvPr>
            <p:ph type="title"/>
          </p:nvPr>
        </p:nvSpPr>
        <p:spPr/>
        <p:txBody>
          <a:bodyPr/>
          <a:lstStyle/>
          <a:p>
            <a:r>
              <a:rPr lang="en-IN" dirty="0"/>
              <a:t>Overview of Problem</a:t>
            </a:r>
          </a:p>
        </p:txBody>
      </p:sp>
      <p:sp>
        <p:nvSpPr>
          <p:cNvPr id="4" name="Date Placeholder 3">
            <a:extLst>
              <a:ext uri="{FF2B5EF4-FFF2-40B4-BE49-F238E27FC236}">
                <a16:creationId xmlns:a16="http://schemas.microsoft.com/office/drawing/2014/main" id="{37E361F3-D922-4062-88D7-A442D44C2D72}"/>
              </a:ext>
            </a:extLst>
          </p:cNvPr>
          <p:cNvSpPr>
            <a:spLocks noGrp="1"/>
          </p:cNvSpPr>
          <p:nvPr>
            <p:ph type="dt" sz="half" idx="10"/>
          </p:nvPr>
        </p:nvSpPr>
        <p:spPr/>
        <p:txBody>
          <a:bodyPr/>
          <a:lstStyle/>
          <a:p>
            <a:fld id="{1F3FE0A6-3C89-4F9D-86B2-EA563F2B0EDE}" type="datetime1">
              <a:rPr lang="en-IN" smtClean="0"/>
              <a:t>09-09-2019</a:t>
            </a:fld>
            <a:endParaRPr lang="en-IN"/>
          </a:p>
        </p:txBody>
      </p:sp>
      <p:sp>
        <p:nvSpPr>
          <p:cNvPr id="5" name="Slide Number Placeholder 4">
            <a:extLst>
              <a:ext uri="{FF2B5EF4-FFF2-40B4-BE49-F238E27FC236}">
                <a16:creationId xmlns:a16="http://schemas.microsoft.com/office/drawing/2014/main" id="{10CD90F3-6355-467C-9D5A-628452008CE2}"/>
              </a:ext>
            </a:extLst>
          </p:cNvPr>
          <p:cNvSpPr>
            <a:spLocks noGrp="1"/>
          </p:cNvSpPr>
          <p:nvPr>
            <p:ph type="sldNum" sz="quarter" idx="12"/>
          </p:nvPr>
        </p:nvSpPr>
        <p:spPr/>
        <p:txBody>
          <a:bodyPr/>
          <a:lstStyle/>
          <a:p>
            <a:fld id="{2495F090-CA2D-44FF-B42B-1156B48CA943}" type="slidenum">
              <a:rPr lang="en-IN" smtClean="0"/>
              <a:t>22</a:t>
            </a:fld>
            <a:endParaRPr lang="en-IN"/>
          </a:p>
        </p:txBody>
      </p:sp>
      <p:sp>
        <p:nvSpPr>
          <p:cNvPr id="7" name="TextBox 6">
            <a:extLst>
              <a:ext uri="{FF2B5EF4-FFF2-40B4-BE49-F238E27FC236}">
                <a16:creationId xmlns:a16="http://schemas.microsoft.com/office/drawing/2014/main" id="{ECB9063C-0848-4546-A206-27A6993198DB}"/>
              </a:ext>
            </a:extLst>
          </p:cNvPr>
          <p:cNvSpPr txBox="1"/>
          <p:nvPr/>
        </p:nvSpPr>
        <p:spPr>
          <a:xfrm>
            <a:off x="628650" y="665825"/>
            <a:ext cx="7212231" cy="369332"/>
          </a:xfrm>
          <a:prstGeom prst="rect">
            <a:avLst/>
          </a:prstGeom>
          <a:noFill/>
        </p:spPr>
        <p:txBody>
          <a:bodyPr wrap="none" rtlCol="0">
            <a:spAutoFit/>
          </a:bodyPr>
          <a:lstStyle/>
          <a:p>
            <a:r>
              <a:rPr lang="en-IN" dirty="0"/>
              <a:t>Goal: to study output and transfer characteristics of an NMOS device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8D1CBC-FB8E-4FF7-AF9B-605C40ED69FF}"/>
                  </a:ext>
                </a:extLst>
              </p:cNvPr>
              <p:cNvSpPr txBox="1"/>
              <p:nvPr/>
            </p:nvSpPr>
            <p:spPr>
              <a:xfrm>
                <a:off x="1867464" y="1461174"/>
                <a:ext cx="4754828"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b="0" i="1" smtClean="0">
                              <a:latin typeface="Cambria Math" panose="02040503050406030204" pitchFamily="18" charset="0"/>
                            </a:rPr>
                            <m:t>𝐼</m:t>
                          </m:r>
                        </m:e>
                        <m:sub>
                          <m:r>
                            <a:rPr lang="en-IN" b="0" i="1" smtClean="0">
                              <a:latin typeface="Cambria Math" panose="02040503050406030204" pitchFamily="18" charset="0"/>
                            </a:rPr>
                            <m:t>𝐷</m:t>
                          </m:r>
                        </m:sub>
                      </m:sSub>
                      <m:r>
                        <a:rPr lang="en-IN" b="0" i="1" smtClean="0">
                          <a:latin typeface="Cambria Math" panose="02040503050406030204" pitchFamily="18" charset="0"/>
                        </a:rPr>
                        <m:t>=</m:t>
                      </m:r>
                      <m:f>
                        <m:fPr>
                          <m:ctrlPr>
                            <a:rPr lang="en-IN" b="0" i="1" smtClean="0">
                              <a:latin typeface="Cambria Math" panose="02040503050406030204" pitchFamily="18" charset="0"/>
                            </a:rPr>
                          </m:ctrlPr>
                        </m:fPr>
                        <m:num>
                          <m:sSub>
                            <m:sSubPr>
                              <m:ctrlPr>
                                <a:rPr lang="en-IN" b="0" i="1" smtClean="0">
                                  <a:latin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𝜇</m:t>
                              </m:r>
                            </m:e>
                            <m:sub>
                              <m:r>
                                <a:rPr lang="en-IN" b="0" i="1" smtClean="0">
                                  <a:latin typeface="Cambria Math" panose="02040503050406030204" pitchFamily="18" charset="0"/>
                                </a:rPr>
                                <m:t>𝑛</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𝐶</m:t>
                              </m:r>
                            </m:e>
                            <m:sub>
                              <m:r>
                                <a:rPr lang="en-IN" b="0" i="1" smtClean="0">
                                  <a:latin typeface="Cambria Math" panose="02040503050406030204" pitchFamily="18" charset="0"/>
                                </a:rPr>
                                <m:t>𝑜𝑥</m:t>
                              </m:r>
                            </m:sub>
                          </m:sSub>
                        </m:num>
                        <m:den>
                          <m:r>
                            <a:rPr lang="en-IN" b="0" i="1" smtClean="0">
                              <a:latin typeface="Cambria Math" panose="02040503050406030204" pitchFamily="18" charset="0"/>
                            </a:rPr>
                            <m:t>2</m:t>
                          </m:r>
                        </m:den>
                      </m:f>
                      <m:d>
                        <m:dPr>
                          <m:ctrlPr>
                            <a:rPr lang="en-IN" b="0" i="1" smtClean="0">
                              <a:latin typeface="Cambria Math" panose="02040503050406030204" pitchFamily="18" charset="0"/>
                            </a:rPr>
                          </m:ctrlPr>
                        </m:dPr>
                        <m:e>
                          <m:f>
                            <m:fPr>
                              <m:ctrlPr>
                                <a:rPr lang="en-IN" b="0" i="1" smtClean="0">
                                  <a:latin typeface="Cambria Math" panose="02040503050406030204" pitchFamily="18" charset="0"/>
                                </a:rPr>
                              </m:ctrlPr>
                            </m:fPr>
                            <m:num>
                              <m:r>
                                <a:rPr lang="en-IN" b="0" i="1" smtClean="0">
                                  <a:latin typeface="Cambria Math" panose="02040503050406030204" pitchFamily="18" charset="0"/>
                                </a:rPr>
                                <m:t>𝑊</m:t>
                              </m:r>
                            </m:num>
                            <m:den>
                              <m:r>
                                <a:rPr lang="en-IN" b="0" i="1" smtClean="0">
                                  <a:latin typeface="Cambria Math" panose="02040503050406030204" pitchFamily="18" charset="0"/>
                                </a:rPr>
                                <m:t>𝐿</m:t>
                              </m:r>
                            </m:den>
                          </m:f>
                        </m:e>
                      </m:d>
                      <m:sSup>
                        <m:sSupPr>
                          <m:ctrlPr>
                            <a:rPr lang="en-IN" b="0" i="1" smtClean="0">
                              <a:latin typeface="Cambria Math" panose="02040503050406030204" pitchFamily="18" charset="0"/>
                            </a:rPr>
                          </m:ctrlPr>
                        </m:sSupPr>
                        <m:e>
                          <m:d>
                            <m:dPr>
                              <m:ctrlPr>
                                <a:rPr lang="en-IN" b="0" i="1" smtClean="0">
                                  <a:latin typeface="Cambria Math" panose="02040503050406030204" pitchFamily="18" charset="0"/>
                                </a:rPr>
                              </m:ctrlPr>
                            </m:dPr>
                            <m:e>
                              <m:sSub>
                                <m:sSubPr>
                                  <m:ctrlPr>
                                    <a:rPr lang="en-IN" b="0" i="1" smtClean="0">
                                      <a:latin typeface="Cambria Math" panose="02040503050406030204" pitchFamily="18" charset="0"/>
                                    </a:rPr>
                                  </m:ctrlPr>
                                </m:sSubPr>
                                <m:e>
                                  <m:r>
                                    <a:rPr lang="en-IN" b="0" i="1" smtClean="0">
                                      <a:latin typeface="Cambria Math" panose="02040503050406030204" pitchFamily="18" charset="0"/>
                                    </a:rPr>
                                    <m:t>𝑉</m:t>
                                  </m:r>
                                </m:e>
                                <m:sub>
                                  <m:r>
                                    <a:rPr lang="en-IN" b="0" i="1" smtClean="0">
                                      <a:latin typeface="Cambria Math" panose="02040503050406030204" pitchFamily="18" charset="0"/>
                                    </a:rPr>
                                    <m:t>𝐺𝑆</m:t>
                                  </m:r>
                                </m:sub>
                              </m:sSub>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𝑉</m:t>
                                  </m:r>
                                </m:e>
                                <m:sub>
                                  <m:r>
                                    <a:rPr lang="en-IN" b="0" i="1" smtClean="0">
                                      <a:latin typeface="Cambria Math" panose="02040503050406030204" pitchFamily="18" charset="0"/>
                                    </a:rPr>
                                    <m:t>𝑡</m:t>
                                  </m:r>
                                </m:sub>
                              </m:sSub>
                            </m:e>
                          </m:d>
                        </m:e>
                        <m:sup>
                          <m:r>
                            <a:rPr lang="en-IN" b="0" i="1" smtClean="0">
                              <a:latin typeface="Cambria Math" panose="02040503050406030204" pitchFamily="18" charset="0"/>
                            </a:rPr>
                            <m:t>2</m:t>
                          </m:r>
                        </m:sup>
                      </m:sSup>
                      <m:d>
                        <m:dPr>
                          <m:ctrlPr>
                            <a:rPr lang="en-IN" b="0" i="1" smtClean="0">
                              <a:latin typeface="Cambria Math" panose="02040503050406030204" pitchFamily="18" charset="0"/>
                            </a:rPr>
                          </m:ctrlPr>
                        </m:dPr>
                        <m:e>
                          <m:r>
                            <a:rPr lang="en-IN" b="0" i="1" smtClean="0">
                              <a:latin typeface="Cambria Math" panose="02040503050406030204" pitchFamily="18" charset="0"/>
                            </a:rPr>
                            <m:t>1+</m:t>
                          </m:r>
                          <m:r>
                            <a:rPr lang="en-IN" b="0" i="1" smtClean="0">
                              <a:latin typeface="Cambria Math" panose="02040503050406030204" pitchFamily="18" charset="0"/>
                              <a:ea typeface="Cambria Math" panose="02040503050406030204" pitchFamily="18" charset="0"/>
                            </a:rPr>
                            <m:t>𝜆</m:t>
                          </m:r>
                          <m:d>
                            <m:dPr>
                              <m:ctrlPr>
                                <a:rPr lang="en-IN" b="0" i="1" smtClean="0">
                                  <a:latin typeface="Cambria Math" panose="02040503050406030204" pitchFamily="18" charset="0"/>
                                  <a:ea typeface="Cambria Math" panose="02040503050406030204" pitchFamily="18" charset="0"/>
                                </a:rPr>
                              </m:ctrlPr>
                            </m:dPr>
                            <m:e>
                              <m:sSub>
                                <m:sSubPr>
                                  <m:ctrlPr>
                                    <a:rPr lang="en-IN" b="0" i="1" smtClean="0">
                                      <a:latin typeface="Cambria Math" panose="02040503050406030204" pitchFamily="18" charset="0"/>
                                      <a:ea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𝑉</m:t>
                                  </m:r>
                                </m:e>
                                <m:sub>
                                  <m:r>
                                    <a:rPr lang="en-IN" b="0" i="1" smtClean="0">
                                      <a:latin typeface="Cambria Math" panose="02040503050406030204" pitchFamily="18" charset="0"/>
                                      <a:ea typeface="Cambria Math" panose="02040503050406030204" pitchFamily="18" charset="0"/>
                                    </a:rPr>
                                    <m:t>𝐷𝑆</m:t>
                                  </m:r>
                                </m:sub>
                              </m:sSub>
                              <m:r>
                                <a:rPr lang="en-IN" b="0" i="1" smtClean="0">
                                  <a:latin typeface="Cambria Math" panose="02040503050406030204" pitchFamily="18" charset="0"/>
                                  <a:ea typeface="Cambria Math" panose="02040503050406030204" pitchFamily="18" charset="0"/>
                                </a:rPr>
                                <m:t>−</m:t>
                              </m:r>
                              <m:sSub>
                                <m:sSubPr>
                                  <m:ctrlPr>
                                    <a:rPr lang="en-IN" b="0" i="1" smtClean="0">
                                      <a:latin typeface="Cambria Math" panose="02040503050406030204" pitchFamily="18" charset="0"/>
                                      <a:ea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𝑉</m:t>
                                  </m:r>
                                </m:e>
                                <m:sub>
                                  <m:r>
                                    <a:rPr lang="en-IN" b="0" i="1" smtClean="0">
                                      <a:latin typeface="Cambria Math" panose="02040503050406030204" pitchFamily="18" charset="0"/>
                                      <a:ea typeface="Cambria Math" panose="02040503050406030204" pitchFamily="18" charset="0"/>
                                    </a:rPr>
                                    <m:t>𝑜𝑣</m:t>
                                  </m:r>
                                </m:sub>
                              </m:sSub>
                            </m:e>
                          </m:d>
                        </m:e>
                      </m:d>
                    </m:oMath>
                  </m:oMathPara>
                </a14:m>
                <a:endParaRPr lang="en-IN" dirty="0"/>
              </a:p>
            </p:txBody>
          </p:sp>
        </mc:Choice>
        <mc:Fallback xmlns="">
          <p:sp>
            <p:nvSpPr>
              <p:cNvPr id="8" name="TextBox 7">
                <a:extLst>
                  <a:ext uri="{FF2B5EF4-FFF2-40B4-BE49-F238E27FC236}">
                    <a16:creationId xmlns:a16="http://schemas.microsoft.com/office/drawing/2014/main" id="{BF8D1CBC-FB8E-4FF7-AF9B-605C40ED69FF}"/>
                  </a:ext>
                </a:extLst>
              </p:cNvPr>
              <p:cNvSpPr txBox="1">
                <a:spLocks noRot="1" noChangeAspect="1" noMove="1" noResize="1" noEditPoints="1" noAdjustHandles="1" noChangeArrowheads="1" noChangeShapeType="1" noTextEdit="1"/>
              </p:cNvSpPr>
              <p:nvPr/>
            </p:nvSpPr>
            <p:spPr>
              <a:xfrm>
                <a:off x="1867464" y="1461174"/>
                <a:ext cx="4754828" cy="622350"/>
              </a:xfrm>
              <a:prstGeom prst="rect">
                <a:avLst/>
              </a:prstGeom>
              <a:blipFill>
                <a:blip r:embed="rId2"/>
                <a:stretch>
                  <a:fillRect/>
                </a:stretch>
              </a:blipFill>
            </p:spPr>
            <p:txBody>
              <a:bodyPr/>
              <a:lstStyle/>
              <a:p>
                <a:r>
                  <a:rPr lang="en-IN">
                    <a:noFill/>
                  </a:rPr>
                  <a:t> </a:t>
                </a:r>
              </a:p>
            </p:txBody>
          </p:sp>
        </mc:Fallback>
      </mc:AlternateContent>
      <p:sp>
        <p:nvSpPr>
          <p:cNvPr id="9" name="Rectangle 8">
            <a:extLst>
              <a:ext uri="{FF2B5EF4-FFF2-40B4-BE49-F238E27FC236}">
                <a16:creationId xmlns:a16="http://schemas.microsoft.com/office/drawing/2014/main" id="{D357C035-B1C0-4D1E-A45C-FC58E85BE7B0}"/>
              </a:ext>
            </a:extLst>
          </p:cNvPr>
          <p:cNvSpPr/>
          <p:nvPr/>
        </p:nvSpPr>
        <p:spPr>
          <a:xfrm>
            <a:off x="628650" y="1035157"/>
            <a:ext cx="2339102" cy="369332"/>
          </a:xfrm>
          <a:prstGeom prst="rect">
            <a:avLst/>
          </a:prstGeom>
        </p:spPr>
        <p:txBody>
          <a:bodyPr wrap="none">
            <a:spAutoFit/>
          </a:bodyPr>
          <a:lstStyle/>
          <a:p>
            <a:r>
              <a:rPr lang="en-IN" dirty="0"/>
              <a:t>Governing Equations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1644747-28EF-44CB-BE18-974B6A4C8CB8}"/>
                  </a:ext>
                </a:extLst>
              </p:cNvPr>
              <p:cNvSpPr txBox="1"/>
              <p:nvPr/>
            </p:nvSpPr>
            <p:spPr>
              <a:xfrm>
                <a:off x="1021010" y="2281760"/>
                <a:ext cx="2371034" cy="634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𝜆</m:t>
                      </m:r>
                      <m:r>
                        <a:rPr lang="en-IN" b="0" i="1" smtClean="0">
                          <a:latin typeface="Cambria Math" panose="02040503050406030204" pitchFamily="18" charset="0"/>
                          <a:ea typeface="Cambria Math" panose="02040503050406030204" pitchFamily="18" charset="0"/>
                        </a:rPr>
                        <m:t>=</m:t>
                      </m:r>
                      <m:f>
                        <m:fPr>
                          <m:ctrlPr>
                            <a:rPr lang="en-IN" b="0" i="1" smtClean="0">
                              <a:latin typeface="Cambria Math" panose="02040503050406030204" pitchFamily="18" charset="0"/>
                              <a:ea typeface="Cambria Math" panose="02040503050406030204" pitchFamily="18" charset="0"/>
                            </a:rPr>
                          </m:ctrlPr>
                        </m:fPr>
                        <m:num>
                          <m:sSub>
                            <m:sSubPr>
                              <m:ctrlPr>
                                <a:rPr lang="en-IN" b="0" i="1" smtClean="0">
                                  <a:latin typeface="Cambria Math" panose="02040503050406030204" pitchFamily="18" charset="0"/>
                                  <a:ea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𝐾</m:t>
                              </m:r>
                            </m:e>
                            <m:sub>
                              <m:r>
                                <a:rPr lang="en-IN" b="0" i="1" smtClean="0">
                                  <a:latin typeface="Cambria Math" panose="02040503050406030204" pitchFamily="18" charset="0"/>
                                  <a:ea typeface="Cambria Math" panose="02040503050406030204" pitchFamily="18" charset="0"/>
                                </a:rPr>
                                <m:t>𝑑𝑠</m:t>
                              </m:r>
                            </m:sub>
                          </m:sSub>
                        </m:num>
                        <m:den>
                          <m:r>
                            <a:rPr lang="en-IN" b="0" i="1" smtClean="0">
                              <a:latin typeface="Cambria Math" panose="02040503050406030204" pitchFamily="18" charset="0"/>
                              <a:ea typeface="Cambria Math" panose="02040503050406030204" pitchFamily="18" charset="0"/>
                            </a:rPr>
                            <m:t>2</m:t>
                          </m:r>
                          <m:r>
                            <a:rPr lang="en-IN" b="0" i="1" smtClean="0">
                              <a:latin typeface="Cambria Math" panose="02040503050406030204" pitchFamily="18" charset="0"/>
                              <a:ea typeface="Cambria Math" panose="02040503050406030204" pitchFamily="18" charset="0"/>
                            </a:rPr>
                            <m:t>𝐿</m:t>
                          </m:r>
                          <m:rad>
                            <m:radPr>
                              <m:degHide m:val="on"/>
                              <m:ctrlPr>
                                <a:rPr lang="en-IN" b="0" i="1" smtClean="0">
                                  <a:latin typeface="Cambria Math" panose="02040503050406030204" pitchFamily="18" charset="0"/>
                                  <a:ea typeface="Cambria Math" panose="02040503050406030204" pitchFamily="18" charset="0"/>
                                </a:rPr>
                              </m:ctrlPr>
                            </m:radPr>
                            <m:deg/>
                            <m:e>
                              <m:sSub>
                                <m:sSubPr>
                                  <m:ctrlPr>
                                    <a:rPr lang="en-IN" b="0" i="1" smtClean="0">
                                      <a:latin typeface="Cambria Math" panose="02040503050406030204" pitchFamily="18" charset="0"/>
                                      <a:ea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𝑉</m:t>
                                  </m:r>
                                </m:e>
                                <m:sub>
                                  <m:r>
                                    <a:rPr lang="en-IN" b="0" i="1" smtClean="0">
                                      <a:latin typeface="Cambria Math" panose="02040503050406030204" pitchFamily="18" charset="0"/>
                                      <a:ea typeface="Cambria Math" panose="02040503050406030204" pitchFamily="18" charset="0"/>
                                    </a:rPr>
                                    <m:t>𝐷𝑆</m:t>
                                  </m:r>
                                </m:sub>
                              </m:sSub>
                              <m:r>
                                <a:rPr lang="en-IN" b="0" i="1" smtClean="0">
                                  <a:latin typeface="Cambria Math" panose="02040503050406030204" pitchFamily="18" charset="0"/>
                                  <a:ea typeface="Cambria Math" panose="02040503050406030204" pitchFamily="18" charset="0"/>
                                </a:rPr>
                                <m:t>−</m:t>
                              </m:r>
                              <m:sSub>
                                <m:sSubPr>
                                  <m:ctrlPr>
                                    <a:rPr lang="en-IN" b="0" i="1" smtClean="0">
                                      <a:latin typeface="Cambria Math" panose="02040503050406030204" pitchFamily="18" charset="0"/>
                                      <a:ea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𝑉</m:t>
                                  </m:r>
                                </m:e>
                                <m:sub>
                                  <m:r>
                                    <a:rPr lang="en-IN" b="0" i="1" smtClean="0">
                                      <a:latin typeface="Cambria Math" panose="02040503050406030204" pitchFamily="18" charset="0"/>
                                      <a:ea typeface="Cambria Math" panose="02040503050406030204" pitchFamily="18" charset="0"/>
                                    </a:rPr>
                                    <m:t>𝑜𝑣</m:t>
                                  </m:r>
                                </m:sub>
                              </m:sSub>
                              <m:r>
                                <a:rPr lang="en-IN" b="0" i="1" smtClean="0">
                                  <a:latin typeface="Cambria Math" panose="02040503050406030204" pitchFamily="18" charset="0"/>
                                  <a:ea typeface="Cambria Math" panose="02040503050406030204" pitchFamily="18" charset="0"/>
                                </a:rPr>
                                <m:t>+</m:t>
                              </m:r>
                              <m:sSub>
                                <m:sSubPr>
                                  <m:ctrlPr>
                                    <a:rPr lang="en-IN" b="0" i="1" smtClean="0">
                                      <a:latin typeface="Cambria Math" panose="02040503050406030204" pitchFamily="18" charset="0"/>
                                      <a:ea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𝜙</m:t>
                                  </m:r>
                                </m:e>
                                <m:sub>
                                  <m:r>
                                    <a:rPr lang="en-IN" b="0" i="1" smtClean="0">
                                      <a:latin typeface="Cambria Math" panose="02040503050406030204" pitchFamily="18" charset="0"/>
                                      <a:ea typeface="Cambria Math" panose="02040503050406030204" pitchFamily="18" charset="0"/>
                                    </a:rPr>
                                    <m:t>0</m:t>
                                  </m:r>
                                </m:sub>
                              </m:sSub>
                            </m:e>
                          </m:rad>
                        </m:den>
                      </m:f>
                    </m:oMath>
                  </m:oMathPara>
                </a14:m>
                <a:endParaRPr lang="en-IN" dirty="0"/>
              </a:p>
            </p:txBody>
          </p:sp>
        </mc:Choice>
        <mc:Fallback xmlns="">
          <p:sp>
            <p:nvSpPr>
              <p:cNvPr id="10" name="TextBox 9">
                <a:extLst>
                  <a:ext uri="{FF2B5EF4-FFF2-40B4-BE49-F238E27FC236}">
                    <a16:creationId xmlns:a16="http://schemas.microsoft.com/office/drawing/2014/main" id="{61644747-28EF-44CB-BE18-974B6A4C8CB8}"/>
                  </a:ext>
                </a:extLst>
              </p:cNvPr>
              <p:cNvSpPr txBox="1">
                <a:spLocks noRot="1" noChangeAspect="1" noMove="1" noResize="1" noEditPoints="1" noAdjustHandles="1" noChangeArrowheads="1" noChangeShapeType="1" noTextEdit="1"/>
              </p:cNvSpPr>
              <p:nvPr/>
            </p:nvSpPr>
            <p:spPr>
              <a:xfrm>
                <a:off x="1021010" y="2281760"/>
                <a:ext cx="2371034" cy="634854"/>
              </a:xfrm>
              <a:prstGeom prst="rect">
                <a:avLst/>
              </a:prstGeom>
              <a:blipFill>
                <a:blip r:embed="rId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E78DC94-66FA-4889-993F-2DAEE300F8B4}"/>
                  </a:ext>
                </a:extLst>
              </p:cNvPr>
              <p:cNvSpPr txBox="1"/>
              <p:nvPr/>
            </p:nvSpPr>
            <p:spPr>
              <a:xfrm>
                <a:off x="3755333" y="2190004"/>
                <a:ext cx="1280735"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b="0" i="1" smtClean="0">
                              <a:latin typeface="Cambria Math" panose="02040503050406030204" pitchFamily="18" charset="0"/>
                            </a:rPr>
                            <m:t>𝐾</m:t>
                          </m:r>
                        </m:e>
                        <m:sub>
                          <m:r>
                            <a:rPr lang="en-IN" b="0" i="1" smtClean="0">
                              <a:latin typeface="Cambria Math" panose="02040503050406030204" pitchFamily="18" charset="0"/>
                            </a:rPr>
                            <m:t>𝑑𝑠</m:t>
                          </m:r>
                        </m:sub>
                      </m:sSub>
                      <m:r>
                        <a:rPr lang="en-IN" b="0" i="1" smtClean="0">
                          <a:latin typeface="Cambria Math" panose="02040503050406030204" pitchFamily="18" charset="0"/>
                        </a:rPr>
                        <m:t>=</m:t>
                      </m:r>
                      <m:rad>
                        <m:radPr>
                          <m:degHide m:val="on"/>
                          <m:ctrlPr>
                            <a:rPr lang="en-IN" b="0" i="1" smtClean="0">
                              <a:latin typeface="Cambria Math" panose="02040503050406030204" pitchFamily="18" charset="0"/>
                            </a:rPr>
                          </m:ctrlPr>
                        </m:radPr>
                        <m:deg/>
                        <m:e>
                          <m:f>
                            <m:fPr>
                              <m:ctrlPr>
                                <a:rPr lang="en-IN" b="0" i="1" smtClean="0">
                                  <a:latin typeface="Cambria Math" panose="02040503050406030204" pitchFamily="18" charset="0"/>
                                </a:rPr>
                              </m:ctrlPr>
                            </m:fPr>
                            <m:num>
                              <m:r>
                                <a:rPr lang="en-IN" b="0" i="1" smtClean="0">
                                  <a:latin typeface="Cambria Math" panose="02040503050406030204" pitchFamily="18" charset="0"/>
                                </a:rPr>
                                <m:t>2</m:t>
                              </m:r>
                              <m:r>
                                <a:rPr lang="en-IN" b="0" i="1" smtClean="0">
                                  <a:latin typeface="Cambria Math" panose="02040503050406030204" pitchFamily="18" charset="0"/>
                                  <a:ea typeface="Cambria Math" panose="02040503050406030204" pitchFamily="18" charset="0"/>
                                </a:rPr>
                                <m:t>𝜖</m:t>
                              </m:r>
                            </m:num>
                            <m:den>
                              <m:r>
                                <a:rPr lang="en-IN" b="0" i="1" smtClean="0">
                                  <a:latin typeface="Cambria Math" panose="02040503050406030204" pitchFamily="18" charset="0"/>
                                </a:rPr>
                                <m:t>𝑞</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𝑁</m:t>
                                  </m:r>
                                </m:e>
                                <m:sub>
                                  <m:r>
                                    <a:rPr lang="en-IN" b="0" i="1" smtClean="0">
                                      <a:latin typeface="Cambria Math" panose="02040503050406030204" pitchFamily="18" charset="0"/>
                                    </a:rPr>
                                    <m:t>𝐴</m:t>
                                  </m:r>
                                </m:sub>
                              </m:sSub>
                            </m:den>
                          </m:f>
                        </m:e>
                      </m:rad>
                    </m:oMath>
                  </m:oMathPara>
                </a14:m>
                <a:endParaRPr lang="en-IN" dirty="0"/>
              </a:p>
            </p:txBody>
          </p:sp>
        </mc:Choice>
        <mc:Fallback xmlns="">
          <p:sp>
            <p:nvSpPr>
              <p:cNvPr id="11" name="TextBox 10">
                <a:extLst>
                  <a:ext uri="{FF2B5EF4-FFF2-40B4-BE49-F238E27FC236}">
                    <a16:creationId xmlns:a16="http://schemas.microsoft.com/office/drawing/2014/main" id="{1E78DC94-66FA-4889-993F-2DAEE300F8B4}"/>
                  </a:ext>
                </a:extLst>
              </p:cNvPr>
              <p:cNvSpPr txBox="1">
                <a:spLocks noRot="1" noChangeAspect="1" noMove="1" noResize="1" noEditPoints="1" noAdjustHandles="1" noChangeArrowheads="1" noChangeShapeType="1" noTextEdit="1"/>
              </p:cNvSpPr>
              <p:nvPr/>
            </p:nvSpPr>
            <p:spPr>
              <a:xfrm>
                <a:off x="3755333" y="2190004"/>
                <a:ext cx="1280735" cy="818366"/>
              </a:xfrm>
              <a:prstGeom prst="rect">
                <a:avLst/>
              </a:prstGeom>
              <a:blipFill>
                <a:blip r:embed="rId4"/>
                <a:stretch>
                  <a:fillRect b="-74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21983F4-B14B-4343-B116-DB3378E5C244}"/>
                  </a:ext>
                </a:extLst>
              </p:cNvPr>
              <p:cNvSpPr txBox="1"/>
              <p:nvPr/>
            </p:nvSpPr>
            <p:spPr>
              <a:xfrm>
                <a:off x="5674389" y="2281760"/>
                <a:ext cx="184512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i="1" smtClean="0">
                              <a:latin typeface="Cambria Math" panose="02040503050406030204" pitchFamily="18" charset="0"/>
                              <a:ea typeface="Cambria Math" panose="02040503050406030204" pitchFamily="18" charset="0"/>
                            </a:rPr>
                            <m:t>𝜙</m:t>
                          </m:r>
                        </m:e>
                        <m:sub>
                          <m:r>
                            <a:rPr lang="en-IN" b="0" i="1" smtClean="0">
                              <a:latin typeface="Cambria Math" panose="02040503050406030204" pitchFamily="18" charset="0"/>
                            </a:rPr>
                            <m:t>0</m:t>
                          </m:r>
                        </m:sub>
                      </m:sSub>
                      <m:r>
                        <a:rPr lang="en-IN" b="0" i="1" smtClean="0">
                          <a:latin typeface="Cambria Math" panose="02040503050406030204" pitchFamily="18" charset="0"/>
                        </a:rPr>
                        <m:t>=</m:t>
                      </m:r>
                      <m:f>
                        <m:fPr>
                          <m:ctrlPr>
                            <a:rPr lang="en-IN" b="0" i="1" smtClean="0">
                              <a:latin typeface="Cambria Math" panose="02040503050406030204" pitchFamily="18" charset="0"/>
                            </a:rPr>
                          </m:ctrlPr>
                        </m:fPr>
                        <m:num>
                          <m:sSub>
                            <m:sSubPr>
                              <m:ctrlPr>
                                <a:rPr lang="en-IN" b="0" i="1" smtClean="0">
                                  <a:latin typeface="Cambria Math" panose="02040503050406030204" pitchFamily="18" charset="0"/>
                                </a:rPr>
                              </m:ctrlPr>
                            </m:sSubPr>
                            <m:e>
                              <m:r>
                                <a:rPr lang="en-IN" b="0" i="1" smtClean="0">
                                  <a:latin typeface="Cambria Math" panose="02040503050406030204" pitchFamily="18" charset="0"/>
                                </a:rPr>
                                <m:t>𝑘</m:t>
                              </m:r>
                            </m:e>
                            <m:sub>
                              <m:r>
                                <a:rPr lang="en-IN" b="0" i="1" smtClean="0">
                                  <a:latin typeface="Cambria Math" panose="02040503050406030204" pitchFamily="18" charset="0"/>
                                </a:rPr>
                                <m:t>𝑏</m:t>
                              </m:r>
                            </m:sub>
                          </m:sSub>
                          <m:r>
                            <a:rPr lang="en-IN" b="0" i="1" smtClean="0">
                              <a:latin typeface="Cambria Math" panose="02040503050406030204" pitchFamily="18" charset="0"/>
                            </a:rPr>
                            <m:t>𝑇</m:t>
                          </m:r>
                        </m:num>
                        <m:den>
                          <m:r>
                            <a:rPr lang="en-IN" b="0" i="1" smtClean="0">
                              <a:latin typeface="Cambria Math" panose="02040503050406030204" pitchFamily="18" charset="0"/>
                            </a:rPr>
                            <m:t>𝑞</m:t>
                          </m:r>
                        </m:den>
                      </m:f>
                      <m:r>
                        <m:rPr>
                          <m:sty m:val="p"/>
                        </m:rPr>
                        <a:rPr lang="en-IN" b="0" i="0" smtClean="0">
                          <a:latin typeface="Cambria Math" panose="02040503050406030204" pitchFamily="18" charset="0"/>
                        </a:rPr>
                        <m:t>ln</m:t>
                      </m:r>
                      <m:d>
                        <m:dPr>
                          <m:ctrlPr>
                            <a:rPr lang="en-IN" b="0" i="1" smtClean="0">
                              <a:latin typeface="Cambria Math" panose="02040503050406030204" pitchFamily="18" charset="0"/>
                            </a:rPr>
                          </m:ctrlPr>
                        </m:dPr>
                        <m:e>
                          <m:f>
                            <m:fPr>
                              <m:ctrlPr>
                                <a:rPr lang="en-IN" b="0" i="1" smtClean="0">
                                  <a:latin typeface="Cambria Math" panose="02040503050406030204" pitchFamily="18" charset="0"/>
                                </a:rPr>
                              </m:ctrlPr>
                            </m:fPr>
                            <m:num>
                              <m:sSub>
                                <m:sSubPr>
                                  <m:ctrlPr>
                                    <a:rPr lang="en-IN" b="0" i="1" smtClean="0">
                                      <a:latin typeface="Cambria Math" panose="02040503050406030204" pitchFamily="18" charset="0"/>
                                    </a:rPr>
                                  </m:ctrlPr>
                                </m:sSubPr>
                                <m:e>
                                  <m:r>
                                    <a:rPr lang="en-IN" b="0" i="1" smtClean="0">
                                      <a:latin typeface="Cambria Math" panose="02040503050406030204" pitchFamily="18" charset="0"/>
                                    </a:rPr>
                                    <m:t>𝑁</m:t>
                                  </m:r>
                                </m:e>
                                <m:sub>
                                  <m:r>
                                    <a:rPr lang="en-IN" b="0" i="1" smtClean="0">
                                      <a:latin typeface="Cambria Math" panose="02040503050406030204" pitchFamily="18" charset="0"/>
                                    </a:rPr>
                                    <m:t>𝐴</m:t>
                                  </m:r>
                                </m:sub>
                              </m:sSub>
                            </m:num>
                            <m:den>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𝑖</m:t>
                                  </m:r>
                                </m:sub>
                              </m:sSub>
                            </m:den>
                          </m:f>
                        </m:e>
                      </m:d>
                    </m:oMath>
                  </m:oMathPara>
                </a14:m>
                <a:endParaRPr lang="en-IN" dirty="0"/>
              </a:p>
            </p:txBody>
          </p:sp>
        </mc:Choice>
        <mc:Fallback xmlns="">
          <p:sp>
            <p:nvSpPr>
              <p:cNvPr id="12" name="TextBox 11">
                <a:extLst>
                  <a:ext uri="{FF2B5EF4-FFF2-40B4-BE49-F238E27FC236}">
                    <a16:creationId xmlns:a16="http://schemas.microsoft.com/office/drawing/2014/main" id="{721983F4-B14B-4343-B116-DB3378E5C244}"/>
                  </a:ext>
                </a:extLst>
              </p:cNvPr>
              <p:cNvSpPr txBox="1">
                <a:spLocks noRot="1" noChangeAspect="1" noMove="1" noResize="1" noEditPoints="1" noAdjustHandles="1" noChangeArrowheads="1" noChangeShapeType="1" noTextEdit="1"/>
              </p:cNvSpPr>
              <p:nvPr/>
            </p:nvSpPr>
            <p:spPr>
              <a:xfrm>
                <a:off x="5674389" y="2281760"/>
                <a:ext cx="1845120" cy="622350"/>
              </a:xfrm>
              <a:prstGeom prst="rect">
                <a:avLst/>
              </a:prstGeom>
              <a:blipFill>
                <a:blip r:embed="rId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32663D1-8640-43A9-9818-5F92E7299E8D}"/>
                  </a:ext>
                </a:extLst>
              </p:cNvPr>
              <p:cNvSpPr txBox="1"/>
              <p:nvPr/>
            </p:nvSpPr>
            <p:spPr>
              <a:xfrm>
                <a:off x="916227" y="3162189"/>
                <a:ext cx="2972032" cy="7954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b="0" i="1" smtClean="0">
                              <a:latin typeface="Cambria Math" panose="02040503050406030204" pitchFamily="18" charset="0"/>
                            </a:rPr>
                            <m:t>𝑟</m:t>
                          </m:r>
                        </m:e>
                        <m:sub>
                          <m:r>
                            <a:rPr lang="en-IN" b="0" i="1" smtClean="0">
                              <a:latin typeface="Cambria Math" panose="02040503050406030204" pitchFamily="18" charset="0"/>
                            </a:rPr>
                            <m:t>𝑑𝑠</m:t>
                          </m:r>
                        </m:sub>
                      </m:sSub>
                      <m:r>
                        <a:rPr lang="en-IN" b="0" i="1" smtClean="0">
                          <a:latin typeface="Cambria Math" panose="02040503050406030204" pitchFamily="18" charset="0"/>
                        </a:rPr>
                        <m:t>=</m:t>
                      </m:r>
                      <m:f>
                        <m:fPr>
                          <m:ctrlPr>
                            <a:rPr lang="en-IN" b="0" i="1" smtClean="0">
                              <a:latin typeface="Cambria Math" panose="02040503050406030204" pitchFamily="18" charset="0"/>
                            </a:rPr>
                          </m:ctrlPr>
                        </m:fPr>
                        <m:num>
                          <m:r>
                            <a:rPr lang="en-IN" b="0" i="1" smtClean="0">
                              <a:latin typeface="Cambria Math" panose="02040503050406030204" pitchFamily="18" charset="0"/>
                            </a:rPr>
                            <m:t>2</m:t>
                          </m:r>
                        </m:num>
                        <m:den>
                          <m:r>
                            <a:rPr lang="en-IN" b="0" i="1" smtClean="0">
                              <a:latin typeface="Cambria Math" panose="02040503050406030204" pitchFamily="18" charset="0"/>
                              <a:ea typeface="Cambria Math" panose="02040503050406030204" pitchFamily="18" charset="0"/>
                            </a:rPr>
                            <m:t>𝜆</m:t>
                          </m:r>
                          <m:sSub>
                            <m:sSubPr>
                              <m:ctrlPr>
                                <a:rPr lang="en-IN" b="0" i="1" smtClean="0">
                                  <a:latin typeface="Cambria Math" panose="02040503050406030204" pitchFamily="18" charset="0"/>
                                  <a:ea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𝐼</m:t>
                              </m:r>
                            </m:e>
                            <m:sub>
                              <m:r>
                                <a:rPr lang="en-IN" b="0" i="1" smtClean="0">
                                  <a:latin typeface="Cambria Math" panose="02040503050406030204" pitchFamily="18" charset="0"/>
                                  <a:ea typeface="Cambria Math" panose="02040503050406030204" pitchFamily="18" charset="0"/>
                                </a:rPr>
                                <m:t>𝐷𝑆</m:t>
                              </m:r>
                            </m:sub>
                          </m:sSub>
                        </m:den>
                      </m:f>
                      <m:f>
                        <m:fPr>
                          <m:ctrlPr>
                            <a:rPr lang="en-IN" b="0" i="1" smtClean="0">
                              <a:latin typeface="Cambria Math" panose="02040503050406030204" pitchFamily="18" charset="0"/>
                            </a:rPr>
                          </m:ctrlPr>
                        </m:fPr>
                        <m:num>
                          <m:r>
                            <a:rPr lang="en-IN" b="0" i="1" smtClean="0">
                              <a:latin typeface="Cambria Math" panose="02040503050406030204" pitchFamily="18" charset="0"/>
                            </a:rPr>
                            <m:t>1</m:t>
                          </m:r>
                        </m:num>
                        <m:den>
                          <m:r>
                            <a:rPr lang="en-IN" b="0" i="1" smtClean="0">
                              <a:latin typeface="Cambria Math" panose="02040503050406030204" pitchFamily="18" charset="0"/>
                            </a:rPr>
                            <m:t>1+</m:t>
                          </m:r>
                          <m:f>
                            <m:fPr>
                              <m:ctrlPr>
                                <a:rPr lang="en-IN" b="0" i="1" smtClean="0">
                                  <a:latin typeface="Cambria Math" panose="02040503050406030204" pitchFamily="18" charset="0"/>
                                </a:rPr>
                              </m:ctrlPr>
                            </m:fPr>
                            <m:num>
                              <m:sSub>
                                <m:sSubPr>
                                  <m:ctrlPr>
                                    <a:rPr lang="en-IN" b="0" i="1" smtClean="0">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𝜙</m:t>
                                  </m:r>
                                </m:e>
                                <m:sub>
                                  <m:r>
                                    <a:rPr lang="en-IN" b="0" i="1" smtClean="0">
                                      <a:latin typeface="Cambria Math" panose="02040503050406030204" pitchFamily="18" charset="0"/>
                                    </a:rPr>
                                    <m:t>0</m:t>
                                  </m:r>
                                </m:sub>
                              </m:sSub>
                            </m:num>
                            <m:den>
                              <m:sSub>
                                <m:sSubPr>
                                  <m:ctrlPr>
                                    <a:rPr lang="en-IN" b="0" i="1" smtClean="0">
                                      <a:latin typeface="Cambria Math" panose="02040503050406030204" pitchFamily="18" charset="0"/>
                                    </a:rPr>
                                  </m:ctrlPr>
                                </m:sSubPr>
                                <m:e>
                                  <m:r>
                                    <a:rPr lang="en-IN" b="0" i="1" smtClean="0">
                                      <a:latin typeface="Cambria Math" panose="02040503050406030204" pitchFamily="18" charset="0"/>
                                    </a:rPr>
                                    <m:t>𝑉</m:t>
                                  </m:r>
                                </m:e>
                                <m:sub>
                                  <m:r>
                                    <a:rPr lang="en-IN" b="0" i="1" smtClean="0">
                                      <a:latin typeface="Cambria Math" panose="02040503050406030204" pitchFamily="18" charset="0"/>
                                    </a:rPr>
                                    <m:t>𝐷𝑆</m:t>
                                  </m:r>
                                </m:sub>
                              </m:sSub>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𝑉</m:t>
                                  </m:r>
                                </m:e>
                                <m:sub>
                                  <m:r>
                                    <a:rPr lang="en-IN" b="0" i="1" smtClean="0">
                                      <a:latin typeface="Cambria Math" panose="02040503050406030204" pitchFamily="18" charset="0"/>
                                    </a:rPr>
                                    <m:t>𝑜𝑣</m:t>
                                  </m:r>
                                </m:sub>
                              </m:sSub>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𝜙</m:t>
                                  </m:r>
                                </m:e>
                                <m:sub>
                                  <m:r>
                                    <a:rPr lang="en-IN" b="0" i="1" smtClean="0">
                                      <a:latin typeface="Cambria Math" panose="02040503050406030204" pitchFamily="18" charset="0"/>
                                    </a:rPr>
                                    <m:t>0</m:t>
                                  </m:r>
                                </m:sub>
                              </m:sSub>
                            </m:den>
                          </m:f>
                        </m:den>
                      </m:f>
                    </m:oMath>
                  </m:oMathPara>
                </a14:m>
                <a:endParaRPr lang="en-IN" dirty="0"/>
              </a:p>
            </p:txBody>
          </p:sp>
        </mc:Choice>
        <mc:Fallback xmlns="">
          <p:sp>
            <p:nvSpPr>
              <p:cNvPr id="13" name="TextBox 12">
                <a:extLst>
                  <a:ext uri="{FF2B5EF4-FFF2-40B4-BE49-F238E27FC236}">
                    <a16:creationId xmlns:a16="http://schemas.microsoft.com/office/drawing/2014/main" id="{632663D1-8640-43A9-9818-5F92E7299E8D}"/>
                  </a:ext>
                </a:extLst>
              </p:cNvPr>
              <p:cNvSpPr txBox="1">
                <a:spLocks noRot="1" noChangeAspect="1" noMove="1" noResize="1" noEditPoints="1" noAdjustHandles="1" noChangeArrowheads="1" noChangeShapeType="1" noTextEdit="1"/>
              </p:cNvSpPr>
              <p:nvPr/>
            </p:nvSpPr>
            <p:spPr>
              <a:xfrm>
                <a:off x="916227" y="3162189"/>
                <a:ext cx="2972032" cy="795411"/>
              </a:xfrm>
              <a:prstGeom prst="rect">
                <a:avLst/>
              </a:prstGeom>
              <a:blipFill>
                <a:blip r:embed="rId6"/>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1898560-5683-41AC-9A75-E72349368FC4}"/>
                  </a:ext>
                </a:extLst>
              </p:cNvPr>
              <p:cNvSpPr txBox="1"/>
              <p:nvPr/>
            </p:nvSpPr>
            <p:spPr>
              <a:xfrm>
                <a:off x="4523894" y="3141293"/>
                <a:ext cx="2917465"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b="0" i="1" smtClean="0">
                              <a:latin typeface="Cambria Math" panose="02040503050406030204" pitchFamily="18" charset="0"/>
                            </a:rPr>
                            <m:t>𝑔</m:t>
                          </m:r>
                        </m:e>
                        <m:sub>
                          <m:r>
                            <a:rPr lang="en-IN" b="0" i="1" smtClean="0">
                              <a:latin typeface="Cambria Math" panose="02040503050406030204" pitchFamily="18" charset="0"/>
                            </a:rPr>
                            <m:t>𝑚</m:t>
                          </m:r>
                          <m:r>
                            <a:rPr lang="en-IN" b="0" i="1" smtClean="0">
                              <a:latin typeface="Cambria Math" panose="02040503050406030204" pitchFamily="18" charset="0"/>
                            </a:rPr>
                            <m:t>0</m:t>
                          </m:r>
                        </m:sub>
                      </m:sSub>
                      <m:r>
                        <a:rPr lang="en-IN" b="0" i="1" smtClean="0">
                          <a:latin typeface="Cambria Math" panose="02040503050406030204" pitchFamily="18" charset="0"/>
                        </a:rPr>
                        <m:t>=</m:t>
                      </m:r>
                      <m:f>
                        <m:fPr>
                          <m:ctrlPr>
                            <a:rPr lang="en-IN" b="0" i="1" smtClean="0">
                              <a:latin typeface="Cambria Math" panose="02040503050406030204" pitchFamily="18" charset="0"/>
                            </a:rPr>
                          </m:ctrlPr>
                        </m:fPr>
                        <m:num>
                          <m:sSub>
                            <m:sSubPr>
                              <m:ctrlPr>
                                <a:rPr lang="en-IN" b="0" i="1" smtClean="0">
                                  <a:latin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𝜇</m:t>
                              </m:r>
                            </m:e>
                            <m:sub>
                              <m:r>
                                <a:rPr lang="en-IN" b="0" i="1" smtClean="0">
                                  <a:latin typeface="Cambria Math" panose="02040503050406030204" pitchFamily="18" charset="0"/>
                                </a:rPr>
                                <m:t>𝑛</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𝐶</m:t>
                              </m:r>
                            </m:e>
                            <m:sub>
                              <m:r>
                                <a:rPr lang="en-IN" b="0" i="1" smtClean="0">
                                  <a:latin typeface="Cambria Math" panose="02040503050406030204" pitchFamily="18" charset="0"/>
                                </a:rPr>
                                <m:t>𝑜𝑥</m:t>
                              </m:r>
                            </m:sub>
                          </m:sSub>
                        </m:num>
                        <m:den>
                          <m:r>
                            <a:rPr lang="en-IN" b="0" i="1" smtClean="0">
                              <a:latin typeface="Cambria Math" panose="02040503050406030204" pitchFamily="18" charset="0"/>
                            </a:rPr>
                            <m:t>2</m:t>
                          </m:r>
                        </m:den>
                      </m:f>
                      <m:d>
                        <m:dPr>
                          <m:ctrlPr>
                            <a:rPr lang="en-IN" b="0" i="1" smtClean="0">
                              <a:latin typeface="Cambria Math" panose="02040503050406030204" pitchFamily="18" charset="0"/>
                            </a:rPr>
                          </m:ctrlPr>
                        </m:dPr>
                        <m:e>
                          <m:f>
                            <m:fPr>
                              <m:ctrlPr>
                                <a:rPr lang="en-IN" b="0" i="1" smtClean="0">
                                  <a:latin typeface="Cambria Math" panose="02040503050406030204" pitchFamily="18" charset="0"/>
                                </a:rPr>
                              </m:ctrlPr>
                            </m:fPr>
                            <m:num>
                              <m:r>
                                <a:rPr lang="en-IN" b="0" i="1" smtClean="0">
                                  <a:latin typeface="Cambria Math" panose="02040503050406030204" pitchFamily="18" charset="0"/>
                                </a:rPr>
                                <m:t>𝑊</m:t>
                              </m:r>
                            </m:num>
                            <m:den>
                              <m:r>
                                <a:rPr lang="en-IN" b="0" i="1" smtClean="0">
                                  <a:latin typeface="Cambria Math" panose="02040503050406030204" pitchFamily="18" charset="0"/>
                                </a:rPr>
                                <m:t>𝐿</m:t>
                              </m:r>
                            </m:den>
                          </m:f>
                        </m:e>
                      </m:d>
                      <m:d>
                        <m:dPr>
                          <m:ctrlPr>
                            <a:rPr lang="en-IN" b="0" i="1" smtClean="0">
                              <a:latin typeface="Cambria Math" panose="02040503050406030204" pitchFamily="18" charset="0"/>
                            </a:rPr>
                          </m:ctrlPr>
                        </m:dPr>
                        <m:e>
                          <m:sSub>
                            <m:sSubPr>
                              <m:ctrlPr>
                                <a:rPr lang="en-IN" b="0" i="1" smtClean="0">
                                  <a:latin typeface="Cambria Math" panose="02040503050406030204" pitchFamily="18" charset="0"/>
                                </a:rPr>
                              </m:ctrlPr>
                            </m:sSubPr>
                            <m:e>
                              <m:r>
                                <a:rPr lang="en-IN" b="0" i="1" smtClean="0">
                                  <a:latin typeface="Cambria Math" panose="02040503050406030204" pitchFamily="18" charset="0"/>
                                </a:rPr>
                                <m:t>𝑉</m:t>
                              </m:r>
                            </m:e>
                            <m:sub>
                              <m:r>
                                <a:rPr lang="en-IN" b="0" i="1" smtClean="0">
                                  <a:latin typeface="Cambria Math" panose="02040503050406030204" pitchFamily="18" charset="0"/>
                                </a:rPr>
                                <m:t>𝐺𝑆</m:t>
                              </m:r>
                            </m:sub>
                          </m:sSub>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𝑉</m:t>
                              </m:r>
                            </m:e>
                            <m:sub>
                              <m:r>
                                <a:rPr lang="en-IN" b="0" i="1" smtClean="0">
                                  <a:latin typeface="Cambria Math" panose="02040503050406030204" pitchFamily="18" charset="0"/>
                                </a:rPr>
                                <m:t>𝑡</m:t>
                              </m:r>
                            </m:sub>
                          </m:sSub>
                        </m:e>
                      </m:d>
                    </m:oMath>
                  </m:oMathPara>
                </a14:m>
                <a:endParaRPr lang="en-IN" dirty="0"/>
              </a:p>
            </p:txBody>
          </p:sp>
        </mc:Choice>
        <mc:Fallback xmlns="">
          <p:sp>
            <p:nvSpPr>
              <p:cNvPr id="14" name="TextBox 13">
                <a:extLst>
                  <a:ext uri="{FF2B5EF4-FFF2-40B4-BE49-F238E27FC236}">
                    <a16:creationId xmlns:a16="http://schemas.microsoft.com/office/drawing/2014/main" id="{21898560-5683-41AC-9A75-E72349368FC4}"/>
                  </a:ext>
                </a:extLst>
              </p:cNvPr>
              <p:cNvSpPr txBox="1">
                <a:spLocks noRot="1" noChangeAspect="1" noMove="1" noResize="1" noEditPoints="1" noAdjustHandles="1" noChangeArrowheads="1" noChangeShapeType="1" noTextEdit="1"/>
              </p:cNvSpPr>
              <p:nvPr/>
            </p:nvSpPr>
            <p:spPr>
              <a:xfrm>
                <a:off x="4523894" y="3141293"/>
                <a:ext cx="2917465" cy="622350"/>
              </a:xfrm>
              <a:prstGeom prst="rect">
                <a:avLst/>
              </a:prstGeom>
              <a:blipFill>
                <a:blip r:embed="rId7"/>
                <a:stretch>
                  <a:fillRect/>
                </a:stretch>
              </a:blipFill>
            </p:spPr>
            <p:txBody>
              <a:bodyPr/>
              <a:lstStyle/>
              <a:p>
                <a:r>
                  <a:rPr lang="en-IN">
                    <a:noFill/>
                  </a:rPr>
                  <a:t> </a:t>
                </a:r>
              </a:p>
            </p:txBody>
          </p:sp>
        </mc:Fallback>
      </mc:AlternateContent>
      <p:grpSp>
        <p:nvGrpSpPr>
          <p:cNvPr id="52" name="Group 51">
            <a:extLst>
              <a:ext uri="{FF2B5EF4-FFF2-40B4-BE49-F238E27FC236}">
                <a16:creationId xmlns:a16="http://schemas.microsoft.com/office/drawing/2014/main" id="{EABE9673-F9BA-4D2C-AA2C-C275C7035AAA}"/>
              </a:ext>
            </a:extLst>
          </p:cNvPr>
          <p:cNvGrpSpPr/>
          <p:nvPr/>
        </p:nvGrpSpPr>
        <p:grpSpPr>
          <a:xfrm>
            <a:off x="1029264" y="4190846"/>
            <a:ext cx="3253105" cy="1981200"/>
            <a:chOff x="948820" y="3991811"/>
            <a:chExt cx="3253105" cy="1981200"/>
          </a:xfrm>
        </p:grpSpPr>
        <p:grpSp>
          <p:nvGrpSpPr>
            <p:cNvPr id="50" name="Group 49">
              <a:extLst>
                <a:ext uri="{FF2B5EF4-FFF2-40B4-BE49-F238E27FC236}">
                  <a16:creationId xmlns:a16="http://schemas.microsoft.com/office/drawing/2014/main" id="{54E6219B-3913-438C-AD6C-53822B3057FF}"/>
                </a:ext>
              </a:extLst>
            </p:cNvPr>
            <p:cNvGrpSpPr/>
            <p:nvPr/>
          </p:nvGrpSpPr>
          <p:grpSpPr>
            <a:xfrm>
              <a:off x="948820" y="3991811"/>
              <a:ext cx="3253105" cy="1981200"/>
              <a:chOff x="948820" y="3991811"/>
              <a:chExt cx="3253105" cy="1981200"/>
            </a:xfrm>
          </p:grpSpPr>
          <p:grpSp>
            <p:nvGrpSpPr>
              <p:cNvPr id="15" name="Group 14">
                <a:extLst>
                  <a:ext uri="{FF2B5EF4-FFF2-40B4-BE49-F238E27FC236}">
                    <a16:creationId xmlns:a16="http://schemas.microsoft.com/office/drawing/2014/main" id="{190DF1F6-9A1B-4710-BFE6-1F93FFBA4A61}"/>
                  </a:ext>
                </a:extLst>
              </p:cNvPr>
              <p:cNvGrpSpPr/>
              <p:nvPr/>
            </p:nvGrpSpPr>
            <p:grpSpPr>
              <a:xfrm>
                <a:off x="948820" y="3991811"/>
                <a:ext cx="3253105" cy="1981200"/>
                <a:chOff x="0" y="0"/>
                <a:chExt cx="3253105" cy="1981200"/>
              </a:xfrm>
            </p:grpSpPr>
            <p:grpSp>
              <p:nvGrpSpPr>
                <p:cNvPr id="16" name="Group 15">
                  <a:extLst>
                    <a:ext uri="{FF2B5EF4-FFF2-40B4-BE49-F238E27FC236}">
                      <a16:creationId xmlns:a16="http://schemas.microsoft.com/office/drawing/2014/main" id="{89BCDFD7-945B-465C-A931-7F099F2A8817}"/>
                    </a:ext>
                  </a:extLst>
                </p:cNvPr>
                <p:cNvGrpSpPr/>
                <p:nvPr/>
              </p:nvGrpSpPr>
              <p:grpSpPr>
                <a:xfrm>
                  <a:off x="0" y="0"/>
                  <a:ext cx="3253105" cy="1981200"/>
                  <a:chOff x="0" y="0"/>
                  <a:chExt cx="3253105" cy="1981200"/>
                </a:xfrm>
              </p:grpSpPr>
              <p:grpSp>
                <p:nvGrpSpPr>
                  <p:cNvPr id="23" name="Group 22">
                    <a:extLst>
                      <a:ext uri="{FF2B5EF4-FFF2-40B4-BE49-F238E27FC236}">
                        <a16:creationId xmlns:a16="http://schemas.microsoft.com/office/drawing/2014/main" id="{EA0A002C-B0B6-4159-8F82-8F28776E7B41}"/>
                      </a:ext>
                    </a:extLst>
                  </p:cNvPr>
                  <p:cNvGrpSpPr/>
                  <p:nvPr/>
                </p:nvGrpSpPr>
                <p:grpSpPr>
                  <a:xfrm>
                    <a:off x="381000" y="0"/>
                    <a:ext cx="2608941" cy="1615440"/>
                    <a:chOff x="0" y="0"/>
                    <a:chExt cx="2608941" cy="1615440"/>
                  </a:xfrm>
                </p:grpSpPr>
                <p:grpSp>
                  <p:nvGrpSpPr>
                    <p:cNvPr id="25" name="Group 24">
                      <a:extLst>
                        <a:ext uri="{FF2B5EF4-FFF2-40B4-BE49-F238E27FC236}">
                          <a16:creationId xmlns:a16="http://schemas.microsoft.com/office/drawing/2014/main" id="{F4A9349C-D06F-469E-A13D-0B2C4F3ED54C}"/>
                        </a:ext>
                      </a:extLst>
                    </p:cNvPr>
                    <p:cNvGrpSpPr/>
                    <p:nvPr/>
                  </p:nvGrpSpPr>
                  <p:grpSpPr>
                    <a:xfrm>
                      <a:off x="7620" y="60960"/>
                      <a:ext cx="2362200" cy="1554480"/>
                      <a:chOff x="0" y="0"/>
                      <a:chExt cx="2362200" cy="1554480"/>
                    </a:xfrm>
                  </p:grpSpPr>
                  <p:sp>
                    <p:nvSpPr>
                      <p:cNvPr id="28" name="Freeform: Shape 27">
                        <a:extLst>
                          <a:ext uri="{FF2B5EF4-FFF2-40B4-BE49-F238E27FC236}">
                            <a16:creationId xmlns:a16="http://schemas.microsoft.com/office/drawing/2014/main" id="{C1D6FFD4-3F57-4900-A79E-4B54A1D57C47}"/>
                          </a:ext>
                        </a:extLst>
                      </p:cNvPr>
                      <p:cNvSpPr/>
                      <p:nvPr/>
                    </p:nvSpPr>
                    <p:spPr>
                      <a:xfrm>
                        <a:off x="7620" y="22860"/>
                        <a:ext cx="2354580" cy="1524000"/>
                      </a:xfrm>
                      <a:custGeom>
                        <a:avLst/>
                        <a:gdLst>
                          <a:gd name="connsiteX0" fmla="*/ 0 w 2354580"/>
                          <a:gd name="connsiteY0" fmla="*/ 1524000 h 1524000"/>
                          <a:gd name="connsiteX1" fmla="*/ 129540 w 2354580"/>
                          <a:gd name="connsiteY1" fmla="*/ 967740 h 1524000"/>
                          <a:gd name="connsiteX2" fmla="*/ 312420 w 2354580"/>
                          <a:gd name="connsiteY2" fmla="*/ 640080 h 1524000"/>
                          <a:gd name="connsiteX3" fmla="*/ 563880 w 2354580"/>
                          <a:gd name="connsiteY3" fmla="*/ 541020 h 1524000"/>
                          <a:gd name="connsiteX4" fmla="*/ 1470660 w 2354580"/>
                          <a:gd name="connsiteY4" fmla="*/ 502920 h 1524000"/>
                          <a:gd name="connsiteX5" fmla="*/ 2110740 w 2354580"/>
                          <a:gd name="connsiteY5" fmla="*/ 411480 h 1524000"/>
                          <a:gd name="connsiteX6" fmla="*/ 2354580 w 2354580"/>
                          <a:gd name="connsiteY6" fmla="*/ 0 h 1524000"/>
                          <a:gd name="connsiteX0" fmla="*/ 0 w 2354580"/>
                          <a:gd name="connsiteY0" fmla="*/ 1524000 h 1524000"/>
                          <a:gd name="connsiteX1" fmla="*/ 129540 w 2354580"/>
                          <a:gd name="connsiteY1" fmla="*/ 967740 h 1524000"/>
                          <a:gd name="connsiteX2" fmla="*/ 320040 w 2354580"/>
                          <a:gd name="connsiteY2" fmla="*/ 693420 h 1524000"/>
                          <a:gd name="connsiteX3" fmla="*/ 563880 w 2354580"/>
                          <a:gd name="connsiteY3" fmla="*/ 541020 h 1524000"/>
                          <a:gd name="connsiteX4" fmla="*/ 1470660 w 2354580"/>
                          <a:gd name="connsiteY4" fmla="*/ 502920 h 1524000"/>
                          <a:gd name="connsiteX5" fmla="*/ 2110740 w 2354580"/>
                          <a:gd name="connsiteY5" fmla="*/ 411480 h 1524000"/>
                          <a:gd name="connsiteX6" fmla="*/ 2354580 w 2354580"/>
                          <a:gd name="connsiteY6" fmla="*/ 0 h 1524000"/>
                          <a:gd name="connsiteX0" fmla="*/ 0 w 2354580"/>
                          <a:gd name="connsiteY0" fmla="*/ 1524000 h 1524000"/>
                          <a:gd name="connsiteX1" fmla="*/ 129540 w 2354580"/>
                          <a:gd name="connsiteY1" fmla="*/ 967740 h 1524000"/>
                          <a:gd name="connsiteX2" fmla="*/ 320040 w 2354580"/>
                          <a:gd name="connsiteY2" fmla="*/ 693420 h 1524000"/>
                          <a:gd name="connsiteX3" fmla="*/ 579120 w 2354580"/>
                          <a:gd name="connsiteY3" fmla="*/ 563880 h 1524000"/>
                          <a:gd name="connsiteX4" fmla="*/ 1470660 w 2354580"/>
                          <a:gd name="connsiteY4" fmla="*/ 502920 h 1524000"/>
                          <a:gd name="connsiteX5" fmla="*/ 2110740 w 2354580"/>
                          <a:gd name="connsiteY5" fmla="*/ 411480 h 1524000"/>
                          <a:gd name="connsiteX6" fmla="*/ 2354580 w 2354580"/>
                          <a:gd name="connsiteY6" fmla="*/ 0 h 1524000"/>
                          <a:gd name="connsiteX0" fmla="*/ 0 w 2354580"/>
                          <a:gd name="connsiteY0" fmla="*/ 1524000 h 1524000"/>
                          <a:gd name="connsiteX1" fmla="*/ 129540 w 2354580"/>
                          <a:gd name="connsiteY1" fmla="*/ 967740 h 1524000"/>
                          <a:gd name="connsiteX2" fmla="*/ 320040 w 2354580"/>
                          <a:gd name="connsiteY2" fmla="*/ 693420 h 1524000"/>
                          <a:gd name="connsiteX3" fmla="*/ 579120 w 2354580"/>
                          <a:gd name="connsiteY3" fmla="*/ 563880 h 1524000"/>
                          <a:gd name="connsiteX4" fmla="*/ 1455420 w 2354580"/>
                          <a:gd name="connsiteY4" fmla="*/ 495300 h 1524000"/>
                          <a:gd name="connsiteX5" fmla="*/ 2110740 w 2354580"/>
                          <a:gd name="connsiteY5" fmla="*/ 411480 h 1524000"/>
                          <a:gd name="connsiteX6" fmla="*/ 2354580 w 2354580"/>
                          <a:gd name="connsiteY6" fmla="*/ 0 h 1524000"/>
                          <a:gd name="connsiteX0" fmla="*/ 0 w 2354580"/>
                          <a:gd name="connsiteY0" fmla="*/ 1524000 h 1524000"/>
                          <a:gd name="connsiteX1" fmla="*/ 129540 w 2354580"/>
                          <a:gd name="connsiteY1" fmla="*/ 967740 h 1524000"/>
                          <a:gd name="connsiteX2" fmla="*/ 320040 w 2354580"/>
                          <a:gd name="connsiteY2" fmla="*/ 693420 h 1524000"/>
                          <a:gd name="connsiteX3" fmla="*/ 579120 w 2354580"/>
                          <a:gd name="connsiteY3" fmla="*/ 563880 h 1524000"/>
                          <a:gd name="connsiteX4" fmla="*/ 1455420 w 2354580"/>
                          <a:gd name="connsiteY4" fmla="*/ 495300 h 1524000"/>
                          <a:gd name="connsiteX5" fmla="*/ 2110740 w 2354580"/>
                          <a:gd name="connsiteY5" fmla="*/ 373380 h 1524000"/>
                          <a:gd name="connsiteX6" fmla="*/ 2354580 w 2354580"/>
                          <a:gd name="connsiteY6" fmla="*/ 0 h 1524000"/>
                          <a:gd name="connsiteX0" fmla="*/ 0 w 2354580"/>
                          <a:gd name="connsiteY0" fmla="*/ 1524000 h 1524000"/>
                          <a:gd name="connsiteX1" fmla="*/ 129540 w 2354580"/>
                          <a:gd name="connsiteY1" fmla="*/ 967740 h 1524000"/>
                          <a:gd name="connsiteX2" fmla="*/ 289560 w 2354580"/>
                          <a:gd name="connsiteY2" fmla="*/ 678180 h 1524000"/>
                          <a:gd name="connsiteX3" fmla="*/ 579120 w 2354580"/>
                          <a:gd name="connsiteY3" fmla="*/ 563880 h 1524000"/>
                          <a:gd name="connsiteX4" fmla="*/ 1455420 w 2354580"/>
                          <a:gd name="connsiteY4" fmla="*/ 495300 h 1524000"/>
                          <a:gd name="connsiteX5" fmla="*/ 2110740 w 2354580"/>
                          <a:gd name="connsiteY5" fmla="*/ 373380 h 1524000"/>
                          <a:gd name="connsiteX6" fmla="*/ 2354580 w 2354580"/>
                          <a:gd name="connsiteY6"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580" h="1524000">
                            <a:moveTo>
                              <a:pt x="0" y="1524000"/>
                            </a:moveTo>
                            <a:cubicBezTo>
                              <a:pt x="38735" y="1319530"/>
                              <a:pt x="81280" y="1108710"/>
                              <a:pt x="129540" y="967740"/>
                            </a:cubicBezTo>
                            <a:cubicBezTo>
                              <a:pt x="177800" y="826770"/>
                              <a:pt x="214630" y="745490"/>
                              <a:pt x="289560" y="678180"/>
                            </a:cubicBezTo>
                            <a:cubicBezTo>
                              <a:pt x="364490" y="610870"/>
                              <a:pt x="384810" y="594360"/>
                              <a:pt x="579120" y="563880"/>
                            </a:cubicBezTo>
                            <a:cubicBezTo>
                              <a:pt x="773430" y="533400"/>
                              <a:pt x="1200150" y="527050"/>
                              <a:pt x="1455420" y="495300"/>
                            </a:cubicBezTo>
                            <a:cubicBezTo>
                              <a:pt x="1710690" y="463550"/>
                              <a:pt x="1960880" y="455930"/>
                              <a:pt x="2110740" y="373380"/>
                            </a:cubicBezTo>
                            <a:cubicBezTo>
                              <a:pt x="2260600" y="290830"/>
                              <a:pt x="2306320" y="163830"/>
                              <a:pt x="235458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9" name="Freeform: Shape 28">
                        <a:extLst>
                          <a:ext uri="{FF2B5EF4-FFF2-40B4-BE49-F238E27FC236}">
                            <a16:creationId xmlns:a16="http://schemas.microsoft.com/office/drawing/2014/main" id="{BEF098F3-BB7B-4711-8188-B995BC65CCCD}"/>
                          </a:ext>
                        </a:extLst>
                      </p:cNvPr>
                      <p:cNvSpPr/>
                      <p:nvPr/>
                    </p:nvSpPr>
                    <p:spPr>
                      <a:xfrm>
                        <a:off x="0" y="647700"/>
                        <a:ext cx="373380" cy="906780"/>
                      </a:xfrm>
                      <a:custGeom>
                        <a:avLst/>
                        <a:gdLst>
                          <a:gd name="connsiteX0" fmla="*/ 373380 w 373380"/>
                          <a:gd name="connsiteY0" fmla="*/ 906780 h 906780"/>
                          <a:gd name="connsiteX1" fmla="*/ 373380 w 373380"/>
                          <a:gd name="connsiteY1" fmla="*/ 0 h 906780"/>
                          <a:gd name="connsiteX2" fmla="*/ 0 w 373380"/>
                          <a:gd name="connsiteY2" fmla="*/ 0 h 906780"/>
                        </a:gdLst>
                        <a:ahLst/>
                        <a:cxnLst>
                          <a:cxn ang="0">
                            <a:pos x="connsiteX0" y="connsiteY0"/>
                          </a:cxn>
                          <a:cxn ang="0">
                            <a:pos x="connsiteX1" y="connsiteY1"/>
                          </a:cxn>
                          <a:cxn ang="0">
                            <a:pos x="connsiteX2" y="connsiteY2"/>
                          </a:cxn>
                        </a:cxnLst>
                        <a:rect l="l" t="t" r="r" b="b"/>
                        <a:pathLst>
                          <a:path w="373380" h="906780">
                            <a:moveTo>
                              <a:pt x="373380" y="906780"/>
                            </a:moveTo>
                            <a:lnTo>
                              <a:pt x="373380" y="0"/>
                            </a:lnTo>
                            <a:lnTo>
                              <a:pt x="0" y="0"/>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0" name="Freeform: Shape 29">
                        <a:extLst>
                          <a:ext uri="{FF2B5EF4-FFF2-40B4-BE49-F238E27FC236}">
                            <a16:creationId xmlns:a16="http://schemas.microsoft.com/office/drawing/2014/main" id="{42C94055-F857-45B9-87A6-9D7BEC31EEC0}"/>
                          </a:ext>
                        </a:extLst>
                      </p:cNvPr>
                      <p:cNvSpPr/>
                      <p:nvPr/>
                    </p:nvSpPr>
                    <p:spPr>
                      <a:xfrm>
                        <a:off x="2118360" y="0"/>
                        <a:ext cx="0" cy="1554480"/>
                      </a:xfrm>
                      <a:custGeom>
                        <a:avLst/>
                        <a:gdLst>
                          <a:gd name="connsiteX0" fmla="*/ 0 w 0"/>
                          <a:gd name="connsiteY0" fmla="*/ 1554480 h 1554480"/>
                          <a:gd name="connsiteX1" fmla="*/ 0 w 0"/>
                          <a:gd name="connsiteY1" fmla="*/ 0 h 1554480"/>
                        </a:gdLst>
                        <a:ahLst/>
                        <a:cxnLst>
                          <a:cxn ang="0">
                            <a:pos x="connsiteX0" y="connsiteY0"/>
                          </a:cxn>
                          <a:cxn ang="0">
                            <a:pos x="connsiteX1" y="connsiteY1"/>
                          </a:cxn>
                        </a:cxnLst>
                        <a:rect l="l" t="t" r="r" b="b"/>
                        <a:pathLst>
                          <a:path h="1554480">
                            <a:moveTo>
                              <a:pt x="0" y="1554480"/>
                            </a:moveTo>
                            <a:lnTo>
                              <a:pt x="0" y="0"/>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cxnSp>
                  <p:nvCxnSpPr>
                    <p:cNvPr id="26" name="Straight Arrow Connector 25">
                      <a:extLst>
                        <a:ext uri="{FF2B5EF4-FFF2-40B4-BE49-F238E27FC236}">
                          <a16:creationId xmlns:a16="http://schemas.microsoft.com/office/drawing/2014/main" id="{E5FEE7B1-CB97-46E6-9130-B0086394DFA1}"/>
                        </a:ext>
                      </a:extLst>
                    </p:cNvPr>
                    <p:cNvCxnSpPr/>
                    <p:nvPr/>
                  </p:nvCxnSpPr>
                  <p:spPr>
                    <a:xfrm flipV="1">
                      <a:off x="0" y="0"/>
                      <a:ext cx="0" cy="16154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72186F1-6ACB-4418-8640-D69A2C537D98}"/>
                        </a:ext>
                      </a:extLst>
                    </p:cNvPr>
                    <p:cNvCxnSpPr/>
                    <p:nvPr/>
                  </p:nvCxnSpPr>
                  <p:spPr>
                    <a:xfrm rot="5400000" flipV="1">
                      <a:off x="1308100" y="309245"/>
                      <a:ext cx="0" cy="26016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24" name="Text Box 2">
                    <a:extLst>
                      <a:ext uri="{FF2B5EF4-FFF2-40B4-BE49-F238E27FC236}">
                        <a16:creationId xmlns:a16="http://schemas.microsoft.com/office/drawing/2014/main" id="{F0E46BAE-BF8E-4C44-8134-6311F85BAC40}"/>
                      </a:ext>
                    </a:extLst>
                  </p:cNvPr>
                  <p:cNvSpPr txBox="1">
                    <a:spLocks noChangeArrowheads="1"/>
                  </p:cNvSpPr>
                  <p:nvPr/>
                </p:nvSpPr>
                <p:spPr bwMode="auto">
                  <a:xfrm>
                    <a:off x="0" y="1684020"/>
                    <a:ext cx="3253105"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r>
                      <a:rPr lang="en-IN" sz="1600" dirty="0">
                        <a:effectLst/>
                        <a:latin typeface="Times New Roman" panose="02020603050405020304" pitchFamily="18" charset="0"/>
                        <a:ea typeface="Arial" panose="020B0604020202020204" pitchFamily="34" charset="0"/>
                        <a:cs typeface="Times New Roman" panose="02020603050405020304" pitchFamily="18" charset="0"/>
                      </a:rPr>
                      <a:t>Output Characteristics of MOSFET</a:t>
                    </a:r>
                  </a:p>
                </p:txBody>
              </p:sp>
            </p:grpSp>
            <mc:AlternateContent xmlns:mc="http://schemas.openxmlformats.org/markup-compatibility/2006" xmlns:a14="http://schemas.microsoft.com/office/drawing/2010/main">
              <mc:Choice Requires="a14">
                <p:sp>
                  <p:nvSpPr>
                    <p:cNvPr id="17" name="Text Box 2">
                      <a:extLst>
                        <a:ext uri="{FF2B5EF4-FFF2-40B4-BE49-F238E27FC236}">
                          <a16:creationId xmlns:a16="http://schemas.microsoft.com/office/drawing/2014/main" id="{8A82D4F1-C850-45FB-9AC1-68608EF1AE80}"/>
                        </a:ext>
                      </a:extLst>
                    </p:cNvPr>
                    <p:cNvSpPr txBox="1">
                      <a:spLocks noChangeArrowheads="1"/>
                    </p:cNvSpPr>
                    <p:nvPr/>
                  </p:nvSpPr>
                  <p:spPr bwMode="auto">
                    <a:xfrm>
                      <a:off x="2506980" y="1348740"/>
                      <a:ext cx="418465"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sSubPr>
                              <m:e>
                                <m:r>
                                  <a:rPr lang="en-IN" sz="1100" i="1">
                                    <a:effectLst/>
                                    <a:latin typeface="Cambria Math" panose="02040503050406030204" pitchFamily="18" charset="0"/>
                                    <a:ea typeface="Arial" panose="020B0604020202020204" pitchFamily="34" charset="0"/>
                                    <a:cs typeface="Times New Roman" panose="02020603050405020304" pitchFamily="18" charset="0"/>
                                  </a:rPr>
                                  <m:t>𝑉</m:t>
                                </m:r>
                              </m:e>
                              <m:sub>
                                <m:r>
                                  <a:rPr lang="en-IN" sz="1100" i="1">
                                    <a:effectLst/>
                                    <a:latin typeface="Cambria Math" panose="02040503050406030204" pitchFamily="18" charset="0"/>
                                    <a:ea typeface="Arial" panose="020B0604020202020204" pitchFamily="34" charset="0"/>
                                    <a:cs typeface="Times New Roman" panose="02020603050405020304" pitchFamily="18" charset="0"/>
                                  </a:rPr>
                                  <m:t>𝐷𝑆</m:t>
                                </m:r>
                              </m:sub>
                            </m:sSub>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7" name="Text Box 2">
                      <a:extLst>
                        <a:ext uri="{FF2B5EF4-FFF2-40B4-BE49-F238E27FC236}">
                          <a16:creationId xmlns:a16="http://schemas.microsoft.com/office/drawing/2014/main" id="{8A82D4F1-C850-45FB-9AC1-68608EF1AE80}"/>
                        </a:ext>
                      </a:extLst>
                    </p:cNvPr>
                    <p:cNvSpPr txBox="1">
                      <a:spLocks noRot="1" noChangeAspect="1" noMove="1" noResize="1" noEditPoints="1" noAdjustHandles="1" noChangeArrowheads="1" noChangeShapeType="1" noTextEdit="1"/>
                    </p:cNvSpPr>
                    <p:nvPr/>
                  </p:nvSpPr>
                  <p:spPr bwMode="auto">
                    <a:xfrm>
                      <a:off x="2506980" y="1348740"/>
                      <a:ext cx="418465" cy="297180"/>
                    </a:xfrm>
                    <a:prstGeom prst="rect">
                      <a:avLst/>
                    </a:prstGeom>
                    <a:blipFill>
                      <a:blip r:embed="rId8"/>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8" name="Text Box 2">
                      <a:extLst>
                        <a:ext uri="{FF2B5EF4-FFF2-40B4-BE49-F238E27FC236}">
                          <a16:creationId xmlns:a16="http://schemas.microsoft.com/office/drawing/2014/main" id="{B8929172-3B69-4205-AA51-3D4CF0905FF5}"/>
                        </a:ext>
                      </a:extLst>
                    </p:cNvPr>
                    <p:cNvSpPr txBox="1">
                      <a:spLocks noChangeArrowheads="1"/>
                    </p:cNvSpPr>
                    <p:nvPr/>
                  </p:nvSpPr>
                  <p:spPr bwMode="auto">
                    <a:xfrm>
                      <a:off x="297180" y="457200"/>
                      <a:ext cx="418465"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sSubPr>
                              <m:e>
                                <m:r>
                                  <a:rPr lang="en-IN" sz="1100" i="1">
                                    <a:effectLst/>
                                    <a:latin typeface="Cambria Math" panose="02040503050406030204" pitchFamily="18" charset="0"/>
                                    <a:ea typeface="Arial" panose="020B0604020202020204" pitchFamily="34" charset="0"/>
                                    <a:cs typeface="Times New Roman" panose="02020603050405020304" pitchFamily="18" charset="0"/>
                                  </a:rPr>
                                  <m:t>𝐼</m:t>
                                </m:r>
                              </m:e>
                              <m:sub>
                                <m:r>
                                  <a:rPr lang="en-IN" sz="1100" i="1">
                                    <a:effectLst/>
                                    <a:latin typeface="Cambria Math" panose="02040503050406030204" pitchFamily="18" charset="0"/>
                                    <a:ea typeface="Arial" panose="020B0604020202020204" pitchFamily="34" charset="0"/>
                                    <a:cs typeface="Times New Roman" panose="02020603050405020304" pitchFamily="18" charset="0"/>
                                  </a:rPr>
                                  <m:t>𝐷𝑆</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8" name="Text Box 2">
                      <a:extLst>
                        <a:ext uri="{FF2B5EF4-FFF2-40B4-BE49-F238E27FC236}">
                          <a16:creationId xmlns:a16="http://schemas.microsoft.com/office/drawing/2014/main" id="{B8929172-3B69-4205-AA51-3D4CF0905FF5}"/>
                        </a:ext>
                      </a:extLst>
                    </p:cNvPr>
                    <p:cNvSpPr txBox="1">
                      <a:spLocks noRot="1" noChangeAspect="1" noMove="1" noResize="1" noEditPoints="1" noAdjustHandles="1" noChangeArrowheads="1" noChangeShapeType="1" noTextEdit="1"/>
                    </p:cNvSpPr>
                    <p:nvPr/>
                  </p:nvSpPr>
                  <p:spPr bwMode="auto">
                    <a:xfrm>
                      <a:off x="297180" y="457200"/>
                      <a:ext cx="418465" cy="297180"/>
                    </a:xfrm>
                    <a:prstGeom prst="rect">
                      <a:avLst/>
                    </a:prstGeom>
                    <a:blipFill>
                      <a:blip r:embed="rId9"/>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9" name="Text Box 2">
                      <a:extLst>
                        <a:ext uri="{FF2B5EF4-FFF2-40B4-BE49-F238E27FC236}">
                          <a16:creationId xmlns:a16="http://schemas.microsoft.com/office/drawing/2014/main" id="{4D50B9FD-1805-4869-822F-52C5C63EADDA}"/>
                        </a:ext>
                      </a:extLst>
                    </p:cNvPr>
                    <p:cNvSpPr txBox="1">
                      <a:spLocks noChangeArrowheads="1"/>
                    </p:cNvSpPr>
                    <p:nvPr/>
                  </p:nvSpPr>
                  <p:spPr bwMode="auto">
                    <a:xfrm>
                      <a:off x="60960" y="662940"/>
                      <a:ext cx="418465"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sSubPr>
                              <m:e>
                                <m:r>
                                  <a:rPr lang="en-IN" sz="1100" i="1">
                                    <a:effectLst/>
                                    <a:latin typeface="Cambria Math" panose="02040503050406030204" pitchFamily="18" charset="0"/>
                                    <a:ea typeface="Arial" panose="020B0604020202020204" pitchFamily="34" charset="0"/>
                                    <a:cs typeface="Times New Roman" panose="02020603050405020304" pitchFamily="18" charset="0"/>
                                  </a:rPr>
                                  <m:t>𝐼</m:t>
                                </m:r>
                              </m:e>
                              <m:sub>
                                <m:r>
                                  <a:rPr lang="en-IN" sz="1100" i="1">
                                    <a:effectLst/>
                                    <a:latin typeface="Cambria Math" panose="02040503050406030204" pitchFamily="18" charset="0"/>
                                    <a:ea typeface="Arial" panose="020B0604020202020204" pitchFamily="34" charset="0"/>
                                    <a:cs typeface="Times New Roman" panose="02020603050405020304" pitchFamily="18" charset="0"/>
                                  </a:rPr>
                                  <m:t>𝐷</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9" name="Text Box 2">
                      <a:extLst>
                        <a:ext uri="{FF2B5EF4-FFF2-40B4-BE49-F238E27FC236}">
                          <a16:creationId xmlns:a16="http://schemas.microsoft.com/office/drawing/2014/main" id="{4D50B9FD-1805-4869-822F-52C5C63EADDA}"/>
                        </a:ext>
                      </a:extLst>
                    </p:cNvPr>
                    <p:cNvSpPr txBox="1">
                      <a:spLocks noRot="1" noChangeAspect="1" noMove="1" noResize="1" noEditPoints="1" noAdjustHandles="1" noChangeArrowheads="1" noChangeShapeType="1" noTextEdit="1"/>
                    </p:cNvSpPr>
                    <p:nvPr/>
                  </p:nvSpPr>
                  <p:spPr bwMode="auto">
                    <a:xfrm>
                      <a:off x="60960" y="662940"/>
                      <a:ext cx="418465" cy="297180"/>
                    </a:xfrm>
                    <a:prstGeom prst="rect">
                      <a:avLst/>
                    </a:prstGeom>
                    <a:blipFill>
                      <a:blip r:embed="rId10"/>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0" name="Text Box 2">
                      <a:extLst>
                        <a:ext uri="{FF2B5EF4-FFF2-40B4-BE49-F238E27FC236}">
                          <a16:creationId xmlns:a16="http://schemas.microsoft.com/office/drawing/2014/main" id="{34C56060-CB7F-40CA-89DB-753129C20CA1}"/>
                        </a:ext>
                      </a:extLst>
                    </p:cNvPr>
                    <p:cNvSpPr txBox="1">
                      <a:spLocks noChangeArrowheads="1"/>
                    </p:cNvSpPr>
                    <p:nvPr/>
                  </p:nvSpPr>
                  <p:spPr bwMode="auto">
                    <a:xfrm rot="16200000">
                      <a:off x="125730" y="872490"/>
                      <a:ext cx="1127760"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r>
                              <a:rPr lang="en-IN" sz="1100" i="1">
                                <a:effectLst/>
                                <a:latin typeface="Cambria Math" panose="02040503050406030204" pitchFamily="18" charset="0"/>
                                <a:ea typeface="Arial" panose="020B0604020202020204" pitchFamily="34" charset="0"/>
                                <a:cs typeface="Times New Roman" panose="02020603050405020304" pitchFamily="18" charset="0"/>
                              </a:rPr>
                              <m:t>𝑇𝑟𝑖𝑜𝑑𝑒</m:t>
                            </m:r>
                            <m:r>
                              <a:rPr lang="en-IN" sz="1100" i="1">
                                <a:effectLst/>
                                <a:latin typeface="Cambria Math" panose="02040503050406030204" pitchFamily="18" charset="0"/>
                                <a:ea typeface="Arial" panose="020B0604020202020204" pitchFamily="34" charset="0"/>
                                <a:cs typeface="Times New Roman" panose="02020603050405020304" pitchFamily="18" charset="0"/>
                              </a:rPr>
                              <m:t> </m:t>
                            </m:r>
                            <m:r>
                              <a:rPr lang="en-IN" sz="1100" i="1">
                                <a:effectLst/>
                                <a:latin typeface="Cambria Math" panose="02040503050406030204" pitchFamily="18" charset="0"/>
                                <a:ea typeface="Arial" panose="020B0604020202020204" pitchFamily="34" charset="0"/>
                                <a:cs typeface="Times New Roman" panose="02020603050405020304" pitchFamily="18" charset="0"/>
                              </a:rPr>
                              <m:t>𝑅𝑒𝑔𝑖𝑜𝑛</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0" name="Text Box 2">
                      <a:extLst>
                        <a:ext uri="{FF2B5EF4-FFF2-40B4-BE49-F238E27FC236}">
                          <a16:creationId xmlns:a16="http://schemas.microsoft.com/office/drawing/2014/main" id="{34C56060-CB7F-40CA-89DB-753129C20CA1}"/>
                        </a:ext>
                      </a:extLst>
                    </p:cNvPr>
                    <p:cNvSpPr txBox="1">
                      <a:spLocks noRot="1" noChangeAspect="1" noMove="1" noResize="1" noEditPoints="1" noAdjustHandles="1" noChangeArrowheads="1" noChangeShapeType="1" noTextEdit="1"/>
                    </p:cNvSpPr>
                    <p:nvPr/>
                  </p:nvSpPr>
                  <p:spPr bwMode="auto">
                    <a:xfrm rot="16200000">
                      <a:off x="125730" y="872490"/>
                      <a:ext cx="1127760" cy="297180"/>
                    </a:xfrm>
                    <a:prstGeom prst="rect">
                      <a:avLst/>
                    </a:prstGeom>
                    <a:blipFill>
                      <a:blip r:embed="rId11"/>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1" name="Text Box 2">
                      <a:extLst>
                        <a:ext uri="{FF2B5EF4-FFF2-40B4-BE49-F238E27FC236}">
                          <a16:creationId xmlns:a16="http://schemas.microsoft.com/office/drawing/2014/main" id="{D2A1D436-A8A4-4BF3-872E-6D03763D76F8}"/>
                        </a:ext>
                      </a:extLst>
                    </p:cNvPr>
                    <p:cNvSpPr txBox="1">
                      <a:spLocks noChangeArrowheads="1"/>
                    </p:cNvSpPr>
                    <p:nvPr/>
                  </p:nvSpPr>
                  <p:spPr bwMode="auto">
                    <a:xfrm>
                      <a:off x="838200" y="931762"/>
                      <a:ext cx="1432560"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r>
                              <a:rPr lang="en-IN" sz="1100" i="1">
                                <a:effectLst/>
                                <a:latin typeface="Cambria Math" panose="02040503050406030204" pitchFamily="18" charset="0"/>
                                <a:ea typeface="Arial" panose="020B0604020202020204" pitchFamily="34" charset="0"/>
                                <a:cs typeface="Times New Roman" panose="02020603050405020304" pitchFamily="18" charset="0"/>
                              </a:rPr>
                              <m:t>𝑆𝑎𝑡𝑢𝑟𝑎𝑡𝑖𝑜𝑛</m:t>
                            </m:r>
                            <m:r>
                              <a:rPr lang="en-IN" sz="1100" i="1">
                                <a:effectLst/>
                                <a:latin typeface="Cambria Math" panose="02040503050406030204" pitchFamily="18" charset="0"/>
                                <a:ea typeface="Arial" panose="020B0604020202020204" pitchFamily="34" charset="0"/>
                                <a:cs typeface="Times New Roman" panose="02020603050405020304" pitchFamily="18" charset="0"/>
                              </a:rPr>
                              <m:t> </m:t>
                            </m:r>
                            <m:r>
                              <a:rPr lang="en-IN" sz="1100" i="1">
                                <a:effectLst/>
                                <a:latin typeface="Cambria Math" panose="02040503050406030204" pitchFamily="18" charset="0"/>
                                <a:ea typeface="Arial" panose="020B0604020202020204" pitchFamily="34" charset="0"/>
                                <a:cs typeface="Times New Roman" panose="02020603050405020304" pitchFamily="18" charset="0"/>
                              </a:rPr>
                              <m:t>𝑅𝑒𝑔𝑖𝑜𝑛</m:t>
                            </m:r>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1" name="Text Box 2">
                      <a:extLst>
                        <a:ext uri="{FF2B5EF4-FFF2-40B4-BE49-F238E27FC236}">
                          <a16:creationId xmlns:a16="http://schemas.microsoft.com/office/drawing/2014/main" id="{D2A1D436-A8A4-4BF3-872E-6D03763D76F8}"/>
                        </a:ext>
                      </a:extLst>
                    </p:cNvPr>
                    <p:cNvSpPr txBox="1">
                      <a:spLocks noRot="1" noChangeAspect="1" noMove="1" noResize="1" noEditPoints="1" noAdjustHandles="1" noChangeArrowheads="1" noChangeShapeType="1" noTextEdit="1"/>
                    </p:cNvSpPr>
                    <p:nvPr/>
                  </p:nvSpPr>
                  <p:spPr bwMode="auto">
                    <a:xfrm>
                      <a:off x="838200" y="931762"/>
                      <a:ext cx="1432560" cy="297180"/>
                    </a:xfrm>
                    <a:prstGeom prst="rect">
                      <a:avLst/>
                    </a:prstGeom>
                    <a:blipFill>
                      <a:blip r:embed="rId12"/>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2" name="Text Box 2">
                      <a:extLst>
                        <a:ext uri="{FF2B5EF4-FFF2-40B4-BE49-F238E27FC236}">
                          <a16:creationId xmlns:a16="http://schemas.microsoft.com/office/drawing/2014/main" id="{1F3C543C-5C7D-49E4-A4B6-70E09FB4CE6C}"/>
                        </a:ext>
                      </a:extLst>
                    </p:cNvPr>
                    <p:cNvSpPr txBox="1">
                      <a:spLocks noChangeArrowheads="1"/>
                    </p:cNvSpPr>
                    <p:nvPr/>
                  </p:nvSpPr>
                  <p:spPr bwMode="auto">
                    <a:xfrm rot="16200000">
                      <a:off x="2084070" y="822960"/>
                      <a:ext cx="1028700"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r>
                              <a:rPr lang="en-IN" sz="1100" i="1">
                                <a:effectLst/>
                                <a:latin typeface="Cambria Math" panose="02040503050406030204" pitchFamily="18" charset="0"/>
                                <a:ea typeface="Arial" panose="020B0604020202020204" pitchFamily="34" charset="0"/>
                                <a:cs typeface="Times New Roman" panose="02020603050405020304" pitchFamily="18" charset="0"/>
                              </a:rPr>
                              <m:t>𝐵𝑟𝑒𝑎𝑘𝑑𝑜𝑤𝑛</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Text Box 2">
                      <a:extLst>
                        <a:ext uri="{FF2B5EF4-FFF2-40B4-BE49-F238E27FC236}">
                          <a16:creationId xmlns:a16="http://schemas.microsoft.com/office/drawing/2014/main" id="{1F3C543C-5C7D-49E4-A4B6-70E09FB4CE6C}"/>
                        </a:ext>
                      </a:extLst>
                    </p:cNvPr>
                    <p:cNvSpPr txBox="1">
                      <a:spLocks noRot="1" noChangeAspect="1" noMove="1" noResize="1" noEditPoints="1" noAdjustHandles="1" noChangeArrowheads="1" noChangeShapeType="1" noTextEdit="1"/>
                    </p:cNvSpPr>
                    <p:nvPr/>
                  </p:nvSpPr>
                  <p:spPr bwMode="auto">
                    <a:xfrm rot="16200000">
                      <a:off x="2084070" y="822960"/>
                      <a:ext cx="1028700" cy="297180"/>
                    </a:xfrm>
                    <a:prstGeom prst="rect">
                      <a:avLst/>
                    </a:prstGeom>
                    <a:blipFill>
                      <a:blip r:embed="rId13"/>
                      <a:stretch>
                        <a:fillRect/>
                      </a:stretch>
                    </a:blipFill>
                    <a:ln w="9525">
                      <a:noFill/>
                      <a:miter lim="800000"/>
                      <a:headEnd/>
                      <a:tailEnd/>
                    </a:ln>
                  </p:spPr>
                  <p:txBody>
                    <a:bodyPr/>
                    <a:lstStyle/>
                    <a:p>
                      <a:r>
                        <a:rPr lang="en-IN">
                          <a:noFill/>
                        </a:rPr>
                        <a:t> </a:t>
                      </a:r>
                    </a:p>
                  </p:txBody>
                </p:sp>
              </mc:Fallback>
            </mc:AlternateContent>
          </p:grpSp>
          <mc:AlternateContent xmlns:mc="http://schemas.openxmlformats.org/markup-compatibility/2006" xmlns:a14="http://schemas.microsoft.com/office/drawing/2010/main">
            <mc:Choice Requires="a14">
              <p:sp>
                <p:nvSpPr>
                  <p:cNvPr id="47" name="Text Box 2">
                    <a:extLst>
                      <a:ext uri="{FF2B5EF4-FFF2-40B4-BE49-F238E27FC236}">
                        <a16:creationId xmlns:a16="http://schemas.microsoft.com/office/drawing/2014/main" id="{C2AE312E-7A8E-44A9-9296-612C43A4B83D}"/>
                      </a:ext>
                    </a:extLst>
                  </p:cNvPr>
                  <p:cNvSpPr txBox="1">
                    <a:spLocks noChangeArrowheads="1"/>
                  </p:cNvSpPr>
                  <p:nvPr/>
                </p:nvSpPr>
                <p:spPr bwMode="auto">
                  <a:xfrm>
                    <a:off x="2294067" y="4322414"/>
                    <a:ext cx="418465"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f>
                            <m:fPr>
                              <m:type m:val="lin"/>
                              <m:ctrlPr>
                                <a:rPr lang="en-IN" sz="1100" i="1" smtClean="0">
                                  <a:effectLst/>
                                  <a:latin typeface="Cambria Math" panose="02040503050406030204" pitchFamily="18" charset="0"/>
                                  <a:cs typeface="Times New Roman" panose="02020603050405020304" pitchFamily="18" charset="0"/>
                                </a:rPr>
                              </m:ctrlPr>
                            </m:fPr>
                            <m:num>
                              <m:r>
                                <a:rPr lang="en-IN" sz="1100" b="0" i="1" smtClean="0">
                                  <a:effectLst/>
                                  <a:latin typeface="Cambria Math" panose="02040503050406030204" pitchFamily="18" charset="0"/>
                                  <a:cs typeface="Times New Roman" panose="02020603050405020304" pitchFamily="18" charset="0"/>
                                </a:rPr>
                                <m:t>1</m:t>
                              </m:r>
                            </m:num>
                            <m:den>
                              <m:sSub>
                                <m:sSubPr>
                                  <m:ctrlPr>
                                    <a:rPr lang="en-IN" sz="1100" i="1">
                                      <a:latin typeface="Cambria Math" panose="02040503050406030204" pitchFamily="18" charset="0"/>
                                      <a:ea typeface="Arial" panose="020B0604020202020204" pitchFamily="34" charset="0"/>
                                      <a:cs typeface="Times New Roman" panose="02020603050405020304" pitchFamily="18" charset="0"/>
                                    </a:rPr>
                                  </m:ctrlPr>
                                </m:sSubPr>
                                <m:e>
                                  <m:r>
                                    <a:rPr lang="en-IN" sz="1100" b="0" i="1" smtClean="0">
                                      <a:latin typeface="Cambria Math" panose="02040503050406030204" pitchFamily="18" charset="0"/>
                                      <a:ea typeface="Arial" panose="020B0604020202020204" pitchFamily="34" charset="0"/>
                                      <a:cs typeface="Times New Roman" panose="02020603050405020304" pitchFamily="18" charset="0"/>
                                    </a:rPr>
                                    <m:t>𝑟</m:t>
                                  </m:r>
                                </m:e>
                                <m:sub>
                                  <m:r>
                                    <a:rPr lang="en-IN" sz="1100" b="0" i="1" smtClean="0">
                                      <a:latin typeface="Cambria Math" panose="02040503050406030204" pitchFamily="18" charset="0"/>
                                      <a:ea typeface="Arial" panose="020B0604020202020204" pitchFamily="34" charset="0"/>
                                      <a:cs typeface="Times New Roman" panose="02020603050405020304" pitchFamily="18" charset="0"/>
                                    </a:rPr>
                                    <m:t>𝑑𝑠</m:t>
                                  </m:r>
                                </m:sub>
                              </m:sSub>
                            </m:den>
                          </m:f>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7" name="Text Box 2">
                    <a:extLst>
                      <a:ext uri="{FF2B5EF4-FFF2-40B4-BE49-F238E27FC236}">
                        <a16:creationId xmlns:a16="http://schemas.microsoft.com/office/drawing/2014/main" id="{C2AE312E-7A8E-44A9-9296-612C43A4B83D}"/>
                      </a:ext>
                    </a:extLst>
                  </p:cNvPr>
                  <p:cNvSpPr txBox="1">
                    <a:spLocks noRot="1" noChangeAspect="1" noMove="1" noResize="1" noEditPoints="1" noAdjustHandles="1" noChangeArrowheads="1" noChangeShapeType="1" noTextEdit="1"/>
                  </p:cNvSpPr>
                  <p:nvPr/>
                </p:nvSpPr>
                <p:spPr bwMode="auto">
                  <a:xfrm>
                    <a:off x="2294067" y="4322414"/>
                    <a:ext cx="418465" cy="297180"/>
                  </a:xfrm>
                  <a:prstGeom prst="rect">
                    <a:avLst/>
                  </a:prstGeom>
                  <a:blipFill>
                    <a:blip r:embed="rId14"/>
                    <a:stretch>
                      <a:fillRect l="-33824" t="-79167" r="-42647" b="-114583"/>
                    </a:stretch>
                  </a:blipFill>
                  <a:ln w="9525">
                    <a:noFill/>
                    <a:miter lim="800000"/>
                    <a:headEnd/>
                    <a:tailEnd/>
                  </a:ln>
                </p:spPr>
                <p:txBody>
                  <a:bodyPr/>
                  <a:lstStyle/>
                  <a:p>
                    <a:r>
                      <a:rPr lang="en-IN">
                        <a:noFill/>
                      </a:rPr>
                      <a:t> </a:t>
                    </a:r>
                  </a:p>
                </p:txBody>
              </p:sp>
            </mc:Fallback>
          </mc:AlternateContent>
          <p:sp>
            <p:nvSpPr>
              <p:cNvPr id="49" name="Freeform: Shape 48">
                <a:extLst>
                  <a:ext uri="{FF2B5EF4-FFF2-40B4-BE49-F238E27FC236}">
                    <a16:creationId xmlns:a16="http://schemas.microsoft.com/office/drawing/2014/main" id="{D8014BE9-4F31-4BDA-B1BD-A44B88030B79}"/>
                  </a:ext>
                </a:extLst>
              </p:cNvPr>
              <p:cNvSpPr/>
              <p:nvPr/>
            </p:nvSpPr>
            <p:spPr>
              <a:xfrm>
                <a:off x="2192784" y="4580878"/>
                <a:ext cx="523783" cy="44388"/>
              </a:xfrm>
              <a:custGeom>
                <a:avLst/>
                <a:gdLst>
                  <a:gd name="connsiteX0" fmla="*/ 0 w 523783"/>
                  <a:gd name="connsiteY0" fmla="*/ 44388 h 44388"/>
                  <a:gd name="connsiteX1" fmla="*/ 523783 w 523783"/>
                  <a:gd name="connsiteY1" fmla="*/ 44388 h 44388"/>
                  <a:gd name="connsiteX2" fmla="*/ 523783 w 523783"/>
                  <a:gd name="connsiteY2" fmla="*/ 0 h 44388"/>
                  <a:gd name="connsiteX3" fmla="*/ 0 w 523783"/>
                  <a:gd name="connsiteY3" fmla="*/ 44388 h 44388"/>
                </a:gdLst>
                <a:ahLst/>
                <a:cxnLst>
                  <a:cxn ang="0">
                    <a:pos x="connsiteX0" y="connsiteY0"/>
                  </a:cxn>
                  <a:cxn ang="0">
                    <a:pos x="connsiteX1" y="connsiteY1"/>
                  </a:cxn>
                  <a:cxn ang="0">
                    <a:pos x="connsiteX2" y="connsiteY2"/>
                  </a:cxn>
                  <a:cxn ang="0">
                    <a:pos x="connsiteX3" y="connsiteY3"/>
                  </a:cxn>
                </a:cxnLst>
                <a:rect l="l" t="t" r="r" b="b"/>
                <a:pathLst>
                  <a:path w="523783" h="44388">
                    <a:moveTo>
                      <a:pt x="0" y="44388"/>
                    </a:moveTo>
                    <a:lnTo>
                      <a:pt x="523783" y="44388"/>
                    </a:lnTo>
                    <a:lnTo>
                      <a:pt x="523783" y="0"/>
                    </a:lnTo>
                    <a:lnTo>
                      <a:pt x="0" y="44388"/>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mc:AlternateContent xmlns:mc="http://schemas.openxmlformats.org/markup-compatibility/2006" xmlns:a14="http://schemas.microsoft.com/office/drawing/2010/main">
          <mc:Choice Requires="a14">
            <p:sp>
              <p:nvSpPr>
                <p:cNvPr id="51" name="Text Box 2">
                  <a:extLst>
                    <a:ext uri="{FF2B5EF4-FFF2-40B4-BE49-F238E27FC236}">
                      <a16:creationId xmlns:a16="http://schemas.microsoft.com/office/drawing/2014/main" id="{580E8F33-5A91-4F73-8954-7E04C582DCF8}"/>
                    </a:ext>
                  </a:extLst>
                </p:cNvPr>
                <p:cNvSpPr txBox="1">
                  <a:spLocks noChangeArrowheads="1"/>
                </p:cNvSpPr>
                <p:nvPr/>
              </p:nvSpPr>
              <p:spPr bwMode="auto">
                <a:xfrm>
                  <a:off x="1570105" y="5370470"/>
                  <a:ext cx="967923"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IN" sz="1100" i="1">
                                <a:effectLst/>
                                <a:latin typeface="Cambria Math" panose="02040503050406030204" pitchFamily="18" charset="0"/>
                                <a:ea typeface="Arial" panose="020B0604020202020204" pitchFamily="34" charset="0"/>
                                <a:cs typeface="Times New Roman" panose="02020603050405020304" pitchFamily="18" charset="0"/>
                              </a:rPr>
                              <m:t>𝑉</m:t>
                            </m:r>
                          </m:e>
                          <m:sub>
                            <m:r>
                              <a:rPr lang="en-IN" sz="1100" i="1">
                                <a:effectLst/>
                                <a:latin typeface="Cambria Math" panose="02040503050406030204" pitchFamily="18" charset="0"/>
                                <a:ea typeface="Arial" panose="020B0604020202020204" pitchFamily="34" charset="0"/>
                                <a:cs typeface="Times New Roman" panose="02020603050405020304" pitchFamily="18" charset="0"/>
                              </a:rPr>
                              <m:t>𝐷𝑆</m:t>
                            </m:r>
                          </m:sub>
                        </m:sSub>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IN" sz="1100" b="0" i="1" smtClean="0">
                                <a:effectLst/>
                                <a:latin typeface="Cambria Math" panose="02040503050406030204" pitchFamily="18" charset="0"/>
                                <a:cs typeface="Times New Roman" panose="02020603050405020304" pitchFamily="18" charset="0"/>
                              </a:rPr>
                            </m:ctrlPr>
                          </m:sSubPr>
                          <m:e>
                            <m:r>
                              <a:rPr lang="en-IN" sz="1100" b="0" i="1" smtClean="0">
                                <a:effectLst/>
                                <a:latin typeface="Cambria Math" panose="02040503050406030204" pitchFamily="18" charset="0"/>
                                <a:cs typeface="Times New Roman" panose="02020603050405020304" pitchFamily="18" charset="0"/>
                              </a:rPr>
                              <m:t>𝑉</m:t>
                            </m:r>
                          </m:e>
                          <m:sub>
                            <m:r>
                              <a:rPr lang="en-IN" sz="1100" b="0" i="1" smtClean="0">
                                <a:effectLst/>
                                <a:latin typeface="Cambria Math" panose="02040503050406030204" pitchFamily="18" charset="0"/>
                                <a:cs typeface="Times New Roman" panose="02020603050405020304" pitchFamily="18" charset="0"/>
                              </a:rPr>
                              <m:t>𝑜𝑣</m:t>
                            </m:r>
                          </m:sub>
                        </m:sSub>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1" name="Text Box 2">
                  <a:extLst>
                    <a:ext uri="{FF2B5EF4-FFF2-40B4-BE49-F238E27FC236}">
                      <a16:creationId xmlns:a16="http://schemas.microsoft.com/office/drawing/2014/main" id="{580E8F33-5A91-4F73-8954-7E04C582DCF8}"/>
                    </a:ext>
                  </a:extLst>
                </p:cNvPr>
                <p:cNvSpPr txBox="1">
                  <a:spLocks noRot="1" noChangeAspect="1" noMove="1" noResize="1" noEditPoints="1" noAdjustHandles="1" noChangeArrowheads="1" noChangeShapeType="1" noTextEdit="1"/>
                </p:cNvSpPr>
                <p:nvPr/>
              </p:nvSpPr>
              <p:spPr bwMode="auto">
                <a:xfrm>
                  <a:off x="1570105" y="5370470"/>
                  <a:ext cx="967923" cy="297180"/>
                </a:xfrm>
                <a:prstGeom prst="rect">
                  <a:avLst/>
                </a:prstGeom>
                <a:blipFill>
                  <a:blip r:embed="rId15"/>
                  <a:stretch>
                    <a:fillRect/>
                  </a:stretch>
                </a:blipFill>
                <a:ln w="9525">
                  <a:noFill/>
                  <a:miter lim="800000"/>
                  <a:headEnd/>
                  <a:tailEnd/>
                </a:ln>
              </p:spPr>
              <p:txBody>
                <a:bodyPr/>
                <a:lstStyle/>
                <a:p>
                  <a:r>
                    <a:rPr lang="en-IN">
                      <a:noFill/>
                    </a:rPr>
                    <a:t> </a:t>
                  </a:r>
                </a:p>
              </p:txBody>
            </p:sp>
          </mc:Fallback>
        </mc:AlternateContent>
      </p:grpSp>
      <p:grpSp>
        <p:nvGrpSpPr>
          <p:cNvPr id="62" name="Group 61">
            <a:extLst>
              <a:ext uri="{FF2B5EF4-FFF2-40B4-BE49-F238E27FC236}">
                <a16:creationId xmlns:a16="http://schemas.microsoft.com/office/drawing/2014/main" id="{7BC4C125-05E1-44AE-B19A-43FA55395FD1}"/>
              </a:ext>
            </a:extLst>
          </p:cNvPr>
          <p:cNvGrpSpPr/>
          <p:nvPr/>
        </p:nvGrpSpPr>
        <p:grpSpPr>
          <a:xfrm>
            <a:off x="5025218" y="4199445"/>
            <a:ext cx="3253105" cy="1972601"/>
            <a:chOff x="4944774" y="4000410"/>
            <a:chExt cx="3253105" cy="1972601"/>
          </a:xfrm>
        </p:grpSpPr>
        <p:grpSp>
          <p:nvGrpSpPr>
            <p:cNvPr id="59" name="Group 58">
              <a:extLst>
                <a:ext uri="{FF2B5EF4-FFF2-40B4-BE49-F238E27FC236}">
                  <a16:creationId xmlns:a16="http://schemas.microsoft.com/office/drawing/2014/main" id="{88D7573D-26FE-4A80-AB2B-FE36B06C05EA}"/>
                </a:ext>
              </a:extLst>
            </p:cNvPr>
            <p:cNvGrpSpPr/>
            <p:nvPr/>
          </p:nvGrpSpPr>
          <p:grpSpPr>
            <a:xfrm>
              <a:off x="4944774" y="4000410"/>
              <a:ext cx="3253105" cy="1972601"/>
              <a:chOff x="4320790" y="4000410"/>
              <a:chExt cx="3253105" cy="1972601"/>
            </a:xfrm>
          </p:grpSpPr>
          <p:grpSp>
            <p:nvGrpSpPr>
              <p:cNvPr id="31" name="Group 30">
                <a:extLst>
                  <a:ext uri="{FF2B5EF4-FFF2-40B4-BE49-F238E27FC236}">
                    <a16:creationId xmlns:a16="http://schemas.microsoft.com/office/drawing/2014/main" id="{FD17452D-1965-499F-8FF1-A30EC066071E}"/>
                  </a:ext>
                </a:extLst>
              </p:cNvPr>
              <p:cNvGrpSpPr/>
              <p:nvPr/>
            </p:nvGrpSpPr>
            <p:grpSpPr>
              <a:xfrm>
                <a:off x="4320790" y="4000410"/>
                <a:ext cx="3253105" cy="1972601"/>
                <a:chOff x="-690125" y="0"/>
                <a:chExt cx="3253105" cy="1972601"/>
              </a:xfrm>
            </p:grpSpPr>
            <p:grpSp>
              <p:nvGrpSpPr>
                <p:cNvPr id="32" name="Group 31">
                  <a:extLst>
                    <a:ext uri="{FF2B5EF4-FFF2-40B4-BE49-F238E27FC236}">
                      <a16:creationId xmlns:a16="http://schemas.microsoft.com/office/drawing/2014/main" id="{E90D430A-73F2-40D8-973B-FA4C126D529B}"/>
                    </a:ext>
                  </a:extLst>
                </p:cNvPr>
                <p:cNvGrpSpPr/>
                <p:nvPr/>
              </p:nvGrpSpPr>
              <p:grpSpPr>
                <a:xfrm>
                  <a:off x="-690125" y="0"/>
                  <a:ext cx="3253105" cy="1972601"/>
                  <a:chOff x="-690125" y="0"/>
                  <a:chExt cx="3253105" cy="1972601"/>
                </a:xfrm>
              </p:grpSpPr>
              <p:grpSp>
                <p:nvGrpSpPr>
                  <p:cNvPr id="39" name="Group 38">
                    <a:extLst>
                      <a:ext uri="{FF2B5EF4-FFF2-40B4-BE49-F238E27FC236}">
                        <a16:creationId xmlns:a16="http://schemas.microsoft.com/office/drawing/2014/main" id="{D1603378-85CB-4726-854A-19E06E6042EF}"/>
                      </a:ext>
                    </a:extLst>
                  </p:cNvPr>
                  <p:cNvGrpSpPr/>
                  <p:nvPr/>
                </p:nvGrpSpPr>
                <p:grpSpPr>
                  <a:xfrm>
                    <a:off x="365599" y="0"/>
                    <a:ext cx="1776984" cy="1615440"/>
                    <a:chOff x="-15401" y="0"/>
                    <a:chExt cx="1776984" cy="1615440"/>
                  </a:xfrm>
                </p:grpSpPr>
                <p:sp>
                  <p:nvSpPr>
                    <p:cNvPr id="46" name="Freeform: Shape 45">
                      <a:extLst>
                        <a:ext uri="{FF2B5EF4-FFF2-40B4-BE49-F238E27FC236}">
                          <a16:creationId xmlns:a16="http://schemas.microsoft.com/office/drawing/2014/main" id="{D2B9101C-292C-4D23-9D62-0A38FD481425}"/>
                        </a:ext>
                      </a:extLst>
                    </p:cNvPr>
                    <p:cNvSpPr/>
                    <p:nvPr/>
                  </p:nvSpPr>
                  <p:spPr>
                    <a:xfrm>
                      <a:off x="885359" y="44741"/>
                      <a:ext cx="0" cy="1554480"/>
                    </a:xfrm>
                    <a:custGeom>
                      <a:avLst/>
                      <a:gdLst>
                        <a:gd name="connsiteX0" fmla="*/ 0 w 0"/>
                        <a:gd name="connsiteY0" fmla="*/ 1554480 h 1554480"/>
                        <a:gd name="connsiteX1" fmla="*/ 0 w 0"/>
                        <a:gd name="connsiteY1" fmla="*/ 0 h 1554480"/>
                      </a:gdLst>
                      <a:ahLst/>
                      <a:cxnLst>
                        <a:cxn ang="0">
                          <a:pos x="connsiteX0" y="connsiteY0"/>
                        </a:cxn>
                        <a:cxn ang="0">
                          <a:pos x="connsiteX1" y="connsiteY1"/>
                        </a:cxn>
                      </a:cxnLst>
                      <a:rect l="l" t="t" r="r" b="b"/>
                      <a:pathLst>
                        <a:path h="1554480">
                          <a:moveTo>
                            <a:pt x="0" y="1554480"/>
                          </a:moveTo>
                          <a:lnTo>
                            <a:pt x="0" y="0"/>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42" name="Straight Arrow Connector 41">
                      <a:extLst>
                        <a:ext uri="{FF2B5EF4-FFF2-40B4-BE49-F238E27FC236}">
                          <a16:creationId xmlns:a16="http://schemas.microsoft.com/office/drawing/2014/main" id="{DDC5B34E-72C7-4741-87FE-2B74AA7E60BD}"/>
                        </a:ext>
                      </a:extLst>
                    </p:cNvPr>
                    <p:cNvCxnSpPr/>
                    <p:nvPr/>
                  </p:nvCxnSpPr>
                  <p:spPr>
                    <a:xfrm flipV="1">
                      <a:off x="0" y="0"/>
                      <a:ext cx="0" cy="16154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A954C81-50FF-44EB-9B62-175BA0073ED9}"/>
                        </a:ext>
                      </a:extLst>
                    </p:cNvPr>
                    <p:cNvCxnSpPr/>
                    <p:nvPr/>
                  </p:nvCxnSpPr>
                  <p:spPr>
                    <a:xfrm rot="5400000" flipV="1">
                      <a:off x="873091" y="721594"/>
                      <a:ext cx="0" cy="17769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40" name="Text Box 2">
                    <a:extLst>
                      <a:ext uri="{FF2B5EF4-FFF2-40B4-BE49-F238E27FC236}">
                        <a16:creationId xmlns:a16="http://schemas.microsoft.com/office/drawing/2014/main" id="{23EF3631-45AF-45D5-9CBB-5F09C82EF0D1}"/>
                      </a:ext>
                    </a:extLst>
                  </p:cNvPr>
                  <p:cNvSpPr txBox="1">
                    <a:spLocks noChangeArrowheads="1"/>
                  </p:cNvSpPr>
                  <p:nvPr/>
                </p:nvSpPr>
                <p:spPr bwMode="auto">
                  <a:xfrm>
                    <a:off x="-690125" y="1675421"/>
                    <a:ext cx="3253105"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r>
                      <a:rPr lang="en-IN" sz="1600" dirty="0">
                        <a:effectLst/>
                        <a:latin typeface="Times New Roman" panose="02020603050405020304" pitchFamily="18" charset="0"/>
                        <a:ea typeface="Arial" panose="020B0604020202020204" pitchFamily="34" charset="0"/>
                        <a:cs typeface="Times New Roman" panose="02020603050405020304" pitchFamily="18" charset="0"/>
                      </a:rPr>
                      <a:t>Transfer Characteristics of MOSFET</a:t>
                    </a:r>
                  </a:p>
                </p:txBody>
              </p:sp>
            </p:grpSp>
            <mc:AlternateContent xmlns:mc="http://schemas.openxmlformats.org/markup-compatibility/2006" xmlns:a14="http://schemas.microsoft.com/office/drawing/2010/main">
              <mc:Choice Requires="a14">
                <p:sp>
                  <p:nvSpPr>
                    <p:cNvPr id="33" name="Text Box 2">
                      <a:extLst>
                        <a:ext uri="{FF2B5EF4-FFF2-40B4-BE49-F238E27FC236}">
                          <a16:creationId xmlns:a16="http://schemas.microsoft.com/office/drawing/2014/main" id="{09F78B7F-3CFE-459C-8F07-CA02BB15D2C6}"/>
                        </a:ext>
                      </a:extLst>
                    </p:cNvPr>
                    <p:cNvSpPr txBox="1">
                      <a:spLocks noChangeArrowheads="1"/>
                    </p:cNvSpPr>
                    <p:nvPr/>
                  </p:nvSpPr>
                  <p:spPr bwMode="auto">
                    <a:xfrm>
                      <a:off x="1726016" y="1348251"/>
                      <a:ext cx="418465"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IN" sz="1100" i="1">
                                    <a:effectLst/>
                                    <a:latin typeface="Cambria Math" panose="02040503050406030204" pitchFamily="18" charset="0"/>
                                    <a:ea typeface="Arial" panose="020B0604020202020204" pitchFamily="34" charset="0"/>
                                    <a:cs typeface="Times New Roman" panose="02020603050405020304" pitchFamily="18" charset="0"/>
                                  </a:rPr>
                                  <m:t>𝑉</m:t>
                                </m:r>
                              </m:e>
                              <m:sub>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𝐺</m:t>
                                </m:r>
                                <m:r>
                                  <a:rPr lang="en-IN" sz="1100" i="1">
                                    <a:effectLst/>
                                    <a:latin typeface="Cambria Math" panose="02040503050406030204" pitchFamily="18" charset="0"/>
                                    <a:ea typeface="Arial" panose="020B0604020202020204" pitchFamily="34" charset="0"/>
                                    <a:cs typeface="Times New Roman" panose="02020603050405020304" pitchFamily="18" charset="0"/>
                                  </a:rPr>
                                  <m:t>𝑆</m:t>
                                </m:r>
                              </m:sub>
                            </m:sSub>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3" name="Text Box 2">
                      <a:extLst>
                        <a:ext uri="{FF2B5EF4-FFF2-40B4-BE49-F238E27FC236}">
                          <a16:creationId xmlns:a16="http://schemas.microsoft.com/office/drawing/2014/main" id="{09F78B7F-3CFE-459C-8F07-CA02BB15D2C6}"/>
                        </a:ext>
                      </a:extLst>
                    </p:cNvPr>
                    <p:cNvSpPr txBox="1">
                      <a:spLocks noRot="1" noChangeAspect="1" noMove="1" noResize="1" noEditPoints="1" noAdjustHandles="1" noChangeArrowheads="1" noChangeShapeType="1" noTextEdit="1"/>
                    </p:cNvSpPr>
                    <p:nvPr/>
                  </p:nvSpPr>
                  <p:spPr bwMode="auto">
                    <a:xfrm>
                      <a:off x="1726016" y="1348251"/>
                      <a:ext cx="418465" cy="297180"/>
                    </a:xfrm>
                    <a:prstGeom prst="rect">
                      <a:avLst/>
                    </a:prstGeom>
                    <a:blipFill>
                      <a:blip r:embed="rId16"/>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5" name="Text Box 2">
                      <a:extLst>
                        <a:ext uri="{FF2B5EF4-FFF2-40B4-BE49-F238E27FC236}">
                          <a16:creationId xmlns:a16="http://schemas.microsoft.com/office/drawing/2014/main" id="{FB94B622-DC4D-4001-A920-0AC2F78ECDBB}"/>
                        </a:ext>
                      </a:extLst>
                    </p:cNvPr>
                    <p:cNvSpPr txBox="1">
                      <a:spLocks noChangeArrowheads="1"/>
                    </p:cNvSpPr>
                    <p:nvPr/>
                  </p:nvSpPr>
                  <p:spPr bwMode="auto">
                    <a:xfrm>
                      <a:off x="60960" y="662940"/>
                      <a:ext cx="418465"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sSubPr>
                              <m:e>
                                <m:r>
                                  <a:rPr lang="en-IN" sz="1100" i="1">
                                    <a:effectLst/>
                                    <a:latin typeface="Cambria Math" panose="02040503050406030204" pitchFamily="18" charset="0"/>
                                    <a:ea typeface="Arial" panose="020B0604020202020204" pitchFamily="34" charset="0"/>
                                    <a:cs typeface="Times New Roman" panose="02020603050405020304" pitchFamily="18" charset="0"/>
                                  </a:rPr>
                                  <m:t>𝐼</m:t>
                                </m:r>
                              </m:e>
                              <m:sub>
                                <m:r>
                                  <a:rPr lang="en-IN" sz="1100" i="1">
                                    <a:effectLst/>
                                    <a:latin typeface="Cambria Math" panose="02040503050406030204" pitchFamily="18" charset="0"/>
                                    <a:ea typeface="Arial" panose="020B0604020202020204" pitchFamily="34" charset="0"/>
                                    <a:cs typeface="Times New Roman" panose="02020603050405020304" pitchFamily="18" charset="0"/>
                                  </a:rPr>
                                  <m:t>𝐷</m:t>
                                </m:r>
                              </m:sub>
                            </m:sSub>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5" name="Text Box 2">
                      <a:extLst>
                        <a:ext uri="{FF2B5EF4-FFF2-40B4-BE49-F238E27FC236}">
                          <a16:creationId xmlns:a16="http://schemas.microsoft.com/office/drawing/2014/main" id="{FB94B622-DC4D-4001-A920-0AC2F78ECDBB}"/>
                        </a:ext>
                      </a:extLst>
                    </p:cNvPr>
                    <p:cNvSpPr txBox="1">
                      <a:spLocks noRot="1" noChangeAspect="1" noMove="1" noResize="1" noEditPoints="1" noAdjustHandles="1" noChangeArrowheads="1" noChangeShapeType="1" noTextEdit="1"/>
                    </p:cNvSpPr>
                    <p:nvPr/>
                  </p:nvSpPr>
                  <p:spPr bwMode="auto">
                    <a:xfrm>
                      <a:off x="60960" y="662940"/>
                      <a:ext cx="418465" cy="297180"/>
                    </a:xfrm>
                    <a:prstGeom prst="rect">
                      <a:avLst/>
                    </a:prstGeom>
                    <a:blipFill>
                      <a:blip r:embed="rId17"/>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6" name="Text Box 2">
                      <a:extLst>
                        <a:ext uri="{FF2B5EF4-FFF2-40B4-BE49-F238E27FC236}">
                          <a16:creationId xmlns:a16="http://schemas.microsoft.com/office/drawing/2014/main" id="{93A16F22-C104-41A7-BC9F-FBF3C480C767}"/>
                        </a:ext>
                      </a:extLst>
                    </p:cNvPr>
                    <p:cNvSpPr txBox="1">
                      <a:spLocks noChangeArrowheads="1"/>
                    </p:cNvSpPr>
                    <p:nvPr/>
                  </p:nvSpPr>
                  <p:spPr bwMode="auto">
                    <a:xfrm rot="16200000">
                      <a:off x="-165783" y="771069"/>
                      <a:ext cx="1448777"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𝑆𝑢𝑏</m:t>
                            </m:r>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𝑡h𝑟𝑒𝑠h𝑜𝑙𝑑</m:t>
                            </m:r>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6" name="Text Box 2">
                      <a:extLst>
                        <a:ext uri="{FF2B5EF4-FFF2-40B4-BE49-F238E27FC236}">
                          <a16:creationId xmlns:a16="http://schemas.microsoft.com/office/drawing/2014/main" id="{93A16F22-C104-41A7-BC9F-FBF3C480C767}"/>
                        </a:ext>
                      </a:extLst>
                    </p:cNvPr>
                    <p:cNvSpPr txBox="1">
                      <a:spLocks noRot="1" noChangeAspect="1" noMove="1" noResize="1" noEditPoints="1" noAdjustHandles="1" noChangeArrowheads="1" noChangeShapeType="1" noTextEdit="1"/>
                    </p:cNvSpPr>
                    <p:nvPr/>
                  </p:nvSpPr>
                  <p:spPr bwMode="auto">
                    <a:xfrm rot="16200000">
                      <a:off x="-165783" y="771069"/>
                      <a:ext cx="1448777" cy="297180"/>
                    </a:xfrm>
                    <a:prstGeom prst="rect">
                      <a:avLst/>
                    </a:prstGeom>
                    <a:blipFill>
                      <a:blip r:embed="rId18"/>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8" name="Text Box 2">
                      <a:extLst>
                        <a:ext uri="{FF2B5EF4-FFF2-40B4-BE49-F238E27FC236}">
                          <a16:creationId xmlns:a16="http://schemas.microsoft.com/office/drawing/2014/main" id="{B7A099B9-602F-4C27-9CAD-CEB8A5D83B8D}"/>
                        </a:ext>
                      </a:extLst>
                    </p:cNvPr>
                    <p:cNvSpPr txBox="1">
                      <a:spLocks noChangeArrowheads="1"/>
                    </p:cNvSpPr>
                    <p:nvPr/>
                  </p:nvSpPr>
                  <p:spPr bwMode="auto">
                    <a:xfrm rot="16200000">
                      <a:off x="837565" y="560070"/>
                      <a:ext cx="1028700"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𝑆𝑡𝑟𝑜𝑛𝑔</m:t>
                            </m:r>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𝐼𝑛𝑣𝑒𝑟𝑠𝑖𝑜𝑛</m:t>
                            </m:r>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8" name="Text Box 2">
                      <a:extLst>
                        <a:ext uri="{FF2B5EF4-FFF2-40B4-BE49-F238E27FC236}">
                          <a16:creationId xmlns:a16="http://schemas.microsoft.com/office/drawing/2014/main" id="{B7A099B9-602F-4C27-9CAD-CEB8A5D83B8D}"/>
                        </a:ext>
                      </a:extLst>
                    </p:cNvPr>
                    <p:cNvSpPr txBox="1">
                      <a:spLocks noRot="1" noChangeAspect="1" noMove="1" noResize="1" noEditPoints="1" noAdjustHandles="1" noChangeArrowheads="1" noChangeShapeType="1" noTextEdit="1"/>
                    </p:cNvSpPr>
                    <p:nvPr/>
                  </p:nvSpPr>
                  <p:spPr bwMode="auto">
                    <a:xfrm rot="16200000">
                      <a:off x="837565" y="560070"/>
                      <a:ext cx="1028700" cy="297180"/>
                    </a:xfrm>
                    <a:prstGeom prst="rect">
                      <a:avLst/>
                    </a:prstGeom>
                    <a:blipFill>
                      <a:blip r:embed="rId19"/>
                      <a:stretch>
                        <a:fillRect t="-5325" b="-10059"/>
                      </a:stretch>
                    </a:blipFill>
                    <a:ln w="9525">
                      <a:noFill/>
                      <a:miter lim="800000"/>
                      <a:headEnd/>
                      <a:tailEnd/>
                    </a:ln>
                  </p:spPr>
                  <p:txBody>
                    <a:bodyPr/>
                    <a:lstStyle/>
                    <a:p>
                      <a:r>
                        <a:rPr lang="en-IN">
                          <a:noFill/>
                        </a:rPr>
                        <a:t> </a:t>
                      </a:r>
                    </a:p>
                  </p:txBody>
                </p:sp>
              </mc:Fallback>
            </mc:AlternateContent>
          </p:grpSp>
          <mc:AlternateContent xmlns:mc="http://schemas.openxmlformats.org/markup-compatibility/2006" xmlns:a14="http://schemas.microsoft.com/office/drawing/2010/main">
            <mc:Choice Requires="a14">
              <p:sp>
                <p:nvSpPr>
                  <p:cNvPr id="53" name="Text Box 2">
                    <a:extLst>
                      <a:ext uri="{FF2B5EF4-FFF2-40B4-BE49-F238E27FC236}">
                        <a16:creationId xmlns:a16="http://schemas.microsoft.com/office/drawing/2014/main" id="{9A60E0C8-FCE4-45D6-AA6B-061DE9A41617}"/>
                      </a:ext>
                    </a:extLst>
                  </p:cNvPr>
                  <p:cNvSpPr txBox="1">
                    <a:spLocks noChangeArrowheads="1"/>
                  </p:cNvSpPr>
                  <p:nvPr/>
                </p:nvSpPr>
                <p:spPr bwMode="auto">
                  <a:xfrm>
                    <a:off x="5535138" y="5543040"/>
                    <a:ext cx="572747"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IN" sz="1100" i="1">
                                  <a:effectLst/>
                                  <a:latin typeface="Cambria Math" panose="02040503050406030204" pitchFamily="18" charset="0"/>
                                  <a:ea typeface="Arial" panose="020B0604020202020204" pitchFamily="34" charset="0"/>
                                  <a:cs typeface="Times New Roman" panose="02020603050405020304" pitchFamily="18" charset="0"/>
                                </a:rPr>
                                <m:t>𝑉</m:t>
                              </m:r>
                            </m:e>
                            <m:sub>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𝑡</m:t>
                              </m:r>
                            </m:sub>
                          </m:sSub>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3" name="Text Box 2">
                    <a:extLst>
                      <a:ext uri="{FF2B5EF4-FFF2-40B4-BE49-F238E27FC236}">
                        <a16:creationId xmlns:a16="http://schemas.microsoft.com/office/drawing/2014/main" id="{9A60E0C8-FCE4-45D6-AA6B-061DE9A41617}"/>
                      </a:ext>
                    </a:extLst>
                  </p:cNvPr>
                  <p:cNvSpPr txBox="1">
                    <a:spLocks noRot="1" noChangeAspect="1" noMove="1" noResize="1" noEditPoints="1" noAdjustHandles="1" noChangeArrowheads="1" noChangeShapeType="1" noTextEdit="1"/>
                  </p:cNvSpPr>
                  <p:nvPr/>
                </p:nvSpPr>
                <p:spPr bwMode="auto">
                  <a:xfrm>
                    <a:off x="5535138" y="5543040"/>
                    <a:ext cx="572747" cy="297180"/>
                  </a:xfrm>
                  <a:prstGeom prst="rect">
                    <a:avLst/>
                  </a:prstGeom>
                  <a:blipFill>
                    <a:blip r:embed="rId20"/>
                    <a:stretch>
                      <a:fillRect/>
                    </a:stretch>
                  </a:blipFill>
                  <a:ln w="9525">
                    <a:noFill/>
                    <a:miter lim="800000"/>
                    <a:headEnd/>
                    <a:tailEnd/>
                  </a:ln>
                </p:spPr>
                <p:txBody>
                  <a:bodyPr/>
                  <a:lstStyle/>
                  <a:p>
                    <a:r>
                      <a:rPr lang="en-IN">
                        <a:noFill/>
                      </a:rPr>
                      <a:t> </a:t>
                    </a:r>
                  </a:p>
                </p:txBody>
              </p:sp>
            </mc:Fallback>
          </mc:AlternateContent>
          <p:sp>
            <p:nvSpPr>
              <p:cNvPr id="54" name="Freeform: Shape 53">
                <a:extLst>
                  <a:ext uri="{FF2B5EF4-FFF2-40B4-BE49-F238E27FC236}">
                    <a16:creationId xmlns:a16="http://schemas.microsoft.com/office/drawing/2014/main" id="{9689988C-A35F-49FE-8780-C2E90421AD73}"/>
                  </a:ext>
                </a:extLst>
              </p:cNvPr>
              <p:cNvSpPr/>
              <p:nvPr/>
            </p:nvSpPr>
            <p:spPr>
              <a:xfrm>
                <a:off x="5388746" y="4057095"/>
                <a:ext cx="1393794" cy="1547391"/>
              </a:xfrm>
              <a:custGeom>
                <a:avLst/>
                <a:gdLst>
                  <a:gd name="connsiteX0" fmla="*/ 0 w 1393794"/>
                  <a:gd name="connsiteY0" fmla="*/ 1544715 h 1547391"/>
                  <a:gd name="connsiteX1" fmla="*/ 648070 w 1393794"/>
                  <a:gd name="connsiteY1" fmla="*/ 1509204 h 1547391"/>
                  <a:gd name="connsiteX2" fmla="*/ 958788 w 1393794"/>
                  <a:gd name="connsiteY2" fmla="*/ 1278385 h 1547391"/>
                  <a:gd name="connsiteX3" fmla="*/ 1207363 w 1393794"/>
                  <a:gd name="connsiteY3" fmla="*/ 754602 h 1547391"/>
                  <a:gd name="connsiteX4" fmla="*/ 1393794 w 1393794"/>
                  <a:gd name="connsiteY4" fmla="*/ 0 h 1547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94" h="1547391">
                    <a:moveTo>
                      <a:pt x="0" y="1544715"/>
                    </a:moveTo>
                    <a:cubicBezTo>
                      <a:pt x="244136" y="1549153"/>
                      <a:pt x="488272" y="1553592"/>
                      <a:pt x="648070" y="1509204"/>
                    </a:cubicBezTo>
                    <a:cubicBezTo>
                      <a:pt x="807868" y="1464816"/>
                      <a:pt x="865573" y="1404152"/>
                      <a:pt x="958788" y="1278385"/>
                    </a:cubicBezTo>
                    <a:cubicBezTo>
                      <a:pt x="1052003" y="1152618"/>
                      <a:pt x="1134862" y="967666"/>
                      <a:pt x="1207363" y="754602"/>
                    </a:cubicBezTo>
                    <a:cubicBezTo>
                      <a:pt x="1279864" y="541538"/>
                      <a:pt x="1336829" y="270769"/>
                      <a:pt x="1393794"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Freeform: Shape 54">
                <a:extLst>
                  <a:ext uri="{FF2B5EF4-FFF2-40B4-BE49-F238E27FC236}">
                    <a16:creationId xmlns:a16="http://schemas.microsoft.com/office/drawing/2014/main" id="{60D1A0BC-0206-4543-BF53-F8D582A68E03}"/>
                  </a:ext>
                </a:extLst>
              </p:cNvPr>
              <p:cNvSpPr/>
              <p:nvPr/>
            </p:nvSpPr>
            <p:spPr>
              <a:xfrm>
                <a:off x="6079006" y="4045151"/>
                <a:ext cx="0" cy="1554480"/>
              </a:xfrm>
              <a:custGeom>
                <a:avLst/>
                <a:gdLst>
                  <a:gd name="connsiteX0" fmla="*/ 0 w 0"/>
                  <a:gd name="connsiteY0" fmla="*/ 1554480 h 1554480"/>
                  <a:gd name="connsiteX1" fmla="*/ 0 w 0"/>
                  <a:gd name="connsiteY1" fmla="*/ 0 h 1554480"/>
                </a:gdLst>
                <a:ahLst/>
                <a:cxnLst>
                  <a:cxn ang="0">
                    <a:pos x="connsiteX0" y="connsiteY0"/>
                  </a:cxn>
                  <a:cxn ang="0">
                    <a:pos x="connsiteX1" y="connsiteY1"/>
                  </a:cxn>
                </a:cxnLst>
                <a:rect l="l" t="t" r="r" b="b"/>
                <a:pathLst>
                  <a:path h="1554480">
                    <a:moveTo>
                      <a:pt x="0" y="1554480"/>
                    </a:moveTo>
                    <a:lnTo>
                      <a:pt x="0" y="0"/>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56" name="Text Box 2">
                    <a:extLst>
                      <a:ext uri="{FF2B5EF4-FFF2-40B4-BE49-F238E27FC236}">
                        <a16:creationId xmlns:a16="http://schemas.microsoft.com/office/drawing/2014/main" id="{93836196-4886-4654-BA27-FB0A996AABE8}"/>
                      </a:ext>
                    </a:extLst>
                  </p:cNvPr>
                  <p:cNvSpPr txBox="1">
                    <a:spLocks noChangeArrowheads="1"/>
                  </p:cNvSpPr>
                  <p:nvPr/>
                </p:nvSpPr>
                <p:spPr bwMode="auto">
                  <a:xfrm rot="16200000">
                    <a:off x="5655869" y="4566822"/>
                    <a:ext cx="1028700"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𝑀𝑒𝑑𝑖𝑢𝑚</m:t>
                          </m:r>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𝐼𝑛𝑣𝑒𝑟𝑠𝑖𝑜𝑛</m:t>
                          </m:r>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6" name="Text Box 2">
                    <a:extLst>
                      <a:ext uri="{FF2B5EF4-FFF2-40B4-BE49-F238E27FC236}">
                        <a16:creationId xmlns:a16="http://schemas.microsoft.com/office/drawing/2014/main" id="{93836196-4886-4654-BA27-FB0A996AABE8}"/>
                      </a:ext>
                    </a:extLst>
                  </p:cNvPr>
                  <p:cNvSpPr txBox="1">
                    <a:spLocks noRot="1" noChangeAspect="1" noMove="1" noResize="1" noEditPoints="1" noAdjustHandles="1" noChangeArrowheads="1" noChangeShapeType="1" noTextEdit="1"/>
                  </p:cNvSpPr>
                  <p:nvPr/>
                </p:nvSpPr>
                <p:spPr bwMode="auto">
                  <a:xfrm rot="16200000">
                    <a:off x="5655869" y="4566822"/>
                    <a:ext cx="1028700" cy="297180"/>
                  </a:xfrm>
                  <a:prstGeom prst="rect">
                    <a:avLst/>
                  </a:prstGeom>
                  <a:blipFill>
                    <a:blip r:embed="rId21"/>
                    <a:stretch>
                      <a:fillRect t="-8876" b="-12426"/>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7" name="Text Box 2">
                    <a:extLst>
                      <a:ext uri="{FF2B5EF4-FFF2-40B4-BE49-F238E27FC236}">
                        <a16:creationId xmlns:a16="http://schemas.microsoft.com/office/drawing/2014/main" id="{A58D35BC-5EC4-4165-AEE0-FB63EBDA764C}"/>
                      </a:ext>
                    </a:extLst>
                  </p:cNvPr>
                  <p:cNvSpPr txBox="1">
                    <a:spLocks noChangeArrowheads="1"/>
                  </p:cNvSpPr>
                  <p:nvPr/>
                </p:nvSpPr>
                <p:spPr bwMode="auto">
                  <a:xfrm rot="16200000">
                    <a:off x="5314899" y="4650940"/>
                    <a:ext cx="1248979"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r>
                      <a:rPr lang="en-IN" sz="1100" b="0" dirty="0">
                        <a:effectLst/>
                        <a:ea typeface="Arial" panose="020B0604020202020204" pitchFamily="34" charset="0"/>
                        <a:cs typeface="Times New Roman" panose="02020603050405020304" pitchFamily="18" charset="0"/>
                      </a:rPr>
                      <a:t>Weak</a:t>
                    </a:r>
                    <a14:m>
                      <m:oMath xmlns:m="http://schemas.openxmlformats.org/officeDocument/2006/math">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𝐼𝑛𝑣𝑒𝑟𝑠𝑖𝑜𝑛</m:t>
                        </m:r>
                      </m:oMath>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7" name="Text Box 2">
                    <a:extLst>
                      <a:ext uri="{FF2B5EF4-FFF2-40B4-BE49-F238E27FC236}">
                        <a16:creationId xmlns:a16="http://schemas.microsoft.com/office/drawing/2014/main" id="{A58D35BC-5EC4-4165-AEE0-FB63EBDA764C}"/>
                      </a:ext>
                    </a:extLst>
                  </p:cNvPr>
                  <p:cNvSpPr txBox="1">
                    <a:spLocks noRot="1" noChangeAspect="1" noMove="1" noResize="1" noEditPoints="1" noAdjustHandles="1" noChangeArrowheads="1" noChangeShapeType="1" noTextEdit="1"/>
                  </p:cNvSpPr>
                  <p:nvPr/>
                </p:nvSpPr>
                <p:spPr bwMode="auto">
                  <a:xfrm rot="16200000">
                    <a:off x="5314899" y="4650940"/>
                    <a:ext cx="1248979" cy="297180"/>
                  </a:xfrm>
                  <a:prstGeom prst="rect">
                    <a:avLst/>
                  </a:prstGeom>
                  <a:blipFill>
                    <a:blip r:embed="rId22"/>
                    <a:stretch>
                      <a:fillRect l="-2041"/>
                    </a:stretch>
                  </a:blipFill>
                  <a:ln w="9525">
                    <a:noFill/>
                    <a:miter lim="800000"/>
                    <a:headEnd/>
                    <a:tailEnd/>
                  </a:ln>
                </p:spPr>
                <p:txBody>
                  <a:bodyPr/>
                  <a:lstStyle/>
                  <a:p>
                    <a:r>
                      <a:rPr lang="en-IN">
                        <a:noFill/>
                      </a:rPr>
                      <a:t> </a:t>
                    </a:r>
                  </a:p>
                </p:txBody>
              </p:sp>
            </mc:Fallback>
          </mc:AlternateContent>
          <p:sp>
            <p:nvSpPr>
              <p:cNvPr id="58" name="Freeform: Shape 57">
                <a:extLst>
                  <a:ext uri="{FF2B5EF4-FFF2-40B4-BE49-F238E27FC236}">
                    <a16:creationId xmlns:a16="http://schemas.microsoft.com/office/drawing/2014/main" id="{4CA78605-81D2-4495-9904-1EAE6FD08541}"/>
                  </a:ext>
                </a:extLst>
              </p:cNvPr>
              <p:cNvSpPr/>
              <p:nvPr/>
            </p:nvSpPr>
            <p:spPr>
              <a:xfrm>
                <a:off x="5772915" y="4045151"/>
                <a:ext cx="0" cy="1554480"/>
              </a:xfrm>
              <a:custGeom>
                <a:avLst/>
                <a:gdLst>
                  <a:gd name="connsiteX0" fmla="*/ 0 w 0"/>
                  <a:gd name="connsiteY0" fmla="*/ 1554480 h 1554480"/>
                  <a:gd name="connsiteX1" fmla="*/ 0 w 0"/>
                  <a:gd name="connsiteY1" fmla="*/ 0 h 1554480"/>
                </a:gdLst>
                <a:ahLst/>
                <a:cxnLst>
                  <a:cxn ang="0">
                    <a:pos x="connsiteX0" y="connsiteY0"/>
                  </a:cxn>
                  <a:cxn ang="0">
                    <a:pos x="connsiteX1" y="connsiteY1"/>
                  </a:cxn>
                </a:cxnLst>
                <a:rect l="l" t="t" r="r" b="b"/>
                <a:pathLst>
                  <a:path h="1554480">
                    <a:moveTo>
                      <a:pt x="0" y="1554480"/>
                    </a:moveTo>
                    <a:lnTo>
                      <a:pt x="0" y="0"/>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sp>
          <p:nvSpPr>
            <p:cNvPr id="60" name="Freeform: Shape 59">
              <a:extLst>
                <a:ext uri="{FF2B5EF4-FFF2-40B4-BE49-F238E27FC236}">
                  <a16:creationId xmlns:a16="http://schemas.microsoft.com/office/drawing/2014/main" id="{B35C5BE3-EF41-4DA2-88AE-4017F709DE4E}"/>
                </a:ext>
              </a:extLst>
            </p:cNvPr>
            <p:cNvSpPr/>
            <p:nvPr/>
          </p:nvSpPr>
          <p:spPr>
            <a:xfrm>
              <a:off x="6996264" y="4663350"/>
              <a:ext cx="297180" cy="677201"/>
            </a:xfrm>
            <a:custGeom>
              <a:avLst/>
              <a:gdLst>
                <a:gd name="connsiteX0" fmla="*/ 0 w 523783"/>
                <a:gd name="connsiteY0" fmla="*/ 44388 h 44388"/>
                <a:gd name="connsiteX1" fmla="*/ 523783 w 523783"/>
                <a:gd name="connsiteY1" fmla="*/ 44388 h 44388"/>
                <a:gd name="connsiteX2" fmla="*/ 523783 w 523783"/>
                <a:gd name="connsiteY2" fmla="*/ 0 h 44388"/>
                <a:gd name="connsiteX3" fmla="*/ 0 w 523783"/>
                <a:gd name="connsiteY3" fmla="*/ 44388 h 44388"/>
              </a:gdLst>
              <a:ahLst/>
              <a:cxnLst>
                <a:cxn ang="0">
                  <a:pos x="connsiteX0" y="connsiteY0"/>
                </a:cxn>
                <a:cxn ang="0">
                  <a:pos x="connsiteX1" y="connsiteY1"/>
                </a:cxn>
                <a:cxn ang="0">
                  <a:pos x="connsiteX2" y="connsiteY2"/>
                </a:cxn>
                <a:cxn ang="0">
                  <a:pos x="connsiteX3" y="connsiteY3"/>
                </a:cxn>
              </a:cxnLst>
              <a:rect l="l" t="t" r="r" b="b"/>
              <a:pathLst>
                <a:path w="523783" h="44388">
                  <a:moveTo>
                    <a:pt x="0" y="44388"/>
                  </a:moveTo>
                  <a:lnTo>
                    <a:pt x="523783" y="44388"/>
                  </a:lnTo>
                  <a:lnTo>
                    <a:pt x="523783" y="0"/>
                  </a:lnTo>
                  <a:lnTo>
                    <a:pt x="0" y="44388"/>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61" name="Text Box 2">
                  <a:extLst>
                    <a:ext uri="{FF2B5EF4-FFF2-40B4-BE49-F238E27FC236}">
                      <a16:creationId xmlns:a16="http://schemas.microsoft.com/office/drawing/2014/main" id="{362ABF96-1FBC-4202-8E70-A3AACAEB1A4B}"/>
                    </a:ext>
                  </a:extLst>
                </p:cNvPr>
                <p:cNvSpPr txBox="1">
                  <a:spLocks noChangeArrowheads="1"/>
                </p:cNvSpPr>
                <p:nvPr/>
              </p:nvSpPr>
              <p:spPr bwMode="auto">
                <a:xfrm>
                  <a:off x="7020600" y="4956230"/>
                  <a:ext cx="418465" cy="2971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𝑔</m:t>
                            </m:r>
                          </m:e>
                          <m:sub>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𝑚</m:t>
                            </m:r>
                            <m:r>
                              <a:rPr lang="en-IN" sz="1100" b="0" i="1" smtClean="0">
                                <a:effectLst/>
                                <a:latin typeface="Cambria Math" panose="02040503050406030204" pitchFamily="18" charset="0"/>
                                <a:ea typeface="Arial" panose="020B0604020202020204" pitchFamily="34" charset="0"/>
                                <a:cs typeface="Times New Roman" panose="02020603050405020304" pitchFamily="18" charset="0"/>
                              </a:rPr>
                              <m:t>0</m:t>
                            </m:r>
                          </m:sub>
                        </m:sSub>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1" name="Text Box 2">
                  <a:extLst>
                    <a:ext uri="{FF2B5EF4-FFF2-40B4-BE49-F238E27FC236}">
                      <a16:creationId xmlns:a16="http://schemas.microsoft.com/office/drawing/2014/main" id="{362ABF96-1FBC-4202-8E70-A3AACAEB1A4B}"/>
                    </a:ext>
                  </a:extLst>
                </p:cNvPr>
                <p:cNvSpPr txBox="1">
                  <a:spLocks noRot="1" noChangeAspect="1" noMove="1" noResize="1" noEditPoints="1" noAdjustHandles="1" noChangeArrowheads="1" noChangeShapeType="1" noTextEdit="1"/>
                </p:cNvSpPr>
                <p:nvPr/>
              </p:nvSpPr>
              <p:spPr bwMode="auto">
                <a:xfrm>
                  <a:off x="7020600" y="4956230"/>
                  <a:ext cx="418465" cy="297180"/>
                </a:xfrm>
                <a:prstGeom prst="rect">
                  <a:avLst/>
                </a:prstGeom>
                <a:blipFill>
                  <a:blip r:embed="rId23"/>
                  <a:stretch>
                    <a:fillRect/>
                  </a:stretch>
                </a:blipFill>
                <a:ln w="9525">
                  <a:noFill/>
                  <a:miter lim="800000"/>
                  <a:headEnd/>
                  <a:tailEnd/>
                </a:ln>
              </p:spPr>
              <p:txBody>
                <a:bodyPr/>
                <a:lstStyle/>
                <a:p>
                  <a:r>
                    <a:rPr lang="en-IN">
                      <a:noFill/>
                    </a:rPr>
                    <a:t> </a:t>
                  </a:r>
                </a:p>
              </p:txBody>
            </p:sp>
          </mc:Fallback>
        </mc:AlternateContent>
      </p:grpSp>
    </p:spTree>
    <p:extLst>
      <p:ext uri="{BB962C8B-B14F-4D97-AF65-F5344CB8AC3E}">
        <p14:creationId xmlns:p14="http://schemas.microsoft.com/office/powerpoint/2010/main" val="228016450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B94E-86D9-4946-9459-F15B0D3F610E}"/>
              </a:ext>
            </a:extLst>
          </p:cNvPr>
          <p:cNvSpPr>
            <a:spLocks noGrp="1"/>
          </p:cNvSpPr>
          <p:nvPr>
            <p:ph type="title"/>
          </p:nvPr>
        </p:nvSpPr>
        <p:spPr/>
        <p:txBody>
          <a:bodyPr/>
          <a:lstStyle/>
          <a:p>
            <a:r>
              <a:rPr lang="en-US" dirty="0"/>
              <a:t>Load Implementation</a:t>
            </a:r>
          </a:p>
        </p:txBody>
      </p:sp>
      <p:sp>
        <p:nvSpPr>
          <p:cNvPr id="3" name="Date Placeholder 2">
            <a:extLst>
              <a:ext uri="{FF2B5EF4-FFF2-40B4-BE49-F238E27FC236}">
                <a16:creationId xmlns:a16="http://schemas.microsoft.com/office/drawing/2014/main" id="{53EA53AE-D384-4295-B187-53739BECBAE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67D41F7-08CC-4D56-BBAA-5FF4103FC624}"/>
              </a:ext>
            </a:extLst>
          </p:cNvPr>
          <p:cNvSpPr>
            <a:spLocks noGrp="1"/>
          </p:cNvSpPr>
          <p:nvPr>
            <p:ph type="sldNum" sz="quarter" idx="12"/>
          </p:nvPr>
        </p:nvSpPr>
        <p:spPr/>
        <p:txBody>
          <a:bodyPr/>
          <a:lstStyle/>
          <a:p>
            <a:fld id="{2495F090-CA2D-44FF-B42B-1156B48CA943}" type="slidenum">
              <a:rPr lang="en-IN" smtClean="0"/>
              <a:t>220</a:t>
            </a:fld>
            <a:endParaRPr lang="en-IN"/>
          </a:p>
        </p:txBody>
      </p:sp>
      <p:pic>
        <p:nvPicPr>
          <p:cNvPr id="6" name="Picture 5">
            <a:extLst>
              <a:ext uri="{FF2B5EF4-FFF2-40B4-BE49-F238E27FC236}">
                <a16:creationId xmlns:a16="http://schemas.microsoft.com/office/drawing/2014/main" id="{DFA15036-4516-4E6A-A179-154F7E94A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790" y="4446464"/>
            <a:ext cx="7411484" cy="1905266"/>
          </a:xfrm>
          <a:prstGeom prst="rect">
            <a:avLst/>
          </a:prstGeom>
          <a:ln>
            <a:solidFill>
              <a:schemeClr val="accent1"/>
            </a:solidFill>
          </a:ln>
        </p:spPr>
      </p:pic>
      <p:pic>
        <p:nvPicPr>
          <p:cNvPr id="8" name="Picture 7">
            <a:extLst>
              <a:ext uri="{FF2B5EF4-FFF2-40B4-BE49-F238E27FC236}">
                <a16:creationId xmlns:a16="http://schemas.microsoft.com/office/drawing/2014/main" id="{09C761CD-87C5-4973-B78E-DC0C99690A2B}"/>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294567" y="769084"/>
            <a:ext cx="1925707" cy="3615957"/>
          </a:xfrm>
          <a:prstGeom prst="rect">
            <a:avLst/>
          </a:prstGeom>
          <a:ln>
            <a:solidFill>
              <a:schemeClr val="accent1"/>
            </a:solidFill>
          </a:ln>
        </p:spPr>
      </p:pic>
      <p:pic>
        <p:nvPicPr>
          <p:cNvPr id="10" name="Picture 9">
            <a:extLst>
              <a:ext uri="{FF2B5EF4-FFF2-40B4-BE49-F238E27FC236}">
                <a16:creationId xmlns:a16="http://schemas.microsoft.com/office/drawing/2014/main" id="{D0FDF518-8AA2-4529-A77A-41D2DCB75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90" y="769084"/>
            <a:ext cx="4725059" cy="2924583"/>
          </a:xfrm>
          <a:prstGeom prst="rect">
            <a:avLst/>
          </a:prstGeom>
          <a:ln>
            <a:solidFill>
              <a:schemeClr val="accent1"/>
            </a:solidFill>
          </a:ln>
        </p:spPr>
      </p:pic>
    </p:spTree>
    <p:extLst>
      <p:ext uri="{BB962C8B-B14F-4D97-AF65-F5344CB8AC3E}">
        <p14:creationId xmlns:p14="http://schemas.microsoft.com/office/powerpoint/2010/main" val="220069862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CBFF0-006B-499A-A1C0-4166C6427931}"/>
              </a:ext>
            </a:extLst>
          </p:cNvPr>
          <p:cNvSpPr>
            <a:spLocks noGrp="1"/>
          </p:cNvSpPr>
          <p:nvPr>
            <p:ph type="title"/>
          </p:nvPr>
        </p:nvSpPr>
        <p:spPr>
          <a:xfrm>
            <a:off x="628649" y="2"/>
            <a:ext cx="8456627" cy="769082"/>
          </a:xfrm>
        </p:spPr>
        <p:txBody>
          <a:bodyPr>
            <a:normAutofit fontScale="90000"/>
          </a:bodyPr>
          <a:lstStyle/>
          <a:p>
            <a:r>
              <a:rPr lang="en-US" dirty="0"/>
              <a:t>Complete Power Stage for EM Co-Sim.</a:t>
            </a:r>
          </a:p>
        </p:txBody>
      </p:sp>
      <p:sp>
        <p:nvSpPr>
          <p:cNvPr id="3" name="Date Placeholder 2">
            <a:extLst>
              <a:ext uri="{FF2B5EF4-FFF2-40B4-BE49-F238E27FC236}">
                <a16:creationId xmlns:a16="http://schemas.microsoft.com/office/drawing/2014/main" id="{E1A580D9-BA0D-486C-88C1-1730CDEA8D77}"/>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2F30AD1-A00F-43A4-B59F-B5AF448238C3}"/>
              </a:ext>
            </a:extLst>
          </p:cNvPr>
          <p:cNvSpPr>
            <a:spLocks noGrp="1"/>
          </p:cNvSpPr>
          <p:nvPr>
            <p:ph type="sldNum" sz="quarter" idx="12"/>
          </p:nvPr>
        </p:nvSpPr>
        <p:spPr/>
        <p:txBody>
          <a:bodyPr/>
          <a:lstStyle/>
          <a:p>
            <a:fld id="{2495F090-CA2D-44FF-B42B-1156B48CA943}" type="slidenum">
              <a:rPr lang="en-IN" smtClean="0"/>
              <a:t>221</a:t>
            </a:fld>
            <a:endParaRPr lang="en-IN"/>
          </a:p>
        </p:txBody>
      </p:sp>
      <p:pic>
        <p:nvPicPr>
          <p:cNvPr id="6" name="Picture 5">
            <a:extLst>
              <a:ext uri="{FF2B5EF4-FFF2-40B4-BE49-F238E27FC236}">
                <a16:creationId xmlns:a16="http://schemas.microsoft.com/office/drawing/2014/main" id="{DB629B71-7AB6-4A33-A321-8E0BCA1B9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532" y="1489331"/>
            <a:ext cx="5153744" cy="4667901"/>
          </a:xfrm>
          <a:prstGeom prst="rect">
            <a:avLst/>
          </a:prstGeom>
          <a:ln>
            <a:solidFill>
              <a:schemeClr val="accent1"/>
            </a:solidFill>
          </a:ln>
        </p:spPr>
      </p:pic>
      <p:pic>
        <p:nvPicPr>
          <p:cNvPr id="8" name="Picture 7">
            <a:extLst>
              <a:ext uri="{FF2B5EF4-FFF2-40B4-BE49-F238E27FC236}">
                <a16:creationId xmlns:a16="http://schemas.microsoft.com/office/drawing/2014/main" id="{9137B05E-33D3-4C59-8A19-902E52972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75" y="633656"/>
            <a:ext cx="3159707" cy="3858079"/>
          </a:xfrm>
          <a:prstGeom prst="rect">
            <a:avLst/>
          </a:prstGeom>
          <a:ln>
            <a:solidFill>
              <a:schemeClr val="accent1"/>
            </a:solidFill>
          </a:ln>
        </p:spPr>
      </p:pic>
      <p:sp>
        <p:nvSpPr>
          <p:cNvPr id="9" name="TextBox 8">
            <a:extLst>
              <a:ext uri="{FF2B5EF4-FFF2-40B4-BE49-F238E27FC236}">
                <a16:creationId xmlns:a16="http://schemas.microsoft.com/office/drawing/2014/main" id="{D3FC6CBF-836B-48B1-9B7E-BC49C84E0299}"/>
              </a:ext>
            </a:extLst>
          </p:cNvPr>
          <p:cNvSpPr txBox="1"/>
          <p:nvPr/>
        </p:nvSpPr>
        <p:spPr>
          <a:xfrm>
            <a:off x="1865182" y="4491735"/>
            <a:ext cx="838691" cy="369332"/>
          </a:xfrm>
          <a:prstGeom prst="rect">
            <a:avLst/>
          </a:prstGeom>
          <a:noFill/>
        </p:spPr>
        <p:txBody>
          <a:bodyPr wrap="none" rtlCol="0">
            <a:spAutoFit/>
          </a:bodyPr>
          <a:lstStyle/>
          <a:p>
            <a:r>
              <a:rPr lang="en-IN" dirty="0"/>
              <a:t>Circuit</a:t>
            </a:r>
          </a:p>
        </p:txBody>
      </p:sp>
      <p:sp>
        <p:nvSpPr>
          <p:cNvPr id="10" name="TextBox 9">
            <a:extLst>
              <a:ext uri="{FF2B5EF4-FFF2-40B4-BE49-F238E27FC236}">
                <a16:creationId xmlns:a16="http://schemas.microsoft.com/office/drawing/2014/main" id="{01557F9A-13E6-4A10-BFD1-2DDCBAA086DC}"/>
              </a:ext>
            </a:extLst>
          </p:cNvPr>
          <p:cNvSpPr txBox="1"/>
          <p:nvPr/>
        </p:nvSpPr>
        <p:spPr>
          <a:xfrm>
            <a:off x="6055483" y="1119999"/>
            <a:ext cx="1428596" cy="369332"/>
          </a:xfrm>
          <a:prstGeom prst="rect">
            <a:avLst/>
          </a:prstGeom>
          <a:noFill/>
        </p:spPr>
        <p:txBody>
          <a:bodyPr wrap="none" rtlCol="0">
            <a:spAutoFit/>
          </a:bodyPr>
          <a:lstStyle/>
          <a:p>
            <a:r>
              <a:rPr lang="en-IN" dirty="0"/>
              <a:t>EM Co-Sim.</a:t>
            </a:r>
          </a:p>
        </p:txBody>
      </p:sp>
    </p:spTree>
    <p:extLst>
      <p:ext uri="{BB962C8B-B14F-4D97-AF65-F5344CB8AC3E}">
        <p14:creationId xmlns:p14="http://schemas.microsoft.com/office/powerpoint/2010/main" val="375955798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Class E Driver Stage</a:t>
            </a:r>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222</a:t>
            </a:fld>
            <a:endParaRPr lang="en-IN"/>
          </a:p>
        </p:txBody>
      </p:sp>
      <p:pic>
        <p:nvPicPr>
          <p:cNvPr id="6" name="Picture 5">
            <a:extLst>
              <a:ext uri="{FF2B5EF4-FFF2-40B4-BE49-F238E27FC236}">
                <a16:creationId xmlns:a16="http://schemas.microsoft.com/office/drawing/2014/main" id="{2A623D90-ADEF-4EAE-A383-9965786CF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366" y="2700755"/>
            <a:ext cx="3592154" cy="3323079"/>
          </a:xfrm>
          <a:prstGeom prst="rect">
            <a:avLst/>
          </a:prstGeom>
          <a:ln>
            <a:solidFill>
              <a:schemeClr val="accent1"/>
            </a:solidFill>
          </a:ln>
        </p:spPr>
      </p:pic>
      <p:pic>
        <p:nvPicPr>
          <p:cNvPr id="10" name="Picture 9">
            <a:extLst>
              <a:ext uri="{FF2B5EF4-FFF2-40B4-BE49-F238E27FC236}">
                <a16:creationId xmlns:a16="http://schemas.microsoft.com/office/drawing/2014/main" id="{658DD6F9-79DF-45AF-A43A-39ED35D10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23" y="679517"/>
            <a:ext cx="4412119" cy="2994862"/>
          </a:xfrm>
          <a:prstGeom prst="rect">
            <a:avLst/>
          </a:prstGeom>
          <a:ln>
            <a:solidFill>
              <a:schemeClr val="accent1"/>
            </a:solidFill>
          </a:ln>
        </p:spPr>
      </p:pic>
      <p:sp>
        <p:nvSpPr>
          <p:cNvPr id="11" name="TextBox 10">
            <a:extLst>
              <a:ext uri="{FF2B5EF4-FFF2-40B4-BE49-F238E27FC236}">
                <a16:creationId xmlns:a16="http://schemas.microsoft.com/office/drawing/2014/main" id="{F4ABF945-B43F-480A-8D07-EEC3310BDFA1}"/>
              </a:ext>
            </a:extLst>
          </p:cNvPr>
          <p:cNvSpPr txBox="1"/>
          <p:nvPr/>
        </p:nvSpPr>
        <p:spPr>
          <a:xfrm>
            <a:off x="2720859" y="3674379"/>
            <a:ext cx="838691" cy="369332"/>
          </a:xfrm>
          <a:prstGeom prst="rect">
            <a:avLst/>
          </a:prstGeom>
          <a:noFill/>
        </p:spPr>
        <p:txBody>
          <a:bodyPr wrap="none" rtlCol="0">
            <a:spAutoFit/>
          </a:bodyPr>
          <a:lstStyle/>
          <a:p>
            <a:r>
              <a:rPr lang="en-IN" dirty="0"/>
              <a:t>Circuit</a:t>
            </a:r>
          </a:p>
        </p:txBody>
      </p:sp>
      <p:sp>
        <p:nvSpPr>
          <p:cNvPr id="12" name="TextBox 11">
            <a:extLst>
              <a:ext uri="{FF2B5EF4-FFF2-40B4-BE49-F238E27FC236}">
                <a16:creationId xmlns:a16="http://schemas.microsoft.com/office/drawing/2014/main" id="{ABED380B-BC0B-444D-BC28-B83BB8E1291E}"/>
              </a:ext>
            </a:extLst>
          </p:cNvPr>
          <p:cNvSpPr txBox="1"/>
          <p:nvPr/>
        </p:nvSpPr>
        <p:spPr>
          <a:xfrm>
            <a:off x="6378224" y="2331423"/>
            <a:ext cx="1428596" cy="369332"/>
          </a:xfrm>
          <a:prstGeom prst="rect">
            <a:avLst/>
          </a:prstGeom>
          <a:noFill/>
        </p:spPr>
        <p:txBody>
          <a:bodyPr wrap="none" rtlCol="0">
            <a:spAutoFit/>
          </a:bodyPr>
          <a:lstStyle/>
          <a:p>
            <a:r>
              <a:rPr lang="en-IN" dirty="0"/>
              <a:t>EM Co-Sim.</a:t>
            </a:r>
          </a:p>
        </p:txBody>
      </p:sp>
    </p:spTree>
    <p:extLst>
      <p:ext uri="{BB962C8B-B14F-4D97-AF65-F5344CB8AC3E}">
        <p14:creationId xmlns:p14="http://schemas.microsoft.com/office/powerpoint/2010/main" val="22099465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67AB-25AE-48C6-B799-02DDD287D185}"/>
              </a:ext>
            </a:extLst>
          </p:cNvPr>
          <p:cNvSpPr>
            <a:spLocks noGrp="1"/>
          </p:cNvSpPr>
          <p:nvPr>
            <p:ph type="title"/>
          </p:nvPr>
        </p:nvSpPr>
        <p:spPr/>
        <p:txBody>
          <a:bodyPr/>
          <a:lstStyle/>
          <a:p>
            <a:r>
              <a:rPr lang="en-IN" dirty="0"/>
              <a:t>Complete Pre-Driver</a:t>
            </a:r>
          </a:p>
        </p:txBody>
      </p:sp>
      <p:sp>
        <p:nvSpPr>
          <p:cNvPr id="3" name="Date Placeholder 2">
            <a:extLst>
              <a:ext uri="{FF2B5EF4-FFF2-40B4-BE49-F238E27FC236}">
                <a16:creationId xmlns:a16="http://schemas.microsoft.com/office/drawing/2014/main" id="{1DB58755-0FFA-431A-ABC5-62BDFA7B803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099D94A-9F46-461E-8FF9-C6C1C8A2C8F4}"/>
              </a:ext>
            </a:extLst>
          </p:cNvPr>
          <p:cNvSpPr>
            <a:spLocks noGrp="1"/>
          </p:cNvSpPr>
          <p:nvPr>
            <p:ph type="sldNum" sz="quarter" idx="12"/>
          </p:nvPr>
        </p:nvSpPr>
        <p:spPr/>
        <p:txBody>
          <a:bodyPr/>
          <a:lstStyle/>
          <a:p>
            <a:fld id="{2495F090-CA2D-44FF-B42B-1156B48CA943}" type="slidenum">
              <a:rPr lang="en-IN" smtClean="0"/>
              <a:t>223</a:t>
            </a:fld>
            <a:endParaRPr lang="en-IN"/>
          </a:p>
        </p:txBody>
      </p:sp>
      <p:pic>
        <p:nvPicPr>
          <p:cNvPr id="6" name="Picture 5">
            <a:extLst>
              <a:ext uri="{FF2B5EF4-FFF2-40B4-BE49-F238E27FC236}">
                <a16:creationId xmlns:a16="http://schemas.microsoft.com/office/drawing/2014/main" id="{F191975C-8B0F-40B7-B4DC-7EC1C0482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925" y="769084"/>
            <a:ext cx="2391109" cy="5372850"/>
          </a:xfrm>
          <a:prstGeom prst="rect">
            <a:avLst/>
          </a:prstGeom>
          <a:ln>
            <a:solidFill>
              <a:schemeClr val="accent1"/>
            </a:solidFill>
          </a:ln>
        </p:spPr>
      </p:pic>
      <p:pic>
        <p:nvPicPr>
          <p:cNvPr id="8" name="Picture 7">
            <a:extLst>
              <a:ext uri="{FF2B5EF4-FFF2-40B4-BE49-F238E27FC236}">
                <a16:creationId xmlns:a16="http://schemas.microsoft.com/office/drawing/2014/main" id="{813CA52E-9BEB-460D-85EB-F8F7EA26C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82" y="769084"/>
            <a:ext cx="5455064" cy="3341522"/>
          </a:xfrm>
          <a:prstGeom prst="rect">
            <a:avLst/>
          </a:prstGeom>
          <a:ln>
            <a:solidFill>
              <a:schemeClr val="accent1"/>
            </a:solidFill>
          </a:ln>
        </p:spPr>
      </p:pic>
      <p:sp>
        <p:nvSpPr>
          <p:cNvPr id="9" name="TextBox 8">
            <a:extLst>
              <a:ext uri="{FF2B5EF4-FFF2-40B4-BE49-F238E27FC236}">
                <a16:creationId xmlns:a16="http://schemas.microsoft.com/office/drawing/2014/main" id="{BA31F43E-45AC-4B84-B577-742A0DC3413F}"/>
              </a:ext>
            </a:extLst>
          </p:cNvPr>
          <p:cNvSpPr txBox="1"/>
          <p:nvPr/>
        </p:nvSpPr>
        <p:spPr>
          <a:xfrm>
            <a:off x="2746026" y="4110606"/>
            <a:ext cx="838691" cy="369332"/>
          </a:xfrm>
          <a:prstGeom prst="rect">
            <a:avLst/>
          </a:prstGeom>
          <a:noFill/>
        </p:spPr>
        <p:txBody>
          <a:bodyPr wrap="none" rtlCol="0">
            <a:spAutoFit/>
          </a:bodyPr>
          <a:lstStyle/>
          <a:p>
            <a:r>
              <a:rPr lang="en-IN" dirty="0"/>
              <a:t>Circuit</a:t>
            </a:r>
          </a:p>
        </p:txBody>
      </p:sp>
      <p:sp>
        <p:nvSpPr>
          <p:cNvPr id="10" name="TextBox 9">
            <a:extLst>
              <a:ext uri="{FF2B5EF4-FFF2-40B4-BE49-F238E27FC236}">
                <a16:creationId xmlns:a16="http://schemas.microsoft.com/office/drawing/2014/main" id="{7A3E89AC-F852-49B7-813F-4C9CBDF6773C}"/>
              </a:ext>
            </a:extLst>
          </p:cNvPr>
          <p:cNvSpPr txBox="1"/>
          <p:nvPr/>
        </p:nvSpPr>
        <p:spPr>
          <a:xfrm>
            <a:off x="6778120" y="472899"/>
            <a:ext cx="1428596" cy="369332"/>
          </a:xfrm>
          <a:prstGeom prst="rect">
            <a:avLst/>
          </a:prstGeom>
          <a:noFill/>
        </p:spPr>
        <p:txBody>
          <a:bodyPr wrap="none" rtlCol="0">
            <a:spAutoFit/>
          </a:bodyPr>
          <a:lstStyle/>
          <a:p>
            <a:r>
              <a:rPr lang="en-IN" dirty="0"/>
              <a:t>EM Co-Sim.</a:t>
            </a:r>
          </a:p>
        </p:txBody>
      </p:sp>
    </p:spTree>
    <p:extLst>
      <p:ext uri="{BB962C8B-B14F-4D97-AF65-F5344CB8AC3E}">
        <p14:creationId xmlns:p14="http://schemas.microsoft.com/office/powerpoint/2010/main" val="393887975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E820-13E6-4E20-A166-AA449B5BA023}"/>
              </a:ext>
            </a:extLst>
          </p:cNvPr>
          <p:cNvSpPr>
            <a:spLocks noGrp="1"/>
          </p:cNvSpPr>
          <p:nvPr>
            <p:ph type="title"/>
          </p:nvPr>
        </p:nvSpPr>
        <p:spPr/>
        <p:txBody>
          <a:bodyPr/>
          <a:lstStyle/>
          <a:p>
            <a:r>
              <a:rPr lang="en-IN" dirty="0"/>
              <a:t>EM-Circuit Co-simulation of PA</a:t>
            </a:r>
          </a:p>
        </p:txBody>
      </p:sp>
      <p:sp>
        <p:nvSpPr>
          <p:cNvPr id="3" name="Date Placeholder 2">
            <a:extLst>
              <a:ext uri="{FF2B5EF4-FFF2-40B4-BE49-F238E27FC236}">
                <a16:creationId xmlns:a16="http://schemas.microsoft.com/office/drawing/2014/main" id="{9F1ADAD1-9BA6-4E41-911A-634B270840D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8B7A901-EDDB-40CF-A203-359236866FA3}"/>
              </a:ext>
            </a:extLst>
          </p:cNvPr>
          <p:cNvSpPr>
            <a:spLocks noGrp="1"/>
          </p:cNvSpPr>
          <p:nvPr>
            <p:ph type="sldNum" sz="quarter" idx="12"/>
          </p:nvPr>
        </p:nvSpPr>
        <p:spPr/>
        <p:txBody>
          <a:bodyPr/>
          <a:lstStyle/>
          <a:p>
            <a:fld id="{2495F090-CA2D-44FF-B42B-1156B48CA943}" type="slidenum">
              <a:rPr lang="en-IN" smtClean="0"/>
              <a:t>224</a:t>
            </a:fld>
            <a:endParaRPr lang="en-IN"/>
          </a:p>
        </p:txBody>
      </p:sp>
      <p:pic>
        <p:nvPicPr>
          <p:cNvPr id="6" name="Picture 5">
            <a:extLst>
              <a:ext uri="{FF2B5EF4-FFF2-40B4-BE49-F238E27FC236}">
                <a16:creationId xmlns:a16="http://schemas.microsoft.com/office/drawing/2014/main" id="{2E298B79-43EF-420A-A019-6C9BF55E9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761" y="1012860"/>
            <a:ext cx="7087589" cy="4077269"/>
          </a:xfrm>
          <a:prstGeom prst="rect">
            <a:avLst/>
          </a:prstGeom>
          <a:ln>
            <a:solidFill>
              <a:schemeClr val="accent1"/>
            </a:solidFill>
          </a:ln>
        </p:spPr>
      </p:pic>
    </p:spTree>
    <p:extLst>
      <p:ext uri="{BB962C8B-B14F-4D97-AF65-F5344CB8AC3E}">
        <p14:creationId xmlns:p14="http://schemas.microsoft.com/office/powerpoint/2010/main" val="233061033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FD03-679E-4E69-A460-77DE396A3D64}"/>
              </a:ext>
            </a:extLst>
          </p:cNvPr>
          <p:cNvSpPr>
            <a:spLocks noGrp="1"/>
          </p:cNvSpPr>
          <p:nvPr>
            <p:ph type="title"/>
          </p:nvPr>
        </p:nvSpPr>
        <p:spPr/>
        <p:txBody>
          <a:bodyPr/>
          <a:lstStyle/>
          <a:p>
            <a:r>
              <a:rPr lang="en-IN" dirty="0"/>
              <a:t>Across Frequency Performance</a:t>
            </a:r>
          </a:p>
        </p:txBody>
      </p:sp>
      <p:sp>
        <p:nvSpPr>
          <p:cNvPr id="3" name="Date Placeholder 2">
            <a:extLst>
              <a:ext uri="{FF2B5EF4-FFF2-40B4-BE49-F238E27FC236}">
                <a16:creationId xmlns:a16="http://schemas.microsoft.com/office/drawing/2014/main" id="{C504DA86-E1B9-4109-8CC6-DC4787060A1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56645A1-2B8C-41DE-8828-9A64FCFD6B20}"/>
              </a:ext>
            </a:extLst>
          </p:cNvPr>
          <p:cNvSpPr>
            <a:spLocks noGrp="1"/>
          </p:cNvSpPr>
          <p:nvPr>
            <p:ph type="sldNum" sz="quarter" idx="12"/>
          </p:nvPr>
        </p:nvSpPr>
        <p:spPr/>
        <p:txBody>
          <a:bodyPr/>
          <a:lstStyle/>
          <a:p>
            <a:fld id="{2495F090-CA2D-44FF-B42B-1156B48CA943}" type="slidenum">
              <a:rPr lang="en-IN" smtClean="0"/>
              <a:t>225</a:t>
            </a:fld>
            <a:endParaRPr lang="en-IN"/>
          </a:p>
        </p:txBody>
      </p:sp>
      <p:pic>
        <p:nvPicPr>
          <p:cNvPr id="6" name="Picture 5">
            <a:extLst>
              <a:ext uri="{FF2B5EF4-FFF2-40B4-BE49-F238E27FC236}">
                <a16:creationId xmlns:a16="http://schemas.microsoft.com/office/drawing/2014/main" id="{10039D46-5C4E-4203-B7D1-8CE669D80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452" y="1735511"/>
            <a:ext cx="7410898" cy="3071381"/>
          </a:xfrm>
          <a:prstGeom prst="rect">
            <a:avLst/>
          </a:prstGeom>
          <a:ln>
            <a:solidFill>
              <a:schemeClr val="accent1"/>
            </a:solidFill>
          </a:ln>
        </p:spPr>
      </p:pic>
    </p:spTree>
    <p:extLst>
      <p:ext uri="{BB962C8B-B14F-4D97-AF65-F5344CB8AC3E}">
        <p14:creationId xmlns:p14="http://schemas.microsoft.com/office/powerpoint/2010/main" val="86436343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D22C-1D04-4AE2-8320-BCF71E18B55E}"/>
              </a:ext>
            </a:extLst>
          </p:cNvPr>
          <p:cNvSpPr>
            <a:spLocks noGrp="1"/>
          </p:cNvSpPr>
          <p:nvPr>
            <p:ph type="title"/>
          </p:nvPr>
        </p:nvSpPr>
        <p:spPr/>
        <p:txBody>
          <a:bodyPr/>
          <a:lstStyle/>
          <a:p>
            <a:r>
              <a:rPr lang="en-IN" dirty="0"/>
              <a:t>Across Power Performance</a:t>
            </a:r>
          </a:p>
        </p:txBody>
      </p:sp>
      <p:sp>
        <p:nvSpPr>
          <p:cNvPr id="3" name="Date Placeholder 2">
            <a:extLst>
              <a:ext uri="{FF2B5EF4-FFF2-40B4-BE49-F238E27FC236}">
                <a16:creationId xmlns:a16="http://schemas.microsoft.com/office/drawing/2014/main" id="{E8EAACE6-EE93-4997-9892-408730F10F32}"/>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0B74B71-CDEE-4EF6-A801-2C74C8E34F18}"/>
              </a:ext>
            </a:extLst>
          </p:cNvPr>
          <p:cNvSpPr>
            <a:spLocks noGrp="1"/>
          </p:cNvSpPr>
          <p:nvPr>
            <p:ph type="sldNum" sz="quarter" idx="12"/>
          </p:nvPr>
        </p:nvSpPr>
        <p:spPr/>
        <p:txBody>
          <a:bodyPr/>
          <a:lstStyle/>
          <a:p>
            <a:fld id="{2495F090-CA2D-44FF-B42B-1156B48CA943}" type="slidenum">
              <a:rPr lang="en-IN" smtClean="0"/>
              <a:t>226</a:t>
            </a:fld>
            <a:endParaRPr lang="en-IN"/>
          </a:p>
        </p:txBody>
      </p:sp>
      <p:sp>
        <p:nvSpPr>
          <p:cNvPr id="7" name="TextBox 6">
            <a:extLst>
              <a:ext uri="{FF2B5EF4-FFF2-40B4-BE49-F238E27FC236}">
                <a16:creationId xmlns:a16="http://schemas.microsoft.com/office/drawing/2014/main" id="{24558C1B-2BD5-4A88-BB31-CF1DAB26866B}"/>
              </a:ext>
            </a:extLst>
          </p:cNvPr>
          <p:cNvSpPr txBox="1"/>
          <p:nvPr/>
        </p:nvSpPr>
        <p:spPr>
          <a:xfrm>
            <a:off x="628649" y="679573"/>
            <a:ext cx="2576357" cy="2893100"/>
          </a:xfrm>
          <a:prstGeom prst="rect">
            <a:avLst/>
          </a:prstGeom>
          <a:noFill/>
        </p:spPr>
        <p:txBody>
          <a:bodyPr wrap="square" rtlCol="0">
            <a:spAutoFit/>
          </a:bodyPr>
          <a:lstStyle/>
          <a:p>
            <a:r>
              <a:rPr lang="en-IN" sz="1400" dirty="0">
                <a:solidFill>
                  <a:srgbClr val="0070C0"/>
                </a:solidFill>
              </a:rPr>
              <a:t>Stats</a:t>
            </a:r>
          </a:p>
          <a:p>
            <a:pPr marL="285750" indent="-285750">
              <a:buFont typeface="Arial" panose="020B0604020202020204" pitchFamily="34" charset="0"/>
              <a:buChar char="•"/>
            </a:pPr>
            <a:r>
              <a:rPr lang="en-IN" sz="1400" dirty="0"/>
              <a:t>Small Signal Gain 32 dB</a:t>
            </a:r>
          </a:p>
          <a:p>
            <a:pPr marL="285750" indent="-285750">
              <a:buFont typeface="Arial" panose="020B0604020202020204" pitchFamily="34" charset="0"/>
              <a:buChar char="•"/>
            </a:pPr>
            <a:r>
              <a:rPr lang="en-IN" sz="1400" dirty="0"/>
              <a:t>2 dB compressed at 10.5 Watt</a:t>
            </a:r>
          </a:p>
          <a:p>
            <a:pPr marL="285750" indent="-285750">
              <a:buFont typeface="Arial" panose="020B0604020202020204" pitchFamily="34" charset="0"/>
              <a:buChar char="•"/>
            </a:pPr>
            <a:r>
              <a:rPr lang="en-IN" sz="1400" dirty="0"/>
              <a:t>5 dB compresses at 15 Watt</a:t>
            </a:r>
          </a:p>
          <a:p>
            <a:pPr marL="285750" indent="-285750">
              <a:buFont typeface="Arial" panose="020B0604020202020204" pitchFamily="34" charset="0"/>
              <a:buChar char="•"/>
            </a:pPr>
            <a:r>
              <a:rPr lang="en-IN" sz="1400" dirty="0"/>
              <a:t>Worse case return loss -7 dB</a:t>
            </a:r>
          </a:p>
          <a:p>
            <a:pPr marL="285750" indent="-285750">
              <a:buFont typeface="Arial" panose="020B0604020202020204" pitchFamily="34" charset="0"/>
              <a:buChar char="•"/>
            </a:pPr>
            <a:r>
              <a:rPr lang="en-IN" sz="1400" dirty="0"/>
              <a:t>PAE at -2dB Compression is 34.3 %</a:t>
            </a:r>
          </a:p>
          <a:p>
            <a:pPr marL="285750" indent="-285750">
              <a:buFont typeface="Arial" panose="020B0604020202020204" pitchFamily="34" charset="0"/>
              <a:buChar char="•"/>
            </a:pPr>
            <a:r>
              <a:rPr lang="en-IN" sz="1400" dirty="0"/>
              <a:t>PAE at -5dB Compression is 35.6%</a:t>
            </a:r>
          </a:p>
          <a:p>
            <a:pPr marL="285750" indent="-285750">
              <a:buFont typeface="Arial" panose="020B0604020202020204" pitchFamily="34" charset="0"/>
              <a:buChar char="•"/>
            </a:pPr>
            <a:endParaRPr lang="en-IN" sz="1400" dirty="0"/>
          </a:p>
        </p:txBody>
      </p:sp>
      <p:pic>
        <p:nvPicPr>
          <p:cNvPr id="9" name="Picture 8">
            <a:extLst>
              <a:ext uri="{FF2B5EF4-FFF2-40B4-BE49-F238E27FC236}">
                <a16:creationId xmlns:a16="http://schemas.microsoft.com/office/drawing/2014/main" id="{A459F868-4D66-4F40-BFF6-4327A2B30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006" y="769084"/>
            <a:ext cx="5913826" cy="4589254"/>
          </a:xfrm>
          <a:prstGeom prst="rect">
            <a:avLst/>
          </a:prstGeom>
          <a:ln>
            <a:solidFill>
              <a:schemeClr val="accent1"/>
            </a:solidFill>
          </a:ln>
        </p:spPr>
      </p:pic>
    </p:spTree>
    <p:extLst>
      <p:ext uri="{BB962C8B-B14F-4D97-AF65-F5344CB8AC3E}">
        <p14:creationId xmlns:p14="http://schemas.microsoft.com/office/powerpoint/2010/main" val="410857710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DDE8-E02C-4D80-9902-0F5978B1D6A6}"/>
              </a:ext>
            </a:extLst>
          </p:cNvPr>
          <p:cNvSpPr>
            <a:spLocks noGrp="1"/>
          </p:cNvSpPr>
          <p:nvPr>
            <p:ph type="title"/>
          </p:nvPr>
        </p:nvSpPr>
        <p:spPr/>
        <p:txBody>
          <a:bodyPr/>
          <a:lstStyle/>
          <a:p>
            <a:r>
              <a:rPr lang="en-IN" dirty="0"/>
              <a:t>PA Layout as EM Co-simulated</a:t>
            </a:r>
          </a:p>
        </p:txBody>
      </p:sp>
      <p:sp>
        <p:nvSpPr>
          <p:cNvPr id="3" name="Date Placeholder 2">
            <a:extLst>
              <a:ext uri="{FF2B5EF4-FFF2-40B4-BE49-F238E27FC236}">
                <a16:creationId xmlns:a16="http://schemas.microsoft.com/office/drawing/2014/main" id="{D7DD06A9-5E49-409C-9326-CF1E05B7CB7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4AB08FE-514B-4B4D-821D-348B800A58B3}"/>
              </a:ext>
            </a:extLst>
          </p:cNvPr>
          <p:cNvSpPr>
            <a:spLocks noGrp="1"/>
          </p:cNvSpPr>
          <p:nvPr>
            <p:ph type="sldNum" sz="quarter" idx="12"/>
          </p:nvPr>
        </p:nvSpPr>
        <p:spPr/>
        <p:txBody>
          <a:bodyPr/>
          <a:lstStyle/>
          <a:p>
            <a:fld id="{2495F090-CA2D-44FF-B42B-1156B48CA943}" type="slidenum">
              <a:rPr lang="en-IN" smtClean="0"/>
              <a:t>227</a:t>
            </a:fld>
            <a:endParaRPr lang="en-IN"/>
          </a:p>
        </p:txBody>
      </p:sp>
      <p:pic>
        <p:nvPicPr>
          <p:cNvPr id="6" name="Picture 5">
            <a:extLst>
              <a:ext uri="{FF2B5EF4-FFF2-40B4-BE49-F238E27FC236}">
                <a16:creationId xmlns:a16="http://schemas.microsoft.com/office/drawing/2014/main" id="{65A9D188-E66C-4D1F-9C39-D07F1FC1412A}"/>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96384" y="769084"/>
            <a:ext cx="5753903" cy="5420481"/>
          </a:xfrm>
          <a:prstGeom prst="rect">
            <a:avLst/>
          </a:prstGeom>
          <a:ln>
            <a:solidFill>
              <a:schemeClr val="accent1"/>
            </a:solidFill>
          </a:ln>
        </p:spPr>
      </p:pic>
    </p:spTree>
    <p:extLst>
      <p:ext uri="{BB962C8B-B14F-4D97-AF65-F5344CB8AC3E}">
        <p14:creationId xmlns:p14="http://schemas.microsoft.com/office/powerpoint/2010/main" val="129757899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IN" dirty="0"/>
              <a:t>Phase Shifter Fundamentals</a:t>
            </a:r>
            <a:endParaRPr lang="en-US" dirty="0"/>
          </a:p>
        </p:txBody>
      </p:sp>
      <p:sp>
        <p:nvSpPr>
          <p:cNvPr id="6" name="Subtitle 5"/>
          <p:cNvSpPr>
            <a:spLocks noGrp="1"/>
          </p:cNvSpPr>
          <p:nvPr>
            <p:ph type="subTitle" idx="1"/>
          </p:nvPr>
        </p:nvSpPr>
        <p:spPr/>
        <p:txBody>
          <a:bodyPr/>
          <a:lstStyle/>
          <a:p>
            <a:r>
              <a:rPr lang="en-IN" dirty="0"/>
              <a:t>Low Pass/ High Pass and Band Pass Networks</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228</a:t>
            </a:fld>
            <a:endParaRPr lang="en-IN"/>
          </a:p>
        </p:txBody>
      </p:sp>
      <p:grpSp>
        <p:nvGrpSpPr>
          <p:cNvPr id="7" name="Group 6">
            <a:extLst>
              <a:ext uri="{FF2B5EF4-FFF2-40B4-BE49-F238E27FC236}">
                <a16:creationId xmlns:a16="http://schemas.microsoft.com/office/drawing/2014/main" id="{80805E6A-6366-4362-BF42-BFFBD2E18816}"/>
              </a:ext>
            </a:extLst>
          </p:cNvPr>
          <p:cNvGrpSpPr/>
          <p:nvPr/>
        </p:nvGrpSpPr>
        <p:grpSpPr>
          <a:xfrm>
            <a:off x="5763484" y="5143115"/>
            <a:ext cx="2592018" cy="942553"/>
            <a:chOff x="1580086" y="4618233"/>
            <a:chExt cx="1953087" cy="710214"/>
          </a:xfrm>
        </p:grpSpPr>
        <p:sp>
          <p:nvSpPr>
            <p:cNvPr id="8" name="Rectangle: Rounded Corners 7">
              <a:extLst>
                <a:ext uri="{FF2B5EF4-FFF2-40B4-BE49-F238E27FC236}">
                  <a16:creationId xmlns:a16="http://schemas.microsoft.com/office/drawing/2014/main" id="{718AAC1F-F4A0-42BB-A649-39E26B68C580}"/>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E53D0852-D82E-44DA-B6E4-40C1D55D0EEB}"/>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7" name="Freeform: Shape 36">
                <a:extLst>
                  <a:ext uri="{FF2B5EF4-FFF2-40B4-BE49-F238E27FC236}">
                    <a16:creationId xmlns:a16="http://schemas.microsoft.com/office/drawing/2014/main" id="{C7C8CC0A-6119-40EC-990C-63FA042FFBC7}"/>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08DA5C98-DB10-4023-BE2B-114946BFF83B}"/>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174BD079-9D68-4738-98F7-B7B2DA6D8EDB}"/>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D79A179E-0EE5-4850-83FA-1C699E42752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BA674C9D-00D9-4F33-849A-B0D3E3E51E48}"/>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6E461DCD-962E-453D-B2DE-12DD024C987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E268AEE4-EEBD-4265-A41C-9216399B3827}"/>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A1D14FE8-B62E-4DA1-9272-77C6CFB1CD52}"/>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0" name="Freeform: Shape 29">
                <a:extLst>
                  <a:ext uri="{FF2B5EF4-FFF2-40B4-BE49-F238E27FC236}">
                    <a16:creationId xmlns:a16="http://schemas.microsoft.com/office/drawing/2014/main" id="{011F8ED8-27E3-4512-8111-14651CA5C1A1}"/>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82FB0849-654C-4554-8C8B-4ECA1A679E34}"/>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3F95D276-E874-4831-AA6F-4E7878A7971F}"/>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14ED700D-6758-40D5-8373-47DECF8CAA3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3073821E-B8A8-4687-AA06-70C3BAB47991}"/>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2BD53C31-FB9B-49E9-98AB-D5FF4B90B56F}"/>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B0F53E31-74EB-42C9-A12D-A49B2B44FD9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B7FA16F1-5A8A-42F3-AEE9-CD307BEBCA0F}"/>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3" name="Freeform: Shape 22">
                <a:extLst>
                  <a:ext uri="{FF2B5EF4-FFF2-40B4-BE49-F238E27FC236}">
                    <a16:creationId xmlns:a16="http://schemas.microsoft.com/office/drawing/2014/main" id="{892F14C2-28A4-455E-AB14-0F20B1B0C92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7429B7F2-9AA8-4B96-A3CB-BF8CB3CDF1BC}"/>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3A432CF1-A638-4563-9422-6C67100DC3F5}"/>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6F62FBAC-4B63-4E70-BBC3-E7EF5E1E63A4}"/>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7467DC9E-F56D-4CCC-808A-6FA78A0B399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15DA6C0E-3FE7-4DD0-9EF3-4CCDF30B5957}"/>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258EC981-0AC3-423A-BCF7-696383F7616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D1E5D7B6-68CA-4CC7-96A9-02846B7DBF6D}"/>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6" name="Freeform: Shape 15">
                <a:extLst>
                  <a:ext uri="{FF2B5EF4-FFF2-40B4-BE49-F238E27FC236}">
                    <a16:creationId xmlns:a16="http://schemas.microsoft.com/office/drawing/2014/main" id="{40C470E6-3682-48B5-B89C-D0CC7E9F485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DB18131E-8276-4501-A6B8-AA2070A040FF}"/>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FEEA36E3-DAB1-40AE-9331-56D1614DC65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E444F32D-C447-4981-B55A-B4052DA02FF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F980AEF0-9BC3-4A17-B3B7-3606B8918DB1}"/>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6CFA540E-3DF6-4DEC-AB1D-17CE54A11F4C}"/>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5633D26C-C2F0-4AF2-B0E1-DB9B9B9593F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40A074FE-DEF0-44C6-B12D-8AC5313D03CB}"/>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4" name="Oval 13">
                <a:extLst>
                  <a:ext uri="{FF2B5EF4-FFF2-40B4-BE49-F238E27FC236}">
                    <a16:creationId xmlns:a16="http://schemas.microsoft.com/office/drawing/2014/main" id="{25EAEDC2-0A8A-4709-B0E3-7AB8ED1745AB}"/>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96917CF1-AC10-41AF-BEF6-3F1A313A72C5}"/>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422959695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a:t>Topology Overview</a:t>
            </a:r>
            <a:endParaRPr lang="en-US" dirty="0"/>
          </a:p>
        </p:txBody>
      </p:sp>
      <p:sp>
        <p:nvSpPr>
          <p:cNvPr id="4" name="Date Placeholder 3"/>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p:cNvSpPr>
            <a:spLocks noGrp="1"/>
          </p:cNvSpPr>
          <p:nvPr>
            <p:ph type="sldNum" sz="quarter" idx="12"/>
          </p:nvPr>
        </p:nvSpPr>
        <p:spPr/>
        <p:txBody>
          <a:bodyPr/>
          <a:lstStyle/>
          <a:p>
            <a:fld id="{2495F090-CA2D-44FF-B42B-1156B48CA943}" type="slidenum">
              <a:rPr lang="en-IN" smtClean="0"/>
              <a:t>229</a:t>
            </a:fld>
            <a:endParaRPr lang="en-IN"/>
          </a:p>
        </p:txBody>
      </p:sp>
      <p:grpSp>
        <p:nvGrpSpPr>
          <p:cNvPr id="162" name="Group 161"/>
          <p:cNvGrpSpPr/>
          <p:nvPr/>
        </p:nvGrpSpPr>
        <p:grpSpPr>
          <a:xfrm>
            <a:off x="1297284" y="972417"/>
            <a:ext cx="6917087" cy="831933"/>
            <a:chOff x="773409" y="1172442"/>
            <a:chExt cx="6917087" cy="831933"/>
          </a:xfrm>
        </p:grpSpPr>
        <p:grpSp>
          <p:nvGrpSpPr>
            <p:cNvPr id="43" name="Group 42"/>
            <p:cNvGrpSpPr/>
            <p:nvPr/>
          </p:nvGrpSpPr>
          <p:grpSpPr>
            <a:xfrm>
              <a:off x="773409" y="1190627"/>
              <a:ext cx="1899296" cy="813748"/>
              <a:chOff x="1148839" y="1247777"/>
              <a:chExt cx="2262934" cy="813748"/>
            </a:xfrm>
          </p:grpSpPr>
          <p:grpSp>
            <p:nvGrpSpPr>
              <p:cNvPr id="17" name="Group 16"/>
              <p:cNvGrpSpPr/>
              <p:nvPr/>
            </p:nvGrpSpPr>
            <p:grpSpPr>
              <a:xfrm>
                <a:off x="1148839" y="1447800"/>
                <a:ext cx="645100" cy="411956"/>
                <a:chOff x="1691547" y="1314450"/>
                <a:chExt cx="645100" cy="411956"/>
              </a:xfrm>
            </p:grpSpPr>
            <p:cxnSp>
              <p:nvCxnSpPr>
                <p:cNvPr id="8" name="Straight Arrow Connector 7"/>
                <p:cNvCxnSpPr/>
                <p:nvPr/>
              </p:nvCxnSpPr>
              <p:spPr>
                <a:xfrm flipH="1">
                  <a:off x="1691547" y="1533525"/>
                  <a:ext cx="23272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924691" y="1314450"/>
                  <a:ext cx="411956" cy="411956"/>
                  <a:chOff x="2133600" y="1943100"/>
                  <a:chExt cx="504825" cy="504825"/>
                </a:xfrm>
              </p:grpSpPr>
              <p:sp>
                <p:nvSpPr>
                  <p:cNvPr id="9" name="Rectangle 8"/>
                  <p:cNvSpPr/>
                  <p:nvPr/>
                </p:nvSpPr>
                <p:spPr>
                  <a:xfrm>
                    <a:off x="2133600" y="1943100"/>
                    <a:ext cx="504825" cy="504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133600" y="2105025"/>
                    <a:ext cx="295275" cy="104775"/>
                  </a:xfrm>
                  <a:custGeom>
                    <a:avLst/>
                    <a:gdLst>
                      <a:gd name="connsiteX0" fmla="*/ 0 w 266700"/>
                      <a:gd name="connsiteY0" fmla="*/ 123825 h 123825"/>
                      <a:gd name="connsiteX1" fmla="*/ 142875 w 266700"/>
                      <a:gd name="connsiteY1" fmla="*/ 123825 h 123825"/>
                      <a:gd name="connsiteX2" fmla="*/ 266700 w 266700"/>
                      <a:gd name="connsiteY2" fmla="*/ 0 h 123825"/>
                      <a:gd name="connsiteX0" fmla="*/ 0 w 295275"/>
                      <a:gd name="connsiteY0" fmla="*/ 104775 h 104775"/>
                      <a:gd name="connsiteX1" fmla="*/ 142875 w 295275"/>
                      <a:gd name="connsiteY1" fmla="*/ 104775 h 104775"/>
                      <a:gd name="connsiteX2" fmla="*/ 295275 w 295275"/>
                      <a:gd name="connsiteY2" fmla="*/ 0 h 104775"/>
                    </a:gdLst>
                    <a:ahLst/>
                    <a:cxnLst>
                      <a:cxn ang="0">
                        <a:pos x="connsiteX0" y="connsiteY0"/>
                      </a:cxn>
                      <a:cxn ang="0">
                        <a:pos x="connsiteX1" y="connsiteY1"/>
                      </a:cxn>
                      <a:cxn ang="0">
                        <a:pos x="connsiteX2" y="connsiteY2"/>
                      </a:cxn>
                    </a:cxnLst>
                    <a:rect l="l" t="t" r="r" b="b"/>
                    <a:pathLst>
                      <a:path w="295275" h="104775">
                        <a:moveTo>
                          <a:pt x="0" y="104775"/>
                        </a:moveTo>
                        <a:lnTo>
                          <a:pt x="142875" y="104775"/>
                        </a:lnTo>
                        <a:lnTo>
                          <a:pt x="2952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2401284" y="2085975"/>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401284" y="2324100"/>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grpSp>
          <p:grpSp>
            <p:nvGrpSpPr>
              <p:cNvPr id="18" name="Group 17"/>
              <p:cNvGrpSpPr/>
              <p:nvPr/>
            </p:nvGrpSpPr>
            <p:grpSpPr>
              <a:xfrm flipH="1">
                <a:off x="2766673" y="1448882"/>
                <a:ext cx="645100" cy="411956"/>
                <a:chOff x="1691547" y="1314450"/>
                <a:chExt cx="645100" cy="411956"/>
              </a:xfrm>
            </p:grpSpPr>
            <p:cxnSp>
              <p:nvCxnSpPr>
                <p:cNvPr id="19" name="Straight Arrow Connector 18"/>
                <p:cNvCxnSpPr/>
                <p:nvPr/>
              </p:nvCxnSpPr>
              <p:spPr>
                <a:xfrm flipH="1">
                  <a:off x="1691547" y="1533525"/>
                  <a:ext cx="23272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924691" y="1314450"/>
                  <a:ext cx="411956" cy="411956"/>
                  <a:chOff x="2133600" y="1943100"/>
                  <a:chExt cx="504825" cy="504825"/>
                </a:xfrm>
              </p:grpSpPr>
              <p:sp>
                <p:nvSpPr>
                  <p:cNvPr id="21" name="Rectangle 20"/>
                  <p:cNvSpPr/>
                  <p:nvPr/>
                </p:nvSpPr>
                <p:spPr>
                  <a:xfrm>
                    <a:off x="2133600" y="1943100"/>
                    <a:ext cx="504825" cy="504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133600" y="2105025"/>
                    <a:ext cx="295275" cy="104775"/>
                  </a:xfrm>
                  <a:custGeom>
                    <a:avLst/>
                    <a:gdLst>
                      <a:gd name="connsiteX0" fmla="*/ 0 w 266700"/>
                      <a:gd name="connsiteY0" fmla="*/ 123825 h 123825"/>
                      <a:gd name="connsiteX1" fmla="*/ 142875 w 266700"/>
                      <a:gd name="connsiteY1" fmla="*/ 123825 h 123825"/>
                      <a:gd name="connsiteX2" fmla="*/ 266700 w 266700"/>
                      <a:gd name="connsiteY2" fmla="*/ 0 h 123825"/>
                      <a:gd name="connsiteX0" fmla="*/ 0 w 295275"/>
                      <a:gd name="connsiteY0" fmla="*/ 104775 h 104775"/>
                      <a:gd name="connsiteX1" fmla="*/ 142875 w 295275"/>
                      <a:gd name="connsiteY1" fmla="*/ 104775 h 104775"/>
                      <a:gd name="connsiteX2" fmla="*/ 295275 w 295275"/>
                      <a:gd name="connsiteY2" fmla="*/ 0 h 104775"/>
                    </a:gdLst>
                    <a:ahLst/>
                    <a:cxnLst>
                      <a:cxn ang="0">
                        <a:pos x="connsiteX0" y="connsiteY0"/>
                      </a:cxn>
                      <a:cxn ang="0">
                        <a:pos x="connsiteX1" y="connsiteY1"/>
                      </a:cxn>
                      <a:cxn ang="0">
                        <a:pos x="connsiteX2" y="connsiteY2"/>
                      </a:cxn>
                    </a:cxnLst>
                    <a:rect l="l" t="t" r="r" b="b"/>
                    <a:pathLst>
                      <a:path w="295275" h="104775">
                        <a:moveTo>
                          <a:pt x="0" y="104775"/>
                        </a:moveTo>
                        <a:lnTo>
                          <a:pt x="142875" y="104775"/>
                        </a:lnTo>
                        <a:lnTo>
                          <a:pt x="2952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a:off x="2401284" y="2085975"/>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401284" y="2324100"/>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grpSp>
          <p:grpSp>
            <p:nvGrpSpPr>
              <p:cNvPr id="42" name="Group 41"/>
              <p:cNvGrpSpPr/>
              <p:nvPr/>
            </p:nvGrpSpPr>
            <p:grpSpPr>
              <a:xfrm>
                <a:off x="1794054" y="1247777"/>
                <a:ext cx="970993" cy="318078"/>
                <a:chOff x="1501548" y="2286928"/>
                <a:chExt cx="970993" cy="318078"/>
              </a:xfrm>
            </p:grpSpPr>
            <p:grpSp>
              <p:nvGrpSpPr>
                <p:cNvPr id="38" name="Group 37"/>
                <p:cNvGrpSpPr/>
                <p:nvPr/>
              </p:nvGrpSpPr>
              <p:grpSpPr>
                <a:xfrm flipV="1">
                  <a:off x="1501548" y="2386940"/>
                  <a:ext cx="970993" cy="218066"/>
                  <a:chOff x="2581275" y="2838450"/>
                  <a:chExt cx="970993" cy="218066"/>
                </a:xfrm>
              </p:grpSpPr>
              <p:sp>
                <p:nvSpPr>
                  <p:cNvPr id="39" name="Freeform 38"/>
                  <p:cNvSpPr/>
                  <p:nvPr/>
                </p:nvSpPr>
                <p:spPr>
                  <a:xfrm>
                    <a:off x="2581275" y="2838450"/>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flipH="1">
                    <a:off x="3108273" y="2838926"/>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731120" y="2286928"/>
                  <a:ext cx="517698" cy="200025"/>
                  <a:chOff x="2200275" y="2352675"/>
                  <a:chExt cx="517698" cy="200025"/>
                </a:xfrm>
              </p:grpSpPr>
              <p:sp>
                <p:nvSpPr>
                  <p:cNvPr id="25" name="Rectangle 24"/>
                  <p:cNvSpPr/>
                  <p:nvPr/>
                </p:nvSpPr>
                <p:spPr>
                  <a:xfrm>
                    <a:off x="2200275" y="2352675"/>
                    <a:ext cx="517698" cy="200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p:cNvSpPr txBox="1"/>
                      <p:nvPr/>
                    </p:nvSpPr>
                    <p:spPr>
                      <a:xfrm>
                        <a:off x="2328190" y="2352675"/>
                        <a:ext cx="26186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sSub>
                                <m:sSubPr>
                                  <m:ctrlPr>
                                    <a:rPr lang="en-US" sz="1200" i="1" smtClean="0">
                                      <a:latin typeface="Cambria Math" panose="02040503050406030204" pitchFamily="18" charset="0"/>
                                      <a:ea typeface="Cambria Math" panose="02040503050406030204" pitchFamily="18" charset="0"/>
                                    </a:rPr>
                                  </m:ctrlPr>
                                </m:sSubPr>
                                <m:e>
                                  <m:r>
                                    <a:rPr lang="en-IN" sz="1200" b="0" i="1" smtClean="0">
                                      <a:latin typeface="Cambria Math" panose="02040503050406030204" pitchFamily="18" charset="0"/>
                                      <a:ea typeface="Cambria Math" panose="02040503050406030204" pitchFamily="18" charset="0"/>
                                    </a:rPr>
                                    <m:t>𝑡</m:t>
                                  </m:r>
                                </m:e>
                                <m:sub>
                                  <m:r>
                                    <a:rPr lang="en-IN" sz="1200" b="0" i="1" smtClean="0">
                                      <a:latin typeface="Cambria Math" panose="02040503050406030204" pitchFamily="18" charset="0"/>
                                      <a:ea typeface="Cambria Math" panose="02040503050406030204" pitchFamily="18" charset="0"/>
                                    </a:rPr>
                                    <m:t>1</m:t>
                                  </m:r>
                                </m:sub>
                              </m:sSub>
                            </m:oMath>
                          </m:oMathPara>
                        </a14:m>
                        <a:endParaRPr lang="en-US" sz="1200" dirty="0"/>
                      </a:p>
                    </p:txBody>
                  </p:sp>
                </mc:Choice>
                <mc:Fallback xmlns="">
                  <p:sp>
                    <p:nvSpPr>
                      <p:cNvPr id="26" name="TextBox 25"/>
                      <p:cNvSpPr txBox="1">
                        <a:spLocks noRot="1" noChangeAspect="1" noMove="1" noResize="1" noEditPoints="1" noAdjustHandles="1" noChangeArrowheads="1" noChangeShapeType="1" noTextEdit="1"/>
                      </p:cNvSpPr>
                      <p:nvPr/>
                    </p:nvSpPr>
                    <p:spPr>
                      <a:xfrm>
                        <a:off x="2328190" y="2352675"/>
                        <a:ext cx="261867" cy="184666"/>
                      </a:xfrm>
                      <a:prstGeom prst="rect">
                        <a:avLst/>
                      </a:prstGeom>
                      <a:blipFill>
                        <a:blip r:embed="rId2"/>
                        <a:stretch>
                          <a:fillRect l="-25000" r="-11111" b="-13333"/>
                        </a:stretch>
                      </a:blipFill>
                    </p:spPr>
                    <p:txBody>
                      <a:bodyPr/>
                      <a:lstStyle/>
                      <a:p>
                        <a:r>
                          <a:rPr lang="en-US">
                            <a:noFill/>
                          </a:rPr>
                          <a:t> </a:t>
                        </a:r>
                      </a:p>
                    </p:txBody>
                  </p:sp>
                </mc:Fallback>
              </mc:AlternateContent>
            </p:grpSp>
          </p:grpSp>
          <p:grpSp>
            <p:nvGrpSpPr>
              <p:cNvPr id="41" name="Group 40"/>
              <p:cNvGrpSpPr/>
              <p:nvPr/>
            </p:nvGrpSpPr>
            <p:grpSpPr>
              <a:xfrm>
                <a:off x="1793136" y="1760747"/>
                <a:ext cx="970993" cy="300778"/>
                <a:chOff x="2581275" y="2838450"/>
                <a:chExt cx="970993" cy="300778"/>
              </a:xfrm>
            </p:grpSpPr>
            <p:grpSp>
              <p:nvGrpSpPr>
                <p:cNvPr id="37" name="Group 36"/>
                <p:cNvGrpSpPr/>
                <p:nvPr/>
              </p:nvGrpSpPr>
              <p:grpSpPr>
                <a:xfrm>
                  <a:off x="2581275" y="2838450"/>
                  <a:ext cx="970993" cy="218066"/>
                  <a:chOff x="2581275" y="2838450"/>
                  <a:chExt cx="970993" cy="218066"/>
                </a:xfrm>
              </p:grpSpPr>
              <p:sp>
                <p:nvSpPr>
                  <p:cNvPr id="35" name="Freeform 34"/>
                  <p:cNvSpPr/>
                  <p:nvPr/>
                </p:nvSpPr>
                <p:spPr>
                  <a:xfrm>
                    <a:off x="2581275" y="2838450"/>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flipH="1">
                    <a:off x="3108273" y="2838926"/>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820849" y="2939203"/>
                  <a:ext cx="517698" cy="200025"/>
                  <a:chOff x="2200275" y="2352675"/>
                  <a:chExt cx="517698" cy="200025"/>
                </a:xfrm>
              </p:grpSpPr>
              <p:sp>
                <p:nvSpPr>
                  <p:cNvPr id="33" name="Rectangle 32"/>
                  <p:cNvSpPr/>
                  <p:nvPr/>
                </p:nvSpPr>
                <p:spPr>
                  <a:xfrm>
                    <a:off x="2200275" y="2352675"/>
                    <a:ext cx="517698" cy="200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p:cNvSpPr txBox="1"/>
                      <p:nvPr/>
                    </p:nvSpPr>
                    <p:spPr>
                      <a:xfrm>
                        <a:off x="2328190" y="2352675"/>
                        <a:ext cx="26545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sSub>
                                <m:sSubPr>
                                  <m:ctrlPr>
                                    <a:rPr lang="en-US" sz="1200" i="1" smtClean="0">
                                      <a:latin typeface="Cambria Math" panose="02040503050406030204" pitchFamily="18" charset="0"/>
                                      <a:ea typeface="Cambria Math" panose="02040503050406030204" pitchFamily="18" charset="0"/>
                                    </a:rPr>
                                  </m:ctrlPr>
                                </m:sSubPr>
                                <m:e>
                                  <m:r>
                                    <a:rPr lang="en-IN" sz="1200" b="0" i="1" smtClean="0">
                                      <a:latin typeface="Cambria Math" panose="02040503050406030204" pitchFamily="18" charset="0"/>
                                      <a:ea typeface="Cambria Math" panose="02040503050406030204" pitchFamily="18" charset="0"/>
                                    </a:rPr>
                                    <m:t>𝑡</m:t>
                                  </m:r>
                                </m:e>
                                <m:sub>
                                  <m:r>
                                    <a:rPr lang="en-IN" sz="1200" b="0" i="1" smtClean="0">
                                      <a:latin typeface="Cambria Math" panose="02040503050406030204" pitchFamily="18" charset="0"/>
                                      <a:ea typeface="Cambria Math" panose="02040503050406030204" pitchFamily="18" charset="0"/>
                                    </a:rPr>
                                    <m:t>2</m:t>
                                  </m:r>
                                </m:sub>
                              </m:sSub>
                            </m:oMath>
                          </m:oMathPara>
                        </a14:m>
                        <a:endParaRPr lang="en-US" sz="1200" dirty="0"/>
                      </a:p>
                    </p:txBody>
                  </p:sp>
                </mc:Choice>
                <mc:Fallback xmlns="">
                  <p:sp>
                    <p:nvSpPr>
                      <p:cNvPr id="34" name="TextBox 33"/>
                      <p:cNvSpPr txBox="1">
                        <a:spLocks noRot="1" noChangeAspect="1" noMove="1" noResize="1" noEditPoints="1" noAdjustHandles="1" noChangeArrowheads="1" noChangeShapeType="1" noTextEdit="1"/>
                      </p:cNvSpPr>
                      <p:nvPr/>
                    </p:nvSpPr>
                    <p:spPr>
                      <a:xfrm>
                        <a:off x="2328190" y="2352675"/>
                        <a:ext cx="265457" cy="184666"/>
                      </a:xfrm>
                      <a:prstGeom prst="rect">
                        <a:avLst/>
                      </a:prstGeom>
                      <a:blipFill>
                        <a:blip r:embed="rId3"/>
                        <a:stretch>
                          <a:fillRect l="-24324" r="-10811" b="-16667"/>
                        </a:stretch>
                      </a:blipFill>
                    </p:spPr>
                    <p:txBody>
                      <a:bodyPr/>
                      <a:lstStyle/>
                      <a:p>
                        <a:r>
                          <a:rPr lang="en-US">
                            <a:noFill/>
                          </a:rPr>
                          <a:t> </a:t>
                        </a:r>
                      </a:p>
                    </p:txBody>
                  </p:sp>
                </mc:Fallback>
              </mc:AlternateContent>
            </p:grpSp>
          </p:grpSp>
        </p:grpSp>
        <p:grpSp>
          <p:nvGrpSpPr>
            <p:cNvPr id="44" name="Group 43"/>
            <p:cNvGrpSpPr/>
            <p:nvPr/>
          </p:nvGrpSpPr>
          <p:grpSpPr>
            <a:xfrm>
              <a:off x="2672704" y="1190627"/>
              <a:ext cx="1899296" cy="813748"/>
              <a:chOff x="1148839" y="1247777"/>
              <a:chExt cx="2262934" cy="813748"/>
            </a:xfrm>
          </p:grpSpPr>
          <p:grpSp>
            <p:nvGrpSpPr>
              <p:cNvPr id="45" name="Group 44"/>
              <p:cNvGrpSpPr/>
              <p:nvPr/>
            </p:nvGrpSpPr>
            <p:grpSpPr>
              <a:xfrm>
                <a:off x="1148839" y="1447800"/>
                <a:ext cx="645100" cy="411956"/>
                <a:chOff x="1691547" y="1314450"/>
                <a:chExt cx="645100" cy="411956"/>
              </a:xfrm>
            </p:grpSpPr>
            <p:cxnSp>
              <p:nvCxnSpPr>
                <p:cNvPr id="67" name="Straight Arrow Connector 66"/>
                <p:cNvCxnSpPr/>
                <p:nvPr/>
              </p:nvCxnSpPr>
              <p:spPr>
                <a:xfrm flipH="1">
                  <a:off x="1691547" y="1533525"/>
                  <a:ext cx="23272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1924691" y="1314450"/>
                  <a:ext cx="411956" cy="411956"/>
                  <a:chOff x="2133600" y="1943100"/>
                  <a:chExt cx="504825" cy="504825"/>
                </a:xfrm>
              </p:grpSpPr>
              <p:sp>
                <p:nvSpPr>
                  <p:cNvPr id="69" name="Rectangle 68"/>
                  <p:cNvSpPr/>
                  <p:nvPr/>
                </p:nvSpPr>
                <p:spPr>
                  <a:xfrm>
                    <a:off x="2133600" y="1943100"/>
                    <a:ext cx="504825" cy="504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2133600" y="2105025"/>
                    <a:ext cx="295275" cy="104775"/>
                  </a:xfrm>
                  <a:custGeom>
                    <a:avLst/>
                    <a:gdLst>
                      <a:gd name="connsiteX0" fmla="*/ 0 w 266700"/>
                      <a:gd name="connsiteY0" fmla="*/ 123825 h 123825"/>
                      <a:gd name="connsiteX1" fmla="*/ 142875 w 266700"/>
                      <a:gd name="connsiteY1" fmla="*/ 123825 h 123825"/>
                      <a:gd name="connsiteX2" fmla="*/ 266700 w 266700"/>
                      <a:gd name="connsiteY2" fmla="*/ 0 h 123825"/>
                      <a:gd name="connsiteX0" fmla="*/ 0 w 295275"/>
                      <a:gd name="connsiteY0" fmla="*/ 104775 h 104775"/>
                      <a:gd name="connsiteX1" fmla="*/ 142875 w 295275"/>
                      <a:gd name="connsiteY1" fmla="*/ 104775 h 104775"/>
                      <a:gd name="connsiteX2" fmla="*/ 295275 w 295275"/>
                      <a:gd name="connsiteY2" fmla="*/ 0 h 104775"/>
                    </a:gdLst>
                    <a:ahLst/>
                    <a:cxnLst>
                      <a:cxn ang="0">
                        <a:pos x="connsiteX0" y="connsiteY0"/>
                      </a:cxn>
                      <a:cxn ang="0">
                        <a:pos x="connsiteX1" y="connsiteY1"/>
                      </a:cxn>
                      <a:cxn ang="0">
                        <a:pos x="connsiteX2" y="connsiteY2"/>
                      </a:cxn>
                    </a:cxnLst>
                    <a:rect l="l" t="t" r="r" b="b"/>
                    <a:pathLst>
                      <a:path w="295275" h="104775">
                        <a:moveTo>
                          <a:pt x="0" y="104775"/>
                        </a:moveTo>
                        <a:lnTo>
                          <a:pt x="142875" y="104775"/>
                        </a:lnTo>
                        <a:lnTo>
                          <a:pt x="2952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flipH="1">
                    <a:off x="2401284" y="2085975"/>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2401284" y="2324100"/>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grpSp>
          <p:grpSp>
            <p:nvGrpSpPr>
              <p:cNvPr id="46" name="Group 45"/>
              <p:cNvGrpSpPr/>
              <p:nvPr/>
            </p:nvGrpSpPr>
            <p:grpSpPr>
              <a:xfrm flipH="1">
                <a:off x="2766673" y="1448882"/>
                <a:ext cx="645100" cy="411956"/>
                <a:chOff x="1691547" y="1314450"/>
                <a:chExt cx="645100" cy="411956"/>
              </a:xfrm>
            </p:grpSpPr>
            <p:cxnSp>
              <p:nvCxnSpPr>
                <p:cNvPr id="61" name="Straight Arrow Connector 60"/>
                <p:cNvCxnSpPr/>
                <p:nvPr/>
              </p:nvCxnSpPr>
              <p:spPr>
                <a:xfrm flipH="1">
                  <a:off x="1691547" y="1533525"/>
                  <a:ext cx="23272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1924691" y="1314450"/>
                  <a:ext cx="411956" cy="411956"/>
                  <a:chOff x="2133600" y="1943100"/>
                  <a:chExt cx="504825" cy="504825"/>
                </a:xfrm>
              </p:grpSpPr>
              <p:sp>
                <p:nvSpPr>
                  <p:cNvPr id="63" name="Rectangle 62"/>
                  <p:cNvSpPr/>
                  <p:nvPr/>
                </p:nvSpPr>
                <p:spPr>
                  <a:xfrm>
                    <a:off x="2133600" y="1943100"/>
                    <a:ext cx="504825" cy="504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2133600" y="2105025"/>
                    <a:ext cx="295275" cy="104775"/>
                  </a:xfrm>
                  <a:custGeom>
                    <a:avLst/>
                    <a:gdLst>
                      <a:gd name="connsiteX0" fmla="*/ 0 w 266700"/>
                      <a:gd name="connsiteY0" fmla="*/ 123825 h 123825"/>
                      <a:gd name="connsiteX1" fmla="*/ 142875 w 266700"/>
                      <a:gd name="connsiteY1" fmla="*/ 123825 h 123825"/>
                      <a:gd name="connsiteX2" fmla="*/ 266700 w 266700"/>
                      <a:gd name="connsiteY2" fmla="*/ 0 h 123825"/>
                      <a:gd name="connsiteX0" fmla="*/ 0 w 295275"/>
                      <a:gd name="connsiteY0" fmla="*/ 104775 h 104775"/>
                      <a:gd name="connsiteX1" fmla="*/ 142875 w 295275"/>
                      <a:gd name="connsiteY1" fmla="*/ 104775 h 104775"/>
                      <a:gd name="connsiteX2" fmla="*/ 295275 w 295275"/>
                      <a:gd name="connsiteY2" fmla="*/ 0 h 104775"/>
                    </a:gdLst>
                    <a:ahLst/>
                    <a:cxnLst>
                      <a:cxn ang="0">
                        <a:pos x="connsiteX0" y="connsiteY0"/>
                      </a:cxn>
                      <a:cxn ang="0">
                        <a:pos x="connsiteX1" y="connsiteY1"/>
                      </a:cxn>
                      <a:cxn ang="0">
                        <a:pos x="connsiteX2" y="connsiteY2"/>
                      </a:cxn>
                    </a:cxnLst>
                    <a:rect l="l" t="t" r="r" b="b"/>
                    <a:pathLst>
                      <a:path w="295275" h="104775">
                        <a:moveTo>
                          <a:pt x="0" y="104775"/>
                        </a:moveTo>
                        <a:lnTo>
                          <a:pt x="142875" y="104775"/>
                        </a:lnTo>
                        <a:lnTo>
                          <a:pt x="2952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p:nvPr/>
                </p:nvCxnSpPr>
                <p:spPr>
                  <a:xfrm flipH="1">
                    <a:off x="2401284" y="2085975"/>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2401284" y="2324100"/>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grpSp>
          <p:grpSp>
            <p:nvGrpSpPr>
              <p:cNvPr id="47" name="Group 46"/>
              <p:cNvGrpSpPr/>
              <p:nvPr/>
            </p:nvGrpSpPr>
            <p:grpSpPr>
              <a:xfrm>
                <a:off x="1794054" y="1247777"/>
                <a:ext cx="970993" cy="318078"/>
                <a:chOff x="1501548" y="2286928"/>
                <a:chExt cx="970993" cy="318078"/>
              </a:xfrm>
            </p:grpSpPr>
            <p:grpSp>
              <p:nvGrpSpPr>
                <p:cNvPr id="55" name="Group 54"/>
                <p:cNvGrpSpPr/>
                <p:nvPr/>
              </p:nvGrpSpPr>
              <p:grpSpPr>
                <a:xfrm flipV="1">
                  <a:off x="1501548" y="2386940"/>
                  <a:ext cx="970993" cy="218066"/>
                  <a:chOff x="2581275" y="2838450"/>
                  <a:chExt cx="970993" cy="218066"/>
                </a:xfrm>
              </p:grpSpPr>
              <p:sp>
                <p:nvSpPr>
                  <p:cNvPr id="59" name="Freeform 58"/>
                  <p:cNvSpPr/>
                  <p:nvPr/>
                </p:nvSpPr>
                <p:spPr>
                  <a:xfrm>
                    <a:off x="2581275" y="2838450"/>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flipH="1">
                    <a:off x="3108273" y="2838926"/>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1731120" y="2286928"/>
                  <a:ext cx="517698" cy="200025"/>
                  <a:chOff x="2200275" y="2352675"/>
                  <a:chExt cx="517698" cy="200025"/>
                </a:xfrm>
              </p:grpSpPr>
              <p:sp>
                <p:nvSpPr>
                  <p:cNvPr id="57" name="Rectangle 56"/>
                  <p:cNvSpPr/>
                  <p:nvPr/>
                </p:nvSpPr>
                <p:spPr>
                  <a:xfrm>
                    <a:off x="2200275" y="2352675"/>
                    <a:ext cx="517698" cy="200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TextBox 57"/>
                      <p:cNvSpPr txBox="1"/>
                      <p:nvPr/>
                    </p:nvSpPr>
                    <p:spPr>
                      <a:xfrm>
                        <a:off x="2337715" y="2352675"/>
                        <a:ext cx="26545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sSub>
                                <m:sSubPr>
                                  <m:ctrlPr>
                                    <a:rPr lang="en-US" sz="1200" i="1" smtClean="0">
                                      <a:latin typeface="Cambria Math" panose="02040503050406030204" pitchFamily="18" charset="0"/>
                                      <a:ea typeface="Cambria Math" panose="02040503050406030204" pitchFamily="18" charset="0"/>
                                    </a:rPr>
                                  </m:ctrlPr>
                                </m:sSubPr>
                                <m:e>
                                  <m:r>
                                    <a:rPr lang="en-IN" sz="1200" b="0" i="1" smtClean="0">
                                      <a:latin typeface="Cambria Math" panose="02040503050406030204" pitchFamily="18" charset="0"/>
                                      <a:ea typeface="Cambria Math" panose="02040503050406030204" pitchFamily="18" charset="0"/>
                                    </a:rPr>
                                    <m:t>𝑡</m:t>
                                  </m:r>
                                </m:e>
                                <m:sub>
                                  <m:r>
                                    <a:rPr lang="en-IN" sz="1200" b="0" i="1" smtClean="0">
                                      <a:latin typeface="Cambria Math" panose="02040503050406030204" pitchFamily="18" charset="0"/>
                                      <a:ea typeface="Cambria Math" panose="02040503050406030204" pitchFamily="18" charset="0"/>
                                    </a:rPr>
                                    <m:t>3</m:t>
                                  </m:r>
                                </m:sub>
                              </m:sSub>
                            </m:oMath>
                          </m:oMathPara>
                        </a14:m>
                        <a:endParaRPr lang="en-US" sz="1200" dirty="0"/>
                      </a:p>
                    </p:txBody>
                  </p:sp>
                </mc:Choice>
                <mc:Fallback xmlns="">
                  <p:sp>
                    <p:nvSpPr>
                      <p:cNvPr id="58" name="TextBox 57"/>
                      <p:cNvSpPr txBox="1">
                        <a:spLocks noRot="1" noChangeAspect="1" noMove="1" noResize="1" noEditPoints="1" noAdjustHandles="1" noChangeArrowheads="1" noChangeShapeType="1" noTextEdit="1"/>
                      </p:cNvSpPr>
                      <p:nvPr/>
                    </p:nvSpPr>
                    <p:spPr>
                      <a:xfrm>
                        <a:off x="2337715" y="2352675"/>
                        <a:ext cx="265457" cy="184666"/>
                      </a:xfrm>
                      <a:prstGeom prst="rect">
                        <a:avLst/>
                      </a:prstGeom>
                      <a:blipFill>
                        <a:blip r:embed="rId4"/>
                        <a:stretch>
                          <a:fillRect l="-25000" r="-13889" b="-13333"/>
                        </a:stretch>
                      </a:blipFill>
                    </p:spPr>
                    <p:txBody>
                      <a:bodyPr/>
                      <a:lstStyle/>
                      <a:p>
                        <a:r>
                          <a:rPr lang="en-US">
                            <a:noFill/>
                          </a:rPr>
                          <a:t> </a:t>
                        </a:r>
                      </a:p>
                    </p:txBody>
                  </p:sp>
                </mc:Fallback>
              </mc:AlternateContent>
            </p:grpSp>
          </p:grpSp>
          <p:grpSp>
            <p:nvGrpSpPr>
              <p:cNvPr id="48" name="Group 47"/>
              <p:cNvGrpSpPr/>
              <p:nvPr/>
            </p:nvGrpSpPr>
            <p:grpSpPr>
              <a:xfrm>
                <a:off x="1793136" y="1760747"/>
                <a:ext cx="970993" cy="300778"/>
                <a:chOff x="2581275" y="2838450"/>
                <a:chExt cx="970993" cy="300778"/>
              </a:xfrm>
            </p:grpSpPr>
            <p:grpSp>
              <p:nvGrpSpPr>
                <p:cNvPr id="49" name="Group 48"/>
                <p:cNvGrpSpPr/>
                <p:nvPr/>
              </p:nvGrpSpPr>
              <p:grpSpPr>
                <a:xfrm>
                  <a:off x="2581275" y="2838450"/>
                  <a:ext cx="970993" cy="218066"/>
                  <a:chOff x="2581275" y="2838450"/>
                  <a:chExt cx="970993" cy="218066"/>
                </a:xfrm>
              </p:grpSpPr>
              <p:sp>
                <p:nvSpPr>
                  <p:cNvPr id="53" name="Freeform 52"/>
                  <p:cNvSpPr/>
                  <p:nvPr/>
                </p:nvSpPr>
                <p:spPr>
                  <a:xfrm>
                    <a:off x="2581275" y="2838450"/>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flipH="1">
                    <a:off x="3108273" y="2838926"/>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2820849" y="2939203"/>
                  <a:ext cx="517698" cy="200025"/>
                  <a:chOff x="2200275" y="2352675"/>
                  <a:chExt cx="517698" cy="200025"/>
                </a:xfrm>
              </p:grpSpPr>
              <p:sp>
                <p:nvSpPr>
                  <p:cNvPr id="51" name="Rectangle 50"/>
                  <p:cNvSpPr/>
                  <p:nvPr/>
                </p:nvSpPr>
                <p:spPr>
                  <a:xfrm>
                    <a:off x="2200275" y="2352675"/>
                    <a:ext cx="517698" cy="200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p:cNvSpPr txBox="1"/>
                      <p:nvPr/>
                    </p:nvSpPr>
                    <p:spPr>
                      <a:xfrm>
                        <a:off x="2328190" y="2352675"/>
                        <a:ext cx="26545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sSub>
                                <m:sSubPr>
                                  <m:ctrlPr>
                                    <a:rPr lang="en-US" sz="1200" i="1" smtClean="0">
                                      <a:latin typeface="Cambria Math" panose="02040503050406030204" pitchFamily="18" charset="0"/>
                                      <a:ea typeface="Cambria Math" panose="02040503050406030204" pitchFamily="18" charset="0"/>
                                    </a:rPr>
                                  </m:ctrlPr>
                                </m:sSubPr>
                                <m:e>
                                  <m:r>
                                    <a:rPr lang="en-IN" sz="1200" b="0" i="1" smtClean="0">
                                      <a:latin typeface="Cambria Math" panose="02040503050406030204" pitchFamily="18" charset="0"/>
                                      <a:ea typeface="Cambria Math" panose="02040503050406030204" pitchFamily="18" charset="0"/>
                                    </a:rPr>
                                    <m:t>𝑡</m:t>
                                  </m:r>
                                </m:e>
                                <m:sub>
                                  <m:r>
                                    <a:rPr lang="en-IN" sz="1200" b="0" i="1" smtClean="0">
                                      <a:latin typeface="Cambria Math" panose="02040503050406030204" pitchFamily="18" charset="0"/>
                                      <a:ea typeface="Cambria Math" panose="02040503050406030204" pitchFamily="18" charset="0"/>
                                    </a:rPr>
                                    <m:t>4</m:t>
                                  </m:r>
                                </m:sub>
                              </m:sSub>
                            </m:oMath>
                          </m:oMathPara>
                        </a14:m>
                        <a:endParaRPr lang="en-US" sz="1200" dirty="0"/>
                      </a:p>
                    </p:txBody>
                  </p:sp>
                </mc:Choice>
                <mc:Fallback xmlns="">
                  <p:sp>
                    <p:nvSpPr>
                      <p:cNvPr id="52" name="TextBox 51"/>
                      <p:cNvSpPr txBox="1">
                        <a:spLocks noRot="1" noChangeAspect="1" noMove="1" noResize="1" noEditPoints="1" noAdjustHandles="1" noChangeArrowheads="1" noChangeShapeType="1" noTextEdit="1"/>
                      </p:cNvSpPr>
                      <p:nvPr/>
                    </p:nvSpPr>
                    <p:spPr>
                      <a:xfrm>
                        <a:off x="2328190" y="2352675"/>
                        <a:ext cx="265457" cy="184666"/>
                      </a:xfrm>
                      <a:prstGeom prst="rect">
                        <a:avLst/>
                      </a:prstGeom>
                      <a:blipFill>
                        <a:blip r:embed="rId5"/>
                        <a:stretch>
                          <a:fillRect l="-25000" r="-13889" b="-16667"/>
                        </a:stretch>
                      </a:blipFill>
                    </p:spPr>
                    <p:txBody>
                      <a:bodyPr/>
                      <a:lstStyle/>
                      <a:p>
                        <a:r>
                          <a:rPr lang="en-US">
                            <a:noFill/>
                          </a:rPr>
                          <a:t> </a:t>
                        </a:r>
                      </a:p>
                    </p:txBody>
                  </p:sp>
                </mc:Fallback>
              </mc:AlternateContent>
            </p:grpSp>
          </p:grpSp>
        </p:grpSp>
        <p:grpSp>
          <p:nvGrpSpPr>
            <p:cNvPr id="132" name="Group 131"/>
            <p:cNvGrpSpPr/>
            <p:nvPr/>
          </p:nvGrpSpPr>
          <p:grpSpPr>
            <a:xfrm>
              <a:off x="5791200" y="1172442"/>
              <a:ext cx="1899296" cy="831933"/>
              <a:chOff x="1148839" y="1229592"/>
              <a:chExt cx="2262934" cy="831933"/>
            </a:xfrm>
          </p:grpSpPr>
          <p:grpSp>
            <p:nvGrpSpPr>
              <p:cNvPr id="133" name="Group 132"/>
              <p:cNvGrpSpPr/>
              <p:nvPr/>
            </p:nvGrpSpPr>
            <p:grpSpPr>
              <a:xfrm>
                <a:off x="1148839" y="1447800"/>
                <a:ext cx="645100" cy="411956"/>
                <a:chOff x="1691547" y="1314450"/>
                <a:chExt cx="645100" cy="411956"/>
              </a:xfrm>
            </p:grpSpPr>
            <p:cxnSp>
              <p:nvCxnSpPr>
                <p:cNvPr id="155" name="Straight Arrow Connector 154"/>
                <p:cNvCxnSpPr/>
                <p:nvPr/>
              </p:nvCxnSpPr>
              <p:spPr>
                <a:xfrm flipH="1">
                  <a:off x="1691547" y="1533525"/>
                  <a:ext cx="23272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nvGrpSpPr>
                <p:cNvPr id="156" name="Group 155"/>
                <p:cNvGrpSpPr/>
                <p:nvPr/>
              </p:nvGrpSpPr>
              <p:grpSpPr>
                <a:xfrm>
                  <a:off x="1924691" y="1314450"/>
                  <a:ext cx="411956" cy="411956"/>
                  <a:chOff x="2133600" y="1943100"/>
                  <a:chExt cx="504825" cy="504825"/>
                </a:xfrm>
              </p:grpSpPr>
              <p:sp>
                <p:nvSpPr>
                  <p:cNvPr id="157" name="Rectangle 156"/>
                  <p:cNvSpPr/>
                  <p:nvPr/>
                </p:nvSpPr>
                <p:spPr>
                  <a:xfrm>
                    <a:off x="2133600" y="1943100"/>
                    <a:ext cx="504825" cy="504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a:off x="2133600" y="2105025"/>
                    <a:ext cx="295275" cy="104775"/>
                  </a:xfrm>
                  <a:custGeom>
                    <a:avLst/>
                    <a:gdLst>
                      <a:gd name="connsiteX0" fmla="*/ 0 w 266700"/>
                      <a:gd name="connsiteY0" fmla="*/ 123825 h 123825"/>
                      <a:gd name="connsiteX1" fmla="*/ 142875 w 266700"/>
                      <a:gd name="connsiteY1" fmla="*/ 123825 h 123825"/>
                      <a:gd name="connsiteX2" fmla="*/ 266700 w 266700"/>
                      <a:gd name="connsiteY2" fmla="*/ 0 h 123825"/>
                      <a:gd name="connsiteX0" fmla="*/ 0 w 295275"/>
                      <a:gd name="connsiteY0" fmla="*/ 104775 h 104775"/>
                      <a:gd name="connsiteX1" fmla="*/ 142875 w 295275"/>
                      <a:gd name="connsiteY1" fmla="*/ 104775 h 104775"/>
                      <a:gd name="connsiteX2" fmla="*/ 295275 w 295275"/>
                      <a:gd name="connsiteY2" fmla="*/ 0 h 104775"/>
                    </a:gdLst>
                    <a:ahLst/>
                    <a:cxnLst>
                      <a:cxn ang="0">
                        <a:pos x="connsiteX0" y="connsiteY0"/>
                      </a:cxn>
                      <a:cxn ang="0">
                        <a:pos x="connsiteX1" y="connsiteY1"/>
                      </a:cxn>
                      <a:cxn ang="0">
                        <a:pos x="connsiteX2" y="connsiteY2"/>
                      </a:cxn>
                    </a:cxnLst>
                    <a:rect l="l" t="t" r="r" b="b"/>
                    <a:pathLst>
                      <a:path w="295275" h="104775">
                        <a:moveTo>
                          <a:pt x="0" y="104775"/>
                        </a:moveTo>
                        <a:lnTo>
                          <a:pt x="142875" y="104775"/>
                        </a:lnTo>
                        <a:lnTo>
                          <a:pt x="2952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Arrow Connector 158"/>
                  <p:cNvCxnSpPr/>
                  <p:nvPr/>
                </p:nvCxnSpPr>
                <p:spPr>
                  <a:xfrm flipH="1">
                    <a:off x="2401284" y="2085975"/>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flipH="1">
                    <a:off x="2401284" y="2324100"/>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grpSp>
          <p:grpSp>
            <p:nvGrpSpPr>
              <p:cNvPr id="134" name="Group 133"/>
              <p:cNvGrpSpPr/>
              <p:nvPr/>
            </p:nvGrpSpPr>
            <p:grpSpPr>
              <a:xfrm flipH="1">
                <a:off x="2766673" y="1448882"/>
                <a:ext cx="645100" cy="411956"/>
                <a:chOff x="1691547" y="1314450"/>
                <a:chExt cx="645100" cy="411956"/>
              </a:xfrm>
            </p:grpSpPr>
            <p:cxnSp>
              <p:nvCxnSpPr>
                <p:cNvPr id="149" name="Straight Arrow Connector 148"/>
                <p:cNvCxnSpPr/>
                <p:nvPr/>
              </p:nvCxnSpPr>
              <p:spPr>
                <a:xfrm flipH="1">
                  <a:off x="1691547" y="1533525"/>
                  <a:ext cx="23272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nvGrpSpPr>
                <p:cNvPr id="150" name="Group 149"/>
                <p:cNvGrpSpPr/>
                <p:nvPr/>
              </p:nvGrpSpPr>
              <p:grpSpPr>
                <a:xfrm>
                  <a:off x="1924691" y="1314450"/>
                  <a:ext cx="411956" cy="411956"/>
                  <a:chOff x="2133600" y="1943100"/>
                  <a:chExt cx="504825" cy="504825"/>
                </a:xfrm>
              </p:grpSpPr>
              <p:sp>
                <p:nvSpPr>
                  <p:cNvPr id="151" name="Rectangle 150"/>
                  <p:cNvSpPr/>
                  <p:nvPr/>
                </p:nvSpPr>
                <p:spPr>
                  <a:xfrm>
                    <a:off x="2133600" y="1943100"/>
                    <a:ext cx="504825" cy="504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151"/>
                  <p:cNvSpPr/>
                  <p:nvPr/>
                </p:nvSpPr>
                <p:spPr>
                  <a:xfrm>
                    <a:off x="2133600" y="2105025"/>
                    <a:ext cx="295275" cy="104775"/>
                  </a:xfrm>
                  <a:custGeom>
                    <a:avLst/>
                    <a:gdLst>
                      <a:gd name="connsiteX0" fmla="*/ 0 w 266700"/>
                      <a:gd name="connsiteY0" fmla="*/ 123825 h 123825"/>
                      <a:gd name="connsiteX1" fmla="*/ 142875 w 266700"/>
                      <a:gd name="connsiteY1" fmla="*/ 123825 h 123825"/>
                      <a:gd name="connsiteX2" fmla="*/ 266700 w 266700"/>
                      <a:gd name="connsiteY2" fmla="*/ 0 h 123825"/>
                      <a:gd name="connsiteX0" fmla="*/ 0 w 295275"/>
                      <a:gd name="connsiteY0" fmla="*/ 104775 h 104775"/>
                      <a:gd name="connsiteX1" fmla="*/ 142875 w 295275"/>
                      <a:gd name="connsiteY1" fmla="*/ 104775 h 104775"/>
                      <a:gd name="connsiteX2" fmla="*/ 295275 w 295275"/>
                      <a:gd name="connsiteY2" fmla="*/ 0 h 104775"/>
                    </a:gdLst>
                    <a:ahLst/>
                    <a:cxnLst>
                      <a:cxn ang="0">
                        <a:pos x="connsiteX0" y="connsiteY0"/>
                      </a:cxn>
                      <a:cxn ang="0">
                        <a:pos x="connsiteX1" y="connsiteY1"/>
                      </a:cxn>
                      <a:cxn ang="0">
                        <a:pos x="connsiteX2" y="connsiteY2"/>
                      </a:cxn>
                    </a:cxnLst>
                    <a:rect l="l" t="t" r="r" b="b"/>
                    <a:pathLst>
                      <a:path w="295275" h="104775">
                        <a:moveTo>
                          <a:pt x="0" y="104775"/>
                        </a:moveTo>
                        <a:lnTo>
                          <a:pt x="142875" y="104775"/>
                        </a:lnTo>
                        <a:lnTo>
                          <a:pt x="2952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Arrow Connector 152"/>
                  <p:cNvCxnSpPr/>
                  <p:nvPr/>
                </p:nvCxnSpPr>
                <p:spPr>
                  <a:xfrm flipH="1">
                    <a:off x="2401284" y="2085975"/>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a:off x="2401284" y="2324100"/>
                    <a:ext cx="236157"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grpSp>
          <p:grpSp>
            <p:nvGrpSpPr>
              <p:cNvPr id="135" name="Group 134"/>
              <p:cNvGrpSpPr/>
              <p:nvPr/>
            </p:nvGrpSpPr>
            <p:grpSpPr>
              <a:xfrm>
                <a:off x="1794054" y="1229592"/>
                <a:ext cx="970993" cy="336263"/>
                <a:chOff x="1501548" y="2268743"/>
                <a:chExt cx="970993" cy="336263"/>
              </a:xfrm>
            </p:grpSpPr>
            <p:grpSp>
              <p:nvGrpSpPr>
                <p:cNvPr id="143" name="Group 142"/>
                <p:cNvGrpSpPr/>
                <p:nvPr/>
              </p:nvGrpSpPr>
              <p:grpSpPr>
                <a:xfrm flipV="1">
                  <a:off x="1501548" y="2386940"/>
                  <a:ext cx="970993" cy="218066"/>
                  <a:chOff x="2581275" y="2838450"/>
                  <a:chExt cx="970993" cy="218066"/>
                </a:xfrm>
              </p:grpSpPr>
              <p:sp>
                <p:nvSpPr>
                  <p:cNvPr id="147" name="Freeform 146"/>
                  <p:cNvSpPr/>
                  <p:nvPr/>
                </p:nvSpPr>
                <p:spPr>
                  <a:xfrm>
                    <a:off x="2581275" y="2838450"/>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flipH="1">
                    <a:off x="3108273" y="2838926"/>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1709606" y="2268743"/>
                  <a:ext cx="582141" cy="218210"/>
                  <a:chOff x="2178761" y="2334490"/>
                  <a:chExt cx="582141" cy="218210"/>
                </a:xfrm>
              </p:grpSpPr>
              <p:sp>
                <p:nvSpPr>
                  <p:cNvPr id="145" name="Rectangle 144"/>
                  <p:cNvSpPr/>
                  <p:nvPr/>
                </p:nvSpPr>
                <p:spPr>
                  <a:xfrm>
                    <a:off x="2200275" y="2352675"/>
                    <a:ext cx="517698" cy="200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6" name="TextBox 145"/>
                      <p:cNvSpPr txBox="1"/>
                      <p:nvPr/>
                    </p:nvSpPr>
                    <p:spPr>
                      <a:xfrm>
                        <a:off x="2178761" y="2334490"/>
                        <a:ext cx="58214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sSub>
                                <m:sSubPr>
                                  <m:ctrlPr>
                                    <a:rPr lang="en-US" sz="1200" i="1" smtClean="0">
                                      <a:latin typeface="Cambria Math" panose="02040503050406030204" pitchFamily="18" charset="0"/>
                                      <a:ea typeface="Cambria Math" panose="02040503050406030204" pitchFamily="18" charset="0"/>
                                    </a:rPr>
                                  </m:ctrlPr>
                                </m:sSubPr>
                                <m:e>
                                  <m:r>
                                    <a:rPr lang="en-IN" sz="1200" b="0" i="1" smtClean="0">
                                      <a:latin typeface="Cambria Math" panose="02040503050406030204" pitchFamily="18" charset="0"/>
                                      <a:ea typeface="Cambria Math" panose="02040503050406030204" pitchFamily="18" charset="0"/>
                                    </a:rPr>
                                    <m:t>𝑡</m:t>
                                  </m:r>
                                </m:e>
                                <m:sub>
                                  <m:r>
                                    <a:rPr lang="en-IN" sz="1200" b="0" i="1" smtClean="0">
                                      <a:latin typeface="Cambria Math" panose="02040503050406030204" pitchFamily="18" charset="0"/>
                                      <a:ea typeface="Cambria Math" panose="02040503050406030204" pitchFamily="18" charset="0"/>
                                    </a:rPr>
                                    <m:t>2</m:t>
                                  </m:r>
                                  <m:r>
                                    <a:rPr lang="en-IN" sz="1200" b="0" i="1" smtClean="0">
                                      <a:latin typeface="Cambria Math" panose="02040503050406030204" pitchFamily="18" charset="0"/>
                                      <a:ea typeface="Cambria Math" panose="02040503050406030204" pitchFamily="18" charset="0"/>
                                    </a:rPr>
                                    <m:t>𝑛</m:t>
                                  </m:r>
                                  <m:r>
                                    <a:rPr lang="en-IN" sz="1200" b="0" i="1" smtClean="0">
                                      <a:latin typeface="Cambria Math" panose="02040503050406030204" pitchFamily="18" charset="0"/>
                                      <a:ea typeface="Cambria Math" panose="02040503050406030204" pitchFamily="18" charset="0"/>
                                    </a:rPr>
                                    <m:t>−1</m:t>
                                  </m:r>
                                </m:sub>
                              </m:sSub>
                            </m:oMath>
                          </m:oMathPara>
                        </a14:m>
                        <a:endParaRPr lang="en-US" sz="1200" dirty="0"/>
                      </a:p>
                    </p:txBody>
                  </p:sp>
                </mc:Choice>
                <mc:Fallback xmlns="">
                  <p:sp>
                    <p:nvSpPr>
                      <p:cNvPr id="146" name="TextBox 145"/>
                      <p:cNvSpPr txBox="1">
                        <a:spLocks noRot="1" noChangeAspect="1" noMove="1" noResize="1" noEditPoints="1" noAdjustHandles="1" noChangeArrowheads="1" noChangeShapeType="1" noTextEdit="1"/>
                      </p:cNvSpPr>
                      <p:nvPr/>
                    </p:nvSpPr>
                    <p:spPr>
                      <a:xfrm>
                        <a:off x="2178761" y="2334490"/>
                        <a:ext cx="582141" cy="184666"/>
                      </a:xfrm>
                      <a:prstGeom prst="rect">
                        <a:avLst/>
                      </a:prstGeom>
                      <a:blipFill>
                        <a:blip r:embed="rId6"/>
                        <a:stretch>
                          <a:fillRect l="-6173" b="-16667"/>
                        </a:stretch>
                      </a:blipFill>
                    </p:spPr>
                    <p:txBody>
                      <a:bodyPr/>
                      <a:lstStyle/>
                      <a:p>
                        <a:r>
                          <a:rPr lang="en-US">
                            <a:noFill/>
                          </a:rPr>
                          <a:t> </a:t>
                        </a:r>
                      </a:p>
                    </p:txBody>
                  </p:sp>
                </mc:Fallback>
              </mc:AlternateContent>
            </p:grpSp>
          </p:grpSp>
          <p:grpSp>
            <p:nvGrpSpPr>
              <p:cNvPr id="136" name="Group 135"/>
              <p:cNvGrpSpPr/>
              <p:nvPr/>
            </p:nvGrpSpPr>
            <p:grpSpPr>
              <a:xfrm>
                <a:off x="1793136" y="1760747"/>
                <a:ext cx="970993" cy="300778"/>
                <a:chOff x="2581275" y="2838450"/>
                <a:chExt cx="970993" cy="300778"/>
              </a:xfrm>
            </p:grpSpPr>
            <p:grpSp>
              <p:nvGrpSpPr>
                <p:cNvPr id="137" name="Group 136"/>
                <p:cNvGrpSpPr/>
                <p:nvPr/>
              </p:nvGrpSpPr>
              <p:grpSpPr>
                <a:xfrm>
                  <a:off x="2581275" y="2838450"/>
                  <a:ext cx="970993" cy="218066"/>
                  <a:chOff x="2581275" y="2838450"/>
                  <a:chExt cx="970993" cy="218066"/>
                </a:xfrm>
              </p:grpSpPr>
              <p:sp>
                <p:nvSpPr>
                  <p:cNvPr id="141" name="Freeform 140"/>
                  <p:cNvSpPr/>
                  <p:nvPr/>
                </p:nvSpPr>
                <p:spPr>
                  <a:xfrm>
                    <a:off x="2581275" y="2838450"/>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41"/>
                  <p:cNvSpPr/>
                  <p:nvPr/>
                </p:nvSpPr>
                <p:spPr>
                  <a:xfrm flipH="1">
                    <a:off x="3108273" y="2838926"/>
                    <a:ext cx="443995" cy="217590"/>
                  </a:xfrm>
                  <a:custGeom>
                    <a:avLst/>
                    <a:gdLst>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933450"/>
                      <a:gd name="connsiteY0" fmla="*/ 0 h 228600"/>
                      <a:gd name="connsiteX1" fmla="*/ 85725 w 933450"/>
                      <a:gd name="connsiteY1" fmla="*/ 0 h 228600"/>
                      <a:gd name="connsiteX2" fmla="*/ 85725 w 933450"/>
                      <a:gd name="connsiteY2" fmla="*/ 228600 h 228600"/>
                      <a:gd name="connsiteX3" fmla="*/ 857250 w 933450"/>
                      <a:gd name="connsiteY3" fmla="*/ 228600 h 228600"/>
                      <a:gd name="connsiteX4" fmla="*/ 857250 w 933450"/>
                      <a:gd name="connsiteY4" fmla="*/ 9525 h 228600"/>
                      <a:gd name="connsiteX5" fmla="*/ 933450 w 933450"/>
                      <a:gd name="connsiteY5"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4" fmla="*/ 857250 w 857250"/>
                      <a:gd name="connsiteY4" fmla="*/ 9525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 name="connsiteX0" fmla="*/ 0 w 857250"/>
                      <a:gd name="connsiteY0" fmla="*/ 0 h 228600"/>
                      <a:gd name="connsiteX1" fmla="*/ 85725 w 857250"/>
                      <a:gd name="connsiteY1" fmla="*/ 0 h 228600"/>
                      <a:gd name="connsiteX2" fmla="*/ 85725 w 857250"/>
                      <a:gd name="connsiteY2" fmla="*/ 228600 h 228600"/>
                      <a:gd name="connsiteX3" fmla="*/ 857250 w 8572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857250" h="228600">
                        <a:moveTo>
                          <a:pt x="0" y="0"/>
                        </a:moveTo>
                        <a:lnTo>
                          <a:pt x="85725" y="0"/>
                        </a:lnTo>
                        <a:lnTo>
                          <a:pt x="85725" y="228600"/>
                        </a:lnTo>
                        <a:lnTo>
                          <a:pt x="857250" y="22860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p:cNvGrpSpPr/>
                <p:nvPr/>
              </p:nvGrpSpPr>
              <p:grpSpPr>
                <a:xfrm>
                  <a:off x="2820849" y="2939203"/>
                  <a:ext cx="534345" cy="200025"/>
                  <a:chOff x="2200275" y="2352675"/>
                  <a:chExt cx="534345" cy="200025"/>
                </a:xfrm>
              </p:grpSpPr>
              <p:sp>
                <p:nvSpPr>
                  <p:cNvPr id="139" name="Rectangle 138"/>
                  <p:cNvSpPr/>
                  <p:nvPr/>
                </p:nvSpPr>
                <p:spPr>
                  <a:xfrm>
                    <a:off x="2200275" y="2352675"/>
                    <a:ext cx="517698" cy="200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0" name="TextBox 139"/>
                      <p:cNvSpPr txBox="1"/>
                      <p:nvPr/>
                    </p:nvSpPr>
                    <p:spPr>
                      <a:xfrm>
                        <a:off x="2328190" y="2352675"/>
                        <a:ext cx="40643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sSub>
                                <m:sSubPr>
                                  <m:ctrlPr>
                                    <a:rPr lang="en-US" sz="1200" i="1" smtClean="0">
                                      <a:latin typeface="Cambria Math" panose="02040503050406030204" pitchFamily="18" charset="0"/>
                                      <a:ea typeface="Cambria Math" panose="02040503050406030204" pitchFamily="18" charset="0"/>
                                    </a:rPr>
                                  </m:ctrlPr>
                                </m:sSubPr>
                                <m:e>
                                  <m:r>
                                    <a:rPr lang="en-IN" sz="1200" b="0" i="1" smtClean="0">
                                      <a:latin typeface="Cambria Math" panose="02040503050406030204" pitchFamily="18" charset="0"/>
                                      <a:ea typeface="Cambria Math" panose="02040503050406030204" pitchFamily="18" charset="0"/>
                                    </a:rPr>
                                    <m:t>𝑡</m:t>
                                  </m:r>
                                </m:e>
                                <m:sub>
                                  <m:r>
                                    <a:rPr lang="en-IN" sz="1200" b="0" i="1" smtClean="0">
                                      <a:latin typeface="Cambria Math" panose="02040503050406030204" pitchFamily="18" charset="0"/>
                                      <a:ea typeface="Cambria Math" panose="02040503050406030204" pitchFamily="18" charset="0"/>
                                    </a:rPr>
                                    <m:t>2</m:t>
                                  </m:r>
                                  <m:r>
                                    <a:rPr lang="en-IN" sz="1200" b="0" i="1" smtClean="0">
                                      <a:latin typeface="Cambria Math" panose="02040503050406030204" pitchFamily="18" charset="0"/>
                                      <a:ea typeface="Cambria Math" panose="02040503050406030204" pitchFamily="18" charset="0"/>
                                    </a:rPr>
                                    <m:t>𝑛</m:t>
                                  </m:r>
                                </m:sub>
                              </m:sSub>
                            </m:oMath>
                          </m:oMathPara>
                        </a14:m>
                        <a:endParaRPr lang="en-US" sz="1200" dirty="0"/>
                      </a:p>
                    </p:txBody>
                  </p:sp>
                </mc:Choice>
                <mc:Fallback xmlns="">
                  <p:sp>
                    <p:nvSpPr>
                      <p:cNvPr id="140" name="TextBox 139"/>
                      <p:cNvSpPr txBox="1">
                        <a:spLocks noRot="1" noChangeAspect="1" noMove="1" noResize="1" noEditPoints="1" noAdjustHandles="1" noChangeArrowheads="1" noChangeShapeType="1" noTextEdit="1"/>
                      </p:cNvSpPr>
                      <p:nvPr/>
                    </p:nvSpPr>
                    <p:spPr>
                      <a:xfrm>
                        <a:off x="2328190" y="2352675"/>
                        <a:ext cx="406430" cy="184666"/>
                      </a:xfrm>
                      <a:prstGeom prst="rect">
                        <a:avLst/>
                      </a:prstGeom>
                      <a:blipFill>
                        <a:blip r:embed="rId7"/>
                        <a:stretch>
                          <a:fillRect l="-8929" r="-1786" b="-16667"/>
                        </a:stretch>
                      </a:blipFill>
                    </p:spPr>
                    <p:txBody>
                      <a:bodyPr/>
                      <a:lstStyle/>
                      <a:p>
                        <a:r>
                          <a:rPr lang="en-US">
                            <a:noFill/>
                          </a:rPr>
                          <a:t> </a:t>
                        </a:r>
                      </a:p>
                    </p:txBody>
                  </p:sp>
                </mc:Fallback>
              </mc:AlternateContent>
            </p:grpSp>
          </p:grpSp>
        </p:grpSp>
        <p:sp>
          <p:nvSpPr>
            <p:cNvPr id="161" name="Freeform 160"/>
            <p:cNvSpPr/>
            <p:nvPr/>
          </p:nvSpPr>
          <p:spPr>
            <a:xfrm>
              <a:off x="4676775" y="1609725"/>
              <a:ext cx="981075" cy="0"/>
            </a:xfrm>
            <a:custGeom>
              <a:avLst/>
              <a:gdLst>
                <a:gd name="connsiteX0" fmla="*/ 0 w 981075"/>
                <a:gd name="connsiteY0" fmla="*/ 0 h 0"/>
                <a:gd name="connsiteX1" fmla="*/ 981075 w 981075"/>
                <a:gd name="connsiteY1" fmla="*/ 0 h 0"/>
              </a:gdLst>
              <a:ahLst/>
              <a:cxnLst>
                <a:cxn ang="0">
                  <a:pos x="connsiteX0" y="connsiteY0"/>
                </a:cxn>
                <a:cxn ang="0">
                  <a:pos x="connsiteX1" y="connsiteY1"/>
                </a:cxn>
              </a:cxnLst>
              <a:rect l="l" t="t" r="r" b="b"/>
              <a:pathLst>
                <a:path w="981075">
                  <a:moveTo>
                    <a:pt x="0" y="0"/>
                  </a:moveTo>
                  <a:lnTo>
                    <a:pt x="981075" y="0"/>
                  </a:lnTo>
                </a:path>
              </a:pathLst>
            </a:cu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TextBox 162"/>
          <p:cNvSpPr txBox="1"/>
          <p:nvPr/>
        </p:nvSpPr>
        <p:spPr>
          <a:xfrm>
            <a:off x="719083" y="2040655"/>
            <a:ext cx="8272517" cy="1815882"/>
          </a:xfrm>
          <a:prstGeom prst="rect">
            <a:avLst/>
          </a:prstGeom>
          <a:noFill/>
        </p:spPr>
        <p:txBody>
          <a:bodyPr wrap="square" rtlCol="0">
            <a:spAutoFit/>
          </a:bodyPr>
          <a:lstStyle/>
          <a:p>
            <a:r>
              <a:rPr lang="en-IN" sz="1400" dirty="0"/>
              <a:t>Difference in delay in two paths through an element gives the desired phase shift.</a:t>
            </a:r>
          </a:p>
          <a:p>
            <a:endParaRPr lang="en-IN" sz="1400" dirty="0"/>
          </a:p>
          <a:p>
            <a:r>
              <a:rPr lang="en-IN" sz="1400" dirty="0"/>
              <a:t>Both elements have same characteristics across frequency but one has positive delay while the other one has negative delay resulting in twice the delay contributed by switching one element. The variation across frequency is cancelled resulting in broadband nature of delay.</a:t>
            </a:r>
          </a:p>
          <a:p>
            <a:endParaRPr lang="en-IN" sz="1400" dirty="0"/>
          </a:p>
          <a:p>
            <a:r>
              <a:rPr lang="en-IN" sz="1400" dirty="0"/>
              <a:t>Each delay element has attenuation that has to be compensated by a gain stage following the phase shifter.</a:t>
            </a:r>
            <a:endParaRPr lang="en-US" sz="1400" dirty="0"/>
          </a:p>
        </p:txBody>
      </p:sp>
      <p:sp>
        <p:nvSpPr>
          <p:cNvPr id="164" name="TextBox 163"/>
          <p:cNvSpPr txBox="1"/>
          <p:nvPr/>
        </p:nvSpPr>
        <p:spPr>
          <a:xfrm>
            <a:off x="740149" y="3901634"/>
            <a:ext cx="8403851" cy="584775"/>
          </a:xfrm>
          <a:prstGeom prst="rect">
            <a:avLst/>
          </a:prstGeom>
          <a:noFill/>
        </p:spPr>
        <p:txBody>
          <a:bodyPr wrap="square" rtlCol="0">
            <a:spAutoFit/>
          </a:bodyPr>
          <a:lstStyle/>
          <a:p>
            <a:r>
              <a:rPr lang="en-IN" sz="1600" dirty="0"/>
              <a:t>Phase Error on each element can be absolute or relative in percentage. The over all phase error is RMS value of individual contributions.</a:t>
            </a:r>
            <a:endParaRPr lang="en-US" sz="1600" dirty="0"/>
          </a:p>
        </p:txBody>
      </p:sp>
    </p:spTree>
    <p:extLst>
      <p:ext uri="{BB962C8B-B14F-4D97-AF65-F5344CB8AC3E}">
        <p14:creationId xmlns:p14="http://schemas.microsoft.com/office/powerpoint/2010/main" val="4256344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DB1E-446F-4F57-8082-CE231C9EE74A}"/>
              </a:ext>
            </a:extLst>
          </p:cNvPr>
          <p:cNvSpPr>
            <a:spLocks noGrp="1"/>
          </p:cNvSpPr>
          <p:nvPr>
            <p:ph type="title"/>
          </p:nvPr>
        </p:nvSpPr>
        <p:spPr/>
        <p:txBody>
          <a:bodyPr/>
          <a:lstStyle/>
          <a:p>
            <a:r>
              <a:rPr lang="en-IN" dirty="0"/>
              <a:t>Setup Workspace and PDK</a:t>
            </a:r>
          </a:p>
        </p:txBody>
      </p:sp>
      <p:sp>
        <p:nvSpPr>
          <p:cNvPr id="3" name="Date Placeholder 2">
            <a:extLst>
              <a:ext uri="{FF2B5EF4-FFF2-40B4-BE49-F238E27FC236}">
                <a16:creationId xmlns:a16="http://schemas.microsoft.com/office/drawing/2014/main" id="{65C6B2ED-A307-41D0-8BF2-79D80B940C4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A27D341-66BD-41DB-A02F-C9DF675705D2}"/>
              </a:ext>
            </a:extLst>
          </p:cNvPr>
          <p:cNvSpPr>
            <a:spLocks noGrp="1"/>
          </p:cNvSpPr>
          <p:nvPr>
            <p:ph type="sldNum" sz="quarter" idx="12"/>
          </p:nvPr>
        </p:nvSpPr>
        <p:spPr/>
        <p:txBody>
          <a:bodyPr/>
          <a:lstStyle/>
          <a:p>
            <a:fld id="{2495F090-CA2D-44FF-B42B-1156B48CA943}" type="slidenum">
              <a:rPr lang="en-IN" smtClean="0"/>
              <a:t>23</a:t>
            </a:fld>
            <a:endParaRPr lang="en-IN"/>
          </a:p>
        </p:txBody>
      </p:sp>
      <p:grpSp>
        <p:nvGrpSpPr>
          <p:cNvPr id="68" name="Group 67">
            <a:extLst>
              <a:ext uri="{FF2B5EF4-FFF2-40B4-BE49-F238E27FC236}">
                <a16:creationId xmlns:a16="http://schemas.microsoft.com/office/drawing/2014/main" id="{C39274AE-B19D-48AC-9E65-8AD8D8D0F66C}"/>
              </a:ext>
            </a:extLst>
          </p:cNvPr>
          <p:cNvGrpSpPr/>
          <p:nvPr/>
        </p:nvGrpSpPr>
        <p:grpSpPr>
          <a:xfrm>
            <a:off x="674832" y="642901"/>
            <a:ext cx="8405838" cy="5693525"/>
            <a:chOff x="674832" y="642901"/>
            <a:chExt cx="8405838" cy="5693525"/>
          </a:xfrm>
        </p:grpSpPr>
        <p:pic>
          <p:nvPicPr>
            <p:cNvPr id="60" name="Picture 59">
              <a:extLst>
                <a:ext uri="{FF2B5EF4-FFF2-40B4-BE49-F238E27FC236}">
                  <a16:creationId xmlns:a16="http://schemas.microsoft.com/office/drawing/2014/main" id="{BE8C1568-9423-4798-B7E0-4D6440320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5216" y="3974828"/>
              <a:ext cx="4355454" cy="2361598"/>
            </a:xfrm>
            <a:prstGeom prst="rect">
              <a:avLst/>
            </a:prstGeom>
            <a:ln>
              <a:solidFill>
                <a:srgbClr val="0070C0"/>
              </a:solidFill>
            </a:ln>
          </p:spPr>
        </p:pic>
        <p:grpSp>
          <p:nvGrpSpPr>
            <p:cNvPr id="5" name="Group 4">
              <a:extLst>
                <a:ext uri="{FF2B5EF4-FFF2-40B4-BE49-F238E27FC236}">
                  <a16:creationId xmlns:a16="http://schemas.microsoft.com/office/drawing/2014/main" id="{F1E22769-AA1C-4B7C-932A-366B3192862A}"/>
                </a:ext>
              </a:extLst>
            </p:cNvPr>
            <p:cNvGrpSpPr/>
            <p:nvPr/>
          </p:nvGrpSpPr>
          <p:grpSpPr>
            <a:xfrm>
              <a:off x="6334621" y="675074"/>
              <a:ext cx="2592018" cy="942553"/>
              <a:chOff x="1580086" y="4618233"/>
              <a:chExt cx="1953087" cy="710214"/>
            </a:xfrm>
          </p:grpSpPr>
          <p:sp>
            <p:nvSpPr>
              <p:cNvPr id="6" name="Rectangle: Rounded Corners 5">
                <a:extLst>
                  <a:ext uri="{FF2B5EF4-FFF2-40B4-BE49-F238E27FC236}">
                    <a16:creationId xmlns:a16="http://schemas.microsoft.com/office/drawing/2014/main" id="{D9990957-DE84-40C5-ACC5-A2CDFF762BDA}"/>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6">
                <a:extLst>
                  <a:ext uri="{FF2B5EF4-FFF2-40B4-BE49-F238E27FC236}">
                    <a16:creationId xmlns:a16="http://schemas.microsoft.com/office/drawing/2014/main" id="{616DAF8B-D421-498F-B3FA-94782B4FDF88}"/>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5" name="Freeform: Shape 34">
                  <a:extLst>
                    <a:ext uri="{FF2B5EF4-FFF2-40B4-BE49-F238E27FC236}">
                      <a16:creationId xmlns:a16="http://schemas.microsoft.com/office/drawing/2014/main" id="{BCCE1244-2AAE-4634-BB23-867D9E31C84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B5424C3A-277B-4577-A1D1-FF3688D4C0BB}"/>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7398D2F1-69F2-4846-AD15-F6A941158730}"/>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427A5B7D-FE55-4690-9600-BEF5B7C47F66}"/>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18CB975F-1311-492E-84E5-21EA9502AA60}"/>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53D5722C-DD2C-41FC-82D9-BF1D06C9C49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DB72C7C6-01D3-470D-B9BB-EAB99B56A159}"/>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 name="Group 7">
                <a:extLst>
                  <a:ext uri="{FF2B5EF4-FFF2-40B4-BE49-F238E27FC236}">
                    <a16:creationId xmlns:a16="http://schemas.microsoft.com/office/drawing/2014/main" id="{6D0389F2-A74F-4C67-9BBD-73031A825A09}"/>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28" name="Freeform: Shape 27">
                  <a:extLst>
                    <a:ext uri="{FF2B5EF4-FFF2-40B4-BE49-F238E27FC236}">
                      <a16:creationId xmlns:a16="http://schemas.microsoft.com/office/drawing/2014/main" id="{3839CE1E-81B4-411F-BC86-6B508115FE18}"/>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FB6748A0-4B89-404A-99AD-24B11F12A8E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6572149A-35E6-4E16-8963-E753F5A18B5C}"/>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F665CC1C-0D9B-40D2-9B0B-789803129314}"/>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BA754D01-2B94-4E7C-ABD5-6E1DF63FBBB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80F7F70F-1EA4-474A-9E8B-D5E1B9AB57A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6A7E216B-FC2E-4885-A77D-45A70EEF1BE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 name="Group 8">
                <a:extLst>
                  <a:ext uri="{FF2B5EF4-FFF2-40B4-BE49-F238E27FC236}">
                    <a16:creationId xmlns:a16="http://schemas.microsoft.com/office/drawing/2014/main" id="{13B3D5A9-003A-4293-9998-B43898091750}"/>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1" name="Freeform: Shape 20">
                  <a:extLst>
                    <a:ext uri="{FF2B5EF4-FFF2-40B4-BE49-F238E27FC236}">
                      <a16:creationId xmlns:a16="http://schemas.microsoft.com/office/drawing/2014/main" id="{2173A474-1C74-469A-82E8-1A6B1AD66CAA}"/>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C6D208DD-6F30-4823-9EA6-4A40FFD8BAEF}"/>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3BA72730-6B61-4593-BC99-2792A6EA4610}"/>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33994D24-F2F3-4A05-B4F2-1E1FF5B4AEF0}"/>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A3EDA13A-F0BB-4E39-BDE6-03D1BB92B4BE}"/>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85D4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F4305580-5249-4328-9319-A58A6A51EF2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1018489B-86F0-4650-B186-0B9A19B5ED8B}"/>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EDA4F6CE-EC77-4DD5-B5DE-D6D848957C04}"/>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4" name="Freeform: Shape 13">
                  <a:extLst>
                    <a:ext uri="{FF2B5EF4-FFF2-40B4-BE49-F238E27FC236}">
                      <a16:creationId xmlns:a16="http://schemas.microsoft.com/office/drawing/2014/main" id="{D4097B05-E99A-4238-B3A3-9B47BFA084B4}"/>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Shape 14">
                  <a:extLst>
                    <a:ext uri="{FF2B5EF4-FFF2-40B4-BE49-F238E27FC236}">
                      <a16:creationId xmlns:a16="http://schemas.microsoft.com/office/drawing/2014/main" id="{010B1DA4-29B7-43D2-874B-D8BA10A5E90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Shape 15">
                  <a:extLst>
                    <a:ext uri="{FF2B5EF4-FFF2-40B4-BE49-F238E27FC236}">
                      <a16:creationId xmlns:a16="http://schemas.microsoft.com/office/drawing/2014/main" id="{195CCCE3-9AA0-4A4F-993C-62F7A8900FCB}"/>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71F0CB42-6646-4F5B-A4E0-ACE8CB1615F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304CB2FD-206C-40C5-B0ED-B43C775C4BC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9C1BA500-327D-44EC-912A-E96F2A774895}"/>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5A8175F7-E265-4E21-BA9F-9D5103CB8B12}"/>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63646EF3-A9D1-4C8E-A0D2-019AABDC2183}"/>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2" name="Oval 11">
                  <a:extLst>
                    <a:ext uri="{FF2B5EF4-FFF2-40B4-BE49-F238E27FC236}">
                      <a16:creationId xmlns:a16="http://schemas.microsoft.com/office/drawing/2014/main" id="{A45DA583-FD7C-424B-8834-D13477471B55}"/>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F897864E-98D6-4B0B-BAE0-78EC1C381A04}"/>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pic>
          <p:nvPicPr>
            <p:cNvPr id="43" name="Picture 42">
              <a:extLst>
                <a:ext uri="{FF2B5EF4-FFF2-40B4-BE49-F238E27FC236}">
                  <a16:creationId xmlns:a16="http://schemas.microsoft.com/office/drawing/2014/main" id="{E7177E63-0752-484B-A6DE-9DB363776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10" y="1270169"/>
              <a:ext cx="4732430" cy="1646063"/>
            </a:xfrm>
            <a:prstGeom prst="rect">
              <a:avLst/>
            </a:prstGeom>
            <a:ln>
              <a:solidFill>
                <a:srgbClr val="0070C0"/>
              </a:solidFill>
            </a:ln>
          </p:spPr>
        </p:pic>
        <p:sp>
          <p:nvSpPr>
            <p:cNvPr id="44" name="TextBox 43">
              <a:extLst>
                <a:ext uri="{FF2B5EF4-FFF2-40B4-BE49-F238E27FC236}">
                  <a16:creationId xmlns:a16="http://schemas.microsoft.com/office/drawing/2014/main" id="{E4113577-0493-4321-861F-B486F2E2E1BC}"/>
                </a:ext>
              </a:extLst>
            </p:cNvPr>
            <p:cNvSpPr txBox="1"/>
            <p:nvPr/>
          </p:nvSpPr>
          <p:spPr>
            <a:xfrm>
              <a:off x="674832" y="932486"/>
              <a:ext cx="2809423" cy="369332"/>
            </a:xfrm>
            <a:prstGeom prst="rect">
              <a:avLst/>
            </a:prstGeom>
            <a:noFill/>
          </p:spPr>
          <p:txBody>
            <a:bodyPr wrap="none" rtlCol="0">
              <a:spAutoFit/>
            </a:bodyPr>
            <a:lstStyle/>
            <a:p>
              <a:r>
                <a:rPr lang="en-IN" dirty="0"/>
                <a:t>Create a New Workspace</a:t>
              </a:r>
            </a:p>
          </p:txBody>
        </p:sp>
        <p:sp>
          <p:nvSpPr>
            <p:cNvPr id="45" name="Speech Bubble: Oval 44">
              <a:extLst>
                <a:ext uri="{FF2B5EF4-FFF2-40B4-BE49-F238E27FC236}">
                  <a16:creationId xmlns:a16="http://schemas.microsoft.com/office/drawing/2014/main" id="{90476731-624E-4920-A83E-133DEE0F17CB}"/>
                </a:ext>
              </a:extLst>
            </p:cNvPr>
            <p:cNvSpPr/>
            <p:nvPr/>
          </p:nvSpPr>
          <p:spPr>
            <a:xfrm>
              <a:off x="865990" y="64290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47" name="TextBox 46">
              <a:extLst>
                <a:ext uri="{FF2B5EF4-FFF2-40B4-BE49-F238E27FC236}">
                  <a16:creationId xmlns:a16="http://schemas.microsoft.com/office/drawing/2014/main" id="{456EFE62-6B37-4995-AEB7-8A7577D73A6A}"/>
                </a:ext>
              </a:extLst>
            </p:cNvPr>
            <p:cNvSpPr txBox="1"/>
            <p:nvPr/>
          </p:nvSpPr>
          <p:spPr>
            <a:xfrm>
              <a:off x="674832" y="3293658"/>
              <a:ext cx="2428870" cy="369332"/>
            </a:xfrm>
            <a:prstGeom prst="rect">
              <a:avLst/>
            </a:prstGeom>
            <a:noFill/>
          </p:spPr>
          <p:txBody>
            <a:bodyPr wrap="none" rtlCol="0">
              <a:spAutoFit/>
            </a:bodyPr>
            <a:lstStyle/>
            <a:p>
              <a:r>
                <a:rPr lang="en-IN" dirty="0"/>
                <a:t>Add reference to PDK</a:t>
              </a:r>
            </a:p>
          </p:txBody>
        </p:sp>
        <p:sp>
          <p:nvSpPr>
            <p:cNvPr id="48" name="Speech Bubble: Oval 47">
              <a:extLst>
                <a:ext uri="{FF2B5EF4-FFF2-40B4-BE49-F238E27FC236}">
                  <a16:creationId xmlns:a16="http://schemas.microsoft.com/office/drawing/2014/main" id="{17369B90-1783-4D56-B7B3-B96648AB2440}"/>
                </a:ext>
              </a:extLst>
            </p:cNvPr>
            <p:cNvSpPr/>
            <p:nvPr/>
          </p:nvSpPr>
          <p:spPr>
            <a:xfrm>
              <a:off x="865990" y="300407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pic>
          <p:nvPicPr>
            <p:cNvPr id="50" name="Picture 49">
              <a:extLst>
                <a:ext uri="{FF2B5EF4-FFF2-40B4-BE49-F238E27FC236}">
                  <a16:creationId xmlns:a16="http://schemas.microsoft.com/office/drawing/2014/main" id="{C3C8562A-D740-42C2-A91A-C3DAF5326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096" y="3671084"/>
              <a:ext cx="4671465" cy="1082134"/>
            </a:xfrm>
            <a:prstGeom prst="rect">
              <a:avLst/>
            </a:prstGeom>
            <a:ln>
              <a:solidFill>
                <a:srgbClr val="0070C0"/>
              </a:solidFill>
            </a:ln>
          </p:spPr>
        </p:pic>
        <p:sp>
          <p:nvSpPr>
            <p:cNvPr id="51" name="Freeform: Shape 50">
              <a:extLst>
                <a:ext uri="{FF2B5EF4-FFF2-40B4-BE49-F238E27FC236}">
                  <a16:creationId xmlns:a16="http://schemas.microsoft.com/office/drawing/2014/main" id="{60A3B3A5-F0FB-4EBF-95D1-006E6A22D701}"/>
                </a:ext>
              </a:extLst>
            </p:cNvPr>
            <p:cNvSpPr/>
            <p:nvPr/>
          </p:nvSpPr>
          <p:spPr>
            <a:xfrm>
              <a:off x="1229133" y="2098624"/>
              <a:ext cx="1283247" cy="209570"/>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52" name="Freeform: Shape 51">
              <a:extLst>
                <a:ext uri="{FF2B5EF4-FFF2-40B4-BE49-F238E27FC236}">
                  <a16:creationId xmlns:a16="http://schemas.microsoft.com/office/drawing/2014/main" id="{D86D16E1-8AF4-4FB5-ACD6-91F276FAA943}"/>
                </a:ext>
              </a:extLst>
            </p:cNvPr>
            <p:cNvSpPr/>
            <p:nvPr/>
          </p:nvSpPr>
          <p:spPr>
            <a:xfrm>
              <a:off x="4290797" y="4081927"/>
              <a:ext cx="1125764" cy="260448"/>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pic>
          <p:nvPicPr>
            <p:cNvPr id="54" name="Picture 53">
              <a:extLst>
                <a:ext uri="{FF2B5EF4-FFF2-40B4-BE49-F238E27FC236}">
                  <a16:creationId xmlns:a16="http://schemas.microsoft.com/office/drawing/2014/main" id="{1A79E2BA-7E1C-4364-91CB-63A933CF41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0549" y="1989133"/>
              <a:ext cx="3242985" cy="2144341"/>
            </a:xfrm>
            <a:prstGeom prst="rect">
              <a:avLst/>
            </a:prstGeom>
            <a:ln>
              <a:solidFill>
                <a:srgbClr val="0070C0"/>
              </a:solidFill>
            </a:ln>
          </p:spPr>
        </p:pic>
        <p:sp>
          <p:nvSpPr>
            <p:cNvPr id="56" name="TextBox 55">
              <a:extLst>
                <a:ext uri="{FF2B5EF4-FFF2-40B4-BE49-F238E27FC236}">
                  <a16:creationId xmlns:a16="http://schemas.microsoft.com/office/drawing/2014/main" id="{3E528B43-F7DF-4441-B809-372347EE355E}"/>
                </a:ext>
              </a:extLst>
            </p:cNvPr>
            <p:cNvSpPr txBox="1"/>
            <p:nvPr/>
          </p:nvSpPr>
          <p:spPr>
            <a:xfrm>
              <a:off x="5640867" y="1670183"/>
              <a:ext cx="2428870" cy="369332"/>
            </a:xfrm>
            <a:prstGeom prst="rect">
              <a:avLst/>
            </a:prstGeom>
            <a:noFill/>
          </p:spPr>
          <p:txBody>
            <a:bodyPr wrap="none" rtlCol="0">
              <a:spAutoFit/>
            </a:bodyPr>
            <a:lstStyle/>
            <a:p>
              <a:r>
                <a:rPr lang="en-IN" dirty="0"/>
                <a:t>Add reference to PDK</a:t>
              </a:r>
            </a:p>
          </p:txBody>
        </p:sp>
        <p:sp>
          <p:nvSpPr>
            <p:cNvPr id="57" name="Speech Bubble: Oval 56">
              <a:extLst>
                <a:ext uri="{FF2B5EF4-FFF2-40B4-BE49-F238E27FC236}">
                  <a16:creationId xmlns:a16="http://schemas.microsoft.com/office/drawing/2014/main" id="{19D911A5-E613-4368-9D73-BE5C0191FB43}"/>
                </a:ext>
              </a:extLst>
            </p:cNvPr>
            <p:cNvSpPr/>
            <p:nvPr/>
          </p:nvSpPr>
          <p:spPr>
            <a:xfrm>
              <a:off x="5832025" y="1380598"/>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
          <p:nvSpPr>
            <p:cNvPr id="58" name="Freeform: Shape 57">
              <a:extLst>
                <a:ext uri="{FF2B5EF4-FFF2-40B4-BE49-F238E27FC236}">
                  <a16:creationId xmlns:a16="http://schemas.microsoft.com/office/drawing/2014/main" id="{999F275F-44DB-4148-98CC-4E51A3F2BC4E}"/>
                </a:ext>
              </a:extLst>
            </p:cNvPr>
            <p:cNvSpPr/>
            <p:nvPr/>
          </p:nvSpPr>
          <p:spPr>
            <a:xfrm>
              <a:off x="5981480" y="3894929"/>
              <a:ext cx="1621111" cy="238545"/>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61" name="Freeform: Shape 60">
              <a:extLst>
                <a:ext uri="{FF2B5EF4-FFF2-40B4-BE49-F238E27FC236}">
                  <a16:creationId xmlns:a16="http://schemas.microsoft.com/office/drawing/2014/main" id="{63B39AF2-3B06-403A-8F2B-5016F2E4F179}"/>
                </a:ext>
              </a:extLst>
            </p:cNvPr>
            <p:cNvSpPr/>
            <p:nvPr/>
          </p:nvSpPr>
          <p:spPr>
            <a:xfrm>
              <a:off x="5575177" y="4154676"/>
              <a:ext cx="1462495" cy="238545"/>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62" name="Freeform: Shape 61">
              <a:extLst>
                <a:ext uri="{FF2B5EF4-FFF2-40B4-BE49-F238E27FC236}">
                  <a16:creationId xmlns:a16="http://schemas.microsoft.com/office/drawing/2014/main" id="{85255DDF-4AA3-4903-8523-86546276EFFE}"/>
                </a:ext>
              </a:extLst>
            </p:cNvPr>
            <p:cNvSpPr/>
            <p:nvPr/>
          </p:nvSpPr>
          <p:spPr>
            <a:xfrm>
              <a:off x="5416560" y="5478951"/>
              <a:ext cx="664643" cy="260448"/>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63" name="TextBox 62">
              <a:extLst>
                <a:ext uri="{FF2B5EF4-FFF2-40B4-BE49-F238E27FC236}">
                  <a16:creationId xmlns:a16="http://schemas.microsoft.com/office/drawing/2014/main" id="{2775559E-09F7-4F7B-A5CB-E37884E80822}"/>
                </a:ext>
              </a:extLst>
            </p:cNvPr>
            <p:cNvSpPr txBox="1"/>
            <p:nvPr/>
          </p:nvSpPr>
          <p:spPr>
            <a:xfrm>
              <a:off x="674832" y="5100832"/>
              <a:ext cx="2659702" cy="369332"/>
            </a:xfrm>
            <a:prstGeom prst="rect">
              <a:avLst/>
            </a:prstGeom>
            <a:noFill/>
          </p:spPr>
          <p:txBody>
            <a:bodyPr wrap="none" rtlCol="0">
              <a:spAutoFit/>
            </a:bodyPr>
            <a:lstStyle/>
            <a:p>
              <a:r>
                <a:rPr lang="en-IN" dirty="0"/>
                <a:t>Set the layout resolution</a:t>
              </a:r>
            </a:p>
          </p:txBody>
        </p:sp>
        <p:sp>
          <p:nvSpPr>
            <p:cNvPr id="64" name="Speech Bubble: Oval 63">
              <a:extLst>
                <a:ext uri="{FF2B5EF4-FFF2-40B4-BE49-F238E27FC236}">
                  <a16:creationId xmlns:a16="http://schemas.microsoft.com/office/drawing/2014/main" id="{69CDB6DA-B8EF-4210-A104-A8474F06CF03}"/>
                </a:ext>
              </a:extLst>
            </p:cNvPr>
            <p:cNvSpPr/>
            <p:nvPr/>
          </p:nvSpPr>
          <p:spPr>
            <a:xfrm>
              <a:off x="865990" y="4811247"/>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pic>
          <p:nvPicPr>
            <p:cNvPr id="66" name="Picture 65">
              <a:extLst>
                <a:ext uri="{FF2B5EF4-FFF2-40B4-BE49-F238E27FC236}">
                  <a16:creationId xmlns:a16="http://schemas.microsoft.com/office/drawing/2014/main" id="{E436DCE9-B17D-470B-AA62-AE381EB6A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410" y="5654830"/>
              <a:ext cx="3010161" cy="518205"/>
            </a:xfrm>
            <a:prstGeom prst="rect">
              <a:avLst/>
            </a:prstGeom>
            <a:ln>
              <a:solidFill>
                <a:srgbClr val="0070C0"/>
              </a:solidFill>
            </a:ln>
          </p:spPr>
        </p:pic>
        <p:sp>
          <p:nvSpPr>
            <p:cNvPr id="67" name="Freeform: Shape 66">
              <a:extLst>
                <a:ext uri="{FF2B5EF4-FFF2-40B4-BE49-F238E27FC236}">
                  <a16:creationId xmlns:a16="http://schemas.microsoft.com/office/drawing/2014/main" id="{5782F4DE-B334-4155-A339-6783F794774F}"/>
                </a:ext>
              </a:extLst>
            </p:cNvPr>
            <p:cNvSpPr/>
            <p:nvPr/>
          </p:nvSpPr>
          <p:spPr>
            <a:xfrm>
              <a:off x="683096" y="5778312"/>
              <a:ext cx="2921237" cy="224132"/>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grpSp>
    </p:spTree>
    <p:extLst>
      <p:ext uri="{BB962C8B-B14F-4D97-AF65-F5344CB8AC3E}">
        <p14:creationId xmlns:p14="http://schemas.microsoft.com/office/powerpoint/2010/main" val="404716060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High Pass/ Low Pass Networks</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230</a:t>
            </a:fld>
            <a:endParaRPr lang="en-IN"/>
          </a:p>
        </p:txBody>
      </p:sp>
      <p:grpSp>
        <p:nvGrpSpPr>
          <p:cNvPr id="94" name="Group 93"/>
          <p:cNvGrpSpPr/>
          <p:nvPr/>
        </p:nvGrpSpPr>
        <p:grpSpPr>
          <a:xfrm>
            <a:off x="820739" y="918029"/>
            <a:ext cx="2790979" cy="2083534"/>
            <a:chOff x="1258889" y="1079954"/>
            <a:chExt cx="2790979" cy="2083534"/>
          </a:xfrm>
        </p:grpSpPr>
        <p:grpSp>
          <p:nvGrpSpPr>
            <p:cNvPr id="91" name="Group 90"/>
            <p:cNvGrpSpPr/>
            <p:nvPr/>
          </p:nvGrpSpPr>
          <p:grpSpPr>
            <a:xfrm>
              <a:off x="1258889" y="1079954"/>
              <a:ext cx="1371600" cy="859649"/>
              <a:chOff x="1428750" y="1304924"/>
              <a:chExt cx="1371600" cy="859649"/>
            </a:xfrm>
          </p:grpSpPr>
          <p:grpSp>
            <p:nvGrpSpPr>
              <p:cNvPr id="12" name="Group 11"/>
              <p:cNvGrpSpPr/>
              <p:nvPr/>
            </p:nvGrpSpPr>
            <p:grpSpPr>
              <a:xfrm>
                <a:off x="1428750" y="1304925"/>
                <a:ext cx="685800" cy="133350"/>
                <a:chOff x="1428750" y="1304925"/>
                <a:chExt cx="685800" cy="133350"/>
              </a:xfrm>
            </p:grpSpPr>
            <p:grpSp>
              <p:nvGrpSpPr>
                <p:cNvPr id="8" name="Group 7"/>
                <p:cNvGrpSpPr/>
                <p:nvPr/>
              </p:nvGrpSpPr>
              <p:grpSpPr>
                <a:xfrm>
                  <a:off x="1428750" y="1371600"/>
                  <a:ext cx="685800" cy="0"/>
                  <a:chOff x="1428750" y="1371600"/>
                  <a:chExt cx="685800" cy="0"/>
                </a:xfrm>
              </p:grpSpPr>
              <p:sp>
                <p:nvSpPr>
                  <p:cNvPr id="6" name="Freeform 5"/>
                  <p:cNvSpPr/>
                  <p:nvPr/>
                </p:nvSpPr>
                <p:spPr>
                  <a:xfrm>
                    <a:off x="1428750" y="1371600"/>
                    <a:ext cx="314325"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800225" y="1371600"/>
                    <a:ext cx="314325"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743075" y="1304925"/>
                  <a:ext cx="57150" cy="133350"/>
                  <a:chOff x="1400175" y="1704975"/>
                  <a:chExt cx="57150" cy="133350"/>
                </a:xfrm>
              </p:grpSpPr>
              <p:sp>
                <p:nvSpPr>
                  <p:cNvPr id="9" name="Freeform 8"/>
                  <p:cNvSpPr/>
                  <p:nvPr/>
                </p:nvSpPr>
                <p:spPr>
                  <a:xfrm>
                    <a:off x="1400175" y="1704975"/>
                    <a:ext cx="0" cy="133350"/>
                  </a:xfrm>
                  <a:custGeom>
                    <a:avLst/>
                    <a:gdLst>
                      <a:gd name="connsiteX0" fmla="*/ 0 w 0"/>
                      <a:gd name="connsiteY0" fmla="*/ 0 h 133350"/>
                      <a:gd name="connsiteX1" fmla="*/ 0 w 0"/>
                      <a:gd name="connsiteY1" fmla="*/ 133350 h 133350"/>
                    </a:gdLst>
                    <a:ahLst/>
                    <a:cxnLst>
                      <a:cxn ang="0">
                        <a:pos x="connsiteX0" y="connsiteY0"/>
                      </a:cxn>
                      <a:cxn ang="0">
                        <a:pos x="connsiteX1" y="connsiteY1"/>
                      </a:cxn>
                    </a:cxnLst>
                    <a:rect l="l" t="t" r="r" b="b"/>
                    <a:pathLst>
                      <a:path h="133350">
                        <a:moveTo>
                          <a:pt x="0" y="0"/>
                        </a:moveTo>
                        <a:lnTo>
                          <a:pt x="0" y="13335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457325" y="1704975"/>
                    <a:ext cx="0" cy="133350"/>
                  </a:xfrm>
                  <a:custGeom>
                    <a:avLst/>
                    <a:gdLst>
                      <a:gd name="connsiteX0" fmla="*/ 0 w 0"/>
                      <a:gd name="connsiteY0" fmla="*/ 0 h 133350"/>
                      <a:gd name="connsiteX1" fmla="*/ 0 w 0"/>
                      <a:gd name="connsiteY1" fmla="*/ 133350 h 133350"/>
                    </a:gdLst>
                    <a:ahLst/>
                    <a:cxnLst>
                      <a:cxn ang="0">
                        <a:pos x="connsiteX0" y="connsiteY0"/>
                      </a:cxn>
                      <a:cxn ang="0">
                        <a:pos x="connsiteX1" y="connsiteY1"/>
                      </a:cxn>
                    </a:cxnLst>
                    <a:rect l="l" t="t" r="r" b="b"/>
                    <a:pathLst>
                      <a:path h="133350">
                        <a:moveTo>
                          <a:pt x="0" y="0"/>
                        </a:moveTo>
                        <a:lnTo>
                          <a:pt x="0" y="13335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 name="Group 39"/>
              <p:cNvGrpSpPr/>
              <p:nvPr/>
            </p:nvGrpSpPr>
            <p:grpSpPr>
              <a:xfrm>
                <a:off x="2114550" y="1304924"/>
                <a:ext cx="685800" cy="133350"/>
                <a:chOff x="1428750" y="1304925"/>
                <a:chExt cx="685800" cy="133350"/>
              </a:xfrm>
            </p:grpSpPr>
            <p:grpSp>
              <p:nvGrpSpPr>
                <p:cNvPr id="41" name="Group 40"/>
                <p:cNvGrpSpPr/>
                <p:nvPr/>
              </p:nvGrpSpPr>
              <p:grpSpPr>
                <a:xfrm>
                  <a:off x="1428750" y="1371600"/>
                  <a:ext cx="685800" cy="0"/>
                  <a:chOff x="1428750" y="1371600"/>
                  <a:chExt cx="685800" cy="0"/>
                </a:xfrm>
              </p:grpSpPr>
              <p:sp>
                <p:nvSpPr>
                  <p:cNvPr id="45" name="Freeform 44"/>
                  <p:cNvSpPr/>
                  <p:nvPr/>
                </p:nvSpPr>
                <p:spPr>
                  <a:xfrm>
                    <a:off x="1428750" y="1371600"/>
                    <a:ext cx="314325"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800225" y="1371600"/>
                    <a:ext cx="314325"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1743075" y="1304925"/>
                  <a:ext cx="57150" cy="133350"/>
                  <a:chOff x="1400175" y="1704975"/>
                  <a:chExt cx="57150" cy="133350"/>
                </a:xfrm>
              </p:grpSpPr>
              <p:sp>
                <p:nvSpPr>
                  <p:cNvPr id="43" name="Freeform 42"/>
                  <p:cNvSpPr/>
                  <p:nvPr/>
                </p:nvSpPr>
                <p:spPr>
                  <a:xfrm>
                    <a:off x="1400175" y="1704975"/>
                    <a:ext cx="0" cy="133350"/>
                  </a:xfrm>
                  <a:custGeom>
                    <a:avLst/>
                    <a:gdLst>
                      <a:gd name="connsiteX0" fmla="*/ 0 w 0"/>
                      <a:gd name="connsiteY0" fmla="*/ 0 h 133350"/>
                      <a:gd name="connsiteX1" fmla="*/ 0 w 0"/>
                      <a:gd name="connsiteY1" fmla="*/ 133350 h 133350"/>
                    </a:gdLst>
                    <a:ahLst/>
                    <a:cxnLst>
                      <a:cxn ang="0">
                        <a:pos x="connsiteX0" y="connsiteY0"/>
                      </a:cxn>
                      <a:cxn ang="0">
                        <a:pos x="connsiteX1" y="connsiteY1"/>
                      </a:cxn>
                    </a:cxnLst>
                    <a:rect l="l" t="t" r="r" b="b"/>
                    <a:pathLst>
                      <a:path h="133350">
                        <a:moveTo>
                          <a:pt x="0" y="0"/>
                        </a:moveTo>
                        <a:lnTo>
                          <a:pt x="0" y="13335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457325" y="1704975"/>
                    <a:ext cx="0" cy="133350"/>
                  </a:xfrm>
                  <a:custGeom>
                    <a:avLst/>
                    <a:gdLst>
                      <a:gd name="connsiteX0" fmla="*/ 0 w 0"/>
                      <a:gd name="connsiteY0" fmla="*/ 0 h 133350"/>
                      <a:gd name="connsiteX1" fmla="*/ 0 w 0"/>
                      <a:gd name="connsiteY1" fmla="*/ 133350 h 133350"/>
                    </a:gdLst>
                    <a:ahLst/>
                    <a:cxnLst>
                      <a:cxn ang="0">
                        <a:pos x="connsiteX0" y="connsiteY0"/>
                      </a:cxn>
                      <a:cxn ang="0">
                        <a:pos x="connsiteX1" y="connsiteY1"/>
                      </a:cxn>
                    </a:cxnLst>
                    <a:rect l="l" t="t" r="r" b="b"/>
                    <a:pathLst>
                      <a:path h="133350">
                        <a:moveTo>
                          <a:pt x="0" y="0"/>
                        </a:moveTo>
                        <a:lnTo>
                          <a:pt x="0" y="13335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 name="Group 47"/>
              <p:cNvGrpSpPr/>
              <p:nvPr/>
            </p:nvGrpSpPr>
            <p:grpSpPr>
              <a:xfrm>
                <a:off x="2051331" y="1371600"/>
                <a:ext cx="126440" cy="792973"/>
                <a:chOff x="2051331" y="1371600"/>
                <a:chExt cx="126440" cy="792973"/>
              </a:xfrm>
            </p:grpSpPr>
            <p:grpSp>
              <p:nvGrpSpPr>
                <p:cNvPr id="39" name="Group 38"/>
                <p:cNvGrpSpPr/>
                <p:nvPr/>
              </p:nvGrpSpPr>
              <p:grpSpPr>
                <a:xfrm rot="5400000">
                  <a:off x="1767202" y="1655729"/>
                  <a:ext cx="694698" cy="126440"/>
                  <a:chOff x="1429063" y="1689380"/>
                  <a:chExt cx="694698" cy="126440"/>
                </a:xfrm>
              </p:grpSpPr>
              <p:grpSp>
                <p:nvGrpSpPr>
                  <p:cNvPr id="14" name="Group 13"/>
                  <p:cNvGrpSpPr/>
                  <p:nvPr/>
                </p:nvGrpSpPr>
                <p:grpSpPr>
                  <a:xfrm>
                    <a:off x="1429063" y="1752600"/>
                    <a:ext cx="694698" cy="0"/>
                    <a:chOff x="1429063" y="1371600"/>
                    <a:chExt cx="694698" cy="0"/>
                  </a:xfrm>
                </p:grpSpPr>
                <p:sp>
                  <p:nvSpPr>
                    <p:cNvPr id="18" name="Freeform 17"/>
                    <p:cNvSpPr/>
                    <p:nvPr/>
                  </p:nvSpPr>
                  <p:spPr>
                    <a:xfrm>
                      <a:off x="1429063" y="1371600"/>
                      <a:ext cx="161298"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962463" y="1371600"/>
                      <a:ext cx="161298"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1582108" y="1689380"/>
                    <a:ext cx="388608" cy="126440"/>
                    <a:chOff x="1428750" y="2066925"/>
                    <a:chExt cx="388608" cy="161925"/>
                  </a:xfrm>
                </p:grpSpPr>
                <p:grpSp>
                  <p:nvGrpSpPr>
                    <p:cNvPr id="28" name="Group 27"/>
                    <p:cNvGrpSpPr/>
                    <p:nvPr/>
                  </p:nvGrpSpPr>
                  <p:grpSpPr>
                    <a:xfrm>
                      <a:off x="1428750" y="2066925"/>
                      <a:ext cx="205734" cy="161925"/>
                      <a:chOff x="1428750" y="2066925"/>
                      <a:chExt cx="205734" cy="161925"/>
                    </a:xfrm>
                  </p:grpSpPr>
                  <p:sp>
                    <p:nvSpPr>
                      <p:cNvPr id="20" name="Oval 19"/>
                      <p:cNvSpPr/>
                      <p:nvPr/>
                    </p:nvSpPr>
                    <p:spPr>
                      <a:xfrm>
                        <a:off x="1428750"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51609"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74469"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497328"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520187"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543046"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565906"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588765"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611624" y="2066925"/>
                      <a:ext cx="205734" cy="161925"/>
                      <a:chOff x="1428750" y="2066925"/>
                      <a:chExt cx="205734" cy="161925"/>
                    </a:xfrm>
                  </p:grpSpPr>
                  <p:sp>
                    <p:nvSpPr>
                      <p:cNvPr id="30" name="Oval 29"/>
                      <p:cNvSpPr/>
                      <p:nvPr/>
                    </p:nvSpPr>
                    <p:spPr>
                      <a:xfrm>
                        <a:off x="1428750"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451609"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474469"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497328"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520187"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543046"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565906"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588765"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7" name="Isosceles Triangle 46"/>
                <p:cNvSpPr/>
                <p:nvPr/>
              </p:nvSpPr>
              <p:spPr>
                <a:xfrm flipV="1">
                  <a:off x="2071997" y="2080903"/>
                  <a:ext cx="97057" cy="8367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 name="Group 89"/>
            <p:cNvGrpSpPr/>
            <p:nvPr/>
          </p:nvGrpSpPr>
          <p:grpSpPr>
            <a:xfrm>
              <a:off x="1519237" y="2321037"/>
              <a:ext cx="828048" cy="842451"/>
              <a:chOff x="1519237" y="2321037"/>
              <a:chExt cx="828048" cy="842451"/>
            </a:xfrm>
          </p:grpSpPr>
          <p:grpSp>
            <p:nvGrpSpPr>
              <p:cNvPr id="49" name="Group 48"/>
              <p:cNvGrpSpPr/>
              <p:nvPr/>
            </p:nvGrpSpPr>
            <p:grpSpPr>
              <a:xfrm rot="5400000">
                <a:off x="1243012" y="2657028"/>
                <a:ext cx="685800" cy="133350"/>
                <a:chOff x="1428750" y="1304925"/>
                <a:chExt cx="685800" cy="133350"/>
              </a:xfrm>
            </p:grpSpPr>
            <p:grpSp>
              <p:nvGrpSpPr>
                <p:cNvPr id="50" name="Group 49"/>
                <p:cNvGrpSpPr/>
                <p:nvPr/>
              </p:nvGrpSpPr>
              <p:grpSpPr>
                <a:xfrm>
                  <a:off x="1428750" y="1371600"/>
                  <a:ext cx="685800" cy="0"/>
                  <a:chOff x="1428750" y="1371600"/>
                  <a:chExt cx="685800" cy="0"/>
                </a:xfrm>
              </p:grpSpPr>
              <p:sp>
                <p:nvSpPr>
                  <p:cNvPr id="54" name="Freeform 53"/>
                  <p:cNvSpPr/>
                  <p:nvPr/>
                </p:nvSpPr>
                <p:spPr>
                  <a:xfrm>
                    <a:off x="1428750" y="1371600"/>
                    <a:ext cx="314325"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1800225" y="1371600"/>
                    <a:ext cx="314325"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1743075" y="1304925"/>
                  <a:ext cx="57150" cy="133350"/>
                  <a:chOff x="1400175" y="1704975"/>
                  <a:chExt cx="57150" cy="133350"/>
                </a:xfrm>
              </p:grpSpPr>
              <p:sp>
                <p:nvSpPr>
                  <p:cNvPr id="52" name="Freeform 51"/>
                  <p:cNvSpPr/>
                  <p:nvPr/>
                </p:nvSpPr>
                <p:spPr>
                  <a:xfrm>
                    <a:off x="1400175" y="1704975"/>
                    <a:ext cx="0" cy="133350"/>
                  </a:xfrm>
                  <a:custGeom>
                    <a:avLst/>
                    <a:gdLst>
                      <a:gd name="connsiteX0" fmla="*/ 0 w 0"/>
                      <a:gd name="connsiteY0" fmla="*/ 0 h 133350"/>
                      <a:gd name="connsiteX1" fmla="*/ 0 w 0"/>
                      <a:gd name="connsiteY1" fmla="*/ 133350 h 133350"/>
                    </a:gdLst>
                    <a:ahLst/>
                    <a:cxnLst>
                      <a:cxn ang="0">
                        <a:pos x="connsiteX0" y="connsiteY0"/>
                      </a:cxn>
                      <a:cxn ang="0">
                        <a:pos x="connsiteX1" y="connsiteY1"/>
                      </a:cxn>
                    </a:cxnLst>
                    <a:rect l="l" t="t" r="r" b="b"/>
                    <a:pathLst>
                      <a:path h="133350">
                        <a:moveTo>
                          <a:pt x="0" y="0"/>
                        </a:moveTo>
                        <a:lnTo>
                          <a:pt x="0" y="13335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1457325" y="1704975"/>
                    <a:ext cx="0" cy="133350"/>
                  </a:xfrm>
                  <a:custGeom>
                    <a:avLst/>
                    <a:gdLst>
                      <a:gd name="connsiteX0" fmla="*/ 0 w 0"/>
                      <a:gd name="connsiteY0" fmla="*/ 0 h 133350"/>
                      <a:gd name="connsiteX1" fmla="*/ 0 w 0"/>
                      <a:gd name="connsiteY1" fmla="*/ 133350 h 133350"/>
                    </a:gdLst>
                    <a:ahLst/>
                    <a:cxnLst>
                      <a:cxn ang="0">
                        <a:pos x="connsiteX0" y="connsiteY0"/>
                      </a:cxn>
                      <a:cxn ang="0">
                        <a:pos x="connsiteX1" y="connsiteY1"/>
                      </a:cxn>
                    </a:cxnLst>
                    <a:rect l="l" t="t" r="r" b="b"/>
                    <a:pathLst>
                      <a:path h="133350">
                        <a:moveTo>
                          <a:pt x="0" y="0"/>
                        </a:moveTo>
                        <a:lnTo>
                          <a:pt x="0" y="13335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55"/>
              <p:cNvGrpSpPr/>
              <p:nvPr/>
            </p:nvGrpSpPr>
            <p:grpSpPr>
              <a:xfrm rot="5400000">
                <a:off x="1937710" y="2657029"/>
                <a:ext cx="685800" cy="133350"/>
                <a:chOff x="1428750" y="1304925"/>
                <a:chExt cx="685800" cy="133350"/>
              </a:xfrm>
            </p:grpSpPr>
            <p:grpSp>
              <p:nvGrpSpPr>
                <p:cNvPr id="57" name="Group 56"/>
                <p:cNvGrpSpPr/>
                <p:nvPr/>
              </p:nvGrpSpPr>
              <p:grpSpPr>
                <a:xfrm>
                  <a:off x="1428750" y="1371600"/>
                  <a:ext cx="685800" cy="0"/>
                  <a:chOff x="1428750" y="1371600"/>
                  <a:chExt cx="685800" cy="0"/>
                </a:xfrm>
              </p:grpSpPr>
              <p:sp>
                <p:nvSpPr>
                  <p:cNvPr id="61" name="Freeform 60"/>
                  <p:cNvSpPr/>
                  <p:nvPr/>
                </p:nvSpPr>
                <p:spPr>
                  <a:xfrm>
                    <a:off x="1428750" y="1371600"/>
                    <a:ext cx="314325"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1800225" y="1371600"/>
                    <a:ext cx="314325"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1743075" y="1304925"/>
                  <a:ext cx="57150" cy="133350"/>
                  <a:chOff x="1400175" y="1704975"/>
                  <a:chExt cx="57150" cy="133350"/>
                </a:xfrm>
              </p:grpSpPr>
              <p:sp>
                <p:nvSpPr>
                  <p:cNvPr id="59" name="Freeform 58"/>
                  <p:cNvSpPr/>
                  <p:nvPr/>
                </p:nvSpPr>
                <p:spPr>
                  <a:xfrm>
                    <a:off x="1400175" y="1704975"/>
                    <a:ext cx="0" cy="133350"/>
                  </a:xfrm>
                  <a:custGeom>
                    <a:avLst/>
                    <a:gdLst>
                      <a:gd name="connsiteX0" fmla="*/ 0 w 0"/>
                      <a:gd name="connsiteY0" fmla="*/ 0 h 133350"/>
                      <a:gd name="connsiteX1" fmla="*/ 0 w 0"/>
                      <a:gd name="connsiteY1" fmla="*/ 133350 h 133350"/>
                    </a:gdLst>
                    <a:ahLst/>
                    <a:cxnLst>
                      <a:cxn ang="0">
                        <a:pos x="connsiteX0" y="connsiteY0"/>
                      </a:cxn>
                      <a:cxn ang="0">
                        <a:pos x="connsiteX1" y="connsiteY1"/>
                      </a:cxn>
                    </a:cxnLst>
                    <a:rect l="l" t="t" r="r" b="b"/>
                    <a:pathLst>
                      <a:path h="133350">
                        <a:moveTo>
                          <a:pt x="0" y="0"/>
                        </a:moveTo>
                        <a:lnTo>
                          <a:pt x="0" y="13335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1457325" y="1704975"/>
                    <a:ext cx="0" cy="133350"/>
                  </a:xfrm>
                  <a:custGeom>
                    <a:avLst/>
                    <a:gdLst>
                      <a:gd name="connsiteX0" fmla="*/ 0 w 0"/>
                      <a:gd name="connsiteY0" fmla="*/ 0 h 133350"/>
                      <a:gd name="connsiteX1" fmla="*/ 0 w 0"/>
                      <a:gd name="connsiteY1" fmla="*/ 133350 h 133350"/>
                    </a:gdLst>
                    <a:ahLst/>
                    <a:cxnLst>
                      <a:cxn ang="0">
                        <a:pos x="connsiteX0" y="connsiteY0"/>
                      </a:cxn>
                      <a:cxn ang="0">
                        <a:pos x="connsiteX1" y="connsiteY1"/>
                      </a:cxn>
                    </a:cxnLst>
                    <a:rect l="l" t="t" r="r" b="b"/>
                    <a:pathLst>
                      <a:path h="133350">
                        <a:moveTo>
                          <a:pt x="0" y="0"/>
                        </a:moveTo>
                        <a:lnTo>
                          <a:pt x="0" y="13335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63"/>
              <p:cNvGrpSpPr/>
              <p:nvPr/>
            </p:nvGrpSpPr>
            <p:grpSpPr>
              <a:xfrm rot="10800000">
                <a:off x="1585912" y="2321037"/>
                <a:ext cx="694698" cy="126440"/>
                <a:chOff x="1429063" y="1689380"/>
                <a:chExt cx="694698" cy="126440"/>
              </a:xfrm>
            </p:grpSpPr>
            <p:grpSp>
              <p:nvGrpSpPr>
                <p:cNvPr id="66" name="Group 65"/>
                <p:cNvGrpSpPr/>
                <p:nvPr/>
              </p:nvGrpSpPr>
              <p:grpSpPr>
                <a:xfrm>
                  <a:off x="1429063" y="1752600"/>
                  <a:ext cx="694698" cy="0"/>
                  <a:chOff x="1429063" y="1371600"/>
                  <a:chExt cx="694698" cy="0"/>
                </a:xfrm>
              </p:grpSpPr>
              <p:sp>
                <p:nvSpPr>
                  <p:cNvPr id="86" name="Freeform 85"/>
                  <p:cNvSpPr/>
                  <p:nvPr/>
                </p:nvSpPr>
                <p:spPr>
                  <a:xfrm>
                    <a:off x="1429063" y="1371600"/>
                    <a:ext cx="161298"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1962463" y="1371600"/>
                    <a:ext cx="161298" cy="0"/>
                  </a:xfrm>
                  <a:custGeom>
                    <a:avLst/>
                    <a:gdLst>
                      <a:gd name="connsiteX0" fmla="*/ 0 w 314325"/>
                      <a:gd name="connsiteY0" fmla="*/ 0 h 0"/>
                      <a:gd name="connsiteX1" fmla="*/ 314325 w 314325"/>
                      <a:gd name="connsiteY1" fmla="*/ 0 h 0"/>
                    </a:gdLst>
                    <a:ahLst/>
                    <a:cxnLst>
                      <a:cxn ang="0">
                        <a:pos x="connsiteX0" y="connsiteY0"/>
                      </a:cxn>
                      <a:cxn ang="0">
                        <a:pos x="connsiteX1" y="connsiteY1"/>
                      </a:cxn>
                    </a:cxnLst>
                    <a:rect l="l" t="t" r="r" b="b"/>
                    <a:pathLst>
                      <a:path w="314325">
                        <a:moveTo>
                          <a:pt x="0" y="0"/>
                        </a:moveTo>
                        <a:lnTo>
                          <a:pt x="314325"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1582108" y="1689380"/>
                  <a:ext cx="388608" cy="126440"/>
                  <a:chOff x="1428750" y="2066925"/>
                  <a:chExt cx="388608" cy="161925"/>
                </a:xfrm>
              </p:grpSpPr>
              <p:grpSp>
                <p:nvGrpSpPr>
                  <p:cNvPr id="68" name="Group 67"/>
                  <p:cNvGrpSpPr/>
                  <p:nvPr/>
                </p:nvGrpSpPr>
                <p:grpSpPr>
                  <a:xfrm>
                    <a:off x="1428750" y="2066925"/>
                    <a:ext cx="205734" cy="161925"/>
                    <a:chOff x="1428750" y="2066925"/>
                    <a:chExt cx="205734" cy="161925"/>
                  </a:xfrm>
                </p:grpSpPr>
                <p:sp>
                  <p:nvSpPr>
                    <p:cNvPr id="78" name="Oval 77"/>
                    <p:cNvSpPr/>
                    <p:nvPr/>
                  </p:nvSpPr>
                  <p:spPr>
                    <a:xfrm>
                      <a:off x="1428750"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451609"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474469"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497328"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520187"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543046"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565906"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588765"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611624" y="2066925"/>
                    <a:ext cx="205734" cy="161925"/>
                    <a:chOff x="1428750" y="2066925"/>
                    <a:chExt cx="205734" cy="161925"/>
                  </a:xfrm>
                </p:grpSpPr>
                <p:sp>
                  <p:nvSpPr>
                    <p:cNvPr id="70" name="Oval 69"/>
                    <p:cNvSpPr/>
                    <p:nvPr/>
                  </p:nvSpPr>
                  <p:spPr>
                    <a:xfrm>
                      <a:off x="1428750"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451609"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474469"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497328"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20187"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543046"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565906"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588765" y="2066925"/>
                      <a:ext cx="45719"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88" name="Isosceles Triangle 87"/>
              <p:cNvSpPr/>
              <p:nvPr/>
            </p:nvSpPr>
            <p:spPr>
              <a:xfrm flipV="1">
                <a:off x="1537382" y="3068024"/>
                <a:ext cx="97057" cy="8367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p:nvSpPr>
            <p:spPr>
              <a:xfrm flipV="1">
                <a:off x="2238057" y="3079818"/>
                <a:ext cx="97057" cy="8367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p:cNvSpPr txBox="1"/>
            <p:nvPr/>
          </p:nvSpPr>
          <p:spPr>
            <a:xfrm>
              <a:off x="2612615" y="1393292"/>
              <a:ext cx="1437253" cy="369332"/>
            </a:xfrm>
            <a:prstGeom prst="rect">
              <a:avLst/>
            </a:prstGeom>
            <a:noFill/>
          </p:spPr>
          <p:txBody>
            <a:bodyPr wrap="none" rtlCol="0">
              <a:spAutoFit/>
            </a:bodyPr>
            <a:lstStyle/>
            <a:p>
              <a:r>
                <a:rPr lang="en-IN" dirty="0"/>
                <a:t>High Pass T</a:t>
              </a:r>
              <a:endParaRPr lang="en-US" dirty="0"/>
            </a:p>
          </p:txBody>
        </p:sp>
        <p:sp>
          <p:nvSpPr>
            <p:cNvPr id="93" name="TextBox 92"/>
            <p:cNvSpPr txBox="1"/>
            <p:nvPr/>
          </p:nvSpPr>
          <p:spPr>
            <a:xfrm>
              <a:off x="2630489" y="2321037"/>
              <a:ext cx="1407758" cy="369332"/>
            </a:xfrm>
            <a:prstGeom prst="rect">
              <a:avLst/>
            </a:prstGeom>
            <a:noFill/>
          </p:spPr>
          <p:txBody>
            <a:bodyPr wrap="none" rtlCol="0">
              <a:spAutoFit/>
            </a:bodyPr>
            <a:lstStyle/>
            <a:p>
              <a:r>
                <a:rPr lang="en-IN" dirty="0"/>
                <a:t>Low Pass </a:t>
              </a:r>
              <a:r>
                <a:rPr lang="el-GR" dirty="0"/>
                <a:t>π</a:t>
              </a:r>
              <a:endParaRPr lang="en-US" dirty="0"/>
            </a:p>
          </p:txBody>
        </p:sp>
      </p:grpSp>
      <p:sp>
        <p:nvSpPr>
          <p:cNvPr id="95" name="TextBox 94"/>
          <p:cNvSpPr txBox="1"/>
          <p:nvPr/>
        </p:nvSpPr>
        <p:spPr>
          <a:xfrm>
            <a:off x="3752850" y="1694008"/>
            <a:ext cx="3121367" cy="369332"/>
          </a:xfrm>
          <a:prstGeom prst="rect">
            <a:avLst/>
          </a:prstGeom>
          <a:noFill/>
        </p:spPr>
        <p:txBody>
          <a:bodyPr wrap="none" rtlCol="0">
            <a:spAutoFit/>
          </a:bodyPr>
          <a:lstStyle/>
          <a:p>
            <a:r>
              <a:rPr lang="en-IN" dirty="0"/>
              <a:t>For less number of Inductors</a:t>
            </a:r>
            <a:endParaRPr lang="en-US" dirty="0"/>
          </a:p>
        </p:txBody>
      </p:sp>
      <p:grpSp>
        <p:nvGrpSpPr>
          <p:cNvPr id="115" name="Group 114"/>
          <p:cNvGrpSpPr/>
          <p:nvPr/>
        </p:nvGrpSpPr>
        <p:grpSpPr>
          <a:xfrm>
            <a:off x="4043566" y="3144438"/>
            <a:ext cx="1734866" cy="1808606"/>
            <a:chOff x="3376816" y="3102581"/>
            <a:chExt cx="1734866" cy="1808606"/>
          </a:xfrm>
        </p:grpSpPr>
        <p:grpSp>
          <p:nvGrpSpPr>
            <p:cNvPr id="109" name="Group 108"/>
            <p:cNvGrpSpPr/>
            <p:nvPr/>
          </p:nvGrpSpPr>
          <p:grpSpPr>
            <a:xfrm>
              <a:off x="3752850" y="3102581"/>
              <a:ext cx="1358832" cy="1808606"/>
              <a:chOff x="3752850" y="3102581"/>
              <a:chExt cx="1358832" cy="1808606"/>
            </a:xfrm>
          </p:grpSpPr>
          <p:grpSp>
            <p:nvGrpSpPr>
              <p:cNvPr id="99" name="Group 98"/>
              <p:cNvGrpSpPr/>
              <p:nvPr/>
            </p:nvGrpSpPr>
            <p:grpSpPr>
              <a:xfrm>
                <a:off x="3752850" y="3102581"/>
                <a:ext cx="1358832" cy="1808606"/>
                <a:chOff x="4010025" y="2807306"/>
                <a:chExt cx="1358832" cy="1808606"/>
              </a:xfrm>
            </p:grpSpPr>
            <p:cxnSp>
              <p:nvCxnSpPr>
                <p:cNvPr id="97" name="Straight Arrow Connector 96"/>
                <p:cNvCxnSpPr/>
                <p:nvPr/>
              </p:nvCxnSpPr>
              <p:spPr>
                <a:xfrm flipV="1">
                  <a:off x="4010025" y="2807306"/>
                  <a:ext cx="0" cy="180860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5400000" flipV="1">
                  <a:off x="4689441" y="3037913"/>
                  <a:ext cx="0" cy="135883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101" name="Straight Connector 100"/>
              <p:cNvCxnSpPr/>
              <p:nvPr/>
            </p:nvCxnSpPr>
            <p:spPr>
              <a:xfrm>
                <a:off x="4432266" y="3102581"/>
                <a:ext cx="0" cy="1808606"/>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p:cNvSpPr txBox="1"/>
                  <p:nvPr/>
                </p:nvSpPr>
                <p:spPr>
                  <a:xfrm>
                    <a:off x="4435406" y="3973730"/>
                    <a:ext cx="3381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IN" b="0" i="1" smtClean="0">
                                  <a:latin typeface="Cambria Math" panose="02040503050406030204" pitchFamily="18" charset="0"/>
                                </a:rPr>
                                <m:t>0</m:t>
                              </m:r>
                            </m:sub>
                          </m:sSub>
                        </m:oMath>
                      </m:oMathPara>
                    </a14:m>
                    <a:endParaRPr lang="en-US" dirty="0"/>
                  </a:p>
                </p:txBody>
              </p:sp>
            </mc:Choice>
            <mc:Fallback xmlns="">
              <p:sp>
                <p:nvSpPr>
                  <p:cNvPr id="102" name="TextBox 101"/>
                  <p:cNvSpPr txBox="1">
                    <a:spLocks noRot="1" noChangeAspect="1" noMove="1" noResize="1" noEditPoints="1" noAdjustHandles="1" noChangeArrowheads="1" noChangeShapeType="1" noTextEdit="1"/>
                  </p:cNvSpPr>
                  <p:nvPr/>
                </p:nvSpPr>
                <p:spPr>
                  <a:xfrm>
                    <a:off x="4435406" y="3973730"/>
                    <a:ext cx="338169" cy="276999"/>
                  </a:xfrm>
                  <a:prstGeom prst="rect">
                    <a:avLst/>
                  </a:prstGeom>
                  <a:blipFill>
                    <a:blip r:embed="rId2"/>
                    <a:stretch>
                      <a:fillRect l="-9091" r="-5455" b="-17778"/>
                    </a:stretch>
                  </a:blipFill>
                </p:spPr>
                <p:txBody>
                  <a:bodyPr/>
                  <a:lstStyle/>
                  <a:p>
                    <a:r>
                      <a:rPr lang="en-US">
                        <a:noFill/>
                      </a:rPr>
                      <a:t> </a:t>
                    </a:r>
                  </a:p>
                </p:txBody>
              </p:sp>
            </mc:Fallback>
          </mc:AlternateContent>
          <p:sp>
            <p:nvSpPr>
              <p:cNvPr id="103" name="Freeform 102"/>
              <p:cNvSpPr/>
              <p:nvPr/>
            </p:nvSpPr>
            <p:spPr>
              <a:xfrm>
                <a:off x="3822666" y="3476624"/>
                <a:ext cx="1219200" cy="376901"/>
              </a:xfrm>
              <a:custGeom>
                <a:avLst/>
                <a:gdLst>
                  <a:gd name="connsiteX0" fmla="*/ 0 w 1219200"/>
                  <a:gd name="connsiteY0" fmla="*/ 0 h 590550"/>
                  <a:gd name="connsiteX1" fmla="*/ 285750 w 1219200"/>
                  <a:gd name="connsiteY1" fmla="*/ 238125 h 590550"/>
                  <a:gd name="connsiteX2" fmla="*/ 733425 w 1219200"/>
                  <a:gd name="connsiteY2" fmla="*/ 466725 h 590550"/>
                  <a:gd name="connsiteX3" fmla="*/ 1219200 w 1219200"/>
                  <a:gd name="connsiteY3" fmla="*/ 590550 h 590550"/>
                </a:gdLst>
                <a:ahLst/>
                <a:cxnLst>
                  <a:cxn ang="0">
                    <a:pos x="connsiteX0" y="connsiteY0"/>
                  </a:cxn>
                  <a:cxn ang="0">
                    <a:pos x="connsiteX1" y="connsiteY1"/>
                  </a:cxn>
                  <a:cxn ang="0">
                    <a:pos x="connsiteX2" y="connsiteY2"/>
                  </a:cxn>
                  <a:cxn ang="0">
                    <a:pos x="connsiteX3" y="connsiteY3"/>
                  </a:cxn>
                </a:cxnLst>
                <a:rect l="l" t="t" r="r" b="b"/>
                <a:pathLst>
                  <a:path w="1219200" h="590550">
                    <a:moveTo>
                      <a:pt x="0" y="0"/>
                    </a:moveTo>
                    <a:cubicBezTo>
                      <a:pt x="81756" y="80169"/>
                      <a:pt x="163513" y="160338"/>
                      <a:pt x="285750" y="238125"/>
                    </a:cubicBezTo>
                    <a:cubicBezTo>
                      <a:pt x="407988" y="315913"/>
                      <a:pt x="577850" y="407988"/>
                      <a:pt x="733425" y="466725"/>
                    </a:cubicBezTo>
                    <a:cubicBezTo>
                      <a:pt x="889000" y="525462"/>
                      <a:pt x="1054100" y="558006"/>
                      <a:pt x="1219200" y="5905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a:off x="3802025" y="4034233"/>
                <a:ext cx="1219200" cy="376901"/>
              </a:xfrm>
              <a:custGeom>
                <a:avLst/>
                <a:gdLst>
                  <a:gd name="connsiteX0" fmla="*/ 0 w 1219200"/>
                  <a:gd name="connsiteY0" fmla="*/ 0 h 590550"/>
                  <a:gd name="connsiteX1" fmla="*/ 285750 w 1219200"/>
                  <a:gd name="connsiteY1" fmla="*/ 238125 h 590550"/>
                  <a:gd name="connsiteX2" fmla="*/ 733425 w 1219200"/>
                  <a:gd name="connsiteY2" fmla="*/ 466725 h 590550"/>
                  <a:gd name="connsiteX3" fmla="*/ 1219200 w 1219200"/>
                  <a:gd name="connsiteY3" fmla="*/ 590550 h 590550"/>
                </a:gdLst>
                <a:ahLst/>
                <a:cxnLst>
                  <a:cxn ang="0">
                    <a:pos x="connsiteX0" y="connsiteY0"/>
                  </a:cxn>
                  <a:cxn ang="0">
                    <a:pos x="connsiteX1" y="connsiteY1"/>
                  </a:cxn>
                  <a:cxn ang="0">
                    <a:pos x="connsiteX2" y="connsiteY2"/>
                  </a:cxn>
                  <a:cxn ang="0">
                    <a:pos x="connsiteX3" y="connsiteY3"/>
                  </a:cxn>
                </a:cxnLst>
                <a:rect l="l" t="t" r="r" b="b"/>
                <a:pathLst>
                  <a:path w="1219200" h="590550">
                    <a:moveTo>
                      <a:pt x="0" y="0"/>
                    </a:moveTo>
                    <a:cubicBezTo>
                      <a:pt x="81756" y="80169"/>
                      <a:pt x="163513" y="160338"/>
                      <a:pt x="285750" y="238125"/>
                    </a:cubicBezTo>
                    <a:cubicBezTo>
                      <a:pt x="407988" y="315913"/>
                      <a:pt x="577850" y="407988"/>
                      <a:pt x="733425" y="466725"/>
                    </a:cubicBezTo>
                    <a:cubicBezTo>
                      <a:pt x="889000" y="525462"/>
                      <a:pt x="1054100" y="558006"/>
                      <a:pt x="1219200" y="5905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flipH="1">
                <a:off x="3767117" y="3741274"/>
                <a:ext cx="1289016" cy="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3752850" y="4322299"/>
                <a:ext cx="1289016" cy="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4351856" y="3408918"/>
              <a:ext cx="505267" cy="369332"/>
            </a:xfrm>
            <a:prstGeom prst="rect">
              <a:avLst/>
            </a:prstGeom>
            <a:noFill/>
          </p:spPr>
          <p:txBody>
            <a:bodyPr wrap="none" rtlCol="0">
              <a:spAutoFit/>
            </a:bodyPr>
            <a:lstStyle/>
            <a:p>
              <a:r>
                <a:rPr lang="en-IN"/>
                <a:t>HP</a:t>
              </a:r>
              <a:endParaRPr lang="en-US" dirty="0"/>
            </a:p>
          </p:txBody>
        </p:sp>
        <p:sp>
          <p:nvSpPr>
            <p:cNvPr id="111" name="TextBox 110"/>
            <p:cNvSpPr txBox="1"/>
            <p:nvPr/>
          </p:nvSpPr>
          <p:spPr>
            <a:xfrm>
              <a:off x="4351856" y="4354129"/>
              <a:ext cx="466794" cy="369332"/>
            </a:xfrm>
            <a:prstGeom prst="rect">
              <a:avLst/>
            </a:prstGeom>
            <a:noFill/>
          </p:spPr>
          <p:txBody>
            <a:bodyPr wrap="none" rtlCol="0">
              <a:spAutoFit/>
            </a:bodyPr>
            <a:lstStyle/>
            <a:p>
              <a:r>
                <a:rPr lang="en-IN" dirty="0"/>
                <a:t>LP</a:t>
              </a:r>
              <a:endParaRPr lang="en-US" dirty="0"/>
            </a:p>
          </p:txBody>
        </p:sp>
        <mc:AlternateContent xmlns:mc="http://schemas.openxmlformats.org/markup-compatibility/2006" xmlns:a14="http://schemas.microsoft.com/office/drawing/2010/main">
          <mc:Choice Requires="a14">
            <p:sp>
              <p:nvSpPr>
                <p:cNvPr id="113" name="TextBox 112"/>
                <p:cNvSpPr txBox="1"/>
                <p:nvPr/>
              </p:nvSpPr>
              <p:spPr>
                <a:xfrm>
                  <a:off x="3556310" y="3576526"/>
                  <a:ext cx="2261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113" name="TextBox 112"/>
                <p:cNvSpPr txBox="1">
                  <a:spLocks noRot="1" noChangeAspect="1" noMove="1" noResize="1" noEditPoints="1" noAdjustHandles="1" noChangeArrowheads="1" noChangeShapeType="1" noTextEdit="1"/>
                </p:cNvSpPr>
                <p:nvPr/>
              </p:nvSpPr>
              <p:spPr>
                <a:xfrm>
                  <a:off x="3556310" y="3576526"/>
                  <a:ext cx="226151" cy="276999"/>
                </a:xfrm>
                <a:prstGeom prst="rect">
                  <a:avLst/>
                </a:prstGeom>
                <a:blipFill>
                  <a:blip r:embed="rId3"/>
                  <a:stretch>
                    <a:fillRect l="-24324" r="-21622" b="-2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p:cNvSpPr txBox="1"/>
                <p:nvPr/>
              </p:nvSpPr>
              <p:spPr>
                <a:xfrm>
                  <a:off x="3376816" y="4171684"/>
                  <a:ext cx="39927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114" name="TextBox 113"/>
                <p:cNvSpPr txBox="1">
                  <a:spLocks noRot="1" noChangeAspect="1" noMove="1" noResize="1" noEditPoints="1" noAdjustHandles="1" noChangeArrowheads="1" noChangeShapeType="1" noTextEdit="1"/>
                </p:cNvSpPr>
                <p:nvPr/>
              </p:nvSpPr>
              <p:spPr>
                <a:xfrm>
                  <a:off x="3376816" y="4171684"/>
                  <a:ext cx="399276" cy="276999"/>
                </a:xfrm>
                <a:prstGeom prst="rect">
                  <a:avLst/>
                </a:prstGeom>
                <a:blipFill>
                  <a:blip r:embed="rId4"/>
                  <a:stretch>
                    <a:fillRect l="-1515" r="-12121" b="-26087"/>
                  </a:stretch>
                </a:blipFill>
              </p:spPr>
              <p:txBody>
                <a:bodyPr/>
                <a:lstStyle/>
                <a:p>
                  <a:r>
                    <a:rPr lang="en-US">
                      <a:noFill/>
                    </a:rPr>
                    <a:t> </a:t>
                  </a:r>
                </a:p>
              </p:txBody>
            </p:sp>
          </mc:Fallback>
        </mc:AlternateContent>
      </p:grpSp>
      <p:sp>
        <p:nvSpPr>
          <p:cNvPr id="116" name="TextBox 115"/>
          <p:cNvSpPr txBox="1"/>
          <p:nvPr/>
        </p:nvSpPr>
        <p:spPr>
          <a:xfrm>
            <a:off x="824224" y="5332901"/>
            <a:ext cx="8011296" cy="646331"/>
          </a:xfrm>
          <a:prstGeom prst="rect">
            <a:avLst/>
          </a:prstGeom>
          <a:noFill/>
        </p:spPr>
        <p:txBody>
          <a:bodyPr wrap="square" rtlCol="0">
            <a:spAutoFit/>
          </a:bodyPr>
          <a:lstStyle/>
          <a:p>
            <a:r>
              <a:rPr lang="en-IN" dirty="0"/>
              <a:t>Many combinations are possible to realize a Bandwidth as high as 70% with rms PE &lt; 5%</a:t>
            </a:r>
            <a:endParaRPr lang="en-US" dirty="0"/>
          </a:p>
        </p:txBody>
      </p:sp>
    </p:spTree>
    <p:extLst>
      <p:ext uri="{BB962C8B-B14F-4D97-AF65-F5344CB8AC3E}">
        <p14:creationId xmlns:p14="http://schemas.microsoft.com/office/powerpoint/2010/main" val="188145000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IN" sz="3600" dirty="0"/>
              <a:t>Exercise 17: Digital Phase Shifter Design</a:t>
            </a:r>
            <a:endParaRPr lang="en-US" sz="3600" dirty="0"/>
          </a:p>
        </p:txBody>
      </p:sp>
      <p:sp>
        <p:nvSpPr>
          <p:cNvPr id="6" name="Subtitle 5"/>
          <p:cNvSpPr>
            <a:spLocks noGrp="1"/>
          </p:cNvSpPr>
          <p:nvPr>
            <p:ph type="subTitle" idx="1"/>
          </p:nvPr>
        </p:nvSpPr>
        <p:spPr/>
        <p:txBody>
          <a:bodyPr/>
          <a:lstStyle/>
          <a:p>
            <a:r>
              <a:rPr lang="en-IN" dirty="0"/>
              <a:t>Digital Phase Shifter in GaN Process</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231</a:t>
            </a:fld>
            <a:endParaRPr lang="en-IN"/>
          </a:p>
        </p:txBody>
      </p:sp>
      <p:grpSp>
        <p:nvGrpSpPr>
          <p:cNvPr id="7" name="Group 6">
            <a:extLst>
              <a:ext uri="{FF2B5EF4-FFF2-40B4-BE49-F238E27FC236}">
                <a16:creationId xmlns:a16="http://schemas.microsoft.com/office/drawing/2014/main" id="{80805E6A-6366-4362-BF42-BFFBD2E18816}"/>
              </a:ext>
            </a:extLst>
          </p:cNvPr>
          <p:cNvGrpSpPr/>
          <p:nvPr/>
        </p:nvGrpSpPr>
        <p:grpSpPr>
          <a:xfrm>
            <a:off x="5763484" y="5143115"/>
            <a:ext cx="2592018" cy="942553"/>
            <a:chOff x="1580086" y="4618233"/>
            <a:chExt cx="1953087" cy="710214"/>
          </a:xfrm>
        </p:grpSpPr>
        <p:sp>
          <p:nvSpPr>
            <p:cNvPr id="8" name="Rectangle: Rounded Corners 7">
              <a:extLst>
                <a:ext uri="{FF2B5EF4-FFF2-40B4-BE49-F238E27FC236}">
                  <a16:creationId xmlns:a16="http://schemas.microsoft.com/office/drawing/2014/main" id="{718AAC1F-F4A0-42BB-A649-39E26B68C580}"/>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E53D0852-D82E-44DA-B6E4-40C1D55D0EEB}"/>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7" name="Freeform: Shape 36">
                <a:extLst>
                  <a:ext uri="{FF2B5EF4-FFF2-40B4-BE49-F238E27FC236}">
                    <a16:creationId xmlns:a16="http://schemas.microsoft.com/office/drawing/2014/main" id="{C7C8CC0A-6119-40EC-990C-63FA042FFBC7}"/>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08DA5C98-DB10-4023-BE2B-114946BFF83B}"/>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174BD079-9D68-4738-98F7-B7B2DA6D8EDB}"/>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D79A179E-0EE5-4850-83FA-1C699E42752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BA674C9D-00D9-4F33-849A-B0D3E3E51E48}"/>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6E461DCD-962E-453D-B2DE-12DD024C987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E268AEE4-EEBD-4265-A41C-9216399B3827}"/>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A1D14FE8-B62E-4DA1-9272-77C6CFB1CD52}"/>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0" name="Freeform: Shape 29">
                <a:extLst>
                  <a:ext uri="{FF2B5EF4-FFF2-40B4-BE49-F238E27FC236}">
                    <a16:creationId xmlns:a16="http://schemas.microsoft.com/office/drawing/2014/main" id="{011F8ED8-27E3-4512-8111-14651CA5C1A1}"/>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82FB0849-654C-4554-8C8B-4ECA1A679E34}"/>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3F95D276-E874-4831-AA6F-4E7878A7971F}"/>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14ED700D-6758-40D5-8373-47DECF8CAA3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3073821E-B8A8-4687-AA06-70C3BAB47991}"/>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2BD53C31-FB9B-49E9-98AB-D5FF4B90B56F}"/>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B0F53E31-74EB-42C9-A12D-A49B2B44FD9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B7FA16F1-5A8A-42F3-AEE9-CD307BEBCA0F}"/>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3" name="Freeform: Shape 22">
                <a:extLst>
                  <a:ext uri="{FF2B5EF4-FFF2-40B4-BE49-F238E27FC236}">
                    <a16:creationId xmlns:a16="http://schemas.microsoft.com/office/drawing/2014/main" id="{892F14C2-28A4-455E-AB14-0F20B1B0C92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7429B7F2-9AA8-4B96-A3CB-BF8CB3CDF1BC}"/>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3A432CF1-A638-4563-9422-6C67100DC3F5}"/>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6F62FBAC-4B63-4E70-BBC3-E7EF5E1E63A4}"/>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7467DC9E-F56D-4CCC-808A-6FA78A0B399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15DA6C0E-3FE7-4DD0-9EF3-4CCDF30B5957}"/>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258EC981-0AC3-423A-BCF7-696383F7616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D1E5D7B6-68CA-4CC7-96A9-02846B7DBF6D}"/>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6" name="Freeform: Shape 15">
                <a:extLst>
                  <a:ext uri="{FF2B5EF4-FFF2-40B4-BE49-F238E27FC236}">
                    <a16:creationId xmlns:a16="http://schemas.microsoft.com/office/drawing/2014/main" id="{40C470E6-3682-48B5-B89C-D0CC7E9F485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DB18131E-8276-4501-A6B8-AA2070A040FF}"/>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FEEA36E3-DAB1-40AE-9331-56D1614DC65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E444F32D-C447-4981-B55A-B4052DA02FF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F980AEF0-9BC3-4A17-B3B7-3606B8918DB1}"/>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6CFA540E-3DF6-4DEC-AB1D-17CE54A11F4C}"/>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5633D26C-C2F0-4AF2-B0E1-DB9B9B9593F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40A074FE-DEF0-44C6-B12D-8AC5313D03CB}"/>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4" name="Oval 13">
                <a:extLst>
                  <a:ext uri="{FF2B5EF4-FFF2-40B4-BE49-F238E27FC236}">
                    <a16:creationId xmlns:a16="http://schemas.microsoft.com/office/drawing/2014/main" id="{25EAEDC2-0A8A-4709-B0E3-7AB8ED1745AB}"/>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96917CF1-AC10-41AF-BEF6-3F1A313A72C5}"/>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91382026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a:t>Single Pole Double Throw Switch</a:t>
            </a:r>
            <a:endParaRPr lang="en-US" dirty="0"/>
          </a:p>
        </p:txBody>
      </p:sp>
      <p:sp>
        <p:nvSpPr>
          <p:cNvPr id="4" name="Date Placeholder 3"/>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p:cNvSpPr>
            <a:spLocks noGrp="1"/>
          </p:cNvSpPr>
          <p:nvPr>
            <p:ph type="sldNum" sz="quarter" idx="12"/>
          </p:nvPr>
        </p:nvSpPr>
        <p:spPr/>
        <p:txBody>
          <a:bodyPr/>
          <a:lstStyle/>
          <a:p>
            <a:fld id="{2495F090-CA2D-44FF-B42B-1156B48CA943}" type="slidenum">
              <a:rPr lang="en-IN" smtClean="0"/>
              <a:t>232</a:t>
            </a:fld>
            <a:endParaRPr lang="en-IN"/>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84838" y="769083"/>
            <a:ext cx="6163535" cy="4439270"/>
          </a:xfrm>
          <a:prstGeom prst="rect">
            <a:avLst/>
          </a:prstGeom>
          <a:ln>
            <a:solidFill>
              <a:schemeClr val="accent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402364"/>
            <a:ext cx="3705225" cy="1905902"/>
          </a:xfrm>
          <a:prstGeom prst="rect">
            <a:avLst/>
          </a:prstGeom>
          <a:ln>
            <a:solidFill>
              <a:schemeClr val="accent1"/>
            </a:solidFill>
          </a:ln>
        </p:spPr>
      </p:pic>
    </p:spTree>
    <p:extLst>
      <p:ext uri="{BB962C8B-B14F-4D97-AF65-F5344CB8AC3E}">
        <p14:creationId xmlns:p14="http://schemas.microsoft.com/office/powerpoint/2010/main" val="304365923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Response of SPDT Switch</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233</a:t>
            </a:fld>
            <a:endParaRPr lang="en-IN"/>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442825" y="1266520"/>
            <a:ext cx="4829849" cy="4363059"/>
          </a:xfrm>
          <a:prstGeom prst="rect">
            <a:avLst/>
          </a:prstGeom>
          <a:ln>
            <a:solidFill>
              <a:schemeClr val="accent1"/>
            </a:solidFill>
          </a:ln>
        </p:spPr>
      </p:pic>
    </p:spTree>
    <p:extLst>
      <p:ext uri="{BB962C8B-B14F-4D97-AF65-F5344CB8AC3E}">
        <p14:creationId xmlns:p14="http://schemas.microsoft.com/office/powerpoint/2010/main" val="111832788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Delay Elements</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234</a:t>
            </a:fld>
            <a:endParaRPr lang="en-IN"/>
          </a:p>
        </p:txBody>
      </p:sp>
      <p:sp>
        <p:nvSpPr>
          <p:cNvPr id="5" name="TextBox 4"/>
          <p:cNvSpPr txBox="1"/>
          <p:nvPr/>
        </p:nvSpPr>
        <p:spPr>
          <a:xfrm>
            <a:off x="628650" y="769084"/>
            <a:ext cx="8515350" cy="338554"/>
          </a:xfrm>
          <a:prstGeom prst="rect">
            <a:avLst/>
          </a:prstGeom>
          <a:noFill/>
        </p:spPr>
        <p:txBody>
          <a:bodyPr wrap="square" rtlCol="0">
            <a:spAutoFit/>
          </a:bodyPr>
          <a:lstStyle/>
          <a:p>
            <a:r>
              <a:rPr lang="en-IN" sz="1600" dirty="0"/>
              <a:t>Realizing HP/LP Delay elements is easy using network theory rather than formulas</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795" y="1204767"/>
            <a:ext cx="2934109" cy="2086266"/>
          </a:xfrm>
          <a:prstGeom prst="rect">
            <a:avLst/>
          </a:prstGeom>
          <a:ln>
            <a:solidFill>
              <a:srgbClr val="0070C0"/>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826" y="1204767"/>
            <a:ext cx="5172797" cy="3905795"/>
          </a:xfrm>
          <a:prstGeom prst="rect">
            <a:avLst/>
          </a:prstGeom>
          <a:ln>
            <a:solidFill>
              <a:srgbClr val="0070C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5300" y="4550375"/>
            <a:ext cx="1533739" cy="1629002"/>
          </a:xfrm>
          <a:prstGeom prst="rect">
            <a:avLst/>
          </a:prstGeom>
          <a:ln>
            <a:solidFill>
              <a:srgbClr val="0070C0"/>
            </a:solidFill>
          </a:ln>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761795" y="3388162"/>
            <a:ext cx="2743583" cy="2791215"/>
          </a:xfrm>
          <a:prstGeom prst="rect">
            <a:avLst/>
          </a:prstGeom>
          <a:ln>
            <a:solidFill>
              <a:srgbClr val="0070C0"/>
            </a:solidFill>
          </a:ln>
        </p:spPr>
      </p:pic>
    </p:spTree>
    <p:extLst>
      <p:ext uri="{BB962C8B-B14F-4D97-AF65-F5344CB8AC3E}">
        <p14:creationId xmlns:p14="http://schemas.microsoft.com/office/powerpoint/2010/main" val="202345740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180</a:t>
            </a:r>
            <a:r>
              <a:rPr lang="en-IN" dirty="0">
                <a:latin typeface="Calibri" panose="020F0502020204030204" pitchFamily="34" charset="0"/>
                <a:cs typeface="Calibri" panose="020F0502020204030204" pitchFamily="34" charset="0"/>
              </a:rPr>
              <a:t>⁰ Delay using HP &amp; LP</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235</a:t>
            </a:fld>
            <a:endParaRPr lang="en-I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93" y="942638"/>
            <a:ext cx="3953427" cy="4820323"/>
          </a:xfrm>
          <a:prstGeom prst="rect">
            <a:avLst/>
          </a:prstGeom>
          <a:ln>
            <a:solidFill>
              <a:srgbClr val="0070C0"/>
            </a:solidFill>
          </a:ln>
        </p:spPr>
      </p:pic>
      <mc:AlternateContent xmlns:mc="http://schemas.openxmlformats.org/markup-compatibility/2006" xmlns:a14="http://schemas.microsoft.com/office/drawing/2010/main">
        <mc:Choice Requires="a14">
          <p:sp>
            <p:nvSpPr>
              <p:cNvPr id="6" name="TextBox 5"/>
              <p:cNvSpPr txBox="1"/>
              <p:nvPr/>
            </p:nvSpPr>
            <p:spPr>
              <a:xfrm>
                <a:off x="4835020" y="2886075"/>
                <a:ext cx="929998" cy="37555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IN" b="0" i="1" smtClean="0">
                            <a:latin typeface="Cambria Math" panose="02040503050406030204" pitchFamily="18" charset="0"/>
                            <a:ea typeface="Cambria Math" panose="02040503050406030204" pitchFamily="18" charset="0"/>
                          </a:rPr>
                          <m:t>2</m:t>
                        </m:r>
                      </m:e>
                      <m:sup>
                        <m:r>
                          <a:rPr lang="en-US" i="1" smtClean="0">
                            <a:latin typeface="Cambria Math" panose="02040503050406030204" pitchFamily="18" charset="0"/>
                            <a:ea typeface="Cambria Math" panose="02040503050406030204" pitchFamily="18" charset="0"/>
                          </a:rPr>
                          <m:t>°</m:t>
                        </m:r>
                      </m:sup>
                    </m:sSup>
                  </m:oMath>
                </a14:m>
                <a:r>
                  <a:rPr lang="en-US" dirty="0"/>
                  <a:t> PE</a:t>
                </a:r>
              </a:p>
            </p:txBody>
          </p:sp>
        </mc:Choice>
        <mc:Fallback xmlns="">
          <p:sp>
            <p:nvSpPr>
              <p:cNvPr id="6" name="TextBox 5"/>
              <p:cNvSpPr txBox="1">
                <a:spLocks noRot="1" noChangeAspect="1" noMove="1" noResize="1" noEditPoints="1" noAdjustHandles="1" noChangeArrowheads="1" noChangeShapeType="1" noTextEdit="1"/>
              </p:cNvSpPr>
              <p:nvPr/>
            </p:nvSpPr>
            <p:spPr>
              <a:xfrm>
                <a:off x="4835020" y="2886075"/>
                <a:ext cx="929998" cy="375552"/>
              </a:xfrm>
              <a:prstGeom prst="rect">
                <a:avLst/>
              </a:prstGeom>
              <a:blipFill>
                <a:blip r:embed="rId3"/>
                <a:stretch>
                  <a:fillRect t="-4839" r="-4575" b="-25806"/>
                </a:stretch>
              </a:blipFill>
            </p:spPr>
            <p:txBody>
              <a:bodyPr/>
              <a:lstStyle/>
              <a:p>
                <a:r>
                  <a:rPr lang="en-US">
                    <a:noFill/>
                  </a:rPr>
                  <a:t> </a:t>
                </a:r>
              </a:p>
            </p:txBody>
          </p:sp>
        </mc:Fallback>
      </mc:AlternateContent>
    </p:spTree>
    <p:extLst>
      <p:ext uri="{BB962C8B-B14F-4D97-AF65-F5344CB8AC3E}">
        <p14:creationId xmlns:p14="http://schemas.microsoft.com/office/powerpoint/2010/main" val="219093003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90</a:t>
            </a:r>
            <a:r>
              <a:rPr lang="en-IN" dirty="0">
                <a:latin typeface="Calibri" panose="020F0502020204030204" pitchFamily="34" charset="0"/>
                <a:cs typeface="Calibri" panose="020F0502020204030204" pitchFamily="34" charset="0"/>
              </a:rPr>
              <a:t>⁰ Delay using HP &amp; LP</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236</a:t>
            </a:fld>
            <a:endParaRPr lang="en-IN"/>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32984" y="769084"/>
            <a:ext cx="4419190" cy="3374291"/>
          </a:xfrm>
          <a:prstGeom prst="rect">
            <a:avLst/>
          </a:prstGeom>
          <a:ln>
            <a:solidFill>
              <a:srgbClr val="0070C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587" y="769084"/>
            <a:ext cx="3677163" cy="4601217"/>
          </a:xfrm>
          <a:prstGeom prst="rect">
            <a:avLst/>
          </a:prstGeom>
          <a:ln>
            <a:solidFill>
              <a:srgbClr val="0070C0"/>
            </a:solidFill>
          </a:ln>
        </p:spPr>
      </p:pic>
    </p:spTree>
    <p:extLst>
      <p:ext uri="{BB962C8B-B14F-4D97-AF65-F5344CB8AC3E}">
        <p14:creationId xmlns:p14="http://schemas.microsoft.com/office/powerpoint/2010/main" val="3132620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45</a:t>
            </a:r>
            <a:r>
              <a:rPr lang="en-IN" dirty="0">
                <a:latin typeface="Calibri" panose="020F0502020204030204" pitchFamily="34" charset="0"/>
                <a:cs typeface="Calibri" panose="020F0502020204030204" pitchFamily="34" charset="0"/>
              </a:rPr>
              <a:t>⁰ Delay using HP &amp; LP</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237</a:t>
            </a:fld>
            <a:endParaRPr lang="en-I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769084"/>
            <a:ext cx="4582401" cy="3602891"/>
          </a:xfrm>
          <a:prstGeom prst="rect">
            <a:avLst/>
          </a:prstGeom>
          <a:ln>
            <a:solidFill>
              <a:srgbClr val="0070C0"/>
            </a:solidFill>
          </a:ln>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458416" y="769084"/>
            <a:ext cx="3544121" cy="4212491"/>
          </a:xfrm>
          <a:prstGeom prst="rect">
            <a:avLst/>
          </a:prstGeom>
          <a:ln>
            <a:solidFill>
              <a:srgbClr val="0070C0"/>
            </a:solidFill>
          </a:ln>
        </p:spPr>
      </p:pic>
    </p:spTree>
    <p:extLst>
      <p:ext uri="{BB962C8B-B14F-4D97-AF65-F5344CB8AC3E}">
        <p14:creationId xmlns:p14="http://schemas.microsoft.com/office/powerpoint/2010/main" val="138861389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22.5</a:t>
            </a:r>
            <a:r>
              <a:rPr lang="en-IN" dirty="0">
                <a:latin typeface="Calibri" panose="020F0502020204030204" pitchFamily="34" charset="0"/>
                <a:cs typeface="Calibri" panose="020F0502020204030204" pitchFamily="34" charset="0"/>
              </a:rPr>
              <a:t>⁰ Delay using HP &amp; BP</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238</a:t>
            </a:fld>
            <a:endParaRPr lang="en-IN"/>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61635" y="769084"/>
            <a:ext cx="4808308" cy="3164741"/>
          </a:xfrm>
          <a:prstGeom prst="rect">
            <a:avLst/>
          </a:prstGeom>
          <a:ln>
            <a:solidFill>
              <a:srgbClr val="0070C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3413" y="769084"/>
            <a:ext cx="3403632" cy="4422041"/>
          </a:xfrm>
          <a:prstGeom prst="rect">
            <a:avLst/>
          </a:prstGeom>
          <a:ln>
            <a:solidFill>
              <a:srgbClr val="0070C0"/>
            </a:solidFill>
          </a:ln>
        </p:spPr>
      </p:pic>
    </p:spTree>
    <p:extLst>
      <p:ext uri="{BB962C8B-B14F-4D97-AF65-F5344CB8AC3E}">
        <p14:creationId xmlns:p14="http://schemas.microsoft.com/office/powerpoint/2010/main" val="366700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11.25</a:t>
            </a:r>
            <a:r>
              <a:rPr lang="en-IN" dirty="0">
                <a:latin typeface="Calibri" panose="020F0502020204030204" pitchFamily="34" charset="0"/>
                <a:cs typeface="Calibri" panose="020F0502020204030204" pitchFamily="34" charset="0"/>
              </a:rPr>
              <a:t>⁰ Delay using HP &amp; BP</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239</a:t>
            </a:fld>
            <a:endParaRPr lang="en-I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64" y="769084"/>
            <a:ext cx="4744112" cy="3086531"/>
          </a:xfrm>
          <a:prstGeom prst="rect">
            <a:avLst/>
          </a:prstGeom>
          <a:ln>
            <a:solidFill>
              <a:srgbClr val="0070C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339" y="769084"/>
            <a:ext cx="3553321" cy="4639322"/>
          </a:xfrm>
          <a:prstGeom prst="rect">
            <a:avLst/>
          </a:prstGeom>
          <a:ln>
            <a:solidFill>
              <a:srgbClr val="0070C0"/>
            </a:solidFill>
          </a:ln>
        </p:spPr>
      </p:pic>
    </p:spTree>
    <p:extLst>
      <p:ext uri="{BB962C8B-B14F-4D97-AF65-F5344CB8AC3E}">
        <p14:creationId xmlns:p14="http://schemas.microsoft.com/office/powerpoint/2010/main" val="3682226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E76D-A045-4148-8BB5-C3CEEC629554}"/>
              </a:ext>
            </a:extLst>
          </p:cNvPr>
          <p:cNvSpPr>
            <a:spLocks noGrp="1"/>
          </p:cNvSpPr>
          <p:nvPr>
            <p:ph type="title"/>
          </p:nvPr>
        </p:nvSpPr>
        <p:spPr/>
        <p:txBody>
          <a:bodyPr/>
          <a:lstStyle/>
          <a:p>
            <a:r>
              <a:rPr lang="en-IN" dirty="0"/>
              <a:t>Organizing Workspace and Setup</a:t>
            </a:r>
          </a:p>
        </p:txBody>
      </p:sp>
      <p:sp>
        <p:nvSpPr>
          <p:cNvPr id="3" name="Date Placeholder 2">
            <a:extLst>
              <a:ext uri="{FF2B5EF4-FFF2-40B4-BE49-F238E27FC236}">
                <a16:creationId xmlns:a16="http://schemas.microsoft.com/office/drawing/2014/main" id="{D3A693A8-E5E6-481E-82AC-F0361DF6800E}"/>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BED8A925-E1E0-4F17-AEFA-19E888428ABE}"/>
              </a:ext>
            </a:extLst>
          </p:cNvPr>
          <p:cNvSpPr>
            <a:spLocks noGrp="1"/>
          </p:cNvSpPr>
          <p:nvPr>
            <p:ph type="sldNum" sz="quarter" idx="12"/>
          </p:nvPr>
        </p:nvSpPr>
        <p:spPr/>
        <p:txBody>
          <a:bodyPr/>
          <a:lstStyle/>
          <a:p>
            <a:fld id="{2495F090-CA2D-44FF-B42B-1156B48CA943}" type="slidenum">
              <a:rPr lang="en-IN" smtClean="0"/>
              <a:t>24</a:t>
            </a:fld>
            <a:endParaRPr lang="en-IN"/>
          </a:p>
        </p:txBody>
      </p:sp>
      <p:grpSp>
        <p:nvGrpSpPr>
          <p:cNvPr id="21" name="Group 20">
            <a:extLst>
              <a:ext uri="{FF2B5EF4-FFF2-40B4-BE49-F238E27FC236}">
                <a16:creationId xmlns:a16="http://schemas.microsoft.com/office/drawing/2014/main" id="{3EBDF55B-4AA4-4B2F-A751-C4703C4211A1}"/>
              </a:ext>
            </a:extLst>
          </p:cNvPr>
          <p:cNvGrpSpPr/>
          <p:nvPr/>
        </p:nvGrpSpPr>
        <p:grpSpPr>
          <a:xfrm>
            <a:off x="628650" y="642901"/>
            <a:ext cx="8349985" cy="3286122"/>
            <a:chOff x="628650" y="642901"/>
            <a:chExt cx="8349985" cy="3286122"/>
          </a:xfrm>
        </p:grpSpPr>
        <p:sp>
          <p:nvSpPr>
            <p:cNvPr id="7" name="TextBox 6">
              <a:extLst>
                <a:ext uri="{FF2B5EF4-FFF2-40B4-BE49-F238E27FC236}">
                  <a16:creationId xmlns:a16="http://schemas.microsoft.com/office/drawing/2014/main" id="{8F999BBB-8443-4643-9DC4-95392CB74068}"/>
                </a:ext>
              </a:extLst>
            </p:cNvPr>
            <p:cNvSpPr txBox="1"/>
            <p:nvPr/>
          </p:nvSpPr>
          <p:spPr>
            <a:xfrm>
              <a:off x="628650" y="932486"/>
              <a:ext cx="3236784" cy="369332"/>
            </a:xfrm>
            <a:prstGeom prst="rect">
              <a:avLst/>
            </a:prstGeom>
            <a:noFill/>
          </p:spPr>
          <p:txBody>
            <a:bodyPr wrap="none" rtlCol="0">
              <a:spAutoFit/>
            </a:bodyPr>
            <a:lstStyle/>
            <a:p>
              <a:r>
                <a:rPr lang="en-IN" dirty="0"/>
                <a:t>Move Library Files to a Folder</a:t>
              </a:r>
            </a:p>
          </p:txBody>
        </p:sp>
        <p:sp>
          <p:nvSpPr>
            <p:cNvPr id="8" name="Speech Bubble: Oval 7">
              <a:extLst>
                <a:ext uri="{FF2B5EF4-FFF2-40B4-BE49-F238E27FC236}">
                  <a16:creationId xmlns:a16="http://schemas.microsoft.com/office/drawing/2014/main" id="{DE879E1D-AC1F-4A17-BD2A-B3C468BF2C61}"/>
                </a:ext>
              </a:extLst>
            </p:cNvPr>
            <p:cNvSpPr/>
            <p:nvPr/>
          </p:nvSpPr>
          <p:spPr>
            <a:xfrm>
              <a:off x="865990" y="64290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grpSp>
          <p:nvGrpSpPr>
            <p:cNvPr id="10" name="Group 9">
              <a:extLst>
                <a:ext uri="{FF2B5EF4-FFF2-40B4-BE49-F238E27FC236}">
                  <a16:creationId xmlns:a16="http://schemas.microsoft.com/office/drawing/2014/main" id="{8BCB228B-C6C9-46BD-9808-75B5D19D3BC6}"/>
                </a:ext>
              </a:extLst>
            </p:cNvPr>
            <p:cNvGrpSpPr/>
            <p:nvPr/>
          </p:nvGrpSpPr>
          <p:grpSpPr>
            <a:xfrm>
              <a:off x="733197" y="1301818"/>
              <a:ext cx="2751058" cy="1966130"/>
              <a:chOff x="733197" y="1301818"/>
              <a:chExt cx="2751058" cy="1966130"/>
            </a:xfrm>
          </p:grpSpPr>
          <p:pic>
            <p:nvPicPr>
              <p:cNvPr id="6" name="Picture 5">
                <a:extLst>
                  <a:ext uri="{FF2B5EF4-FFF2-40B4-BE49-F238E27FC236}">
                    <a16:creationId xmlns:a16="http://schemas.microsoft.com/office/drawing/2014/main" id="{9D737B15-0B97-4E12-8B0B-B84B9ED58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97" y="1301818"/>
                <a:ext cx="2751058" cy="1966130"/>
              </a:xfrm>
              <a:prstGeom prst="rect">
                <a:avLst/>
              </a:prstGeom>
              <a:ln>
                <a:solidFill>
                  <a:srgbClr val="0070C0"/>
                </a:solidFill>
              </a:ln>
            </p:spPr>
          </p:pic>
          <p:sp>
            <p:nvSpPr>
              <p:cNvPr id="9" name="Arrow: Up 8">
                <a:extLst>
                  <a:ext uri="{FF2B5EF4-FFF2-40B4-BE49-F238E27FC236}">
                    <a16:creationId xmlns:a16="http://schemas.microsoft.com/office/drawing/2014/main" id="{72A81BE2-C77E-43F5-8DC9-10AD5441268E}"/>
                  </a:ext>
                </a:extLst>
              </p:cNvPr>
              <p:cNvSpPr/>
              <p:nvPr/>
            </p:nvSpPr>
            <p:spPr>
              <a:xfrm rot="19711861">
                <a:off x="1914275" y="2503503"/>
                <a:ext cx="126488" cy="177553"/>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3" name="TextBox 12">
              <a:extLst>
                <a:ext uri="{FF2B5EF4-FFF2-40B4-BE49-F238E27FC236}">
                  <a16:creationId xmlns:a16="http://schemas.microsoft.com/office/drawing/2014/main" id="{0061B295-72B6-46B9-8977-713D6AF55572}"/>
                </a:ext>
              </a:extLst>
            </p:cNvPr>
            <p:cNvSpPr txBox="1"/>
            <p:nvPr/>
          </p:nvSpPr>
          <p:spPr>
            <a:xfrm>
              <a:off x="4228951" y="932486"/>
              <a:ext cx="4390946" cy="369332"/>
            </a:xfrm>
            <a:prstGeom prst="rect">
              <a:avLst/>
            </a:prstGeom>
            <a:noFill/>
          </p:spPr>
          <p:txBody>
            <a:bodyPr wrap="none" rtlCol="0">
              <a:spAutoFit/>
            </a:bodyPr>
            <a:lstStyle/>
            <a:p>
              <a:r>
                <a:rPr lang="en-IN" dirty="0"/>
                <a:t>Create a Simulate-able design  as shown</a:t>
              </a:r>
            </a:p>
          </p:txBody>
        </p:sp>
        <p:sp>
          <p:nvSpPr>
            <p:cNvPr id="14" name="Speech Bubble: Oval 13">
              <a:extLst>
                <a:ext uri="{FF2B5EF4-FFF2-40B4-BE49-F238E27FC236}">
                  <a16:creationId xmlns:a16="http://schemas.microsoft.com/office/drawing/2014/main" id="{2182BB41-2AC7-4F82-9E55-DF94BD66370F}"/>
                </a:ext>
              </a:extLst>
            </p:cNvPr>
            <p:cNvSpPr/>
            <p:nvPr/>
          </p:nvSpPr>
          <p:spPr>
            <a:xfrm>
              <a:off x="4445384" y="70599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pic>
          <p:nvPicPr>
            <p:cNvPr id="16" name="Picture 15">
              <a:extLst>
                <a:ext uri="{FF2B5EF4-FFF2-40B4-BE49-F238E27FC236}">
                  <a16:creationId xmlns:a16="http://schemas.microsoft.com/office/drawing/2014/main" id="{A5B7FB29-132E-4A0E-A8F0-52C9FAA1B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802" y="1301818"/>
              <a:ext cx="5389833" cy="2627205"/>
            </a:xfrm>
            <a:prstGeom prst="rect">
              <a:avLst/>
            </a:prstGeom>
            <a:ln>
              <a:solidFill>
                <a:srgbClr val="0070C0"/>
              </a:solidFill>
            </a:ln>
          </p:spPr>
        </p:pic>
        <p:sp>
          <p:nvSpPr>
            <p:cNvPr id="17" name="TextBox 16">
              <a:extLst>
                <a:ext uri="{FF2B5EF4-FFF2-40B4-BE49-F238E27FC236}">
                  <a16:creationId xmlns:a16="http://schemas.microsoft.com/office/drawing/2014/main" id="{4B683486-8EE0-412A-85D6-212D9F27ECA3}"/>
                </a:ext>
              </a:extLst>
            </p:cNvPr>
            <p:cNvSpPr txBox="1"/>
            <p:nvPr/>
          </p:nvSpPr>
          <p:spPr>
            <a:xfrm>
              <a:off x="5042488" y="3559691"/>
              <a:ext cx="1608133" cy="369332"/>
            </a:xfrm>
            <a:prstGeom prst="rect">
              <a:avLst/>
            </a:prstGeom>
            <a:solidFill>
              <a:schemeClr val="bg1"/>
            </a:solidFill>
            <a:ln>
              <a:solidFill>
                <a:srgbClr val="0070C0"/>
              </a:solidFill>
            </a:ln>
          </p:spPr>
          <p:txBody>
            <a:bodyPr wrap="none" rtlCol="0">
              <a:spAutoFit/>
            </a:bodyPr>
            <a:lstStyle/>
            <a:p>
              <a:r>
                <a:rPr lang="en-IN" dirty="0"/>
                <a:t>Devices-MOS</a:t>
              </a:r>
            </a:p>
          </p:txBody>
        </p:sp>
        <p:sp>
          <p:nvSpPr>
            <p:cNvPr id="18" name="TextBox 17">
              <a:extLst>
                <a:ext uri="{FF2B5EF4-FFF2-40B4-BE49-F238E27FC236}">
                  <a16:creationId xmlns:a16="http://schemas.microsoft.com/office/drawing/2014/main" id="{0060DB95-FFD7-42FA-8221-FBB736650A58}"/>
                </a:ext>
              </a:extLst>
            </p:cNvPr>
            <p:cNvSpPr txBox="1"/>
            <p:nvPr/>
          </p:nvSpPr>
          <p:spPr>
            <a:xfrm>
              <a:off x="1111276" y="3464841"/>
              <a:ext cx="3070071" cy="369332"/>
            </a:xfrm>
            <a:prstGeom prst="rect">
              <a:avLst/>
            </a:prstGeom>
            <a:solidFill>
              <a:schemeClr val="bg1"/>
            </a:solidFill>
            <a:ln>
              <a:solidFill>
                <a:srgbClr val="0070C0"/>
              </a:solidFill>
            </a:ln>
          </p:spPr>
          <p:txBody>
            <a:bodyPr wrap="none" rtlCol="0">
              <a:spAutoFit/>
            </a:bodyPr>
            <a:lstStyle/>
            <a:p>
              <a:r>
                <a:rPr lang="en-IN" dirty="0"/>
                <a:t>Source- Frequency Domain</a:t>
              </a:r>
            </a:p>
          </p:txBody>
        </p:sp>
        <p:sp>
          <p:nvSpPr>
            <p:cNvPr id="19" name="TextBox 18">
              <a:extLst>
                <a:ext uri="{FF2B5EF4-FFF2-40B4-BE49-F238E27FC236}">
                  <a16:creationId xmlns:a16="http://schemas.microsoft.com/office/drawing/2014/main" id="{E6C39662-2612-45E5-A7E6-A8B40D5EB390}"/>
                </a:ext>
              </a:extLst>
            </p:cNvPr>
            <p:cNvSpPr txBox="1"/>
            <p:nvPr/>
          </p:nvSpPr>
          <p:spPr>
            <a:xfrm>
              <a:off x="6946441" y="3190359"/>
              <a:ext cx="1736373" cy="369332"/>
            </a:xfrm>
            <a:prstGeom prst="rect">
              <a:avLst/>
            </a:prstGeom>
            <a:solidFill>
              <a:schemeClr val="bg1"/>
            </a:solidFill>
            <a:ln>
              <a:solidFill>
                <a:srgbClr val="0070C0"/>
              </a:solidFill>
            </a:ln>
          </p:spPr>
          <p:txBody>
            <a:bodyPr wrap="none" rtlCol="0">
              <a:spAutoFit/>
            </a:bodyPr>
            <a:lstStyle/>
            <a:p>
              <a:r>
                <a:rPr lang="en-IN" dirty="0"/>
                <a:t>Simulation- DC</a:t>
              </a:r>
            </a:p>
          </p:txBody>
        </p:sp>
        <p:sp>
          <p:nvSpPr>
            <p:cNvPr id="20" name="TextBox 19">
              <a:extLst>
                <a:ext uri="{FF2B5EF4-FFF2-40B4-BE49-F238E27FC236}">
                  <a16:creationId xmlns:a16="http://schemas.microsoft.com/office/drawing/2014/main" id="{519E65AC-95AF-448E-B1C3-BA07BA792339}"/>
                </a:ext>
              </a:extLst>
            </p:cNvPr>
            <p:cNvSpPr txBox="1"/>
            <p:nvPr/>
          </p:nvSpPr>
          <p:spPr>
            <a:xfrm>
              <a:off x="3588802" y="2151239"/>
              <a:ext cx="1860509" cy="369332"/>
            </a:xfrm>
            <a:prstGeom prst="rect">
              <a:avLst/>
            </a:prstGeom>
            <a:solidFill>
              <a:schemeClr val="bg1"/>
            </a:solidFill>
            <a:ln>
              <a:solidFill>
                <a:srgbClr val="0070C0"/>
              </a:solidFill>
            </a:ln>
          </p:spPr>
          <p:txBody>
            <a:bodyPr wrap="none" rtlCol="0">
              <a:spAutoFit/>
            </a:bodyPr>
            <a:lstStyle/>
            <a:p>
              <a:r>
                <a:rPr lang="en-IN" dirty="0"/>
                <a:t>Workspace Tree</a:t>
              </a:r>
            </a:p>
          </p:txBody>
        </p:sp>
      </p:grpSp>
      <p:sp>
        <p:nvSpPr>
          <p:cNvPr id="22" name="Freeform: Shape 21">
            <a:extLst>
              <a:ext uri="{FF2B5EF4-FFF2-40B4-BE49-F238E27FC236}">
                <a16:creationId xmlns:a16="http://schemas.microsoft.com/office/drawing/2014/main" id="{4452B78C-3923-42C7-AD70-E8E6D49F891A}"/>
              </a:ext>
            </a:extLst>
          </p:cNvPr>
          <p:cNvSpPr/>
          <p:nvPr/>
        </p:nvSpPr>
        <p:spPr>
          <a:xfrm>
            <a:off x="8170878" y="1952461"/>
            <a:ext cx="449020" cy="266955"/>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cxnSp>
        <p:nvCxnSpPr>
          <p:cNvPr id="24" name="Straight Arrow Connector 23">
            <a:extLst>
              <a:ext uri="{FF2B5EF4-FFF2-40B4-BE49-F238E27FC236}">
                <a16:creationId xmlns:a16="http://schemas.microsoft.com/office/drawing/2014/main" id="{B6278E15-6CD5-4A1F-BCD5-1FB244D2A96D}"/>
              </a:ext>
            </a:extLst>
          </p:cNvPr>
          <p:cNvCxnSpPr>
            <a:stCxn id="22" idx="1"/>
          </p:cNvCxnSpPr>
          <p:nvPr/>
        </p:nvCxnSpPr>
        <p:spPr>
          <a:xfrm flipH="1" flipV="1">
            <a:off x="6347534" y="1811045"/>
            <a:ext cx="1847205" cy="22572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B16358F-F722-480A-A973-92DA1EF850B8}"/>
              </a:ext>
            </a:extLst>
          </p:cNvPr>
          <p:cNvSpPr txBox="1"/>
          <p:nvPr/>
        </p:nvSpPr>
        <p:spPr>
          <a:xfrm>
            <a:off x="713180" y="5580997"/>
            <a:ext cx="8265455" cy="646331"/>
          </a:xfrm>
          <a:prstGeom prst="rect">
            <a:avLst/>
          </a:prstGeom>
          <a:noFill/>
        </p:spPr>
        <p:txBody>
          <a:bodyPr wrap="square" rtlCol="0">
            <a:spAutoFit/>
          </a:bodyPr>
          <a:lstStyle/>
          <a:p>
            <a:r>
              <a:rPr lang="en-IN" dirty="0"/>
              <a:t>Perform Vds sweep in DC controller and Vgs sweep in Parameter Sweep referring to inner sweep in DC1 controller</a:t>
            </a:r>
          </a:p>
        </p:txBody>
      </p:sp>
      <p:sp>
        <p:nvSpPr>
          <p:cNvPr id="26" name="Speech Bubble: Oval 25">
            <a:extLst>
              <a:ext uri="{FF2B5EF4-FFF2-40B4-BE49-F238E27FC236}">
                <a16:creationId xmlns:a16="http://schemas.microsoft.com/office/drawing/2014/main" id="{6B1E35F2-6EC3-40C3-B516-F2CE32D3440F}"/>
              </a:ext>
            </a:extLst>
          </p:cNvPr>
          <p:cNvSpPr/>
          <p:nvPr/>
        </p:nvSpPr>
        <p:spPr>
          <a:xfrm>
            <a:off x="929613" y="5313331"/>
            <a:ext cx="65061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10</a:t>
            </a:r>
          </a:p>
        </p:txBody>
      </p:sp>
      <p:sp>
        <p:nvSpPr>
          <p:cNvPr id="27" name="TextBox 26">
            <a:extLst>
              <a:ext uri="{FF2B5EF4-FFF2-40B4-BE49-F238E27FC236}">
                <a16:creationId xmlns:a16="http://schemas.microsoft.com/office/drawing/2014/main" id="{1C70FFBC-945D-440B-91AA-7BBF840859D5}"/>
              </a:ext>
            </a:extLst>
          </p:cNvPr>
          <p:cNvSpPr txBox="1"/>
          <p:nvPr/>
        </p:nvSpPr>
        <p:spPr>
          <a:xfrm>
            <a:off x="728364" y="4360428"/>
            <a:ext cx="3603940" cy="369332"/>
          </a:xfrm>
          <a:prstGeom prst="rect">
            <a:avLst/>
          </a:prstGeom>
          <a:noFill/>
        </p:spPr>
        <p:txBody>
          <a:bodyPr wrap="square" rtlCol="0">
            <a:spAutoFit/>
          </a:bodyPr>
          <a:lstStyle/>
          <a:p>
            <a:r>
              <a:rPr lang="en-IN" dirty="0"/>
              <a:t>Declare used variables using Var</a:t>
            </a:r>
          </a:p>
        </p:txBody>
      </p:sp>
      <p:sp>
        <p:nvSpPr>
          <p:cNvPr id="28" name="Speech Bubble: Oval 27">
            <a:extLst>
              <a:ext uri="{FF2B5EF4-FFF2-40B4-BE49-F238E27FC236}">
                <a16:creationId xmlns:a16="http://schemas.microsoft.com/office/drawing/2014/main" id="{A05EBE91-6B1F-4B89-BD30-3AF27D047B10}"/>
              </a:ext>
            </a:extLst>
          </p:cNvPr>
          <p:cNvSpPr/>
          <p:nvPr/>
        </p:nvSpPr>
        <p:spPr>
          <a:xfrm>
            <a:off x="944796" y="409276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sp>
        <p:nvSpPr>
          <p:cNvPr id="31" name="TextBox 30">
            <a:extLst>
              <a:ext uri="{FF2B5EF4-FFF2-40B4-BE49-F238E27FC236}">
                <a16:creationId xmlns:a16="http://schemas.microsoft.com/office/drawing/2014/main" id="{F454C382-DB24-4AE9-B286-3EEE71827B1C}"/>
              </a:ext>
            </a:extLst>
          </p:cNvPr>
          <p:cNvSpPr txBox="1"/>
          <p:nvPr/>
        </p:nvSpPr>
        <p:spPr>
          <a:xfrm>
            <a:off x="747954" y="4951591"/>
            <a:ext cx="7767396" cy="369332"/>
          </a:xfrm>
          <a:prstGeom prst="rect">
            <a:avLst/>
          </a:prstGeom>
          <a:noFill/>
        </p:spPr>
        <p:txBody>
          <a:bodyPr wrap="square" rtlCol="0">
            <a:spAutoFit/>
          </a:bodyPr>
          <a:lstStyle/>
          <a:p>
            <a:r>
              <a:rPr lang="en-IN" dirty="0"/>
              <a:t>Place Silterra Include File from Workspace Tree using Drag and Drop</a:t>
            </a:r>
          </a:p>
        </p:txBody>
      </p:sp>
      <p:sp>
        <p:nvSpPr>
          <p:cNvPr id="32" name="Speech Bubble: Oval 31">
            <a:extLst>
              <a:ext uri="{FF2B5EF4-FFF2-40B4-BE49-F238E27FC236}">
                <a16:creationId xmlns:a16="http://schemas.microsoft.com/office/drawing/2014/main" id="{338986E3-E665-4AF3-9CA2-271C6B88D4CC}"/>
              </a:ext>
            </a:extLst>
          </p:cNvPr>
          <p:cNvSpPr/>
          <p:nvPr/>
        </p:nvSpPr>
        <p:spPr>
          <a:xfrm>
            <a:off x="946961" y="468216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9</a:t>
            </a:r>
          </a:p>
        </p:txBody>
      </p:sp>
      <p:sp>
        <p:nvSpPr>
          <p:cNvPr id="33" name="Speech Bubble: Oval 32">
            <a:extLst>
              <a:ext uri="{FF2B5EF4-FFF2-40B4-BE49-F238E27FC236}">
                <a16:creationId xmlns:a16="http://schemas.microsoft.com/office/drawing/2014/main" id="{A77AD844-6BD0-42AA-93FD-DEE0F885A480}"/>
              </a:ext>
            </a:extLst>
          </p:cNvPr>
          <p:cNvSpPr/>
          <p:nvPr/>
        </p:nvSpPr>
        <p:spPr>
          <a:xfrm>
            <a:off x="4797202" y="409276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8</a:t>
            </a:r>
          </a:p>
        </p:txBody>
      </p:sp>
      <p:sp>
        <p:nvSpPr>
          <p:cNvPr id="34" name="TextBox 33">
            <a:extLst>
              <a:ext uri="{FF2B5EF4-FFF2-40B4-BE49-F238E27FC236}">
                <a16:creationId xmlns:a16="http://schemas.microsoft.com/office/drawing/2014/main" id="{A47D31A0-7343-43D6-91BA-0CBE094F8799}"/>
              </a:ext>
            </a:extLst>
          </p:cNvPr>
          <p:cNvSpPr txBox="1"/>
          <p:nvPr/>
        </p:nvSpPr>
        <p:spPr>
          <a:xfrm>
            <a:off x="4548736" y="4317579"/>
            <a:ext cx="4749552" cy="369332"/>
          </a:xfrm>
          <a:prstGeom prst="rect">
            <a:avLst/>
          </a:prstGeom>
          <a:noFill/>
        </p:spPr>
        <p:txBody>
          <a:bodyPr wrap="square" rtlCol="0">
            <a:spAutoFit/>
          </a:bodyPr>
          <a:lstStyle/>
          <a:p>
            <a:r>
              <a:rPr lang="en-IN" dirty="0"/>
              <a:t>Use Current Probe to measure drain current</a:t>
            </a:r>
          </a:p>
        </p:txBody>
      </p:sp>
    </p:spTree>
    <p:extLst>
      <p:ext uri="{BB962C8B-B14F-4D97-AF65-F5344CB8AC3E}">
        <p14:creationId xmlns:p14="http://schemas.microsoft.com/office/powerpoint/2010/main" val="4689931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5.625</a:t>
            </a:r>
            <a:r>
              <a:rPr lang="en-IN" dirty="0">
                <a:latin typeface="Calibri" panose="020F0502020204030204" pitchFamily="34" charset="0"/>
                <a:cs typeface="Calibri" panose="020F0502020204030204" pitchFamily="34" charset="0"/>
              </a:rPr>
              <a:t>⁰ Delay using HP &amp; BP</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240</a:t>
            </a:fld>
            <a:endParaRPr lang="en-IN"/>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18736" y="769083"/>
            <a:ext cx="5314244" cy="3648585"/>
          </a:xfrm>
          <a:prstGeom prst="rect">
            <a:avLst/>
          </a:prstGeom>
          <a:ln>
            <a:solidFill>
              <a:srgbClr val="0070C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9386" y="769084"/>
            <a:ext cx="2848373" cy="3648584"/>
          </a:xfrm>
          <a:prstGeom prst="rect">
            <a:avLst/>
          </a:prstGeom>
          <a:ln>
            <a:solidFill>
              <a:srgbClr val="0070C0"/>
            </a:solidFill>
          </a:ln>
        </p:spPr>
      </p:pic>
    </p:spTree>
    <p:extLst>
      <p:ext uri="{BB962C8B-B14F-4D97-AF65-F5344CB8AC3E}">
        <p14:creationId xmlns:p14="http://schemas.microsoft.com/office/powerpoint/2010/main" val="339519926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6-Bit Phase Shifter</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241</a:t>
            </a:fld>
            <a:endParaRPr lang="en-I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547" y="769084"/>
            <a:ext cx="5987003" cy="2923543"/>
          </a:xfrm>
          <a:prstGeom prst="rect">
            <a:avLst/>
          </a:prstGeom>
          <a:ln>
            <a:solidFill>
              <a:srgbClr val="0070C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47" y="4022240"/>
            <a:ext cx="6134956" cy="2086266"/>
          </a:xfrm>
          <a:prstGeom prst="rect">
            <a:avLst/>
          </a:prstGeom>
          <a:ln>
            <a:solidFill>
              <a:srgbClr val="0070C0"/>
            </a:solidFill>
          </a:ln>
        </p:spPr>
      </p:pic>
    </p:spTree>
    <p:extLst>
      <p:ext uri="{BB962C8B-B14F-4D97-AF65-F5344CB8AC3E}">
        <p14:creationId xmlns:p14="http://schemas.microsoft.com/office/powerpoint/2010/main" val="45955673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Simulating 6-bit Phase Shifter</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242</a:t>
            </a:fld>
            <a:endParaRPr lang="en-IN"/>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37" r="2437"/>
          <a:stretch/>
        </p:blipFill>
        <p:spPr>
          <a:xfrm>
            <a:off x="3593965" y="1428412"/>
            <a:ext cx="5530985" cy="4839375"/>
          </a:xfrm>
          <a:prstGeom prst="rect">
            <a:avLst/>
          </a:prstGeom>
          <a:ln>
            <a:solidFill>
              <a:srgbClr val="0070C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769084"/>
            <a:ext cx="2889115" cy="2991084"/>
          </a:xfrm>
          <a:prstGeom prst="rect">
            <a:avLst/>
          </a:prstGeom>
          <a:ln>
            <a:solidFill>
              <a:srgbClr val="0070C0"/>
            </a:solidFill>
          </a:ln>
        </p:spPr>
      </p:pic>
    </p:spTree>
    <p:extLst>
      <p:ext uri="{BB962C8B-B14F-4D97-AF65-F5344CB8AC3E}">
        <p14:creationId xmlns:p14="http://schemas.microsoft.com/office/powerpoint/2010/main" val="262995794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IN" dirty="0"/>
              <a:t>Questions &amp; Answers</a:t>
            </a:r>
            <a:endParaRPr lang="en-US" dirty="0"/>
          </a:p>
        </p:txBody>
      </p:sp>
      <p:sp>
        <p:nvSpPr>
          <p:cNvPr id="6" name="Subtitle 5"/>
          <p:cNvSpPr>
            <a:spLocks noGrp="1"/>
          </p:cNvSpPr>
          <p:nvPr>
            <p:ph type="subTitle" idx="1"/>
          </p:nvPr>
        </p:nvSpPr>
        <p:spPr/>
        <p:txBody>
          <a:bodyPr/>
          <a:lstStyle/>
          <a:p>
            <a:r>
              <a:rPr lang="en-IN" dirty="0"/>
              <a:t>Please let us know how we can work further!</a:t>
            </a:r>
            <a:endParaRPr lang="en-US" dirty="0"/>
          </a:p>
        </p:txBody>
      </p:sp>
      <p:sp>
        <p:nvSpPr>
          <p:cNvPr id="3" name="Date Placeholder 2"/>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p:cNvSpPr>
            <a:spLocks noGrp="1"/>
          </p:cNvSpPr>
          <p:nvPr>
            <p:ph type="sldNum" sz="quarter" idx="12"/>
          </p:nvPr>
        </p:nvSpPr>
        <p:spPr/>
        <p:txBody>
          <a:bodyPr/>
          <a:lstStyle/>
          <a:p>
            <a:fld id="{2495F090-CA2D-44FF-B42B-1156B48CA943}" type="slidenum">
              <a:rPr lang="en-IN" smtClean="0"/>
              <a:t>243</a:t>
            </a:fld>
            <a:endParaRPr lang="en-IN"/>
          </a:p>
        </p:txBody>
      </p:sp>
    </p:spTree>
    <p:extLst>
      <p:ext uri="{BB962C8B-B14F-4D97-AF65-F5344CB8AC3E}">
        <p14:creationId xmlns:p14="http://schemas.microsoft.com/office/powerpoint/2010/main" val="3972572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869F-9E1A-4F75-ACFF-E09D5802A499}"/>
              </a:ext>
            </a:extLst>
          </p:cNvPr>
          <p:cNvSpPr>
            <a:spLocks noGrp="1"/>
          </p:cNvSpPr>
          <p:nvPr>
            <p:ph type="title"/>
          </p:nvPr>
        </p:nvSpPr>
        <p:spPr/>
        <p:txBody>
          <a:bodyPr/>
          <a:lstStyle/>
          <a:p>
            <a:r>
              <a:rPr lang="en-IN" dirty="0"/>
              <a:t>DC Simulation</a:t>
            </a:r>
          </a:p>
        </p:txBody>
      </p:sp>
      <p:sp>
        <p:nvSpPr>
          <p:cNvPr id="3" name="Date Placeholder 2">
            <a:extLst>
              <a:ext uri="{FF2B5EF4-FFF2-40B4-BE49-F238E27FC236}">
                <a16:creationId xmlns:a16="http://schemas.microsoft.com/office/drawing/2014/main" id="{639F427A-A81E-4A27-BBF3-60A659BBF89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F9CF1B7-F298-476C-8C8B-FF958481DF10}"/>
              </a:ext>
            </a:extLst>
          </p:cNvPr>
          <p:cNvSpPr>
            <a:spLocks noGrp="1"/>
          </p:cNvSpPr>
          <p:nvPr>
            <p:ph type="sldNum" sz="quarter" idx="12"/>
          </p:nvPr>
        </p:nvSpPr>
        <p:spPr/>
        <p:txBody>
          <a:bodyPr/>
          <a:lstStyle/>
          <a:p>
            <a:fld id="{2495F090-CA2D-44FF-B42B-1156B48CA943}" type="slidenum">
              <a:rPr lang="en-IN" smtClean="0"/>
              <a:t>25</a:t>
            </a:fld>
            <a:endParaRPr lang="en-IN"/>
          </a:p>
        </p:txBody>
      </p:sp>
      <p:sp>
        <p:nvSpPr>
          <p:cNvPr id="5" name="TextBox 4">
            <a:extLst>
              <a:ext uri="{FF2B5EF4-FFF2-40B4-BE49-F238E27FC236}">
                <a16:creationId xmlns:a16="http://schemas.microsoft.com/office/drawing/2014/main" id="{CEF77D51-B55E-43DB-A733-0D7EB5C51A5B}"/>
              </a:ext>
            </a:extLst>
          </p:cNvPr>
          <p:cNvSpPr txBox="1"/>
          <p:nvPr/>
        </p:nvSpPr>
        <p:spPr>
          <a:xfrm>
            <a:off x="713181" y="920220"/>
            <a:ext cx="2293040" cy="369332"/>
          </a:xfrm>
          <a:prstGeom prst="rect">
            <a:avLst/>
          </a:prstGeom>
          <a:noFill/>
        </p:spPr>
        <p:txBody>
          <a:bodyPr wrap="square" rtlCol="0">
            <a:spAutoFit/>
          </a:bodyPr>
          <a:lstStyle/>
          <a:p>
            <a:r>
              <a:rPr lang="en-IN" dirty="0"/>
              <a:t>Hit simulate button</a:t>
            </a:r>
          </a:p>
        </p:txBody>
      </p:sp>
      <p:sp>
        <p:nvSpPr>
          <p:cNvPr id="6" name="Speech Bubble: Oval 5">
            <a:extLst>
              <a:ext uri="{FF2B5EF4-FFF2-40B4-BE49-F238E27FC236}">
                <a16:creationId xmlns:a16="http://schemas.microsoft.com/office/drawing/2014/main" id="{E15910EF-27C6-4C6A-881A-4A508B5DB6ED}"/>
              </a:ext>
            </a:extLst>
          </p:cNvPr>
          <p:cNvSpPr/>
          <p:nvPr/>
        </p:nvSpPr>
        <p:spPr>
          <a:xfrm>
            <a:off x="929613" y="652554"/>
            <a:ext cx="65061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11</a:t>
            </a:r>
          </a:p>
        </p:txBody>
      </p:sp>
      <p:sp>
        <p:nvSpPr>
          <p:cNvPr id="7" name="TextBox 6">
            <a:extLst>
              <a:ext uri="{FF2B5EF4-FFF2-40B4-BE49-F238E27FC236}">
                <a16:creationId xmlns:a16="http://schemas.microsoft.com/office/drawing/2014/main" id="{80DE8D3B-D9C2-4E3F-8587-C5B13DB5A5B8}"/>
              </a:ext>
            </a:extLst>
          </p:cNvPr>
          <p:cNvSpPr txBox="1"/>
          <p:nvPr/>
        </p:nvSpPr>
        <p:spPr>
          <a:xfrm>
            <a:off x="3222652" y="920220"/>
            <a:ext cx="3275801" cy="369332"/>
          </a:xfrm>
          <a:prstGeom prst="rect">
            <a:avLst/>
          </a:prstGeom>
          <a:noFill/>
        </p:spPr>
        <p:txBody>
          <a:bodyPr wrap="square" rtlCol="0">
            <a:spAutoFit/>
          </a:bodyPr>
          <a:lstStyle/>
          <a:p>
            <a:r>
              <a:rPr lang="en-IN" dirty="0"/>
              <a:t>Plot Ids in Rectangular Graph</a:t>
            </a:r>
          </a:p>
        </p:txBody>
      </p:sp>
      <p:sp>
        <p:nvSpPr>
          <p:cNvPr id="8" name="Speech Bubble: Oval 7">
            <a:extLst>
              <a:ext uri="{FF2B5EF4-FFF2-40B4-BE49-F238E27FC236}">
                <a16:creationId xmlns:a16="http://schemas.microsoft.com/office/drawing/2014/main" id="{98DA3254-951B-4BA3-B819-3CDD8FAFE4DB}"/>
              </a:ext>
            </a:extLst>
          </p:cNvPr>
          <p:cNvSpPr/>
          <p:nvPr/>
        </p:nvSpPr>
        <p:spPr>
          <a:xfrm>
            <a:off x="3439085" y="652554"/>
            <a:ext cx="65061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12</a:t>
            </a:r>
          </a:p>
        </p:txBody>
      </p:sp>
      <p:sp>
        <p:nvSpPr>
          <p:cNvPr id="9" name="TextBox 8">
            <a:extLst>
              <a:ext uri="{FF2B5EF4-FFF2-40B4-BE49-F238E27FC236}">
                <a16:creationId xmlns:a16="http://schemas.microsoft.com/office/drawing/2014/main" id="{19904532-7DFF-4D1C-9315-6BCDD6C9873D}"/>
              </a:ext>
            </a:extLst>
          </p:cNvPr>
          <p:cNvSpPr txBox="1"/>
          <p:nvPr/>
        </p:nvSpPr>
        <p:spPr>
          <a:xfrm>
            <a:off x="713181" y="1689302"/>
            <a:ext cx="3991984" cy="369332"/>
          </a:xfrm>
          <a:prstGeom prst="rect">
            <a:avLst/>
          </a:prstGeom>
          <a:noFill/>
        </p:spPr>
        <p:txBody>
          <a:bodyPr wrap="square" rtlCol="0">
            <a:spAutoFit/>
          </a:bodyPr>
          <a:lstStyle/>
          <a:p>
            <a:r>
              <a:rPr lang="en-IN" dirty="0"/>
              <a:t>Swap Vgs and Vds in controllers</a:t>
            </a:r>
          </a:p>
        </p:txBody>
      </p:sp>
      <p:sp>
        <p:nvSpPr>
          <p:cNvPr id="10" name="Speech Bubble: Oval 9">
            <a:extLst>
              <a:ext uri="{FF2B5EF4-FFF2-40B4-BE49-F238E27FC236}">
                <a16:creationId xmlns:a16="http://schemas.microsoft.com/office/drawing/2014/main" id="{22F125BF-4A2C-42CA-B7AF-CC464ED4EF89}"/>
              </a:ext>
            </a:extLst>
          </p:cNvPr>
          <p:cNvSpPr/>
          <p:nvPr/>
        </p:nvSpPr>
        <p:spPr>
          <a:xfrm>
            <a:off x="929614" y="1421636"/>
            <a:ext cx="65061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13</a:t>
            </a:r>
          </a:p>
        </p:txBody>
      </p:sp>
      <p:sp>
        <p:nvSpPr>
          <p:cNvPr id="11" name="TextBox 10">
            <a:extLst>
              <a:ext uri="{FF2B5EF4-FFF2-40B4-BE49-F238E27FC236}">
                <a16:creationId xmlns:a16="http://schemas.microsoft.com/office/drawing/2014/main" id="{55182E8F-2B4A-431D-BBD4-7AA32F8779FD}"/>
              </a:ext>
            </a:extLst>
          </p:cNvPr>
          <p:cNvSpPr txBox="1"/>
          <p:nvPr/>
        </p:nvSpPr>
        <p:spPr>
          <a:xfrm>
            <a:off x="4502461" y="1689302"/>
            <a:ext cx="3991984" cy="369332"/>
          </a:xfrm>
          <a:prstGeom prst="rect">
            <a:avLst/>
          </a:prstGeom>
          <a:noFill/>
        </p:spPr>
        <p:txBody>
          <a:bodyPr wrap="square" rtlCol="0">
            <a:spAutoFit/>
          </a:bodyPr>
          <a:lstStyle/>
          <a:p>
            <a:r>
              <a:rPr lang="en-IN" dirty="0"/>
              <a:t>Change Dataset for next simulation</a:t>
            </a:r>
          </a:p>
        </p:txBody>
      </p:sp>
      <p:sp>
        <p:nvSpPr>
          <p:cNvPr id="12" name="Speech Bubble: Oval 11">
            <a:extLst>
              <a:ext uri="{FF2B5EF4-FFF2-40B4-BE49-F238E27FC236}">
                <a16:creationId xmlns:a16="http://schemas.microsoft.com/office/drawing/2014/main" id="{062FEBC6-545C-4DD9-8238-E0F1BD712D28}"/>
              </a:ext>
            </a:extLst>
          </p:cNvPr>
          <p:cNvSpPr/>
          <p:nvPr/>
        </p:nvSpPr>
        <p:spPr>
          <a:xfrm>
            <a:off x="4718894" y="1421636"/>
            <a:ext cx="65061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14</a:t>
            </a:r>
          </a:p>
        </p:txBody>
      </p:sp>
      <p:pic>
        <p:nvPicPr>
          <p:cNvPr id="14" name="Picture 13">
            <a:extLst>
              <a:ext uri="{FF2B5EF4-FFF2-40B4-BE49-F238E27FC236}">
                <a16:creationId xmlns:a16="http://schemas.microsoft.com/office/drawing/2014/main" id="{C4ACAE83-3EA2-4194-A999-3B3F04363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058634"/>
            <a:ext cx="2423370" cy="1722269"/>
          </a:xfrm>
          <a:prstGeom prst="rect">
            <a:avLst/>
          </a:prstGeom>
          <a:ln>
            <a:solidFill>
              <a:srgbClr val="0070C0"/>
            </a:solidFill>
          </a:ln>
        </p:spPr>
      </p:pic>
      <p:pic>
        <p:nvPicPr>
          <p:cNvPr id="16" name="Picture 15">
            <a:extLst>
              <a:ext uri="{FF2B5EF4-FFF2-40B4-BE49-F238E27FC236}">
                <a16:creationId xmlns:a16="http://schemas.microsoft.com/office/drawing/2014/main" id="{FE7F5F18-339F-4B7F-8032-B99B20789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696" y="3908664"/>
            <a:ext cx="4092295" cy="1760373"/>
          </a:xfrm>
          <a:prstGeom prst="rect">
            <a:avLst/>
          </a:prstGeom>
          <a:ln>
            <a:solidFill>
              <a:srgbClr val="0070C0"/>
            </a:solidFill>
          </a:ln>
        </p:spPr>
      </p:pic>
      <p:sp>
        <p:nvSpPr>
          <p:cNvPr id="17" name="Freeform: Shape 16">
            <a:extLst>
              <a:ext uri="{FF2B5EF4-FFF2-40B4-BE49-F238E27FC236}">
                <a16:creationId xmlns:a16="http://schemas.microsoft.com/office/drawing/2014/main" id="{74787FD8-E4E6-4238-A282-586F360C46AC}"/>
              </a:ext>
            </a:extLst>
          </p:cNvPr>
          <p:cNvSpPr/>
          <p:nvPr/>
        </p:nvSpPr>
        <p:spPr>
          <a:xfrm>
            <a:off x="4703680" y="5436364"/>
            <a:ext cx="827108" cy="232673"/>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pic>
        <p:nvPicPr>
          <p:cNvPr id="22" name="Picture 21">
            <a:extLst>
              <a:ext uri="{FF2B5EF4-FFF2-40B4-BE49-F238E27FC236}">
                <a16:creationId xmlns:a16="http://schemas.microsoft.com/office/drawing/2014/main" id="{F7CAF778-1195-4438-ADBA-222E302E0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98" y="2072609"/>
            <a:ext cx="3421677" cy="2118544"/>
          </a:xfrm>
          <a:prstGeom prst="rect">
            <a:avLst/>
          </a:prstGeom>
          <a:ln>
            <a:solidFill>
              <a:srgbClr val="0070C0"/>
            </a:solidFill>
          </a:ln>
        </p:spPr>
      </p:pic>
    </p:spTree>
    <p:extLst>
      <p:ext uri="{BB962C8B-B14F-4D97-AF65-F5344CB8AC3E}">
        <p14:creationId xmlns:p14="http://schemas.microsoft.com/office/powerpoint/2010/main" val="1805546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3E9F0-52EF-4DAB-B696-6846D493409D}"/>
              </a:ext>
            </a:extLst>
          </p:cNvPr>
          <p:cNvSpPr>
            <a:spLocks noGrp="1"/>
          </p:cNvSpPr>
          <p:nvPr>
            <p:ph type="title"/>
          </p:nvPr>
        </p:nvSpPr>
        <p:spPr/>
        <p:txBody>
          <a:bodyPr/>
          <a:lstStyle/>
          <a:p>
            <a:r>
              <a:rPr lang="en-IN" dirty="0"/>
              <a:t>Plotting the Results</a:t>
            </a:r>
          </a:p>
        </p:txBody>
      </p:sp>
      <p:sp>
        <p:nvSpPr>
          <p:cNvPr id="3" name="Date Placeholder 2">
            <a:extLst>
              <a:ext uri="{FF2B5EF4-FFF2-40B4-BE49-F238E27FC236}">
                <a16:creationId xmlns:a16="http://schemas.microsoft.com/office/drawing/2014/main" id="{256FA5F7-A655-4EAE-8C24-1CA44B0AD8F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17AC1173-91C8-4A77-8D63-DFE4FB5AB99D}"/>
              </a:ext>
            </a:extLst>
          </p:cNvPr>
          <p:cNvSpPr>
            <a:spLocks noGrp="1"/>
          </p:cNvSpPr>
          <p:nvPr>
            <p:ph type="sldNum" sz="quarter" idx="12"/>
          </p:nvPr>
        </p:nvSpPr>
        <p:spPr/>
        <p:txBody>
          <a:bodyPr/>
          <a:lstStyle/>
          <a:p>
            <a:fld id="{2495F090-CA2D-44FF-B42B-1156B48CA943}" type="slidenum">
              <a:rPr lang="en-IN" smtClean="0"/>
              <a:t>26</a:t>
            </a:fld>
            <a:endParaRPr lang="en-IN"/>
          </a:p>
        </p:txBody>
      </p:sp>
      <p:sp>
        <p:nvSpPr>
          <p:cNvPr id="5" name="TextBox 4">
            <a:extLst>
              <a:ext uri="{FF2B5EF4-FFF2-40B4-BE49-F238E27FC236}">
                <a16:creationId xmlns:a16="http://schemas.microsoft.com/office/drawing/2014/main" id="{67D99B22-EC74-4473-8B14-29D3647718C4}"/>
              </a:ext>
            </a:extLst>
          </p:cNvPr>
          <p:cNvSpPr txBox="1"/>
          <p:nvPr/>
        </p:nvSpPr>
        <p:spPr>
          <a:xfrm>
            <a:off x="729450" y="1036750"/>
            <a:ext cx="8299139" cy="646331"/>
          </a:xfrm>
          <a:prstGeom prst="rect">
            <a:avLst/>
          </a:prstGeom>
          <a:noFill/>
        </p:spPr>
        <p:txBody>
          <a:bodyPr wrap="square" rtlCol="0">
            <a:spAutoFit/>
          </a:bodyPr>
          <a:lstStyle/>
          <a:p>
            <a:r>
              <a:rPr lang="en-IN" dirty="0"/>
              <a:t>When simulation is complete, say no to change default Dataset. Plot Drain current from new Dataset</a:t>
            </a:r>
          </a:p>
        </p:txBody>
      </p:sp>
      <p:sp>
        <p:nvSpPr>
          <p:cNvPr id="6" name="Speech Bubble: Oval 5">
            <a:extLst>
              <a:ext uri="{FF2B5EF4-FFF2-40B4-BE49-F238E27FC236}">
                <a16:creationId xmlns:a16="http://schemas.microsoft.com/office/drawing/2014/main" id="{A5FEE8DD-6ECE-4046-AB4C-29A523918928}"/>
              </a:ext>
            </a:extLst>
          </p:cNvPr>
          <p:cNvSpPr/>
          <p:nvPr/>
        </p:nvSpPr>
        <p:spPr>
          <a:xfrm>
            <a:off x="945884" y="769084"/>
            <a:ext cx="65061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15</a:t>
            </a:r>
          </a:p>
        </p:txBody>
      </p:sp>
      <p:pic>
        <p:nvPicPr>
          <p:cNvPr id="8" name="Picture 7">
            <a:extLst>
              <a:ext uri="{FF2B5EF4-FFF2-40B4-BE49-F238E27FC236}">
                <a16:creationId xmlns:a16="http://schemas.microsoft.com/office/drawing/2014/main" id="{69A474CB-395E-4BE5-946F-AAE40CFC2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190" y="1712338"/>
            <a:ext cx="6729043" cy="2194750"/>
          </a:xfrm>
          <a:prstGeom prst="rect">
            <a:avLst/>
          </a:prstGeom>
          <a:ln>
            <a:solidFill>
              <a:srgbClr val="0070C0"/>
            </a:solidFill>
          </a:ln>
        </p:spPr>
      </p:pic>
      <p:sp>
        <p:nvSpPr>
          <p:cNvPr id="12" name="TextBox 11">
            <a:extLst>
              <a:ext uri="{FF2B5EF4-FFF2-40B4-BE49-F238E27FC236}">
                <a16:creationId xmlns:a16="http://schemas.microsoft.com/office/drawing/2014/main" id="{2D0AF314-3ACE-47E5-9192-5C0ADFE40089}"/>
              </a:ext>
            </a:extLst>
          </p:cNvPr>
          <p:cNvSpPr txBox="1"/>
          <p:nvPr/>
        </p:nvSpPr>
        <p:spPr>
          <a:xfrm>
            <a:off x="816744" y="4334732"/>
            <a:ext cx="3524437" cy="646331"/>
          </a:xfrm>
          <a:prstGeom prst="rect">
            <a:avLst/>
          </a:prstGeom>
          <a:noFill/>
        </p:spPr>
        <p:txBody>
          <a:bodyPr wrap="square" rtlCol="0">
            <a:spAutoFit/>
          </a:bodyPr>
          <a:lstStyle/>
          <a:p>
            <a:r>
              <a:rPr lang="en-IN" dirty="0"/>
              <a:t>Place two markers on both the graphs on same trace</a:t>
            </a:r>
          </a:p>
        </p:txBody>
      </p:sp>
      <p:sp>
        <p:nvSpPr>
          <p:cNvPr id="13" name="Speech Bubble: Oval 12">
            <a:extLst>
              <a:ext uri="{FF2B5EF4-FFF2-40B4-BE49-F238E27FC236}">
                <a16:creationId xmlns:a16="http://schemas.microsoft.com/office/drawing/2014/main" id="{0F326A68-92BF-42F7-BA1F-4113769FF05D}"/>
              </a:ext>
            </a:extLst>
          </p:cNvPr>
          <p:cNvSpPr/>
          <p:nvPr/>
        </p:nvSpPr>
        <p:spPr>
          <a:xfrm>
            <a:off x="1033177" y="4067066"/>
            <a:ext cx="65061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16</a:t>
            </a:r>
          </a:p>
        </p:txBody>
      </p:sp>
      <p:pic>
        <p:nvPicPr>
          <p:cNvPr id="15" name="Picture 14">
            <a:extLst>
              <a:ext uri="{FF2B5EF4-FFF2-40B4-BE49-F238E27FC236}">
                <a16:creationId xmlns:a16="http://schemas.microsoft.com/office/drawing/2014/main" id="{24DF8455-A37E-463A-9A53-6601BA587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884" y="4981063"/>
            <a:ext cx="1463167" cy="1318374"/>
          </a:xfrm>
          <a:prstGeom prst="rect">
            <a:avLst/>
          </a:prstGeom>
          <a:ln>
            <a:solidFill>
              <a:srgbClr val="0070C0"/>
            </a:solidFill>
          </a:ln>
        </p:spPr>
      </p:pic>
      <p:pic>
        <p:nvPicPr>
          <p:cNvPr id="17" name="Picture 16">
            <a:extLst>
              <a:ext uri="{FF2B5EF4-FFF2-40B4-BE49-F238E27FC236}">
                <a16:creationId xmlns:a16="http://schemas.microsoft.com/office/drawing/2014/main" id="{386FF517-884E-48C3-9F15-7582438B2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393" y="4060990"/>
            <a:ext cx="4806223" cy="2194749"/>
          </a:xfrm>
          <a:prstGeom prst="rect">
            <a:avLst/>
          </a:prstGeom>
          <a:ln>
            <a:solidFill>
              <a:srgbClr val="0070C0"/>
            </a:solidFill>
          </a:ln>
        </p:spPr>
      </p:pic>
    </p:spTree>
    <p:extLst>
      <p:ext uri="{BB962C8B-B14F-4D97-AF65-F5344CB8AC3E}">
        <p14:creationId xmlns:p14="http://schemas.microsoft.com/office/powerpoint/2010/main" val="52737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0872-0BC1-4DAC-B1E1-D5E564C7CEE9}"/>
              </a:ext>
            </a:extLst>
          </p:cNvPr>
          <p:cNvSpPr>
            <a:spLocks noGrp="1"/>
          </p:cNvSpPr>
          <p:nvPr>
            <p:ph type="title"/>
          </p:nvPr>
        </p:nvSpPr>
        <p:spPr/>
        <p:txBody>
          <a:bodyPr/>
          <a:lstStyle/>
          <a:p>
            <a:r>
              <a:rPr lang="en-IN" dirty="0"/>
              <a:t>Post Processing using equations</a:t>
            </a:r>
          </a:p>
        </p:txBody>
      </p:sp>
      <p:sp>
        <p:nvSpPr>
          <p:cNvPr id="3" name="Date Placeholder 2">
            <a:extLst>
              <a:ext uri="{FF2B5EF4-FFF2-40B4-BE49-F238E27FC236}">
                <a16:creationId xmlns:a16="http://schemas.microsoft.com/office/drawing/2014/main" id="{7B31EF4C-819D-4EC9-A658-96E652F9BAB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979FA99-F0E4-409F-BEA0-E19F6B78AB73}"/>
              </a:ext>
            </a:extLst>
          </p:cNvPr>
          <p:cNvSpPr>
            <a:spLocks noGrp="1"/>
          </p:cNvSpPr>
          <p:nvPr>
            <p:ph type="sldNum" sz="quarter" idx="12"/>
          </p:nvPr>
        </p:nvSpPr>
        <p:spPr/>
        <p:txBody>
          <a:bodyPr/>
          <a:lstStyle/>
          <a:p>
            <a:fld id="{2495F090-CA2D-44FF-B42B-1156B48CA943}" type="slidenum">
              <a:rPr lang="en-IN" smtClean="0"/>
              <a:t>27</a:t>
            </a:fld>
            <a:endParaRPr lang="en-IN"/>
          </a:p>
        </p:txBody>
      </p:sp>
      <p:grpSp>
        <p:nvGrpSpPr>
          <p:cNvPr id="23" name="Group 22">
            <a:extLst>
              <a:ext uri="{FF2B5EF4-FFF2-40B4-BE49-F238E27FC236}">
                <a16:creationId xmlns:a16="http://schemas.microsoft.com/office/drawing/2014/main" id="{0E9F699F-5396-48BB-83D0-424C63D58AD9}"/>
              </a:ext>
            </a:extLst>
          </p:cNvPr>
          <p:cNvGrpSpPr/>
          <p:nvPr/>
        </p:nvGrpSpPr>
        <p:grpSpPr>
          <a:xfrm>
            <a:off x="727968" y="1133069"/>
            <a:ext cx="7999942" cy="3566020"/>
            <a:chOff x="843377" y="769084"/>
            <a:chExt cx="7999942" cy="3566020"/>
          </a:xfrm>
        </p:grpSpPr>
        <p:sp>
          <p:nvSpPr>
            <p:cNvPr id="5" name="TextBox 4">
              <a:extLst>
                <a:ext uri="{FF2B5EF4-FFF2-40B4-BE49-F238E27FC236}">
                  <a16:creationId xmlns:a16="http://schemas.microsoft.com/office/drawing/2014/main" id="{57D31BB6-63A1-48AD-BCE1-9C0DC96DB7DD}"/>
                </a:ext>
              </a:extLst>
            </p:cNvPr>
            <p:cNvSpPr txBox="1"/>
            <p:nvPr/>
          </p:nvSpPr>
          <p:spPr>
            <a:xfrm>
              <a:off x="843377" y="1036750"/>
              <a:ext cx="5095784" cy="369332"/>
            </a:xfrm>
            <a:prstGeom prst="rect">
              <a:avLst/>
            </a:prstGeom>
            <a:noFill/>
          </p:spPr>
          <p:txBody>
            <a:bodyPr wrap="square" rtlCol="0">
              <a:spAutoFit/>
            </a:bodyPr>
            <a:lstStyle/>
            <a:p>
              <a:r>
                <a:rPr lang="en-IN" dirty="0"/>
                <a:t>Use equations to write equation for rds and gm</a:t>
              </a:r>
            </a:p>
          </p:txBody>
        </p:sp>
        <p:sp>
          <p:nvSpPr>
            <p:cNvPr id="6" name="Speech Bubble: Oval 5">
              <a:extLst>
                <a:ext uri="{FF2B5EF4-FFF2-40B4-BE49-F238E27FC236}">
                  <a16:creationId xmlns:a16="http://schemas.microsoft.com/office/drawing/2014/main" id="{FE284940-709D-4E33-BD84-9448EF470862}"/>
                </a:ext>
              </a:extLst>
            </p:cNvPr>
            <p:cNvSpPr/>
            <p:nvPr/>
          </p:nvSpPr>
          <p:spPr>
            <a:xfrm>
              <a:off x="1059810" y="769084"/>
              <a:ext cx="65061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17</a:t>
              </a:r>
            </a:p>
          </p:txBody>
        </p:sp>
        <p:sp>
          <p:nvSpPr>
            <p:cNvPr id="7" name="TextBox 6">
              <a:extLst>
                <a:ext uri="{FF2B5EF4-FFF2-40B4-BE49-F238E27FC236}">
                  <a16:creationId xmlns:a16="http://schemas.microsoft.com/office/drawing/2014/main" id="{7BF19755-DBFB-4496-800E-AF3CFAB0C9DF}"/>
                </a:ext>
              </a:extLst>
            </p:cNvPr>
            <p:cNvSpPr txBox="1"/>
            <p:nvPr/>
          </p:nvSpPr>
          <p:spPr>
            <a:xfrm>
              <a:off x="2583371" y="3609048"/>
              <a:ext cx="5095784" cy="369332"/>
            </a:xfrm>
            <a:prstGeom prst="rect">
              <a:avLst/>
            </a:prstGeom>
            <a:noFill/>
          </p:spPr>
          <p:txBody>
            <a:bodyPr wrap="square" rtlCol="0">
              <a:spAutoFit/>
            </a:bodyPr>
            <a:lstStyle/>
            <a:p>
              <a:r>
                <a:rPr lang="en-IN" dirty="0"/>
                <a:t>Tabulate the calculated values in a table</a:t>
              </a:r>
            </a:p>
          </p:txBody>
        </p:sp>
        <p:sp>
          <p:nvSpPr>
            <p:cNvPr id="8" name="Speech Bubble: Oval 7">
              <a:extLst>
                <a:ext uri="{FF2B5EF4-FFF2-40B4-BE49-F238E27FC236}">
                  <a16:creationId xmlns:a16="http://schemas.microsoft.com/office/drawing/2014/main" id="{D5AF8F17-908C-4FD3-9562-415AED01D1B2}"/>
                </a:ext>
              </a:extLst>
            </p:cNvPr>
            <p:cNvSpPr/>
            <p:nvPr/>
          </p:nvSpPr>
          <p:spPr>
            <a:xfrm>
              <a:off x="2740657" y="3319463"/>
              <a:ext cx="65061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18</a:t>
              </a:r>
            </a:p>
          </p:txBody>
        </p:sp>
        <p:pic>
          <p:nvPicPr>
            <p:cNvPr id="10" name="Picture 9">
              <a:extLst>
                <a:ext uri="{FF2B5EF4-FFF2-40B4-BE49-F238E27FC236}">
                  <a16:creationId xmlns:a16="http://schemas.microsoft.com/office/drawing/2014/main" id="{04F9DD81-DEDF-40BA-A08C-C4150EC69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700" y="769084"/>
              <a:ext cx="883997" cy="2408129"/>
            </a:xfrm>
            <a:prstGeom prst="rect">
              <a:avLst/>
            </a:prstGeom>
            <a:ln>
              <a:solidFill>
                <a:srgbClr val="0070C0"/>
              </a:solidFill>
            </a:ln>
          </p:spPr>
        </p:pic>
        <p:sp>
          <p:nvSpPr>
            <p:cNvPr id="11" name="Freeform: Shape 10">
              <a:extLst>
                <a:ext uri="{FF2B5EF4-FFF2-40B4-BE49-F238E27FC236}">
                  <a16:creationId xmlns:a16="http://schemas.microsoft.com/office/drawing/2014/main" id="{920F974B-9D9D-4D25-B286-779144F1D75D}"/>
                </a:ext>
              </a:extLst>
            </p:cNvPr>
            <p:cNvSpPr/>
            <p:nvPr/>
          </p:nvSpPr>
          <p:spPr>
            <a:xfrm>
              <a:off x="6364566" y="1829866"/>
              <a:ext cx="413554" cy="433939"/>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pic>
          <p:nvPicPr>
            <p:cNvPr id="13" name="Picture 12">
              <a:extLst>
                <a:ext uri="{FF2B5EF4-FFF2-40B4-BE49-F238E27FC236}">
                  <a16:creationId xmlns:a16="http://schemas.microsoft.com/office/drawing/2014/main" id="{98012177-F2D3-4C49-B62B-3A0CFA1FE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995" y="1470310"/>
              <a:ext cx="2911092" cy="579170"/>
            </a:xfrm>
            <a:prstGeom prst="rect">
              <a:avLst/>
            </a:prstGeom>
            <a:ln>
              <a:solidFill>
                <a:srgbClr val="0070C0"/>
              </a:solidFill>
            </a:ln>
          </p:spPr>
        </p:pic>
        <p:cxnSp>
          <p:nvCxnSpPr>
            <p:cNvPr id="15" name="Straight Arrow Connector 14">
              <a:extLst>
                <a:ext uri="{FF2B5EF4-FFF2-40B4-BE49-F238E27FC236}">
                  <a16:creationId xmlns:a16="http://schemas.microsoft.com/office/drawing/2014/main" id="{E0A598A6-DBF0-4363-A2C5-9CCA65AD29A3}"/>
                </a:ext>
              </a:extLst>
            </p:cNvPr>
            <p:cNvCxnSpPr>
              <a:stCxn id="11" idx="1"/>
            </p:cNvCxnSpPr>
            <p:nvPr/>
          </p:nvCxnSpPr>
          <p:spPr>
            <a:xfrm flipH="1" flipV="1">
              <a:off x="4820575" y="1624614"/>
              <a:ext cx="1565967" cy="3422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5BDBFB7B-2207-4D40-9F4D-A8746286505F}"/>
                </a:ext>
              </a:extLst>
            </p:cNvPr>
            <p:cNvSpPr/>
            <p:nvPr/>
          </p:nvSpPr>
          <p:spPr>
            <a:xfrm>
              <a:off x="6386542" y="1510271"/>
              <a:ext cx="413554" cy="433939"/>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cxnSp>
          <p:nvCxnSpPr>
            <p:cNvPr id="17" name="Straight Arrow Connector 16">
              <a:extLst>
                <a:ext uri="{FF2B5EF4-FFF2-40B4-BE49-F238E27FC236}">
                  <a16:creationId xmlns:a16="http://schemas.microsoft.com/office/drawing/2014/main" id="{62A49269-88D5-4056-8FBC-5640A5B557AB}"/>
                </a:ext>
              </a:extLst>
            </p:cNvPr>
            <p:cNvCxnSpPr>
              <a:cxnSpLocks/>
            </p:cNvCxnSpPr>
            <p:nvPr/>
          </p:nvCxnSpPr>
          <p:spPr>
            <a:xfrm>
              <a:off x="6792348" y="1829866"/>
              <a:ext cx="886807" cy="17823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7FA1F81-8309-4447-8117-29BCA746C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120" y="3710210"/>
              <a:ext cx="2065199" cy="624894"/>
            </a:xfrm>
            <a:prstGeom prst="rect">
              <a:avLst/>
            </a:prstGeom>
            <a:ln>
              <a:solidFill>
                <a:srgbClr val="0070C0"/>
              </a:solidFill>
            </a:ln>
          </p:spPr>
        </p:pic>
      </p:grpSp>
    </p:spTree>
    <p:extLst>
      <p:ext uri="{BB962C8B-B14F-4D97-AF65-F5344CB8AC3E}">
        <p14:creationId xmlns:p14="http://schemas.microsoft.com/office/powerpoint/2010/main" val="1860393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F12A7B-ABB6-400A-93E0-95651B272840}"/>
              </a:ext>
            </a:extLst>
          </p:cNvPr>
          <p:cNvSpPr>
            <a:spLocks noGrp="1"/>
          </p:cNvSpPr>
          <p:nvPr>
            <p:ph type="ctrTitle"/>
          </p:nvPr>
        </p:nvSpPr>
        <p:spPr/>
        <p:txBody>
          <a:bodyPr/>
          <a:lstStyle/>
          <a:p>
            <a:r>
              <a:rPr lang="en-IN" dirty="0"/>
              <a:t>Exercise 3: AC Simulations</a:t>
            </a:r>
          </a:p>
        </p:txBody>
      </p:sp>
      <p:sp>
        <p:nvSpPr>
          <p:cNvPr id="6" name="Subtitle 5">
            <a:extLst>
              <a:ext uri="{FF2B5EF4-FFF2-40B4-BE49-F238E27FC236}">
                <a16:creationId xmlns:a16="http://schemas.microsoft.com/office/drawing/2014/main" id="{B2C55DE3-994D-4BC9-82D9-AC8F266C2D9F}"/>
              </a:ext>
            </a:extLst>
          </p:cNvPr>
          <p:cNvSpPr>
            <a:spLocks noGrp="1"/>
          </p:cNvSpPr>
          <p:nvPr>
            <p:ph type="subTitle" idx="1"/>
          </p:nvPr>
        </p:nvSpPr>
        <p:spPr>
          <a:xfrm>
            <a:off x="685800" y="4354024"/>
            <a:ext cx="6858000" cy="1531871"/>
          </a:xfrm>
        </p:spPr>
        <p:txBody>
          <a:bodyPr>
            <a:normAutofit fontScale="70000" lnSpcReduction="20000"/>
          </a:bodyPr>
          <a:lstStyle/>
          <a:p>
            <a:r>
              <a:rPr lang="en-IN" dirty="0"/>
              <a:t>In this exercise, we will learn</a:t>
            </a:r>
          </a:p>
          <a:p>
            <a:pPr marL="342900" indent="-342900">
              <a:buFont typeface="Arial" panose="020B0604020202020204" pitchFamily="34" charset="0"/>
              <a:buChar char="•"/>
            </a:pPr>
            <a:r>
              <a:rPr lang="en-IN" dirty="0"/>
              <a:t>How to design and simulate Analog Gain Stages</a:t>
            </a:r>
          </a:p>
          <a:p>
            <a:pPr marL="342900" indent="-342900">
              <a:buFont typeface="Arial" panose="020B0604020202020204" pitchFamily="34" charset="0"/>
              <a:buChar char="•"/>
            </a:pPr>
            <a:r>
              <a:rPr lang="en-IN" dirty="0"/>
              <a:t>How to Perform AC Simulation</a:t>
            </a:r>
          </a:p>
          <a:p>
            <a:pPr marL="342900" indent="-342900">
              <a:buFont typeface="Arial" panose="020B0604020202020204" pitchFamily="34" charset="0"/>
              <a:buChar char="•"/>
            </a:pPr>
            <a:r>
              <a:rPr lang="en-IN" dirty="0"/>
              <a:t>How to Plot Frequency Response</a:t>
            </a:r>
          </a:p>
          <a:p>
            <a:pPr marL="342900" indent="-342900">
              <a:buFont typeface="Arial" panose="020B0604020202020204" pitchFamily="34" charset="0"/>
              <a:buChar char="•"/>
            </a:pPr>
            <a:r>
              <a:rPr lang="en-IN" dirty="0"/>
              <a:t>Determine Stability of Gain Stage</a:t>
            </a:r>
          </a:p>
        </p:txBody>
      </p:sp>
      <p:sp>
        <p:nvSpPr>
          <p:cNvPr id="3" name="Date Placeholder 2">
            <a:extLst>
              <a:ext uri="{FF2B5EF4-FFF2-40B4-BE49-F238E27FC236}">
                <a16:creationId xmlns:a16="http://schemas.microsoft.com/office/drawing/2014/main" id="{EBCDF053-77FE-4247-8CEB-1A68D117A81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B1F7B695-7F7B-4220-874D-8E9BF9E97B9C}"/>
              </a:ext>
            </a:extLst>
          </p:cNvPr>
          <p:cNvSpPr>
            <a:spLocks noGrp="1"/>
          </p:cNvSpPr>
          <p:nvPr>
            <p:ph type="sldNum" sz="quarter" idx="12"/>
          </p:nvPr>
        </p:nvSpPr>
        <p:spPr/>
        <p:txBody>
          <a:bodyPr/>
          <a:lstStyle/>
          <a:p>
            <a:fld id="{2495F090-CA2D-44FF-B42B-1156B48CA943}" type="slidenum">
              <a:rPr lang="en-IN" smtClean="0"/>
              <a:t>28</a:t>
            </a:fld>
            <a:endParaRPr lang="en-IN"/>
          </a:p>
        </p:txBody>
      </p:sp>
    </p:spTree>
    <p:extLst>
      <p:ext uri="{BB962C8B-B14F-4D97-AF65-F5344CB8AC3E}">
        <p14:creationId xmlns:p14="http://schemas.microsoft.com/office/powerpoint/2010/main" val="1797696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FB545A-157C-44FC-980D-90407F8A9774}"/>
              </a:ext>
            </a:extLst>
          </p:cNvPr>
          <p:cNvSpPr>
            <a:spLocks noGrp="1"/>
          </p:cNvSpPr>
          <p:nvPr>
            <p:ph type="title"/>
          </p:nvPr>
        </p:nvSpPr>
        <p:spPr/>
        <p:txBody>
          <a:bodyPr/>
          <a:lstStyle/>
          <a:p>
            <a:r>
              <a:rPr lang="en-IN" dirty="0"/>
              <a:t>AC Simulation</a:t>
            </a:r>
          </a:p>
        </p:txBody>
      </p:sp>
      <p:sp>
        <p:nvSpPr>
          <p:cNvPr id="4" name="Date Placeholder 3">
            <a:extLst>
              <a:ext uri="{FF2B5EF4-FFF2-40B4-BE49-F238E27FC236}">
                <a16:creationId xmlns:a16="http://schemas.microsoft.com/office/drawing/2014/main" id="{603C499F-583F-4776-AACF-CFD2F9D69B28}"/>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37CF14DC-6949-4724-B92B-D29444EC1B3F}"/>
              </a:ext>
            </a:extLst>
          </p:cNvPr>
          <p:cNvSpPr>
            <a:spLocks noGrp="1"/>
          </p:cNvSpPr>
          <p:nvPr>
            <p:ph type="sldNum" sz="quarter" idx="12"/>
          </p:nvPr>
        </p:nvSpPr>
        <p:spPr/>
        <p:txBody>
          <a:bodyPr/>
          <a:lstStyle/>
          <a:p>
            <a:fld id="{2495F090-CA2D-44FF-B42B-1156B48CA943}" type="slidenum">
              <a:rPr lang="en-IN" smtClean="0"/>
              <a:t>29</a:t>
            </a:fld>
            <a:endParaRPr lang="en-IN"/>
          </a:p>
        </p:txBody>
      </p:sp>
      <p:sp>
        <p:nvSpPr>
          <p:cNvPr id="7" name="TextBox 6">
            <a:extLst>
              <a:ext uri="{FF2B5EF4-FFF2-40B4-BE49-F238E27FC236}">
                <a16:creationId xmlns:a16="http://schemas.microsoft.com/office/drawing/2014/main" id="{81D56D21-D5F9-41EA-9866-0B2E1BEF9249}"/>
              </a:ext>
            </a:extLst>
          </p:cNvPr>
          <p:cNvSpPr txBox="1"/>
          <p:nvPr/>
        </p:nvSpPr>
        <p:spPr>
          <a:xfrm>
            <a:off x="602609" y="692458"/>
            <a:ext cx="8273989" cy="1754326"/>
          </a:xfrm>
          <a:prstGeom prst="rect">
            <a:avLst/>
          </a:prstGeom>
          <a:noFill/>
        </p:spPr>
        <p:txBody>
          <a:bodyPr wrap="square" rtlCol="0">
            <a:spAutoFit/>
          </a:bodyPr>
          <a:lstStyle/>
          <a:p>
            <a:r>
              <a:rPr lang="en-IN" dirty="0"/>
              <a:t>Goal: to study frequency response of various gain stages and determine their stability</a:t>
            </a:r>
          </a:p>
          <a:p>
            <a:r>
              <a:rPr lang="en-IN" dirty="0"/>
              <a:t>AC simulation is performed on active devices to determine their frequency response and predict their stability. Prior to AC simulation active devices have to biased by performing DC Analysis. Common Single Ended Amplifiers with Current Mirror Loads are shown in figure.</a:t>
            </a:r>
          </a:p>
        </p:txBody>
      </p:sp>
      <p:grpSp>
        <p:nvGrpSpPr>
          <p:cNvPr id="115" name="Group 114">
            <a:extLst>
              <a:ext uri="{FF2B5EF4-FFF2-40B4-BE49-F238E27FC236}">
                <a16:creationId xmlns:a16="http://schemas.microsoft.com/office/drawing/2014/main" id="{06623036-3BE0-4A3E-BFEB-F4E1A370A4D7}"/>
              </a:ext>
            </a:extLst>
          </p:cNvPr>
          <p:cNvGrpSpPr/>
          <p:nvPr/>
        </p:nvGrpSpPr>
        <p:grpSpPr>
          <a:xfrm>
            <a:off x="1086278" y="3279557"/>
            <a:ext cx="7131242" cy="1480862"/>
            <a:chOff x="1145220" y="3448977"/>
            <a:chExt cx="7131242" cy="1480862"/>
          </a:xfrm>
        </p:grpSpPr>
        <p:grpSp>
          <p:nvGrpSpPr>
            <p:cNvPr id="61" name="Group 60">
              <a:extLst>
                <a:ext uri="{FF2B5EF4-FFF2-40B4-BE49-F238E27FC236}">
                  <a16:creationId xmlns:a16="http://schemas.microsoft.com/office/drawing/2014/main" id="{844CFDFF-12C0-42D3-88E8-B0D83B19229E}"/>
                </a:ext>
              </a:extLst>
            </p:cNvPr>
            <p:cNvGrpSpPr/>
            <p:nvPr/>
          </p:nvGrpSpPr>
          <p:grpSpPr>
            <a:xfrm>
              <a:off x="1145220" y="3448977"/>
              <a:ext cx="1498334" cy="1415030"/>
              <a:chOff x="1145220" y="3448977"/>
              <a:chExt cx="1498334" cy="1415030"/>
            </a:xfrm>
          </p:grpSpPr>
          <p:grpSp>
            <p:nvGrpSpPr>
              <p:cNvPr id="53" name="Group 52">
                <a:extLst>
                  <a:ext uri="{FF2B5EF4-FFF2-40B4-BE49-F238E27FC236}">
                    <a16:creationId xmlns:a16="http://schemas.microsoft.com/office/drawing/2014/main" id="{02F18612-9B05-409C-A27F-418EB531E6BC}"/>
                  </a:ext>
                </a:extLst>
              </p:cNvPr>
              <p:cNvGrpSpPr/>
              <p:nvPr/>
            </p:nvGrpSpPr>
            <p:grpSpPr>
              <a:xfrm>
                <a:off x="1145220" y="3448977"/>
                <a:ext cx="1270988" cy="1415030"/>
                <a:chOff x="1145220" y="3448977"/>
                <a:chExt cx="1270988" cy="1415030"/>
              </a:xfrm>
            </p:grpSpPr>
            <p:grpSp>
              <p:nvGrpSpPr>
                <p:cNvPr id="49" name="Group 48">
                  <a:extLst>
                    <a:ext uri="{FF2B5EF4-FFF2-40B4-BE49-F238E27FC236}">
                      <a16:creationId xmlns:a16="http://schemas.microsoft.com/office/drawing/2014/main" id="{81306A38-F790-4E4E-897C-66D3FEA0224A}"/>
                    </a:ext>
                  </a:extLst>
                </p:cNvPr>
                <p:cNvGrpSpPr/>
                <p:nvPr/>
              </p:nvGrpSpPr>
              <p:grpSpPr>
                <a:xfrm>
                  <a:off x="1145220" y="3448977"/>
                  <a:ext cx="1223121" cy="1415030"/>
                  <a:chOff x="1145220" y="3448977"/>
                  <a:chExt cx="1223121" cy="1415030"/>
                </a:xfrm>
              </p:grpSpPr>
              <p:grpSp>
                <p:nvGrpSpPr>
                  <p:cNvPr id="21" name="Group 20">
                    <a:extLst>
                      <a:ext uri="{FF2B5EF4-FFF2-40B4-BE49-F238E27FC236}">
                        <a16:creationId xmlns:a16="http://schemas.microsoft.com/office/drawing/2014/main" id="{7D61B1E2-6CB2-467C-B34F-870260D7639E}"/>
                      </a:ext>
                    </a:extLst>
                  </p:cNvPr>
                  <p:cNvGrpSpPr/>
                  <p:nvPr/>
                </p:nvGrpSpPr>
                <p:grpSpPr>
                  <a:xfrm>
                    <a:off x="1251745" y="3448977"/>
                    <a:ext cx="1072213" cy="1311442"/>
                    <a:chOff x="1251745" y="3448977"/>
                    <a:chExt cx="1072213" cy="1311442"/>
                  </a:xfrm>
                </p:grpSpPr>
                <p:sp>
                  <p:nvSpPr>
                    <p:cNvPr id="13" name="Freeform: Shape 12">
                      <a:extLst>
                        <a:ext uri="{FF2B5EF4-FFF2-40B4-BE49-F238E27FC236}">
                          <a16:creationId xmlns:a16="http://schemas.microsoft.com/office/drawing/2014/main" id="{5E9243CA-2686-4781-BD7B-C1E7BCB313BA}"/>
                        </a:ext>
                      </a:extLst>
                    </p:cNvPr>
                    <p:cNvSpPr/>
                    <p:nvPr/>
                  </p:nvSpPr>
                  <p:spPr>
                    <a:xfrm>
                      <a:off x="2032991" y="3448977"/>
                      <a:ext cx="290967" cy="1311442"/>
                    </a:xfrm>
                    <a:custGeom>
                      <a:avLst/>
                      <a:gdLst>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739942 h 1311442"/>
                        <a:gd name="connsiteX7" fmla="*/ 0 w 391026"/>
                        <a:gd name="connsiteY7" fmla="*/ 1133976 h 1311442"/>
                        <a:gd name="connsiteX8" fmla="*/ 391026 w 391026"/>
                        <a:gd name="connsiteY8" fmla="*/ 1133976 h 1311442"/>
                        <a:gd name="connsiteX9" fmla="*/ 391026 w 391026"/>
                        <a:gd name="connsiteY9" fmla="*/ 1311442 h 13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026" h="1311442">
                          <a:moveTo>
                            <a:pt x="388018" y="0"/>
                          </a:moveTo>
                          <a:lnTo>
                            <a:pt x="388018" y="171450"/>
                          </a:lnTo>
                          <a:lnTo>
                            <a:pt x="0" y="171450"/>
                          </a:lnTo>
                          <a:lnTo>
                            <a:pt x="0" y="562476"/>
                          </a:lnTo>
                          <a:lnTo>
                            <a:pt x="391026" y="562476"/>
                          </a:lnTo>
                          <a:lnTo>
                            <a:pt x="391026" y="739942"/>
                          </a:lnTo>
                          <a:lnTo>
                            <a:pt x="0" y="739942"/>
                          </a:lnTo>
                          <a:lnTo>
                            <a:pt x="0" y="1133976"/>
                          </a:lnTo>
                          <a:lnTo>
                            <a:pt x="391026" y="1133976"/>
                          </a:lnTo>
                          <a:lnTo>
                            <a:pt x="391026" y="1311442"/>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0" name="Group 19">
                      <a:extLst>
                        <a:ext uri="{FF2B5EF4-FFF2-40B4-BE49-F238E27FC236}">
                          <a16:creationId xmlns:a16="http://schemas.microsoft.com/office/drawing/2014/main" id="{70A17C71-4E08-4B5D-92CA-3E2DE0ECA39F}"/>
                        </a:ext>
                      </a:extLst>
                    </p:cNvPr>
                    <p:cNvGrpSpPr/>
                    <p:nvPr/>
                  </p:nvGrpSpPr>
                  <p:grpSpPr>
                    <a:xfrm>
                      <a:off x="1251745" y="3448977"/>
                      <a:ext cx="701350" cy="1140779"/>
                      <a:chOff x="1251745" y="3448977"/>
                      <a:chExt cx="701350" cy="1140779"/>
                    </a:xfrm>
                  </p:grpSpPr>
                  <p:sp>
                    <p:nvSpPr>
                      <p:cNvPr id="14" name="Freeform: Shape 13">
                        <a:extLst>
                          <a:ext uri="{FF2B5EF4-FFF2-40B4-BE49-F238E27FC236}">
                            <a16:creationId xmlns:a16="http://schemas.microsoft.com/office/drawing/2014/main" id="{809172D0-085A-43DF-ADA3-F36775DACD99}"/>
                          </a:ext>
                        </a:extLst>
                      </p:cNvPr>
                      <p:cNvSpPr/>
                      <p:nvPr/>
                    </p:nvSpPr>
                    <p:spPr>
                      <a:xfrm flipH="1">
                        <a:off x="1251745" y="3448977"/>
                        <a:ext cx="290967" cy="739942"/>
                      </a:xfrm>
                      <a:custGeom>
                        <a:avLst/>
                        <a:gdLst>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739942 h 1311442"/>
                          <a:gd name="connsiteX7" fmla="*/ 0 w 391026"/>
                          <a:gd name="connsiteY7" fmla="*/ 1133976 h 1311442"/>
                          <a:gd name="connsiteX8" fmla="*/ 391026 w 391026"/>
                          <a:gd name="connsiteY8" fmla="*/ 1133976 h 1311442"/>
                          <a:gd name="connsiteX9" fmla="*/ 391026 w 391026"/>
                          <a:gd name="connsiteY9" fmla="*/ 1311442 h 1311442"/>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1133976 h 1311442"/>
                          <a:gd name="connsiteX7" fmla="*/ 391026 w 391026"/>
                          <a:gd name="connsiteY7" fmla="*/ 1133976 h 1311442"/>
                          <a:gd name="connsiteX8" fmla="*/ 391026 w 391026"/>
                          <a:gd name="connsiteY8" fmla="*/ 1311442 h 1311442"/>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1133976 h 1311442"/>
                          <a:gd name="connsiteX7" fmla="*/ 391026 w 391026"/>
                          <a:gd name="connsiteY7" fmla="*/ 1133976 h 1311442"/>
                          <a:gd name="connsiteX8" fmla="*/ 391026 w 391026"/>
                          <a:gd name="connsiteY8" fmla="*/ 1311442 h 1311442"/>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391026 w 391026"/>
                          <a:gd name="connsiteY6" fmla="*/ 1133976 h 1311442"/>
                          <a:gd name="connsiteX7" fmla="*/ 391026 w 391026"/>
                          <a:gd name="connsiteY7" fmla="*/ 1311442 h 1311442"/>
                          <a:gd name="connsiteX0" fmla="*/ 388018 w 391026"/>
                          <a:gd name="connsiteY0" fmla="*/ 0 h 1133976"/>
                          <a:gd name="connsiteX1" fmla="*/ 388018 w 391026"/>
                          <a:gd name="connsiteY1" fmla="*/ 171450 h 1133976"/>
                          <a:gd name="connsiteX2" fmla="*/ 0 w 391026"/>
                          <a:gd name="connsiteY2" fmla="*/ 171450 h 1133976"/>
                          <a:gd name="connsiteX3" fmla="*/ 0 w 391026"/>
                          <a:gd name="connsiteY3" fmla="*/ 562476 h 1133976"/>
                          <a:gd name="connsiteX4" fmla="*/ 391026 w 391026"/>
                          <a:gd name="connsiteY4" fmla="*/ 562476 h 1133976"/>
                          <a:gd name="connsiteX5" fmla="*/ 391026 w 391026"/>
                          <a:gd name="connsiteY5" fmla="*/ 739942 h 1133976"/>
                          <a:gd name="connsiteX6" fmla="*/ 391026 w 391026"/>
                          <a:gd name="connsiteY6" fmla="*/ 1133976 h 1133976"/>
                          <a:gd name="connsiteX0" fmla="*/ 388018 w 391026"/>
                          <a:gd name="connsiteY0" fmla="*/ 0 h 739942"/>
                          <a:gd name="connsiteX1" fmla="*/ 388018 w 391026"/>
                          <a:gd name="connsiteY1" fmla="*/ 171450 h 739942"/>
                          <a:gd name="connsiteX2" fmla="*/ 0 w 391026"/>
                          <a:gd name="connsiteY2" fmla="*/ 171450 h 739942"/>
                          <a:gd name="connsiteX3" fmla="*/ 0 w 391026"/>
                          <a:gd name="connsiteY3" fmla="*/ 562476 h 739942"/>
                          <a:gd name="connsiteX4" fmla="*/ 391026 w 391026"/>
                          <a:gd name="connsiteY4" fmla="*/ 562476 h 739942"/>
                          <a:gd name="connsiteX5" fmla="*/ 391026 w 391026"/>
                          <a:gd name="connsiteY5" fmla="*/ 739942 h 73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26" h="739942">
                            <a:moveTo>
                              <a:pt x="388018" y="0"/>
                            </a:moveTo>
                            <a:lnTo>
                              <a:pt x="388018" y="171450"/>
                            </a:lnTo>
                            <a:lnTo>
                              <a:pt x="0" y="171450"/>
                            </a:lnTo>
                            <a:lnTo>
                              <a:pt x="0" y="562476"/>
                            </a:lnTo>
                            <a:lnTo>
                              <a:pt x="391026" y="562476"/>
                            </a:lnTo>
                            <a:lnTo>
                              <a:pt x="391026" y="739942"/>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6E32FFA6-7FC1-44C5-AA15-DF0DA47B84C3}"/>
                          </a:ext>
                        </a:extLst>
                      </p:cNvPr>
                      <p:cNvSpPr/>
                      <p:nvPr/>
                    </p:nvSpPr>
                    <p:spPr>
                      <a:xfrm>
                        <a:off x="1953095" y="4199139"/>
                        <a:ext cx="0" cy="390617"/>
                      </a:xfrm>
                      <a:custGeom>
                        <a:avLst/>
                        <a:gdLst>
                          <a:gd name="connsiteX0" fmla="*/ 0 w 0"/>
                          <a:gd name="connsiteY0" fmla="*/ 0 h 390617"/>
                          <a:gd name="connsiteX1" fmla="*/ 0 w 0"/>
                          <a:gd name="connsiteY1" fmla="*/ 390617 h 390617"/>
                        </a:gdLst>
                        <a:ahLst/>
                        <a:cxnLst>
                          <a:cxn ang="0">
                            <a:pos x="connsiteX0" y="connsiteY0"/>
                          </a:cxn>
                          <a:cxn ang="0">
                            <a:pos x="connsiteX1" y="connsiteY1"/>
                          </a:cxn>
                        </a:cxnLst>
                        <a:rect l="l" t="t" r="r" b="b"/>
                        <a:pathLst>
                          <a:path h="390617">
                            <a:moveTo>
                              <a:pt x="0" y="0"/>
                            </a:moveTo>
                            <a:lnTo>
                              <a:pt x="0" y="39061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9" name="Group 18">
                      <a:extLst>
                        <a:ext uri="{FF2B5EF4-FFF2-40B4-BE49-F238E27FC236}">
                          <a16:creationId xmlns:a16="http://schemas.microsoft.com/office/drawing/2014/main" id="{D6392CE7-0BD5-461F-91E6-416C3683379E}"/>
                        </a:ext>
                      </a:extLst>
                    </p:cNvPr>
                    <p:cNvGrpSpPr/>
                    <p:nvPr/>
                  </p:nvGrpSpPr>
                  <p:grpSpPr>
                    <a:xfrm>
                      <a:off x="1624614" y="3622088"/>
                      <a:ext cx="328481" cy="390618"/>
                      <a:chOff x="1624614" y="3622088"/>
                      <a:chExt cx="328481" cy="390618"/>
                    </a:xfrm>
                  </p:grpSpPr>
                  <p:sp>
                    <p:nvSpPr>
                      <p:cNvPr id="15" name="Freeform: Shape 14">
                        <a:extLst>
                          <a:ext uri="{FF2B5EF4-FFF2-40B4-BE49-F238E27FC236}">
                            <a16:creationId xmlns:a16="http://schemas.microsoft.com/office/drawing/2014/main" id="{FBDA12DD-F2FF-4FEC-80B1-661BE083CFF1}"/>
                          </a:ext>
                        </a:extLst>
                      </p:cNvPr>
                      <p:cNvSpPr/>
                      <p:nvPr/>
                    </p:nvSpPr>
                    <p:spPr>
                      <a:xfrm>
                        <a:off x="1624616" y="3622089"/>
                        <a:ext cx="0" cy="390617"/>
                      </a:xfrm>
                      <a:custGeom>
                        <a:avLst/>
                        <a:gdLst>
                          <a:gd name="connsiteX0" fmla="*/ 0 w 0"/>
                          <a:gd name="connsiteY0" fmla="*/ 0 h 390617"/>
                          <a:gd name="connsiteX1" fmla="*/ 0 w 0"/>
                          <a:gd name="connsiteY1" fmla="*/ 390617 h 390617"/>
                        </a:gdLst>
                        <a:ahLst/>
                        <a:cxnLst>
                          <a:cxn ang="0">
                            <a:pos x="connsiteX0" y="connsiteY0"/>
                          </a:cxn>
                          <a:cxn ang="0">
                            <a:pos x="connsiteX1" y="connsiteY1"/>
                          </a:cxn>
                        </a:cxnLst>
                        <a:rect l="l" t="t" r="r" b="b"/>
                        <a:pathLst>
                          <a:path h="390617">
                            <a:moveTo>
                              <a:pt x="0" y="0"/>
                            </a:moveTo>
                            <a:lnTo>
                              <a:pt x="0" y="39061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Shape 15">
                        <a:extLst>
                          <a:ext uri="{FF2B5EF4-FFF2-40B4-BE49-F238E27FC236}">
                            <a16:creationId xmlns:a16="http://schemas.microsoft.com/office/drawing/2014/main" id="{9DCA4C2B-5A4D-4D55-8646-D81652798E40}"/>
                          </a:ext>
                        </a:extLst>
                      </p:cNvPr>
                      <p:cNvSpPr/>
                      <p:nvPr/>
                    </p:nvSpPr>
                    <p:spPr>
                      <a:xfrm>
                        <a:off x="1953095" y="3622088"/>
                        <a:ext cx="0" cy="390617"/>
                      </a:xfrm>
                      <a:custGeom>
                        <a:avLst/>
                        <a:gdLst>
                          <a:gd name="connsiteX0" fmla="*/ 0 w 0"/>
                          <a:gd name="connsiteY0" fmla="*/ 0 h 390617"/>
                          <a:gd name="connsiteX1" fmla="*/ 0 w 0"/>
                          <a:gd name="connsiteY1" fmla="*/ 390617 h 390617"/>
                        </a:gdLst>
                        <a:ahLst/>
                        <a:cxnLst>
                          <a:cxn ang="0">
                            <a:pos x="connsiteX0" y="connsiteY0"/>
                          </a:cxn>
                          <a:cxn ang="0">
                            <a:pos x="connsiteX1" y="connsiteY1"/>
                          </a:cxn>
                        </a:cxnLst>
                        <a:rect l="l" t="t" r="r" b="b"/>
                        <a:pathLst>
                          <a:path h="390617">
                            <a:moveTo>
                              <a:pt x="0" y="0"/>
                            </a:moveTo>
                            <a:lnTo>
                              <a:pt x="0" y="39061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4A2A6BDF-963D-4267-BAE6-72ECFBB79531}"/>
                          </a:ext>
                        </a:extLst>
                      </p:cNvPr>
                      <p:cNvSpPr/>
                      <p:nvPr/>
                    </p:nvSpPr>
                    <p:spPr>
                      <a:xfrm>
                        <a:off x="1624614" y="3817399"/>
                        <a:ext cx="319596" cy="0"/>
                      </a:xfrm>
                      <a:custGeom>
                        <a:avLst/>
                        <a:gdLst>
                          <a:gd name="connsiteX0" fmla="*/ 0 w 319596"/>
                          <a:gd name="connsiteY0" fmla="*/ 0 h 0"/>
                          <a:gd name="connsiteX1" fmla="*/ 319596 w 319596"/>
                          <a:gd name="connsiteY1" fmla="*/ 0 h 0"/>
                        </a:gdLst>
                        <a:ahLst/>
                        <a:cxnLst>
                          <a:cxn ang="0">
                            <a:pos x="connsiteX0" y="connsiteY0"/>
                          </a:cxn>
                          <a:cxn ang="0">
                            <a:pos x="connsiteX1" y="connsiteY1"/>
                          </a:cxn>
                        </a:cxnLst>
                        <a:rect l="l" t="t" r="r" b="b"/>
                        <a:pathLst>
                          <a:path w="319596">
                            <a:moveTo>
                              <a:pt x="0" y="0"/>
                            </a:moveTo>
                            <a:lnTo>
                              <a:pt x="319596"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40" name="Isosceles Triangle 39">
                    <a:extLst>
                      <a:ext uri="{FF2B5EF4-FFF2-40B4-BE49-F238E27FC236}">
                        <a16:creationId xmlns:a16="http://schemas.microsoft.com/office/drawing/2014/main" id="{3C8C80D2-4E4D-43BA-806B-EB9DA698A2BB}"/>
                      </a:ext>
                    </a:extLst>
                  </p:cNvPr>
                  <p:cNvSpPr/>
                  <p:nvPr/>
                </p:nvSpPr>
                <p:spPr>
                  <a:xfrm rot="16200000">
                    <a:off x="2160710" y="3586579"/>
                    <a:ext cx="72087" cy="621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Isosceles Triangle 40">
                    <a:extLst>
                      <a:ext uri="{FF2B5EF4-FFF2-40B4-BE49-F238E27FC236}">
                        <a16:creationId xmlns:a16="http://schemas.microsoft.com/office/drawing/2014/main" id="{6335F9F0-8C4E-42CE-A79F-E32423B500AF}"/>
                      </a:ext>
                    </a:extLst>
                  </p:cNvPr>
                  <p:cNvSpPr/>
                  <p:nvPr/>
                </p:nvSpPr>
                <p:spPr>
                  <a:xfrm rot="5400000" flipH="1">
                    <a:off x="2144433" y="4537973"/>
                    <a:ext cx="72087" cy="621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Isosceles Triangle 41">
                    <a:extLst>
                      <a:ext uri="{FF2B5EF4-FFF2-40B4-BE49-F238E27FC236}">
                        <a16:creationId xmlns:a16="http://schemas.microsoft.com/office/drawing/2014/main" id="{5BD87E06-B30D-4B22-BF9A-199862546578}"/>
                      </a:ext>
                    </a:extLst>
                  </p:cNvPr>
                  <p:cNvSpPr/>
                  <p:nvPr/>
                </p:nvSpPr>
                <p:spPr>
                  <a:xfrm rot="5400000" flipH="1">
                    <a:off x="1364679" y="3589543"/>
                    <a:ext cx="72087" cy="621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Isosceles Triangle 42">
                    <a:extLst>
                      <a:ext uri="{FF2B5EF4-FFF2-40B4-BE49-F238E27FC236}">
                        <a16:creationId xmlns:a16="http://schemas.microsoft.com/office/drawing/2014/main" id="{73489004-2048-4F85-9F27-80DBB63894B8}"/>
                      </a:ext>
                    </a:extLst>
                  </p:cNvPr>
                  <p:cNvSpPr/>
                  <p:nvPr/>
                </p:nvSpPr>
                <p:spPr>
                  <a:xfrm rot="10800000" flipH="1">
                    <a:off x="2261321" y="4761396"/>
                    <a:ext cx="107020" cy="9225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a:extLst>
                      <a:ext uri="{FF2B5EF4-FFF2-40B4-BE49-F238E27FC236}">
                        <a16:creationId xmlns:a16="http://schemas.microsoft.com/office/drawing/2014/main" id="{8078A0AC-71A9-4B1D-949F-177D2E6BF38C}"/>
                      </a:ext>
                    </a:extLst>
                  </p:cNvPr>
                  <p:cNvSpPr/>
                  <p:nvPr/>
                </p:nvSpPr>
                <p:spPr>
                  <a:xfrm>
                    <a:off x="1145220" y="4188919"/>
                    <a:ext cx="222298" cy="22229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3CD9A8C7-9693-4B8B-BE92-E222A8D2579B}"/>
                      </a:ext>
                    </a:extLst>
                  </p:cNvPr>
                  <p:cNvSpPr/>
                  <p:nvPr/>
                </p:nvSpPr>
                <p:spPr>
                  <a:xfrm>
                    <a:off x="1242874" y="4421080"/>
                    <a:ext cx="0" cy="355106"/>
                  </a:xfrm>
                  <a:custGeom>
                    <a:avLst/>
                    <a:gdLst>
                      <a:gd name="connsiteX0" fmla="*/ 0 w 0"/>
                      <a:gd name="connsiteY0" fmla="*/ 0 h 355106"/>
                      <a:gd name="connsiteX1" fmla="*/ 0 w 0"/>
                      <a:gd name="connsiteY1" fmla="*/ 355106 h 355106"/>
                    </a:gdLst>
                    <a:ahLst/>
                    <a:cxnLst>
                      <a:cxn ang="0">
                        <a:pos x="connsiteX0" y="connsiteY0"/>
                      </a:cxn>
                      <a:cxn ang="0">
                        <a:pos x="connsiteX1" y="connsiteY1"/>
                      </a:cxn>
                    </a:cxnLst>
                    <a:rect l="l" t="t" r="r" b="b"/>
                    <a:pathLst>
                      <a:path h="355106">
                        <a:moveTo>
                          <a:pt x="0" y="0"/>
                        </a:moveTo>
                        <a:lnTo>
                          <a:pt x="0" y="355106"/>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Isosceles Triangle 45">
                    <a:extLst>
                      <a:ext uri="{FF2B5EF4-FFF2-40B4-BE49-F238E27FC236}">
                        <a16:creationId xmlns:a16="http://schemas.microsoft.com/office/drawing/2014/main" id="{8ABF0156-3FE5-47FF-BDFF-3D60D1414EFE}"/>
                      </a:ext>
                    </a:extLst>
                  </p:cNvPr>
                  <p:cNvSpPr/>
                  <p:nvPr/>
                </p:nvSpPr>
                <p:spPr>
                  <a:xfrm rot="10800000" flipH="1">
                    <a:off x="1188598" y="4771748"/>
                    <a:ext cx="107020" cy="9225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8" name="Straight Arrow Connector 47">
                    <a:extLst>
                      <a:ext uri="{FF2B5EF4-FFF2-40B4-BE49-F238E27FC236}">
                        <a16:creationId xmlns:a16="http://schemas.microsoft.com/office/drawing/2014/main" id="{AB595640-4C53-4B58-B1AE-6BECD4F11EDE}"/>
                      </a:ext>
                    </a:extLst>
                  </p:cNvPr>
                  <p:cNvCxnSpPr/>
                  <p:nvPr/>
                </p:nvCxnSpPr>
                <p:spPr>
                  <a:xfrm>
                    <a:off x="1251745" y="4214446"/>
                    <a:ext cx="0" cy="1864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50" name="Freeform: Shape 49">
                  <a:extLst>
                    <a:ext uri="{FF2B5EF4-FFF2-40B4-BE49-F238E27FC236}">
                      <a16:creationId xmlns:a16="http://schemas.microsoft.com/office/drawing/2014/main" id="{DA437791-A353-45A8-BD63-7A6E8E459EAB}"/>
                    </a:ext>
                  </a:extLst>
                </p:cNvPr>
                <p:cNvSpPr/>
                <p:nvPr/>
              </p:nvSpPr>
              <p:spPr>
                <a:xfrm>
                  <a:off x="1162975" y="3448977"/>
                  <a:ext cx="195309" cy="0"/>
                </a:xfrm>
                <a:custGeom>
                  <a:avLst/>
                  <a:gdLst>
                    <a:gd name="connsiteX0" fmla="*/ 0 w 195309"/>
                    <a:gd name="connsiteY0" fmla="*/ 0 h 0"/>
                    <a:gd name="connsiteX1" fmla="*/ 195309 w 195309"/>
                    <a:gd name="connsiteY1" fmla="*/ 0 h 0"/>
                  </a:gdLst>
                  <a:ahLst/>
                  <a:cxnLst>
                    <a:cxn ang="0">
                      <a:pos x="connsiteX0" y="connsiteY0"/>
                    </a:cxn>
                    <a:cxn ang="0">
                      <a:pos x="connsiteX1" y="connsiteY1"/>
                    </a:cxn>
                  </a:cxnLst>
                  <a:rect l="l" t="t" r="r" b="b"/>
                  <a:pathLst>
                    <a:path w="195309">
                      <a:moveTo>
                        <a:pt x="0" y="0"/>
                      </a:moveTo>
                      <a:lnTo>
                        <a:pt x="195309"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Freeform: Shape 50">
                  <a:extLst>
                    <a:ext uri="{FF2B5EF4-FFF2-40B4-BE49-F238E27FC236}">
                      <a16:creationId xmlns:a16="http://schemas.microsoft.com/office/drawing/2014/main" id="{3FC0BE93-E04B-43CC-824D-0DB8FD376E14}"/>
                    </a:ext>
                  </a:extLst>
                </p:cNvPr>
                <p:cNvSpPr/>
                <p:nvPr/>
              </p:nvSpPr>
              <p:spPr>
                <a:xfrm>
                  <a:off x="2220899" y="3450452"/>
                  <a:ext cx="195309" cy="0"/>
                </a:xfrm>
                <a:custGeom>
                  <a:avLst/>
                  <a:gdLst>
                    <a:gd name="connsiteX0" fmla="*/ 0 w 195309"/>
                    <a:gd name="connsiteY0" fmla="*/ 0 h 0"/>
                    <a:gd name="connsiteX1" fmla="*/ 195309 w 195309"/>
                    <a:gd name="connsiteY1" fmla="*/ 0 h 0"/>
                  </a:gdLst>
                  <a:ahLst/>
                  <a:cxnLst>
                    <a:cxn ang="0">
                      <a:pos x="connsiteX0" y="connsiteY0"/>
                    </a:cxn>
                    <a:cxn ang="0">
                      <a:pos x="connsiteX1" y="connsiteY1"/>
                    </a:cxn>
                  </a:cxnLst>
                  <a:rect l="l" t="t" r="r" b="b"/>
                  <a:pathLst>
                    <a:path w="195309">
                      <a:moveTo>
                        <a:pt x="0" y="0"/>
                      </a:moveTo>
                      <a:lnTo>
                        <a:pt x="195309"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Freeform: Shape 51">
                  <a:extLst>
                    <a:ext uri="{FF2B5EF4-FFF2-40B4-BE49-F238E27FC236}">
                      <a16:creationId xmlns:a16="http://schemas.microsoft.com/office/drawing/2014/main" id="{AC4D8293-0628-4DC4-90F2-331BB1DC7463}"/>
                    </a:ext>
                  </a:extLst>
                </p:cNvPr>
                <p:cNvSpPr/>
                <p:nvPr/>
              </p:nvSpPr>
              <p:spPr>
                <a:xfrm>
                  <a:off x="1242874" y="3826276"/>
                  <a:ext cx="532660" cy="284085"/>
                </a:xfrm>
                <a:custGeom>
                  <a:avLst/>
                  <a:gdLst>
                    <a:gd name="connsiteX0" fmla="*/ 0 w 532660"/>
                    <a:gd name="connsiteY0" fmla="*/ 284085 h 284085"/>
                    <a:gd name="connsiteX1" fmla="*/ 532660 w 532660"/>
                    <a:gd name="connsiteY1" fmla="*/ 284085 h 284085"/>
                    <a:gd name="connsiteX2" fmla="*/ 532660 w 532660"/>
                    <a:gd name="connsiteY2" fmla="*/ 0 h 284085"/>
                  </a:gdLst>
                  <a:ahLst/>
                  <a:cxnLst>
                    <a:cxn ang="0">
                      <a:pos x="connsiteX0" y="connsiteY0"/>
                    </a:cxn>
                    <a:cxn ang="0">
                      <a:pos x="connsiteX1" y="connsiteY1"/>
                    </a:cxn>
                    <a:cxn ang="0">
                      <a:pos x="connsiteX2" y="connsiteY2"/>
                    </a:cxn>
                  </a:cxnLst>
                  <a:rect l="l" t="t" r="r" b="b"/>
                  <a:pathLst>
                    <a:path w="532660" h="284085">
                      <a:moveTo>
                        <a:pt x="0" y="284085"/>
                      </a:moveTo>
                      <a:lnTo>
                        <a:pt x="532660" y="284085"/>
                      </a:lnTo>
                      <a:lnTo>
                        <a:pt x="532660"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55" name="Straight Arrow Connector 54">
                <a:extLst>
                  <a:ext uri="{FF2B5EF4-FFF2-40B4-BE49-F238E27FC236}">
                    <a16:creationId xmlns:a16="http://schemas.microsoft.com/office/drawing/2014/main" id="{E0660815-4C2C-462D-A4E9-4011FB072CCC}"/>
                  </a:ext>
                </a:extLst>
              </p:cNvPr>
              <p:cNvCxnSpPr>
                <a:cxnSpLocks/>
              </p:cNvCxnSpPr>
              <p:nvPr/>
            </p:nvCxnSpPr>
            <p:spPr>
              <a:xfrm flipH="1">
                <a:off x="1624614" y="4400877"/>
                <a:ext cx="319596"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9BA87AD-74BE-4DE0-BBFF-DEDB4086C902}"/>
                  </a:ext>
                </a:extLst>
              </p:cNvPr>
              <p:cNvCxnSpPr>
                <a:cxnSpLocks/>
              </p:cNvCxnSpPr>
              <p:nvPr/>
            </p:nvCxnSpPr>
            <p:spPr>
              <a:xfrm>
                <a:off x="2323958" y="4092605"/>
                <a:ext cx="319596"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E1B3E68-BEDC-4725-AA91-E4C1401A0D2D}"/>
                </a:ext>
              </a:extLst>
            </p:cNvPr>
            <p:cNvGrpSpPr/>
            <p:nvPr/>
          </p:nvGrpSpPr>
          <p:grpSpPr>
            <a:xfrm>
              <a:off x="4171214" y="3455895"/>
              <a:ext cx="1498334" cy="1444606"/>
              <a:chOff x="3585586" y="3448977"/>
              <a:chExt cx="1498334" cy="1444606"/>
            </a:xfrm>
          </p:grpSpPr>
          <p:grpSp>
            <p:nvGrpSpPr>
              <p:cNvPr id="62" name="Group 61">
                <a:extLst>
                  <a:ext uri="{FF2B5EF4-FFF2-40B4-BE49-F238E27FC236}">
                    <a16:creationId xmlns:a16="http://schemas.microsoft.com/office/drawing/2014/main" id="{8505FD94-6FC5-4C9E-9026-03B88A2234EE}"/>
                  </a:ext>
                </a:extLst>
              </p:cNvPr>
              <p:cNvGrpSpPr/>
              <p:nvPr/>
            </p:nvGrpSpPr>
            <p:grpSpPr>
              <a:xfrm>
                <a:off x="3585586" y="3448977"/>
                <a:ext cx="1498334" cy="1415030"/>
                <a:chOff x="1145220" y="3448977"/>
                <a:chExt cx="1498334" cy="1415030"/>
              </a:xfrm>
            </p:grpSpPr>
            <p:grpSp>
              <p:nvGrpSpPr>
                <p:cNvPr id="63" name="Group 62">
                  <a:extLst>
                    <a:ext uri="{FF2B5EF4-FFF2-40B4-BE49-F238E27FC236}">
                      <a16:creationId xmlns:a16="http://schemas.microsoft.com/office/drawing/2014/main" id="{4D162BC4-4133-4362-AABE-E827FC009885}"/>
                    </a:ext>
                  </a:extLst>
                </p:cNvPr>
                <p:cNvGrpSpPr/>
                <p:nvPr/>
              </p:nvGrpSpPr>
              <p:grpSpPr>
                <a:xfrm>
                  <a:off x="1145220" y="3448977"/>
                  <a:ext cx="1270988" cy="1415030"/>
                  <a:chOff x="1145220" y="3448977"/>
                  <a:chExt cx="1270988" cy="1415030"/>
                </a:xfrm>
              </p:grpSpPr>
              <p:grpSp>
                <p:nvGrpSpPr>
                  <p:cNvPr id="66" name="Group 65">
                    <a:extLst>
                      <a:ext uri="{FF2B5EF4-FFF2-40B4-BE49-F238E27FC236}">
                        <a16:creationId xmlns:a16="http://schemas.microsoft.com/office/drawing/2014/main" id="{2DCBA694-E7CE-409B-A70D-AB61509CF106}"/>
                      </a:ext>
                    </a:extLst>
                  </p:cNvPr>
                  <p:cNvGrpSpPr/>
                  <p:nvPr/>
                </p:nvGrpSpPr>
                <p:grpSpPr>
                  <a:xfrm>
                    <a:off x="1145220" y="3448977"/>
                    <a:ext cx="1178738" cy="1415030"/>
                    <a:chOff x="1145220" y="3448977"/>
                    <a:chExt cx="1178738" cy="1415030"/>
                  </a:xfrm>
                </p:grpSpPr>
                <p:grpSp>
                  <p:nvGrpSpPr>
                    <p:cNvPr id="70" name="Group 69">
                      <a:extLst>
                        <a:ext uri="{FF2B5EF4-FFF2-40B4-BE49-F238E27FC236}">
                          <a16:creationId xmlns:a16="http://schemas.microsoft.com/office/drawing/2014/main" id="{8E44728E-BA3C-4900-97E8-F08F37491744}"/>
                        </a:ext>
                      </a:extLst>
                    </p:cNvPr>
                    <p:cNvGrpSpPr/>
                    <p:nvPr/>
                  </p:nvGrpSpPr>
                  <p:grpSpPr>
                    <a:xfrm>
                      <a:off x="1251745" y="3448977"/>
                      <a:ext cx="1072213" cy="1140779"/>
                      <a:chOff x="1251745" y="3448977"/>
                      <a:chExt cx="1072213" cy="1140779"/>
                    </a:xfrm>
                  </p:grpSpPr>
                  <p:sp>
                    <p:nvSpPr>
                      <p:cNvPr id="79" name="Freeform: Shape 78">
                        <a:extLst>
                          <a:ext uri="{FF2B5EF4-FFF2-40B4-BE49-F238E27FC236}">
                            <a16:creationId xmlns:a16="http://schemas.microsoft.com/office/drawing/2014/main" id="{E9F0A50D-F0E0-4BD3-A489-6F21E0B5F281}"/>
                          </a:ext>
                        </a:extLst>
                      </p:cNvPr>
                      <p:cNvSpPr/>
                      <p:nvPr/>
                    </p:nvSpPr>
                    <p:spPr>
                      <a:xfrm>
                        <a:off x="2032991" y="3448977"/>
                        <a:ext cx="290967" cy="1133976"/>
                      </a:xfrm>
                      <a:custGeom>
                        <a:avLst/>
                        <a:gdLst>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739942 h 1311442"/>
                          <a:gd name="connsiteX7" fmla="*/ 0 w 391026"/>
                          <a:gd name="connsiteY7" fmla="*/ 1133976 h 1311442"/>
                          <a:gd name="connsiteX8" fmla="*/ 391026 w 391026"/>
                          <a:gd name="connsiteY8" fmla="*/ 1133976 h 1311442"/>
                          <a:gd name="connsiteX9" fmla="*/ 391026 w 391026"/>
                          <a:gd name="connsiteY9" fmla="*/ 1311442 h 1311442"/>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739942 h 1311442"/>
                          <a:gd name="connsiteX7" fmla="*/ 0 w 391026"/>
                          <a:gd name="connsiteY7" fmla="*/ 1133976 h 1311442"/>
                          <a:gd name="connsiteX8" fmla="*/ 391026 w 391026"/>
                          <a:gd name="connsiteY8" fmla="*/ 1133976 h 1311442"/>
                          <a:gd name="connsiteX9" fmla="*/ 391026 w 391026"/>
                          <a:gd name="connsiteY9" fmla="*/ 1311442 h 1311442"/>
                          <a:gd name="connsiteX0" fmla="*/ 388018 w 391026"/>
                          <a:gd name="connsiteY0" fmla="*/ 0 h 1133976"/>
                          <a:gd name="connsiteX1" fmla="*/ 388018 w 391026"/>
                          <a:gd name="connsiteY1" fmla="*/ 171450 h 1133976"/>
                          <a:gd name="connsiteX2" fmla="*/ 0 w 391026"/>
                          <a:gd name="connsiteY2" fmla="*/ 171450 h 1133976"/>
                          <a:gd name="connsiteX3" fmla="*/ 0 w 391026"/>
                          <a:gd name="connsiteY3" fmla="*/ 562476 h 1133976"/>
                          <a:gd name="connsiteX4" fmla="*/ 391026 w 391026"/>
                          <a:gd name="connsiteY4" fmla="*/ 562476 h 1133976"/>
                          <a:gd name="connsiteX5" fmla="*/ 391026 w 391026"/>
                          <a:gd name="connsiteY5" fmla="*/ 739942 h 1133976"/>
                          <a:gd name="connsiteX6" fmla="*/ 0 w 391026"/>
                          <a:gd name="connsiteY6" fmla="*/ 739942 h 1133976"/>
                          <a:gd name="connsiteX7" fmla="*/ 0 w 391026"/>
                          <a:gd name="connsiteY7" fmla="*/ 1133976 h 1133976"/>
                          <a:gd name="connsiteX8" fmla="*/ 391026 w 391026"/>
                          <a:gd name="connsiteY8" fmla="*/ 1133976 h 113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026" h="1133976">
                            <a:moveTo>
                              <a:pt x="388018" y="0"/>
                            </a:moveTo>
                            <a:lnTo>
                              <a:pt x="388018" y="171450"/>
                            </a:lnTo>
                            <a:lnTo>
                              <a:pt x="0" y="171450"/>
                            </a:lnTo>
                            <a:lnTo>
                              <a:pt x="0" y="562476"/>
                            </a:lnTo>
                            <a:lnTo>
                              <a:pt x="391026" y="562476"/>
                            </a:lnTo>
                            <a:lnTo>
                              <a:pt x="391026" y="739942"/>
                            </a:lnTo>
                            <a:lnTo>
                              <a:pt x="0" y="739942"/>
                            </a:lnTo>
                            <a:lnTo>
                              <a:pt x="0" y="1133976"/>
                            </a:lnTo>
                            <a:lnTo>
                              <a:pt x="391026" y="1133976"/>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0" name="Group 79">
                        <a:extLst>
                          <a:ext uri="{FF2B5EF4-FFF2-40B4-BE49-F238E27FC236}">
                            <a16:creationId xmlns:a16="http://schemas.microsoft.com/office/drawing/2014/main" id="{0D3E9898-9E0D-4B51-9371-CE8CF336DB56}"/>
                          </a:ext>
                        </a:extLst>
                      </p:cNvPr>
                      <p:cNvGrpSpPr/>
                      <p:nvPr/>
                    </p:nvGrpSpPr>
                    <p:grpSpPr>
                      <a:xfrm>
                        <a:off x="1251745" y="3448977"/>
                        <a:ext cx="701350" cy="1140779"/>
                        <a:chOff x="1251745" y="3448977"/>
                        <a:chExt cx="701350" cy="1140779"/>
                      </a:xfrm>
                    </p:grpSpPr>
                    <p:sp>
                      <p:nvSpPr>
                        <p:cNvPr id="85" name="Freeform: Shape 84">
                          <a:extLst>
                            <a:ext uri="{FF2B5EF4-FFF2-40B4-BE49-F238E27FC236}">
                              <a16:creationId xmlns:a16="http://schemas.microsoft.com/office/drawing/2014/main" id="{61116EAC-3E67-4A5C-B36B-5D8E153FD930}"/>
                            </a:ext>
                          </a:extLst>
                        </p:cNvPr>
                        <p:cNvSpPr/>
                        <p:nvPr/>
                      </p:nvSpPr>
                      <p:spPr>
                        <a:xfrm flipH="1">
                          <a:off x="1251745" y="3448977"/>
                          <a:ext cx="290967" cy="739942"/>
                        </a:xfrm>
                        <a:custGeom>
                          <a:avLst/>
                          <a:gdLst>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739942 h 1311442"/>
                            <a:gd name="connsiteX7" fmla="*/ 0 w 391026"/>
                            <a:gd name="connsiteY7" fmla="*/ 1133976 h 1311442"/>
                            <a:gd name="connsiteX8" fmla="*/ 391026 w 391026"/>
                            <a:gd name="connsiteY8" fmla="*/ 1133976 h 1311442"/>
                            <a:gd name="connsiteX9" fmla="*/ 391026 w 391026"/>
                            <a:gd name="connsiteY9" fmla="*/ 1311442 h 1311442"/>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1133976 h 1311442"/>
                            <a:gd name="connsiteX7" fmla="*/ 391026 w 391026"/>
                            <a:gd name="connsiteY7" fmla="*/ 1133976 h 1311442"/>
                            <a:gd name="connsiteX8" fmla="*/ 391026 w 391026"/>
                            <a:gd name="connsiteY8" fmla="*/ 1311442 h 1311442"/>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1133976 h 1311442"/>
                            <a:gd name="connsiteX7" fmla="*/ 391026 w 391026"/>
                            <a:gd name="connsiteY7" fmla="*/ 1133976 h 1311442"/>
                            <a:gd name="connsiteX8" fmla="*/ 391026 w 391026"/>
                            <a:gd name="connsiteY8" fmla="*/ 1311442 h 1311442"/>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391026 w 391026"/>
                            <a:gd name="connsiteY6" fmla="*/ 1133976 h 1311442"/>
                            <a:gd name="connsiteX7" fmla="*/ 391026 w 391026"/>
                            <a:gd name="connsiteY7" fmla="*/ 1311442 h 1311442"/>
                            <a:gd name="connsiteX0" fmla="*/ 388018 w 391026"/>
                            <a:gd name="connsiteY0" fmla="*/ 0 h 1133976"/>
                            <a:gd name="connsiteX1" fmla="*/ 388018 w 391026"/>
                            <a:gd name="connsiteY1" fmla="*/ 171450 h 1133976"/>
                            <a:gd name="connsiteX2" fmla="*/ 0 w 391026"/>
                            <a:gd name="connsiteY2" fmla="*/ 171450 h 1133976"/>
                            <a:gd name="connsiteX3" fmla="*/ 0 w 391026"/>
                            <a:gd name="connsiteY3" fmla="*/ 562476 h 1133976"/>
                            <a:gd name="connsiteX4" fmla="*/ 391026 w 391026"/>
                            <a:gd name="connsiteY4" fmla="*/ 562476 h 1133976"/>
                            <a:gd name="connsiteX5" fmla="*/ 391026 w 391026"/>
                            <a:gd name="connsiteY5" fmla="*/ 739942 h 1133976"/>
                            <a:gd name="connsiteX6" fmla="*/ 391026 w 391026"/>
                            <a:gd name="connsiteY6" fmla="*/ 1133976 h 1133976"/>
                            <a:gd name="connsiteX0" fmla="*/ 388018 w 391026"/>
                            <a:gd name="connsiteY0" fmla="*/ 0 h 739942"/>
                            <a:gd name="connsiteX1" fmla="*/ 388018 w 391026"/>
                            <a:gd name="connsiteY1" fmla="*/ 171450 h 739942"/>
                            <a:gd name="connsiteX2" fmla="*/ 0 w 391026"/>
                            <a:gd name="connsiteY2" fmla="*/ 171450 h 739942"/>
                            <a:gd name="connsiteX3" fmla="*/ 0 w 391026"/>
                            <a:gd name="connsiteY3" fmla="*/ 562476 h 739942"/>
                            <a:gd name="connsiteX4" fmla="*/ 391026 w 391026"/>
                            <a:gd name="connsiteY4" fmla="*/ 562476 h 739942"/>
                            <a:gd name="connsiteX5" fmla="*/ 391026 w 391026"/>
                            <a:gd name="connsiteY5" fmla="*/ 739942 h 73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26" h="739942">
                              <a:moveTo>
                                <a:pt x="388018" y="0"/>
                              </a:moveTo>
                              <a:lnTo>
                                <a:pt x="388018" y="171450"/>
                              </a:lnTo>
                              <a:lnTo>
                                <a:pt x="0" y="171450"/>
                              </a:lnTo>
                              <a:lnTo>
                                <a:pt x="0" y="562476"/>
                              </a:lnTo>
                              <a:lnTo>
                                <a:pt x="391026" y="562476"/>
                              </a:lnTo>
                              <a:lnTo>
                                <a:pt x="391026" y="739942"/>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Freeform: Shape 85">
                          <a:extLst>
                            <a:ext uri="{FF2B5EF4-FFF2-40B4-BE49-F238E27FC236}">
                              <a16:creationId xmlns:a16="http://schemas.microsoft.com/office/drawing/2014/main" id="{D2FDAE49-4ADE-4D0E-8D88-64F93A004F26}"/>
                            </a:ext>
                          </a:extLst>
                        </p:cNvPr>
                        <p:cNvSpPr/>
                        <p:nvPr/>
                      </p:nvSpPr>
                      <p:spPr>
                        <a:xfrm>
                          <a:off x="1953095" y="4199139"/>
                          <a:ext cx="0" cy="390617"/>
                        </a:xfrm>
                        <a:custGeom>
                          <a:avLst/>
                          <a:gdLst>
                            <a:gd name="connsiteX0" fmla="*/ 0 w 0"/>
                            <a:gd name="connsiteY0" fmla="*/ 0 h 390617"/>
                            <a:gd name="connsiteX1" fmla="*/ 0 w 0"/>
                            <a:gd name="connsiteY1" fmla="*/ 390617 h 390617"/>
                          </a:gdLst>
                          <a:ahLst/>
                          <a:cxnLst>
                            <a:cxn ang="0">
                              <a:pos x="connsiteX0" y="connsiteY0"/>
                            </a:cxn>
                            <a:cxn ang="0">
                              <a:pos x="connsiteX1" y="connsiteY1"/>
                            </a:cxn>
                          </a:cxnLst>
                          <a:rect l="l" t="t" r="r" b="b"/>
                          <a:pathLst>
                            <a:path h="390617">
                              <a:moveTo>
                                <a:pt x="0" y="0"/>
                              </a:moveTo>
                              <a:lnTo>
                                <a:pt x="0" y="39061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1" name="Group 80">
                        <a:extLst>
                          <a:ext uri="{FF2B5EF4-FFF2-40B4-BE49-F238E27FC236}">
                            <a16:creationId xmlns:a16="http://schemas.microsoft.com/office/drawing/2014/main" id="{5FEE4D37-3993-47D8-B254-872083C29DC5}"/>
                          </a:ext>
                        </a:extLst>
                      </p:cNvPr>
                      <p:cNvGrpSpPr/>
                      <p:nvPr/>
                    </p:nvGrpSpPr>
                    <p:grpSpPr>
                      <a:xfrm>
                        <a:off x="1624614" y="3622088"/>
                        <a:ext cx="328481" cy="390618"/>
                        <a:chOff x="1624614" y="3622088"/>
                        <a:chExt cx="328481" cy="390618"/>
                      </a:xfrm>
                    </p:grpSpPr>
                    <p:sp>
                      <p:nvSpPr>
                        <p:cNvPr id="82" name="Freeform: Shape 81">
                          <a:extLst>
                            <a:ext uri="{FF2B5EF4-FFF2-40B4-BE49-F238E27FC236}">
                              <a16:creationId xmlns:a16="http://schemas.microsoft.com/office/drawing/2014/main" id="{B7EE9D73-A49C-423A-8238-ACC74FA68B9E}"/>
                            </a:ext>
                          </a:extLst>
                        </p:cNvPr>
                        <p:cNvSpPr/>
                        <p:nvPr/>
                      </p:nvSpPr>
                      <p:spPr>
                        <a:xfrm>
                          <a:off x="1624616" y="3622089"/>
                          <a:ext cx="0" cy="390617"/>
                        </a:xfrm>
                        <a:custGeom>
                          <a:avLst/>
                          <a:gdLst>
                            <a:gd name="connsiteX0" fmla="*/ 0 w 0"/>
                            <a:gd name="connsiteY0" fmla="*/ 0 h 390617"/>
                            <a:gd name="connsiteX1" fmla="*/ 0 w 0"/>
                            <a:gd name="connsiteY1" fmla="*/ 390617 h 390617"/>
                          </a:gdLst>
                          <a:ahLst/>
                          <a:cxnLst>
                            <a:cxn ang="0">
                              <a:pos x="connsiteX0" y="connsiteY0"/>
                            </a:cxn>
                            <a:cxn ang="0">
                              <a:pos x="connsiteX1" y="connsiteY1"/>
                            </a:cxn>
                          </a:cxnLst>
                          <a:rect l="l" t="t" r="r" b="b"/>
                          <a:pathLst>
                            <a:path h="390617">
                              <a:moveTo>
                                <a:pt x="0" y="0"/>
                              </a:moveTo>
                              <a:lnTo>
                                <a:pt x="0" y="39061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Freeform: Shape 82">
                          <a:extLst>
                            <a:ext uri="{FF2B5EF4-FFF2-40B4-BE49-F238E27FC236}">
                              <a16:creationId xmlns:a16="http://schemas.microsoft.com/office/drawing/2014/main" id="{05475908-858D-4D60-A309-64DEA643C354}"/>
                            </a:ext>
                          </a:extLst>
                        </p:cNvPr>
                        <p:cNvSpPr/>
                        <p:nvPr/>
                      </p:nvSpPr>
                      <p:spPr>
                        <a:xfrm>
                          <a:off x="1953095" y="3622088"/>
                          <a:ext cx="0" cy="390617"/>
                        </a:xfrm>
                        <a:custGeom>
                          <a:avLst/>
                          <a:gdLst>
                            <a:gd name="connsiteX0" fmla="*/ 0 w 0"/>
                            <a:gd name="connsiteY0" fmla="*/ 0 h 390617"/>
                            <a:gd name="connsiteX1" fmla="*/ 0 w 0"/>
                            <a:gd name="connsiteY1" fmla="*/ 390617 h 390617"/>
                          </a:gdLst>
                          <a:ahLst/>
                          <a:cxnLst>
                            <a:cxn ang="0">
                              <a:pos x="connsiteX0" y="connsiteY0"/>
                            </a:cxn>
                            <a:cxn ang="0">
                              <a:pos x="connsiteX1" y="connsiteY1"/>
                            </a:cxn>
                          </a:cxnLst>
                          <a:rect l="l" t="t" r="r" b="b"/>
                          <a:pathLst>
                            <a:path h="390617">
                              <a:moveTo>
                                <a:pt x="0" y="0"/>
                              </a:moveTo>
                              <a:lnTo>
                                <a:pt x="0" y="39061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Freeform: Shape 83">
                          <a:extLst>
                            <a:ext uri="{FF2B5EF4-FFF2-40B4-BE49-F238E27FC236}">
                              <a16:creationId xmlns:a16="http://schemas.microsoft.com/office/drawing/2014/main" id="{FDE14895-EA2F-497A-806C-AD29008E7050}"/>
                            </a:ext>
                          </a:extLst>
                        </p:cNvPr>
                        <p:cNvSpPr/>
                        <p:nvPr/>
                      </p:nvSpPr>
                      <p:spPr>
                        <a:xfrm>
                          <a:off x="1624614" y="3817399"/>
                          <a:ext cx="319596" cy="0"/>
                        </a:xfrm>
                        <a:custGeom>
                          <a:avLst/>
                          <a:gdLst>
                            <a:gd name="connsiteX0" fmla="*/ 0 w 319596"/>
                            <a:gd name="connsiteY0" fmla="*/ 0 h 0"/>
                            <a:gd name="connsiteX1" fmla="*/ 319596 w 319596"/>
                            <a:gd name="connsiteY1" fmla="*/ 0 h 0"/>
                          </a:gdLst>
                          <a:ahLst/>
                          <a:cxnLst>
                            <a:cxn ang="0">
                              <a:pos x="connsiteX0" y="connsiteY0"/>
                            </a:cxn>
                            <a:cxn ang="0">
                              <a:pos x="connsiteX1" y="connsiteY1"/>
                            </a:cxn>
                          </a:cxnLst>
                          <a:rect l="l" t="t" r="r" b="b"/>
                          <a:pathLst>
                            <a:path w="319596">
                              <a:moveTo>
                                <a:pt x="0" y="0"/>
                              </a:moveTo>
                              <a:lnTo>
                                <a:pt x="319596"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1" name="Isosceles Triangle 70">
                      <a:extLst>
                        <a:ext uri="{FF2B5EF4-FFF2-40B4-BE49-F238E27FC236}">
                          <a16:creationId xmlns:a16="http://schemas.microsoft.com/office/drawing/2014/main" id="{7495A68A-EC32-4C7A-95C5-BCF4C6BCF231}"/>
                        </a:ext>
                      </a:extLst>
                    </p:cNvPr>
                    <p:cNvSpPr/>
                    <p:nvPr/>
                  </p:nvSpPr>
                  <p:spPr>
                    <a:xfrm rot="16200000">
                      <a:off x="2160710" y="3586579"/>
                      <a:ext cx="72087" cy="621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Isosceles Triangle 71">
                      <a:extLst>
                        <a:ext uri="{FF2B5EF4-FFF2-40B4-BE49-F238E27FC236}">
                          <a16:creationId xmlns:a16="http://schemas.microsoft.com/office/drawing/2014/main" id="{43006890-FF82-448A-BFB6-9E6EBBE69E33}"/>
                        </a:ext>
                      </a:extLst>
                    </p:cNvPr>
                    <p:cNvSpPr/>
                    <p:nvPr/>
                  </p:nvSpPr>
                  <p:spPr>
                    <a:xfrm rot="5400000" flipH="1">
                      <a:off x="2144433" y="4546851"/>
                      <a:ext cx="72087" cy="621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Isosceles Triangle 72">
                      <a:extLst>
                        <a:ext uri="{FF2B5EF4-FFF2-40B4-BE49-F238E27FC236}">
                          <a16:creationId xmlns:a16="http://schemas.microsoft.com/office/drawing/2014/main" id="{D7E1834D-CFDF-45C4-9006-72C0AB10354C}"/>
                        </a:ext>
                      </a:extLst>
                    </p:cNvPr>
                    <p:cNvSpPr/>
                    <p:nvPr/>
                  </p:nvSpPr>
                  <p:spPr>
                    <a:xfrm rot="5400000" flipH="1">
                      <a:off x="1364679" y="3589543"/>
                      <a:ext cx="72087" cy="621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Isosceles Triangle 73">
                      <a:extLst>
                        <a:ext uri="{FF2B5EF4-FFF2-40B4-BE49-F238E27FC236}">
                          <a16:creationId xmlns:a16="http://schemas.microsoft.com/office/drawing/2014/main" id="{3F9DF990-73C1-4681-8E5C-E7224DC67449}"/>
                        </a:ext>
                      </a:extLst>
                    </p:cNvPr>
                    <p:cNvSpPr/>
                    <p:nvPr/>
                  </p:nvSpPr>
                  <p:spPr>
                    <a:xfrm rot="10800000" flipH="1">
                      <a:off x="1595494" y="4761396"/>
                      <a:ext cx="107020" cy="9225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93FD3B7B-1B14-45F1-9924-A033887620CE}"/>
                        </a:ext>
                      </a:extLst>
                    </p:cNvPr>
                    <p:cNvSpPr/>
                    <p:nvPr/>
                  </p:nvSpPr>
                  <p:spPr>
                    <a:xfrm>
                      <a:off x="1145220" y="4188919"/>
                      <a:ext cx="222298" cy="22229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Freeform: Shape 75">
                      <a:extLst>
                        <a:ext uri="{FF2B5EF4-FFF2-40B4-BE49-F238E27FC236}">
                          <a16:creationId xmlns:a16="http://schemas.microsoft.com/office/drawing/2014/main" id="{9A58F7AC-4385-4C0E-8A51-4193F2199200}"/>
                        </a:ext>
                      </a:extLst>
                    </p:cNvPr>
                    <p:cNvSpPr/>
                    <p:nvPr/>
                  </p:nvSpPr>
                  <p:spPr>
                    <a:xfrm>
                      <a:off x="1242874" y="4421080"/>
                      <a:ext cx="0" cy="355106"/>
                    </a:xfrm>
                    <a:custGeom>
                      <a:avLst/>
                      <a:gdLst>
                        <a:gd name="connsiteX0" fmla="*/ 0 w 0"/>
                        <a:gd name="connsiteY0" fmla="*/ 0 h 355106"/>
                        <a:gd name="connsiteX1" fmla="*/ 0 w 0"/>
                        <a:gd name="connsiteY1" fmla="*/ 355106 h 355106"/>
                      </a:gdLst>
                      <a:ahLst/>
                      <a:cxnLst>
                        <a:cxn ang="0">
                          <a:pos x="connsiteX0" y="connsiteY0"/>
                        </a:cxn>
                        <a:cxn ang="0">
                          <a:pos x="connsiteX1" y="connsiteY1"/>
                        </a:cxn>
                      </a:cxnLst>
                      <a:rect l="l" t="t" r="r" b="b"/>
                      <a:pathLst>
                        <a:path h="355106">
                          <a:moveTo>
                            <a:pt x="0" y="0"/>
                          </a:moveTo>
                          <a:lnTo>
                            <a:pt x="0" y="355106"/>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Isosceles Triangle 76">
                      <a:extLst>
                        <a:ext uri="{FF2B5EF4-FFF2-40B4-BE49-F238E27FC236}">
                          <a16:creationId xmlns:a16="http://schemas.microsoft.com/office/drawing/2014/main" id="{F57890DA-E677-48A7-8614-8B5A13003D37}"/>
                        </a:ext>
                      </a:extLst>
                    </p:cNvPr>
                    <p:cNvSpPr/>
                    <p:nvPr/>
                  </p:nvSpPr>
                  <p:spPr>
                    <a:xfrm rot="10800000" flipH="1">
                      <a:off x="1188598" y="4771748"/>
                      <a:ext cx="107020" cy="9225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8" name="Straight Arrow Connector 77">
                      <a:extLst>
                        <a:ext uri="{FF2B5EF4-FFF2-40B4-BE49-F238E27FC236}">
                          <a16:creationId xmlns:a16="http://schemas.microsoft.com/office/drawing/2014/main" id="{61913473-5743-4282-AD4A-4363A0046A62}"/>
                        </a:ext>
                      </a:extLst>
                    </p:cNvPr>
                    <p:cNvCxnSpPr/>
                    <p:nvPr/>
                  </p:nvCxnSpPr>
                  <p:spPr>
                    <a:xfrm>
                      <a:off x="1251745" y="4214446"/>
                      <a:ext cx="0" cy="1864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67" name="Freeform: Shape 66">
                    <a:extLst>
                      <a:ext uri="{FF2B5EF4-FFF2-40B4-BE49-F238E27FC236}">
                        <a16:creationId xmlns:a16="http://schemas.microsoft.com/office/drawing/2014/main" id="{D36A523C-FF77-4B5D-A145-E7CCBAC171B5}"/>
                      </a:ext>
                    </a:extLst>
                  </p:cNvPr>
                  <p:cNvSpPr/>
                  <p:nvPr/>
                </p:nvSpPr>
                <p:spPr>
                  <a:xfrm>
                    <a:off x="1162975" y="3448977"/>
                    <a:ext cx="195309" cy="0"/>
                  </a:xfrm>
                  <a:custGeom>
                    <a:avLst/>
                    <a:gdLst>
                      <a:gd name="connsiteX0" fmla="*/ 0 w 195309"/>
                      <a:gd name="connsiteY0" fmla="*/ 0 h 0"/>
                      <a:gd name="connsiteX1" fmla="*/ 195309 w 195309"/>
                      <a:gd name="connsiteY1" fmla="*/ 0 h 0"/>
                    </a:gdLst>
                    <a:ahLst/>
                    <a:cxnLst>
                      <a:cxn ang="0">
                        <a:pos x="connsiteX0" y="connsiteY0"/>
                      </a:cxn>
                      <a:cxn ang="0">
                        <a:pos x="connsiteX1" y="connsiteY1"/>
                      </a:cxn>
                    </a:cxnLst>
                    <a:rect l="l" t="t" r="r" b="b"/>
                    <a:pathLst>
                      <a:path w="195309">
                        <a:moveTo>
                          <a:pt x="0" y="0"/>
                        </a:moveTo>
                        <a:lnTo>
                          <a:pt x="195309"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Freeform: Shape 67">
                    <a:extLst>
                      <a:ext uri="{FF2B5EF4-FFF2-40B4-BE49-F238E27FC236}">
                        <a16:creationId xmlns:a16="http://schemas.microsoft.com/office/drawing/2014/main" id="{7CE07F57-53B0-4CD2-B449-C8B259881768}"/>
                      </a:ext>
                    </a:extLst>
                  </p:cNvPr>
                  <p:cNvSpPr/>
                  <p:nvPr/>
                </p:nvSpPr>
                <p:spPr>
                  <a:xfrm>
                    <a:off x="2220899" y="3450452"/>
                    <a:ext cx="195309" cy="0"/>
                  </a:xfrm>
                  <a:custGeom>
                    <a:avLst/>
                    <a:gdLst>
                      <a:gd name="connsiteX0" fmla="*/ 0 w 195309"/>
                      <a:gd name="connsiteY0" fmla="*/ 0 h 0"/>
                      <a:gd name="connsiteX1" fmla="*/ 195309 w 195309"/>
                      <a:gd name="connsiteY1" fmla="*/ 0 h 0"/>
                    </a:gdLst>
                    <a:ahLst/>
                    <a:cxnLst>
                      <a:cxn ang="0">
                        <a:pos x="connsiteX0" y="connsiteY0"/>
                      </a:cxn>
                      <a:cxn ang="0">
                        <a:pos x="connsiteX1" y="connsiteY1"/>
                      </a:cxn>
                    </a:cxnLst>
                    <a:rect l="l" t="t" r="r" b="b"/>
                    <a:pathLst>
                      <a:path w="195309">
                        <a:moveTo>
                          <a:pt x="0" y="0"/>
                        </a:moveTo>
                        <a:lnTo>
                          <a:pt x="195309"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Freeform: Shape 68">
                    <a:extLst>
                      <a:ext uri="{FF2B5EF4-FFF2-40B4-BE49-F238E27FC236}">
                        <a16:creationId xmlns:a16="http://schemas.microsoft.com/office/drawing/2014/main" id="{D8711D13-74C2-4DCB-8718-97F81F0B5BEC}"/>
                      </a:ext>
                    </a:extLst>
                  </p:cNvPr>
                  <p:cNvSpPr/>
                  <p:nvPr/>
                </p:nvSpPr>
                <p:spPr>
                  <a:xfrm>
                    <a:off x="1242874" y="3826276"/>
                    <a:ext cx="532660" cy="284085"/>
                  </a:xfrm>
                  <a:custGeom>
                    <a:avLst/>
                    <a:gdLst>
                      <a:gd name="connsiteX0" fmla="*/ 0 w 532660"/>
                      <a:gd name="connsiteY0" fmla="*/ 284085 h 284085"/>
                      <a:gd name="connsiteX1" fmla="*/ 532660 w 532660"/>
                      <a:gd name="connsiteY1" fmla="*/ 284085 h 284085"/>
                      <a:gd name="connsiteX2" fmla="*/ 532660 w 532660"/>
                      <a:gd name="connsiteY2" fmla="*/ 0 h 284085"/>
                    </a:gdLst>
                    <a:ahLst/>
                    <a:cxnLst>
                      <a:cxn ang="0">
                        <a:pos x="connsiteX0" y="connsiteY0"/>
                      </a:cxn>
                      <a:cxn ang="0">
                        <a:pos x="connsiteX1" y="connsiteY1"/>
                      </a:cxn>
                      <a:cxn ang="0">
                        <a:pos x="connsiteX2" y="connsiteY2"/>
                      </a:cxn>
                    </a:cxnLst>
                    <a:rect l="l" t="t" r="r" b="b"/>
                    <a:pathLst>
                      <a:path w="532660" h="284085">
                        <a:moveTo>
                          <a:pt x="0" y="284085"/>
                        </a:moveTo>
                        <a:lnTo>
                          <a:pt x="532660" y="284085"/>
                        </a:lnTo>
                        <a:lnTo>
                          <a:pt x="532660"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65" name="Straight Arrow Connector 64">
                  <a:extLst>
                    <a:ext uri="{FF2B5EF4-FFF2-40B4-BE49-F238E27FC236}">
                      <a16:creationId xmlns:a16="http://schemas.microsoft.com/office/drawing/2014/main" id="{ADDE95E2-541B-437D-8766-C93F4B299BAC}"/>
                    </a:ext>
                  </a:extLst>
                </p:cNvPr>
                <p:cNvCxnSpPr>
                  <a:cxnSpLocks/>
                </p:cNvCxnSpPr>
                <p:nvPr/>
              </p:nvCxnSpPr>
              <p:spPr>
                <a:xfrm>
                  <a:off x="2323958" y="4092605"/>
                  <a:ext cx="319596"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sp>
            <p:nvSpPr>
              <p:cNvPr id="87" name="Freeform: Shape 86">
                <a:extLst>
                  <a:ext uri="{FF2B5EF4-FFF2-40B4-BE49-F238E27FC236}">
                    <a16:creationId xmlns:a16="http://schemas.microsoft.com/office/drawing/2014/main" id="{930161A5-90A3-42A7-B893-49746F805A6E}"/>
                  </a:ext>
                </a:extLst>
              </p:cNvPr>
              <p:cNvSpPr/>
              <p:nvPr/>
            </p:nvSpPr>
            <p:spPr>
              <a:xfrm>
                <a:off x="4092606" y="4394447"/>
                <a:ext cx="292963" cy="355106"/>
              </a:xfrm>
              <a:custGeom>
                <a:avLst/>
                <a:gdLst>
                  <a:gd name="connsiteX0" fmla="*/ 292963 w 292963"/>
                  <a:gd name="connsiteY0" fmla="*/ 0 h 355106"/>
                  <a:gd name="connsiteX1" fmla="*/ 53266 w 292963"/>
                  <a:gd name="connsiteY1" fmla="*/ 0 h 355106"/>
                  <a:gd name="connsiteX2" fmla="*/ 0 w 292963"/>
                  <a:gd name="connsiteY2" fmla="*/ 0 h 355106"/>
                  <a:gd name="connsiteX3" fmla="*/ 0 w 292963"/>
                  <a:gd name="connsiteY3" fmla="*/ 355106 h 355106"/>
                </a:gdLst>
                <a:ahLst/>
                <a:cxnLst>
                  <a:cxn ang="0">
                    <a:pos x="connsiteX0" y="connsiteY0"/>
                  </a:cxn>
                  <a:cxn ang="0">
                    <a:pos x="connsiteX1" y="connsiteY1"/>
                  </a:cxn>
                  <a:cxn ang="0">
                    <a:pos x="connsiteX2" y="connsiteY2"/>
                  </a:cxn>
                  <a:cxn ang="0">
                    <a:pos x="connsiteX3" y="connsiteY3"/>
                  </a:cxn>
                </a:cxnLst>
                <a:rect l="l" t="t" r="r" b="b"/>
                <a:pathLst>
                  <a:path w="292963" h="355106">
                    <a:moveTo>
                      <a:pt x="292963" y="0"/>
                    </a:moveTo>
                    <a:lnTo>
                      <a:pt x="53266" y="0"/>
                    </a:lnTo>
                    <a:lnTo>
                      <a:pt x="0" y="0"/>
                    </a:lnTo>
                    <a:lnTo>
                      <a:pt x="0" y="355106"/>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8" name="Straight Arrow Connector 87">
                <a:extLst>
                  <a:ext uri="{FF2B5EF4-FFF2-40B4-BE49-F238E27FC236}">
                    <a16:creationId xmlns:a16="http://schemas.microsoft.com/office/drawing/2014/main" id="{628DB568-DBAD-4EA6-A1B1-EBED5F13C734}"/>
                  </a:ext>
                </a:extLst>
              </p:cNvPr>
              <p:cNvCxnSpPr>
                <a:cxnSpLocks/>
              </p:cNvCxnSpPr>
              <p:nvPr/>
            </p:nvCxnSpPr>
            <p:spPr>
              <a:xfrm rot="5400000">
                <a:off x="4599121" y="4733785"/>
                <a:ext cx="319596"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B45F53C7-8D27-4F48-B0B5-468B37CF182F}"/>
                </a:ext>
              </a:extLst>
            </p:cNvPr>
            <p:cNvGrpSpPr/>
            <p:nvPr/>
          </p:nvGrpSpPr>
          <p:grpSpPr>
            <a:xfrm flipV="1">
              <a:off x="6769250" y="3499052"/>
              <a:ext cx="1507212" cy="1430787"/>
              <a:chOff x="1136342" y="3358720"/>
              <a:chExt cx="1507212" cy="1430787"/>
            </a:xfrm>
          </p:grpSpPr>
          <p:grpSp>
            <p:nvGrpSpPr>
              <p:cNvPr id="91" name="Group 90">
                <a:extLst>
                  <a:ext uri="{FF2B5EF4-FFF2-40B4-BE49-F238E27FC236}">
                    <a16:creationId xmlns:a16="http://schemas.microsoft.com/office/drawing/2014/main" id="{FBB91B8A-AF72-416A-AD4E-9D23A2EC3693}"/>
                  </a:ext>
                </a:extLst>
              </p:cNvPr>
              <p:cNvGrpSpPr/>
              <p:nvPr/>
            </p:nvGrpSpPr>
            <p:grpSpPr>
              <a:xfrm>
                <a:off x="1136342" y="3358720"/>
                <a:ext cx="1286793" cy="1430787"/>
                <a:chOff x="1136342" y="3358720"/>
                <a:chExt cx="1286793" cy="1430787"/>
              </a:xfrm>
            </p:grpSpPr>
            <p:grpSp>
              <p:nvGrpSpPr>
                <p:cNvPr id="94" name="Group 93">
                  <a:extLst>
                    <a:ext uri="{FF2B5EF4-FFF2-40B4-BE49-F238E27FC236}">
                      <a16:creationId xmlns:a16="http://schemas.microsoft.com/office/drawing/2014/main" id="{8426A27E-E008-47AD-BB82-06D8424DE734}"/>
                    </a:ext>
                  </a:extLst>
                </p:cNvPr>
                <p:cNvGrpSpPr/>
                <p:nvPr/>
              </p:nvGrpSpPr>
              <p:grpSpPr>
                <a:xfrm>
                  <a:off x="1136342" y="3358720"/>
                  <a:ext cx="1231999" cy="1417466"/>
                  <a:chOff x="1136342" y="3358720"/>
                  <a:chExt cx="1231999" cy="1417466"/>
                </a:xfrm>
              </p:grpSpPr>
              <p:grpSp>
                <p:nvGrpSpPr>
                  <p:cNvPr id="98" name="Group 97">
                    <a:extLst>
                      <a:ext uri="{FF2B5EF4-FFF2-40B4-BE49-F238E27FC236}">
                        <a16:creationId xmlns:a16="http://schemas.microsoft.com/office/drawing/2014/main" id="{1778CF6E-A876-47F8-8107-2130CE1A072B}"/>
                      </a:ext>
                    </a:extLst>
                  </p:cNvPr>
                  <p:cNvGrpSpPr/>
                  <p:nvPr/>
                </p:nvGrpSpPr>
                <p:grpSpPr>
                  <a:xfrm>
                    <a:off x="1251745" y="3448977"/>
                    <a:ext cx="1072213" cy="1311442"/>
                    <a:chOff x="1251745" y="3448977"/>
                    <a:chExt cx="1072213" cy="1311442"/>
                  </a:xfrm>
                </p:grpSpPr>
                <p:sp>
                  <p:nvSpPr>
                    <p:cNvPr id="107" name="Freeform: Shape 106">
                      <a:extLst>
                        <a:ext uri="{FF2B5EF4-FFF2-40B4-BE49-F238E27FC236}">
                          <a16:creationId xmlns:a16="http://schemas.microsoft.com/office/drawing/2014/main" id="{BED275C4-EF19-4A73-886C-7B83F84B3AA2}"/>
                        </a:ext>
                      </a:extLst>
                    </p:cNvPr>
                    <p:cNvSpPr/>
                    <p:nvPr/>
                  </p:nvSpPr>
                  <p:spPr>
                    <a:xfrm>
                      <a:off x="2032991" y="3448977"/>
                      <a:ext cx="290967" cy="1311442"/>
                    </a:xfrm>
                    <a:custGeom>
                      <a:avLst/>
                      <a:gdLst>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739942 h 1311442"/>
                        <a:gd name="connsiteX7" fmla="*/ 0 w 391026"/>
                        <a:gd name="connsiteY7" fmla="*/ 1133976 h 1311442"/>
                        <a:gd name="connsiteX8" fmla="*/ 391026 w 391026"/>
                        <a:gd name="connsiteY8" fmla="*/ 1133976 h 1311442"/>
                        <a:gd name="connsiteX9" fmla="*/ 391026 w 391026"/>
                        <a:gd name="connsiteY9" fmla="*/ 1311442 h 13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026" h="1311442">
                          <a:moveTo>
                            <a:pt x="388018" y="0"/>
                          </a:moveTo>
                          <a:lnTo>
                            <a:pt x="388018" y="171450"/>
                          </a:lnTo>
                          <a:lnTo>
                            <a:pt x="0" y="171450"/>
                          </a:lnTo>
                          <a:lnTo>
                            <a:pt x="0" y="562476"/>
                          </a:lnTo>
                          <a:lnTo>
                            <a:pt x="391026" y="562476"/>
                          </a:lnTo>
                          <a:lnTo>
                            <a:pt x="391026" y="739942"/>
                          </a:lnTo>
                          <a:lnTo>
                            <a:pt x="0" y="739942"/>
                          </a:lnTo>
                          <a:lnTo>
                            <a:pt x="0" y="1133976"/>
                          </a:lnTo>
                          <a:lnTo>
                            <a:pt x="391026" y="1133976"/>
                          </a:lnTo>
                          <a:lnTo>
                            <a:pt x="391026" y="1311442"/>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08" name="Group 107">
                      <a:extLst>
                        <a:ext uri="{FF2B5EF4-FFF2-40B4-BE49-F238E27FC236}">
                          <a16:creationId xmlns:a16="http://schemas.microsoft.com/office/drawing/2014/main" id="{200F7C7B-854A-4AFD-8E30-2029E17736A8}"/>
                        </a:ext>
                      </a:extLst>
                    </p:cNvPr>
                    <p:cNvGrpSpPr/>
                    <p:nvPr/>
                  </p:nvGrpSpPr>
                  <p:grpSpPr>
                    <a:xfrm>
                      <a:off x="1251745" y="3448977"/>
                      <a:ext cx="701350" cy="1140779"/>
                      <a:chOff x="1251745" y="3448977"/>
                      <a:chExt cx="701350" cy="1140779"/>
                    </a:xfrm>
                  </p:grpSpPr>
                  <p:sp>
                    <p:nvSpPr>
                      <p:cNvPr id="113" name="Freeform: Shape 112">
                        <a:extLst>
                          <a:ext uri="{FF2B5EF4-FFF2-40B4-BE49-F238E27FC236}">
                            <a16:creationId xmlns:a16="http://schemas.microsoft.com/office/drawing/2014/main" id="{0EC44523-838F-495F-97AA-ECC29D0E1B20}"/>
                          </a:ext>
                        </a:extLst>
                      </p:cNvPr>
                      <p:cNvSpPr/>
                      <p:nvPr/>
                    </p:nvSpPr>
                    <p:spPr>
                      <a:xfrm flipH="1">
                        <a:off x="1251745" y="3448977"/>
                        <a:ext cx="290967" cy="739942"/>
                      </a:xfrm>
                      <a:custGeom>
                        <a:avLst/>
                        <a:gdLst>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739942 h 1311442"/>
                          <a:gd name="connsiteX7" fmla="*/ 0 w 391026"/>
                          <a:gd name="connsiteY7" fmla="*/ 1133976 h 1311442"/>
                          <a:gd name="connsiteX8" fmla="*/ 391026 w 391026"/>
                          <a:gd name="connsiteY8" fmla="*/ 1133976 h 1311442"/>
                          <a:gd name="connsiteX9" fmla="*/ 391026 w 391026"/>
                          <a:gd name="connsiteY9" fmla="*/ 1311442 h 1311442"/>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1133976 h 1311442"/>
                          <a:gd name="connsiteX7" fmla="*/ 391026 w 391026"/>
                          <a:gd name="connsiteY7" fmla="*/ 1133976 h 1311442"/>
                          <a:gd name="connsiteX8" fmla="*/ 391026 w 391026"/>
                          <a:gd name="connsiteY8" fmla="*/ 1311442 h 1311442"/>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1133976 h 1311442"/>
                          <a:gd name="connsiteX7" fmla="*/ 391026 w 391026"/>
                          <a:gd name="connsiteY7" fmla="*/ 1133976 h 1311442"/>
                          <a:gd name="connsiteX8" fmla="*/ 391026 w 391026"/>
                          <a:gd name="connsiteY8" fmla="*/ 1311442 h 1311442"/>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391026 w 391026"/>
                          <a:gd name="connsiteY6" fmla="*/ 1133976 h 1311442"/>
                          <a:gd name="connsiteX7" fmla="*/ 391026 w 391026"/>
                          <a:gd name="connsiteY7" fmla="*/ 1311442 h 1311442"/>
                          <a:gd name="connsiteX0" fmla="*/ 388018 w 391026"/>
                          <a:gd name="connsiteY0" fmla="*/ 0 h 1133976"/>
                          <a:gd name="connsiteX1" fmla="*/ 388018 w 391026"/>
                          <a:gd name="connsiteY1" fmla="*/ 171450 h 1133976"/>
                          <a:gd name="connsiteX2" fmla="*/ 0 w 391026"/>
                          <a:gd name="connsiteY2" fmla="*/ 171450 h 1133976"/>
                          <a:gd name="connsiteX3" fmla="*/ 0 w 391026"/>
                          <a:gd name="connsiteY3" fmla="*/ 562476 h 1133976"/>
                          <a:gd name="connsiteX4" fmla="*/ 391026 w 391026"/>
                          <a:gd name="connsiteY4" fmla="*/ 562476 h 1133976"/>
                          <a:gd name="connsiteX5" fmla="*/ 391026 w 391026"/>
                          <a:gd name="connsiteY5" fmla="*/ 739942 h 1133976"/>
                          <a:gd name="connsiteX6" fmla="*/ 391026 w 391026"/>
                          <a:gd name="connsiteY6" fmla="*/ 1133976 h 1133976"/>
                          <a:gd name="connsiteX0" fmla="*/ 388018 w 391026"/>
                          <a:gd name="connsiteY0" fmla="*/ 0 h 739942"/>
                          <a:gd name="connsiteX1" fmla="*/ 388018 w 391026"/>
                          <a:gd name="connsiteY1" fmla="*/ 171450 h 739942"/>
                          <a:gd name="connsiteX2" fmla="*/ 0 w 391026"/>
                          <a:gd name="connsiteY2" fmla="*/ 171450 h 739942"/>
                          <a:gd name="connsiteX3" fmla="*/ 0 w 391026"/>
                          <a:gd name="connsiteY3" fmla="*/ 562476 h 739942"/>
                          <a:gd name="connsiteX4" fmla="*/ 391026 w 391026"/>
                          <a:gd name="connsiteY4" fmla="*/ 562476 h 739942"/>
                          <a:gd name="connsiteX5" fmla="*/ 391026 w 391026"/>
                          <a:gd name="connsiteY5" fmla="*/ 739942 h 73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26" h="739942">
                            <a:moveTo>
                              <a:pt x="388018" y="0"/>
                            </a:moveTo>
                            <a:lnTo>
                              <a:pt x="388018" y="171450"/>
                            </a:lnTo>
                            <a:lnTo>
                              <a:pt x="0" y="171450"/>
                            </a:lnTo>
                            <a:lnTo>
                              <a:pt x="0" y="562476"/>
                            </a:lnTo>
                            <a:lnTo>
                              <a:pt x="391026" y="562476"/>
                            </a:lnTo>
                            <a:lnTo>
                              <a:pt x="391026" y="739942"/>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Freeform: Shape 113">
                        <a:extLst>
                          <a:ext uri="{FF2B5EF4-FFF2-40B4-BE49-F238E27FC236}">
                            <a16:creationId xmlns:a16="http://schemas.microsoft.com/office/drawing/2014/main" id="{0B133130-CBE3-4972-A64D-A2C75F395970}"/>
                          </a:ext>
                        </a:extLst>
                      </p:cNvPr>
                      <p:cNvSpPr/>
                      <p:nvPr/>
                    </p:nvSpPr>
                    <p:spPr>
                      <a:xfrm>
                        <a:off x="1953095" y="4199139"/>
                        <a:ext cx="0" cy="390617"/>
                      </a:xfrm>
                      <a:custGeom>
                        <a:avLst/>
                        <a:gdLst>
                          <a:gd name="connsiteX0" fmla="*/ 0 w 0"/>
                          <a:gd name="connsiteY0" fmla="*/ 0 h 390617"/>
                          <a:gd name="connsiteX1" fmla="*/ 0 w 0"/>
                          <a:gd name="connsiteY1" fmla="*/ 390617 h 390617"/>
                        </a:gdLst>
                        <a:ahLst/>
                        <a:cxnLst>
                          <a:cxn ang="0">
                            <a:pos x="connsiteX0" y="connsiteY0"/>
                          </a:cxn>
                          <a:cxn ang="0">
                            <a:pos x="connsiteX1" y="connsiteY1"/>
                          </a:cxn>
                        </a:cxnLst>
                        <a:rect l="l" t="t" r="r" b="b"/>
                        <a:pathLst>
                          <a:path h="390617">
                            <a:moveTo>
                              <a:pt x="0" y="0"/>
                            </a:moveTo>
                            <a:lnTo>
                              <a:pt x="0" y="39061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9" name="Group 108">
                      <a:extLst>
                        <a:ext uri="{FF2B5EF4-FFF2-40B4-BE49-F238E27FC236}">
                          <a16:creationId xmlns:a16="http://schemas.microsoft.com/office/drawing/2014/main" id="{A173B55C-22C3-497F-9C5F-29888BCF4B99}"/>
                        </a:ext>
                      </a:extLst>
                    </p:cNvPr>
                    <p:cNvGrpSpPr/>
                    <p:nvPr/>
                  </p:nvGrpSpPr>
                  <p:grpSpPr>
                    <a:xfrm>
                      <a:off x="1624614" y="3622088"/>
                      <a:ext cx="328481" cy="390618"/>
                      <a:chOff x="1624614" y="3622088"/>
                      <a:chExt cx="328481" cy="390618"/>
                    </a:xfrm>
                  </p:grpSpPr>
                  <p:sp>
                    <p:nvSpPr>
                      <p:cNvPr id="110" name="Freeform: Shape 109">
                        <a:extLst>
                          <a:ext uri="{FF2B5EF4-FFF2-40B4-BE49-F238E27FC236}">
                            <a16:creationId xmlns:a16="http://schemas.microsoft.com/office/drawing/2014/main" id="{7E06A3CE-0513-4C1B-8AD5-3D5673CF630E}"/>
                          </a:ext>
                        </a:extLst>
                      </p:cNvPr>
                      <p:cNvSpPr/>
                      <p:nvPr/>
                    </p:nvSpPr>
                    <p:spPr>
                      <a:xfrm>
                        <a:off x="1624616" y="3622089"/>
                        <a:ext cx="0" cy="390617"/>
                      </a:xfrm>
                      <a:custGeom>
                        <a:avLst/>
                        <a:gdLst>
                          <a:gd name="connsiteX0" fmla="*/ 0 w 0"/>
                          <a:gd name="connsiteY0" fmla="*/ 0 h 390617"/>
                          <a:gd name="connsiteX1" fmla="*/ 0 w 0"/>
                          <a:gd name="connsiteY1" fmla="*/ 390617 h 390617"/>
                        </a:gdLst>
                        <a:ahLst/>
                        <a:cxnLst>
                          <a:cxn ang="0">
                            <a:pos x="connsiteX0" y="connsiteY0"/>
                          </a:cxn>
                          <a:cxn ang="0">
                            <a:pos x="connsiteX1" y="connsiteY1"/>
                          </a:cxn>
                        </a:cxnLst>
                        <a:rect l="l" t="t" r="r" b="b"/>
                        <a:pathLst>
                          <a:path h="390617">
                            <a:moveTo>
                              <a:pt x="0" y="0"/>
                            </a:moveTo>
                            <a:lnTo>
                              <a:pt x="0" y="39061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1" name="Freeform: Shape 110">
                        <a:extLst>
                          <a:ext uri="{FF2B5EF4-FFF2-40B4-BE49-F238E27FC236}">
                            <a16:creationId xmlns:a16="http://schemas.microsoft.com/office/drawing/2014/main" id="{6CFF9D56-3CBC-4162-8681-3E836B37B2C0}"/>
                          </a:ext>
                        </a:extLst>
                      </p:cNvPr>
                      <p:cNvSpPr/>
                      <p:nvPr/>
                    </p:nvSpPr>
                    <p:spPr>
                      <a:xfrm>
                        <a:off x="1953095" y="3622088"/>
                        <a:ext cx="0" cy="390617"/>
                      </a:xfrm>
                      <a:custGeom>
                        <a:avLst/>
                        <a:gdLst>
                          <a:gd name="connsiteX0" fmla="*/ 0 w 0"/>
                          <a:gd name="connsiteY0" fmla="*/ 0 h 390617"/>
                          <a:gd name="connsiteX1" fmla="*/ 0 w 0"/>
                          <a:gd name="connsiteY1" fmla="*/ 390617 h 390617"/>
                        </a:gdLst>
                        <a:ahLst/>
                        <a:cxnLst>
                          <a:cxn ang="0">
                            <a:pos x="connsiteX0" y="connsiteY0"/>
                          </a:cxn>
                          <a:cxn ang="0">
                            <a:pos x="connsiteX1" y="connsiteY1"/>
                          </a:cxn>
                        </a:cxnLst>
                        <a:rect l="l" t="t" r="r" b="b"/>
                        <a:pathLst>
                          <a:path h="390617">
                            <a:moveTo>
                              <a:pt x="0" y="0"/>
                            </a:moveTo>
                            <a:lnTo>
                              <a:pt x="0" y="39061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Freeform: Shape 111">
                        <a:extLst>
                          <a:ext uri="{FF2B5EF4-FFF2-40B4-BE49-F238E27FC236}">
                            <a16:creationId xmlns:a16="http://schemas.microsoft.com/office/drawing/2014/main" id="{DE4C9045-DB17-4312-8CC7-CB4F5BC6EDB9}"/>
                          </a:ext>
                        </a:extLst>
                      </p:cNvPr>
                      <p:cNvSpPr/>
                      <p:nvPr/>
                    </p:nvSpPr>
                    <p:spPr>
                      <a:xfrm>
                        <a:off x="1624614" y="3817399"/>
                        <a:ext cx="319596" cy="0"/>
                      </a:xfrm>
                      <a:custGeom>
                        <a:avLst/>
                        <a:gdLst>
                          <a:gd name="connsiteX0" fmla="*/ 0 w 319596"/>
                          <a:gd name="connsiteY0" fmla="*/ 0 h 0"/>
                          <a:gd name="connsiteX1" fmla="*/ 319596 w 319596"/>
                          <a:gd name="connsiteY1" fmla="*/ 0 h 0"/>
                        </a:gdLst>
                        <a:ahLst/>
                        <a:cxnLst>
                          <a:cxn ang="0">
                            <a:pos x="connsiteX0" y="connsiteY0"/>
                          </a:cxn>
                          <a:cxn ang="0">
                            <a:pos x="connsiteX1" y="connsiteY1"/>
                          </a:cxn>
                        </a:cxnLst>
                        <a:rect l="l" t="t" r="r" b="b"/>
                        <a:pathLst>
                          <a:path w="319596">
                            <a:moveTo>
                              <a:pt x="0" y="0"/>
                            </a:moveTo>
                            <a:lnTo>
                              <a:pt x="319596"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99" name="Isosceles Triangle 98">
                    <a:extLst>
                      <a:ext uri="{FF2B5EF4-FFF2-40B4-BE49-F238E27FC236}">
                        <a16:creationId xmlns:a16="http://schemas.microsoft.com/office/drawing/2014/main" id="{3D8EA31D-DAB9-402F-A31D-97AB4C48C3B8}"/>
                      </a:ext>
                    </a:extLst>
                  </p:cNvPr>
                  <p:cNvSpPr/>
                  <p:nvPr/>
                </p:nvSpPr>
                <p:spPr>
                  <a:xfrm rot="5400000" flipH="1">
                    <a:off x="2160710" y="3595457"/>
                    <a:ext cx="72087" cy="621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Isosceles Triangle 99">
                    <a:extLst>
                      <a:ext uri="{FF2B5EF4-FFF2-40B4-BE49-F238E27FC236}">
                        <a16:creationId xmlns:a16="http://schemas.microsoft.com/office/drawing/2014/main" id="{A163D18F-C653-4492-BE6D-A12C17EE3FB2}"/>
                      </a:ext>
                    </a:extLst>
                  </p:cNvPr>
                  <p:cNvSpPr/>
                  <p:nvPr/>
                </p:nvSpPr>
                <p:spPr>
                  <a:xfrm rot="5400000" flipH="1">
                    <a:off x="2144433" y="4165109"/>
                    <a:ext cx="72087" cy="621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Isosceles Triangle 100">
                    <a:extLst>
                      <a:ext uri="{FF2B5EF4-FFF2-40B4-BE49-F238E27FC236}">
                        <a16:creationId xmlns:a16="http://schemas.microsoft.com/office/drawing/2014/main" id="{C64F19E5-E73E-405A-98B3-BDD65332DA13}"/>
                      </a:ext>
                    </a:extLst>
                  </p:cNvPr>
                  <p:cNvSpPr/>
                  <p:nvPr/>
                </p:nvSpPr>
                <p:spPr>
                  <a:xfrm rot="16200000">
                    <a:off x="1364679" y="3589543"/>
                    <a:ext cx="72087" cy="621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Isosceles Triangle 101">
                    <a:extLst>
                      <a:ext uri="{FF2B5EF4-FFF2-40B4-BE49-F238E27FC236}">
                        <a16:creationId xmlns:a16="http://schemas.microsoft.com/office/drawing/2014/main" id="{4F12F1D7-E1B7-426E-AF7C-F8288A2D93BA}"/>
                      </a:ext>
                    </a:extLst>
                  </p:cNvPr>
                  <p:cNvSpPr/>
                  <p:nvPr/>
                </p:nvSpPr>
                <p:spPr>
                  <a:xfrm rot="10800000" flipH="1" flipV="1">
                    <a:off x="2261321" y="3358720"/>
                    <a:ext cx="107020" cy="9225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97CAE1BA-BF5E-4DE2-9AA7-17815A080A53}"/>
                      </a:ext>
                    </a:extLst>
                  </p:cNvPr>
                  <p:cNvSpPr/>
                  <p:nvPr/>
                </p:nvSpPr>
                <p:spPr>
                  <a:xfrm>
                    <a:off x="1136342" y="4188919"/>
                    <a:ext cx="222298" cy="22229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Freeform: Shape 103">
                    <a:extLst>
                      <a:ext uri="{FF2B5EF4-FFF2-40B4-BE49-F238E27FC236}">
                        <a16:creationId xmlns:a16="http://schemas.microsoft.com/office/drawing/2014/main" id="{28BC6D6D-46A7-4768-8A89-E75F3DA761F1}"/>
                      </a:ext>
                    </a:extLst>
                  </p:cNvPr>
                  <p:cNvSpPr/>
                  <p:nvPr/>
                </p:nvSpPr>
                <p:spPr>
                  <a:xfrm>
                    <a:off x="1242874" y="4421080"/>
                    <a:ext cx="0" cy="355106"/>
                  </a:xfrm>
                  <a:custGeom>
                    <a:avLst/>
                    <a:gdLst>
                      <a:gd name="connsiteX0" fmla="*/ 0 w 0"/>
                      <a:gd name="connsiteY0" fmla="*/ 0 h 355106"/>
                      <a:gd name="connsiteX1" fmla="*/ 0 w 0"/>
                      <a:gd name="connsiteY1" fmla="*/ 355106 h 355106"/>
                    </a:gdLst>
                    <a:ahLst/>
                    <a:cxnLst>
                      <a:cxn ang="0">
                        <a:pos x="connsiteX0" y="connsiteY0"/>
                      </a:cxn>
                      <a:cxn ang="0">
                        <a:pos x="connsiteX1" y="connsiteY1"/>
                      </a:cxn>
                    </a:cxnLst>
                    <a:rect l="l" t="t" r="r" b="b"/>
                    <a:pathLst>
                      <a:path h="355106">
                        <a:moveTo>
                          <a:pt x="0" y="0"/>
                        </a:moveTo>
                        <a:lnTo>
                          <a:pt x="0" y="355106"/>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Isosceles Triangle 104">
                    <a:extLst>
                      <a:ext uri="{FF2B5EF4-FFF2-40B4-BE49-F238E27FC236}">
                        <a16:creationId xmlns:a16="http://schemas.microsoft.com/office/drawing/2014/main" id="{63DA3CD8-7E55-412A-9D20-8903E5D6DA66}"/>
                      </a:ext>
                    </a:extLst>
                  </p:cNvPr>
                  <p:cNvSpPr/>
                  <p:nvPr/>
                </p:nvSpPr>
                <p:spPr>
                  <a:xfrm rot="10800000" flipH="1" flipV="1">
                    <a:off x="1188598" y="3360194"/>
                    <a:ext cx="107020" cy="9225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6" name="Straight Arrow Connector 105">
                    <a:extLst>
                      <a:ext uri="{FF2B5EF4-FFF2-40B4-BE49-F238E27FC236}">
                        <a16:creationId xmlns:a16="http://schemas.microsoft.com/office/drawing/2014/main" id="{E547678C-3399-4365-9C2A-B0E592113AA8}"/>
                      </a:ext>
                    </a:extLst>
                  </p:cNvPr>
                  <p:cNvCxnSpPr>
                    <a:cxnSpLocks/>
                  </p:cNvCxnSpPr>
                  <p:nvPr/>
                </p:nvCxnSpPr>
                <p:spPr>
                  <a:xfrm flipV="1">
                    <a:off x="1251745" y="4205568"/>
                    <a:ext cx="0" cy="1864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95" name="Freeform: Shape 94">
                  <a:extLst>
                    <a:ext uri="{FF2B5EF4-FFF2-40B4-BE49-F238E27FC236}">
                      <a16:creationId xmlns:a16="http://schemas.microsoft.com/office/drawing/2014/main" id="{D05C6520-4775-456E-8A9E-183B7FDBF1EB}"/>
                    </a:ext>
                  </a:extLst>
                </p:cNvPr>
                <p:cNvSpPr/>
                <p:nvPr/>
              </p:nvSpPr>
              <p:spPr>
                <a:xfrm>
                  <a:off x="1145212" y="4789507"/>
                  <a:ext cx="195309" cy="0"/>
                </a:xfrm>
                <a:custGeom>
                  <a:avLst/>
                  <a:gdLst>
                    <a:gd name="connsiteX0" fmla="*/ 0 w 195309"/>
                    <a:gd name="connsiteY0" fmla="*/ 0 h 0"/>
                    <a:gd name="connsiteX1" fmla="*/ 195309 w 195309"/>
                    <a:gd name="connsiteY1" fmla="*/ 0 h 0"/>
                  </a:gdLst>
                  <a:ahLst/>
                  <a:cxnLst>
                    <a:cxn ang="0">
                      <a:pos x="connsiteX0" y="connsiteY0"/>
                    </a:cxn>
                    <a:cxn ang="0">
                      <a:pos x="connsiteX1" y="connsiteY1"/>
                    </a:cxn>
                  </a:cxnLst>
                  <a:rect l="l" t="t" r="r" b="b"/>
                  <a:pathLst>
                    <a:path w="195309">
                      <a:moveTo>
                        <a:pt x="0" y="0"/>
                      </a:moveTo>
                      <a:lnTo>
                        <a:pt x="195309"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Freeform: Shape 95">
                  <a:extLst>
                    <a:ext uri="{FF2B5EF4-FFF2-40B4-BE49-F238E27FC236}">
                      <a16:creationId xmlns:a16="http://schemas.microsoft.com/office/drawing/2014/main" id="{D9FD300F-62F6-4023-BFAB-5EE365CA961C}"/>
                    </a:ext>
                  </a:extLst>
                </p:cNvPr>
                <p:cNvSpPr/>
                <p:nvPr/>
              </p:nvSpPr>
              <p:spPr>
                <a:xfrm>
                  <a:off x="2227826" y="4773223"/>
                  <a:ext cx="195309" cy="0"/>
                </a:xfrm>
                <a:custGeom>
                  <a:avLst/>
                  <a:gdLst>
                    <a:gd name="connsiteX0" fmla="*/ 0 w 195309"/>
                    <a:gd name="connsiteY0" fmla="*/ 0 h 0"/>
                    <a:gd name="connsiteX1" fmla="*/ 195309 w 195309"/>
                    <a:gd name="connsiteY1" fmla="*/ 0 h 0"/>
                  </a:gdLst>
                  <a:ahLst/>
                  <a:cxnLst>
                    <a:cxn ang="0">
                      <a:pos x="connsiteX0" y="connsiteY0"/>
                    </a:cxn>
                    <a:cxn ang="0">
                      <a:pos x="connsiteX1" y="connsiteY1"/>
                    </a:cxn>
                  </a:cxnLst>
                  <a:rect l="l" t="t" r="r" b="b"/>
                  <a:pathLst>
                    <a:path w="195309">
                      <a:moveTo>
                        <a:pt x="0" y="0"/>
                      </a:moveTo>
                      <a:lnTo>
                        <a:pt x="195309"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Freeform: Shape 96">
                  <a:extLst>
                    <a:ext uri="{FF2B5EF4-FFF2-40B4-BE49-F238E27FC236}">
                      <a16:creationId xmlns:a16="http://schemas.microsoft.com/office/drawing/2014/main" id="{36C5CC41-06A4-4897-BF0C-D3A2DD51D4DA}"/>
                    </a:ext>
                  </a:extLst>
                </p:cNvPr>
                <p:cNvSpPr/>
                <p:nvPr/>
              </p:nvSpPr>
              <p:spPr>
                <a:xfrm>
                  <a:off x="1242874" y="3826276"/>
                  <a:ext cx="532660" cy="284085"/>
                </a:xfrm>
                <a:custGeom>
                  <a:avLst/>
                  <a:gdLst>
                    <a:gd name="connsiteX0" fmla="*/ 0 w 532660"/>
                    <a:gd name="connsiteY0" fmla="*/ 284085 h 284085"/>
                    <a:gd name="connsiteX1" fmla="*/ 532660 w 532660"/>
                    <a:gd name="connsiteY1" fmla="*/ 284085 h 284085"/>
                    <a:gd name="connsiteX2" fmla="*/ 532660 w 532660"/>
                    <a:gd name="connsiteY2" fmla="*/ 0 h 284085"/>
                  </a:gdLst>
                  <a:ahLst/>
                  <a:cxnLst>
                    <a:cxn ang="0">
                      <a:pos x="connsiteX0" y="connsiteY0"/>
                    </a:cxn>
                    <a:cxn ang="0">
                      <a:pos x="connsiteX1" y="connsiteY1"/>
                    </a:cxn>
                    <a:cxn ang="0">
                      <a:pos x="connsiteX2" y="connsiteY2"/>
                    </a:cxn>
                  </a:cxnLst>
                  <a:rect l="l" t="t" r="r" b="b"/>
                  <a:pathLst>
                    <a:path w="532660" h="284085">
                      <a:moveTo>
                        <a:pt x="0" y="284085"/>
                      </a:moveTo>
                      <a:lnTo>
                        <a:pt x="532660" y="284085"/>
                      </a:lnTo>
                      <a:lnTo>
                        <a:pt x="532660"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92" name="Straight Arrow Connector 91">
                <a:extLst>
                  <a:ext uri="{FF2B5EF4-FFF2-40B4-BE49-F238E27FC236}">
                    <a16:creationId xmlns:a16="http://schemas.microsoft.com/office/drawing/2014/main" id="{4CD41851-ECB6-4F31-8972-DA4AEA69AA33}"/>
                  </a:ext>
                </a:extLst>
              </p:cNvPr>
              <p:cNvCxnSpPr>
                <a:cxnSpLocks/>
              </p:cNvCxnSpPr>
              <p:nvPr/>
            </p:nvCxnSpPr>
            <p:spPr>
              <a:xfrm flipH="1">
                <a:off x="1624614" y="4400877"/>
                <a:ext cx="319596"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1AB20264-CBA4-45AC-9509-6900AFB8197E}"/>
                  </a:ext>
                </a:extLst>
              </p:cNvPr>
              <p:cNvCxnSpPr>
                <a:cxnSpLocks/>
              </p:cNvCxnSpPr>
              <p:nvPr/>
            </p:nvCxnSpPr>
            <p:spPr>
              <a:xfrm>
                <a:off x="2323958" y="4092605"/>
                <a:ext cx="319596"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grpSp>
      <p:sp>
        <p:nvSpPr>
          <p:cNvPr id="116" name="TextBox 115">
            <a:extLst>
              <a:ext uri="{FF2B5EF4-FFF2-40B4-BE49-F238E27FC236}">
                <a16:creationId xmlns:a16="http://schemas.microsoft.com/office/drawing/2014/main" id="{4EA32CFF-8C05-4F0A-BE94-1B071F1031F6}"/>
              </a:ext>
            </a:extLst>
          </p:cNvPr>
          <p:cNvSpPr txBox="1"/>
          <p:nvPr/>
        </p:nvSpPr>
        <p:spPr>
          <a:xfrm>
            <a:off x="767515" y="4970946"/>
            <a:ext cx="1915909" cy="369332"/>
          </a:xfrm>
          <a:prstGeom prst="rect">
            <a:avLst/>
          </a:prstGeom>
          <a:noFill/>
        </p:spPr>
        <p:txBody>
          <a:bodyPr wrap="none" rtlCol="0">
            <a:spAutoFit/>
          </a:bodyPr>
          <a:lstStyle/>
          <a:p>
            <a:r>
              <a:rPr lang="en-IN" dirty="0"/>
              <a:t>Common Source</a:t>
            </a:r>
          </a:p>
        </p:txBody>
      </p:sp>
      <p:sp>
        <p:nvSpPr>
          <p:cNvPr id="117" name="TextBox 116">
            <a:extLst>
              <a:ext uri="{FF2B5EF4-FFF2-40B4-BE49-F238E27FC236}">
                <a16:creationId xmlns:a16="http://schemas.microsoft.com/office/drawing/2014/main" id="{C62BB95C-3960-4B52-A9CE-22E86E5CF778}"/>
              </a:ext>
            </a:extLst>
          </p:cNvPr>
          <p:cNvSpPr txBox="1"/>
          <p:nvPr/>
        </p:nvSpPr>
        <p:spPr>
          <a:xfrm>
            <a:off x="3897064" y="4989810"/>
            <a:ext cx="1685077" cy="369332"/>
          </a:xfrm>
          <a:prstGeom prst="rect">
            <a:avLst/>
          </a:prstGeom>
          <a:noFill/>
        </p:spPr>
        <p:txBody>
          <a:bodyPr wrap="none" rtlCol="0">
            <a:spAutoFit/>
          </a:bodyPr>
          <a:lstStyle/>
          <a:p>
            <a:r>
              <a:rPr lang="en-IN" dirty="0"/>
              <a:t>Common Gate</a:t>
            </a:r>
          </a:p>
        </p:txBody>
      </p:sp>
      <p:sp>
        <p:nvSpPr>
          <p:cNvPr id="118" name="TextBox 117">
            <a:extLst>
              <a:ext uri="{FF2B5EF4-FFF2-40B4-BE49-F238E27FC236}">
                <a16:creationId xmlns:a16="http://schemas.microsoft.com/office/drawing/2014/main" id="{1D427D65-E91D-4EA4-AD8E-538CE15CD8CD}"/>
              </a:ext>
            </a:extLst>
          </p:cNvPr>
          <p:cNvSpPr txBox="1"/>
          <p:nvPr/>
        </p:nvSpPr>
        <p:spPr>
          <a:xfrm>
            <a:off x="6675637" y="4972055"/>
            <a:ext cx="1736373" cy="369332"/>
          </a:xfrm>
          <a:prstGeom prst="rect">
            <a:avLst/>
          </a:prstGeom>
          <a:noFill/>
        </p:spPr>
        <p:txBody>
          <a:bodyPr wrap="none" rtlCol="0">
            <a:spAutoFit/>
          </a:bodyPr>
          <a:lstStyle/>
          <a:p>
            <a:r>
              <a:rPr lang="en-IN" dirty="0"/>
              <a:t>Common Drain</a:t>
            </a:r>
          </a:p>
        </p:txBody>
      </p:sp>
      <p:grpSp>
        <p:nvGrpSpPr>
          <p:cNvPr id="119" name="Group 118">
            <a:extLst>
              <a:ext uri="{FF2B5EF4-FFF2-40B4-BE49-F238E27FC236}">
                <a16:creationId xmlns:a16="http://schemas.microsoft.com/office/drawing/2014/main" id="{0D6755FD-03DD-4656-B178-4D6675D857D3}"/>
              </a:ext>
            </a:extLst>
          </p:cNvPr>
          <p:cNvGrpSpPr/>
          <p:nvPr/>
        </p:nvGrpSpPr>
        <p:grpSpPr>
          <a:xfrm>
            <a:off x="5482111" y="2159131"/>
            <a:ext cx="2592018" cy="942553"/>
            <a:chOff x="1580086" y="4618233"/>
            <a:chExt cx="1953087" cy="710214"/>
          </a:xfrm>
        </p:grpSpPr>
        <p:sp>
          <p:nvSpPr>
            <p:cNvPr id="120" name="Rectangle: Rounded Corners 119">
              <a:extLst>
                <a:ext uri="{FF2B5EF4-FFF2-40B4-BE49-F238E27FC236}">
                  <a16:creationId xmlns:a16="http://schemas.microsoft.com/office/drawing/2014/main" id="{62CF74E1-C93F-46AD-8C9D-1883675257FB}"/>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1" name="Group 120">
              <a:extLst>
                <a:ext uri="{FF2B5EF4-FFF2-40B4-BE49-F238E27FC236}">
                  <a16:creationId xmlns:a16="http://schemas.microsoft.com/office/drawing/2014/main" id="{8013367E-3437-46CB-B193-2C02C5A14C92}"/>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149" name="Freeform: Shape 148">
                <a:extLst>
                  <a:ext uri="{FF2B5EF4-FFF2-40B4-BE49-F238E27FC236}">
                    <a16:creationId xmlns:a16="http://schemas.microsoft.com/office/drawing/2014/main" id="{7E1BC45F-47B8-4FD8-87BF-3DB982F1EDA0}"/>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0" name="Freeform: Shape 149">
                <a:extLst>
                  <a:ext uri="{FF2B5EF4-FFF2-40B4-BE49-F238E27FC236}">
                    <a16:creationId xmlns:a16="http://schemas.microsoft.com/office/drawing/2014/main" id="{D2FD341A-F4A7-41F2-95E7-95F2932951A1}"/>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1" name="Freeform: Shape 150">
                <a:extLst>
                  <a:ext uri="{FF2B5EF4-FFF2-40B4-BE49-F238E27FC236}">
                    <a16:creationId xmlns:a16="http://schemas.microsoft.com/office/drawing/2014/main" id="{B3C505D6-274A-4F8A-B8FD-F22456BE6B31}"/>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2" name="Freeform: Shape 151">
                <a:extLst>
                  <a:ext uri="{FF2B5EF4-FFF2-40B4-BE49-F238E27FC236}">
                    <a16:creationId xmlns:a16="http://schemas.microsoft.com/office/drawing/2014/main" id="{FDE86472-1A25-425E-AA9E-582F95FEEC7E}"/>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3" name="Freeform: Shape 152">
                <a:extLst>
                  <a:ext uri="{FF2B5EF4-FFF2-40B4-BE49-F238E27FC236}">
                    <a16:creationId xmlns:a16="http://schemas.microsoft.com/office/drawing/2014/main" id="{183F52CE-3DEE-41F0-BD5B-0D24535C39C3}"/>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4" name="Freeform: Shape 153">
                <a:extLst>
                  <a:ext uri="{FF2B5EF4-FFF2-40B4-BE49-F238E27FC236}">
                    <a16:creationId xmlns:a16="http://schemas.microsoft.com/office/drawing/2014/main" id="{9210CA9B-D8F3-4D41-9659-3F035EB4577D}"/>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5" name="Freeform: Shape 154">
                <a:extLst>
                  <a:ext uri="{FF2B5EF4-FFF2-40B4-BE49-F238E27FC236}">
                    <a16:creationId xmlns:a16="http://schemas.microsoft.com/office/drawing/2014/main" id="{5AE4ECFE-DBE8-4C89-B434-6112507D968F}"/>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2" name="Group 121">
              <a:extLst>
                <a:ext uri="{FF2B5EF4-FFF2-40B4-BE49-F238E27FC236}">
                  <a16:creationId xmlns:a16="http://schemas.microsoft.com/office/drawing/2014/main" id="{E2C30D20-98C2-4DE9-B180-55E627063DD0}"/>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142" name="Freeform: Shape 141">
                <a:extLst>
                  <a:ext uri="{FF2B5EF4-FFF2-40B4-BE49-F238E27FC236}">
                    <a16:creationId xmlns:a16="http://schemas.microsoft.com/office/drawing/2014/main" id="{6440F5DD-82FC-4510-8EF4-07D5FEB04FAD}"/>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3" name="Freeform: Shape 142">
                <a:extLst>
                  <a:ext uri="{FF2B5EF4-FFF2-40B4-BE49-F238E27FC236}">
                    <a16:creationId xmlns:a16="http://schemas.microsoft.com/office/drawing/2014/main" id="{EED18125-6143-4070-9314-F661D10C63C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4" name="Freeform: Shape 143">
                <a:extLst>
                  <a:ext uri="{FF2B5EF4-FFF2-40B4-BE49-F238E27FC236}">
                    <a16:creationId xmlns:a16="http://schemas.microsoft.com/office/drawing/2014/main" id="{1B417DE6-7D57-4A8B-A5D9-8B839AD2453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5" name="Freeform: Shape 144">
                <a:extLst>
                  <a:ext uri="{FF2B5EF4-FFF2-40B4-BE49-F238E27FC236}">
                    <a16:creationId xmlns:a16="http://schemas.microsoft.com/office/drawing/2014/main" id="{2E47CE0E-8367-41F3-93BC-29D5E649B1C7}"/>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6" name="Freeform: Shape 145">
                <a:extLst>
                  <a:ext uri="{FF2B5EF4-FFF2-40B4-BE49-F238E27FC236}">
                    <a16:creationId xmlns:a16="http://schemas.microsoft.com/office/drawing/2014/main" id="{EA681954-FB49-41D9-8EAC-78588401E3B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7" name="Freeform: Shape 146">
                <a:extLst>
                  <a:ext uri="{FF2B5EF4-FFF2-40B4-BE49-F238E27FC236}">
                    <a16:creationId xmlns:a16="http://schemas.microsoft.com/office/drawing/2014/main" id="{775BBC4A-0389-4934-8A71-CF505146A40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8" name="Freeform: Shape 147">
                <a:extLst>
                  <a:ext uri="{FF2B5EF4-FFF2-40B4-BE49-F238E27FC236}">
                    <a16:creationId xmlns:a16="http://schemas.microsoft.com/office/drawing/2014/main" id="{CC4A530C-17C0-445B-8145-764C321A188E}"/>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3" name="Group 122">
              <a:extLst>
                <a:ext uri="{FF2B5EF4-FFF2-40B4-BE49-F238E27FC236}">
                  <a16:creationId xmlns:a16="http://schemas.microsoft.com/office/drawing/2014/main" id="{0D98FAC5-5B95-481E-A187-AA08C90B9953}"/>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135" name="Freeform: Shape 134">
                <a:extLst>
                  <a:ext uri="{FF2B5EF4-FFF2-40B4-BE49-F238E27FC236}">
                    <a16:creationId xmlns:a16="http://schemas.microsoft.com/office/drawing/2014/main" id="{857AD92C-9D23-4B0E-8691-F33CABFDD9CD}"/>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6" name="Freeform: Shape 135">
                <a:extLst>
                  <a:ext uri="{FF2B5EF4-FFF2-40B4-BE49-F238E27FC236}">
                    <a16:creationId xmlns:a16="http://schemas.microsoft.com/office/drawing/2014/main" id="{ADC1797A-B053-4202-B566-33C70BCC20E0}"/>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7" name="Freeform: Shape 136">
                <a:extLst>
                  <a:ext uri="{FF2B5EF4-FFF2-40B4-BE49-F238E27FC236}">
                    <a16:creationId xmlns:a16="http://schemas.microsoft.com/office/drawing/2014/main" id="{C7425568-4571-4E16-8326-4F96C87FB03F}"/>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Freeform: Shape 137">
                <a:extLst>
                  <a:ext uri="{FF2B5EF4-FFF2-40B4-BE49-F238E27FC236}">
                    <a16:creationId xmlns:a16="http://schemas.microsoft.com/office/drawing/2014/main" id="{47EDC8BE-1315-49E6-9007-07933150F0B6}"/>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Freeform: Shape 138">
                <a:extLst>
                  <a:ext uri="{FF2B5EF4-FFF2-40B4-BE49-F238E27FC236}">
                    <a16:creationId xmlns:a16="http://schemas.microsoft.com/office/drawing/2014/main" id="{E63C5AF9-AB53-4E46-B724-4D63E61003E0}"/>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D4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0" name="Freeform: Shape 139">
                <a:extLst>
                  <a:ext uri="{FF2B5EF4-FFF2-40B4-BE49-F238E27FC236}">
                    <a16:creationId xmlns:a16="http://schemas.microsoft.com/office/drawing/2014/main" id="{43DD802C-26EC-4FAC-B38A-94EF329BD6C4}"/>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1" name="Freeform: Shape 140">
                <a:extLst>
                  <a:ext uri="{FF2B5EF4-FFF2-40B4-BE49-F238E27FC236}">
                    <a16:creationId xmlns:a16="http://schemas.microsoft.com/office/drawing/2014/main" id="{6057C00A-D61A-4F2E-9E56-880D1C48B09A}"/>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4" name="Group 123">
              <a:extLst>
                <a:ext uri="{FF2B5EF4-FFF2-40B4-BE49-F238E27FC236}">
                  <a16:creationId xmlns:a16="http://schemas.microsoft.com/office/drawing/2014/main" id="{C480E8CA-3C6E-4BB3-BE57-C566B941C638}"/>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28" name="Freeform: Shape 127">
                <a:extLst>
                  <a:ext uri="{FF2B5EF4-FFF2-40B4-BE49-F238E27FC236}">
                    <a16:creationId xmlns:a16="http://schemas.microsoft.com/office/drawing/2014/main" id="{D71A8EEA-4435-43F6-8625-34552927D7D7}"/>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Freeform: Shape 128">
                <a:extLst>
                  <a:ext uri="{FF2B5EF4-FFF2-40B4-BE49-F238E27FC236}">
                    <a16:creationId xmlns:a16="http://schemas.microsoft.com/office/drawing/2014/main" id="{264D76BC-A10E-4B80-B65A-53916DFDE1A8}"/>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Freeform: Shape 129">
                <a:extLst>
                  <a:ext uri="{FF2B5EF4-FFF2-40B4-BE49-F238E27FC236}">
                    <a16:creationId xmlns:a16="http://schemas.microsoft.com/office/drawing/2014/main" id="{57086CD8-1505-4B32-8626-3AE53FD6571D}"/>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Freeform: Shape 130">
                <a:extLst>
                  <a:ext uri="{FF2B5EF4-FFF2-40B4-BE49-F238E27FC236}">
                    <a16:creationId xmlns:a16="http://schemas.microsoft.com/office/drawing/2014/main" id="{68B2CAA2-8E6E-4E8F-8331-D1921060978C}"/>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2" name="Freeform: Shape 131">
                <a:extLst>
                  <a:ext uri="{FF2B5EF4-FFF2-40B4-BE49-F238E27FC236}">
                    <a16:creationId xmlns:a16="http://schemas.microsoft.com/office/drawing/2014/main" id="{782190B4-2823-4A46-B4F4-DD40472B1756}"/>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Freeform: Shape 132">
                <a:extLst>
                  <a:ext uri="{FF2B5EF4-FFF2-40B4-BE49-F238E27FC236}">
                    <a16:creationId xmlns:a16="http://schemas.microsoft.com/office/drawing/2014/main" id="{31D5B9A8-727C-4DE7-8CB1-B095A530D7E3}"/>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4" name="Freeform: Shape 133">
                <a:extLst>
                  <a:ext uri="{FF2B5EF4-FFF2-40B4-BE49-F238E27FC236}">
                    <a16:creationId xmlns:a16="http://schemas.microsoft.com/office/drawing/2014/main" id="{5D7DB815-626F-4ADD-91C9-45945AA1D6D5}"/>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5" name="Group 124">
              <a:extLst>
                <a:ext uri="{FF2B5EF4-FFF2-40B4-BE49-F238E27FC236}">
                  <a16:creationId xmlns:a16="http://schemas.microsoft.com/office/drawing/2014/main" id="{54D9BCC2-5E3F-4467-8723-747B58C3935A}"/>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26" name="Oval 125">
                <a:extLst>
                  <a:ext uri="{FF2B5EF4-FFF2-40B4-BE49-F238E27FC236}">
                    <a16:creationId xmlns:a16="http://schemas.microsoft.com/office/drawing/2014/main" id="{0DC7DBB1-D3B5-4CF8-8F26-D3925598052C}"/>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Oval 126">
                <a:extLst>
                  <a:ext uri="{FF2B5EF4-FFF2-40B4-BE49-F238E27FC236}">
                    <a16:creationId xmlns:a16="http://schemas.microsoft.com/office/drawing/2014/main" id="{C3B63DF9-A5BB-4AEB-9F89-986F678A5E59}"/>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1057807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BE5788-14B6-4746-AD4D-1B83FF46E5C3}"/>
              </a:ext>
            </a:extLst>
          </p:cNvPr>
          <p:cNvSpPr>
            <a:spLocks noGrp="1"/>
          </p:cNvSpPr>
          <p:nvPr>
            <p:ph type="title"/>
          </p:nvPr>
        </p:nvSpPr>
        <p:spPr/>
        <p:txBody>
          <a:bodyPr/>
          <a:lstStyle/>
          <a:p>
            <a:r>
              <a:rPr lang="en-IN" dirty="0"/>
              <a:t>Overview-Schematic</a:t>
            </a:r>
          </a:p>
        </p:txBody>
      </p:sp>
      <p:sp>
        <p:nvSpPr>
          <p:cNvPr id="4" name="Date Placeholder 3">
            <a:extLst>
              <a:ext uri="{FF2B5EF4-FFF2-40B4-BE49-F238E27FC236}">
                <a16:creationId xmlns:a16="http://schemas.microsoft.com/office/drawing/2014/main" id="{E4606D50-0878-4A26-AC60-510206FA7D3D}"/>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CB318970-73BD-45D5-848C-A12BAECED3A9}"/>
              </a:ext>
            </a:extLst>
          </p:cNvPr>
          <p:cNvSpPr>
            <a:spLocks noGrp="1"/>
          </p:cNvSpPr>
          <p:nvPr>
            <p:ph type="sldNum" sz="quarter" idx="12"/>
          </p:nvPr>
        </p:nvSpPr>
        <p:spPr/>
        <p:txBody>
          <a:bodyPr/>
          <a:lstStyle/>
          <a:p>
            <a:fld id="{2495F090-CA2D-44FF-B42B-1156B48CA943}" type="slidenum">
              <a:rPr lang="en-IN" smtClean="0"/>
              <a:t>3</a:t>
            </a:fld>
            <a:endParaRPr lang="en-IN"/>
          </a:p>
        </p:txBody>
      </p:sp>
      <p:grpSp>
        <p:nvGrpSpPr>
          <p:cNvPr id="61" name="Group 60">
            <a:extLst>
              <a:ext uri="{FF2B5EF4-FFF2-40B4-BE49-F238E27FC236}">
                <a16:creationId xmlns:a16="http://schemas.microsoft.com/office/drawing/2014/main" id="{8AB8E5FD-B26E-4FC1-BDD4-CDDAE8A10DE2}"/>
              </a:ext>
            </a:extLst>
          </p:cNvPr>
          <p:cNvGrpSpPr/>
          <p:nvPr/>
        </p:nvGrpSpPr>
        <p:grpSpPr>
          <a:xfrm>
            <a:off x="613504" y="319214"/>
            <a:ext cx="8530496" cy="5965996"/>
            <a:chOff x="613504" y="319214"/>
            <a:chExt cx="8530496" cy="5965996"/>
          </a:xfrm>
        </p:grpSpPr>
        <p:grpSp>
          <p:nvGrpSpPr>
            <p:cNvPr id="59" name="Group 58">
              <a:extLst>
                <a:ext uri="{FF2B5EF4-FFF2-40B4-BE49-F238E27FC236}">
                  <a16:creationId xmlns:a16="http://schemas.microsoft.com/office/drawing/2014/main" id="{DDA541DB-7427-4765-A6BE-219D411409EC}"/>
                </a:ext>
              </a:extLst>
            </p:cNvPr>
            <p:cNvGrpSpPr/>
            <p:nvPr/>
          </p:nvGrpSpPr>
          <p:grpSpPr>
            <a:xfrm>
              <a:off x="613504" y="319214"/>
              <a:ext cx="8530496" cy="5965996"/>
              <a:chOff x="613504" y="319214"/>
              <a:chExt cx="8530496" cy="5965996"/>
            </a:xfrm>
          </p:grpSpPr>
          <p:grpSp>
            <p:nvGrpSpPr>
              <p:cNvPr id="9" name="Group 8">
                <a:extLst>
                  <a:ext uri="{FF2B5EF4-FFF2-40B4-BE49-F238E27FC236}">
                    <a16:creationId xmlns:a16="http://schemas.microsoft.com/office/drawing/2014/main" id="{D45EABB6-1F3B-452A-99F1-09542B260874}"/>
                  </a:ext>
                </a:extLst>
              </p:cNvPr>
              <p:cNvGrpSpPr/>
              <p:nvPr/>
            </p:nvGrpSpPr>
            <p:grpSpPr>
              <a:xfrm>
                <a:off x="628650" y="769084"/>
                <a:ext cx="3586437" cy="369332"/>
                <a:chOff x="628650" y="769084"/>
                <a:chExt cx="3586437" cy="369332"/>
              </a:xfrm>
            </p:grpSpPr>
            <p:sp>
              <p:nvSpPr>
                <p:cNvPr id="2" name="TextBox 1">
                  <a:extLst>
                    <a:ext uri="{FF2B5EF4-FFF2-40B4-BE49-F238E27FC236}">
                      <a16:creationId xmlns:a16="http://schemas.microsoft.com/office/drawing/2014/main" id="{3A76F2EC-808C-4FC9-9D9D-A13099CB9042}"/>
                    </a:ext>
                  </a:extLst>
                </p:cNvPr>
                <p:cNvSpPr txBox="1"/>
                <p:nvPr/>
              </p:nvSpPr>
              <p:spPr>
                <a:xfrm>
                  <a:off x="628650" y="769084"/>
                  <a:ext cx="2531462" cy="369332"/>
                </a:xfrm>
                <a:prstGeom prst="rect">
                  <a:avLst/>
                </a:prstGeom>
                <a:noFill/>
              </p:spPr>
              <p:txBody>
                <a:bodyPr wrap="none" rtlCol="0">
                  <a:spAutoFit/>
                </a:bodyPr>
                <a:lstStyle/>
                <a:p>
                  <a:r>
                    <a:rPr lang="en-IN" dirty="0"/>
                    <a:t>Schematic based entry</a:t>
                  </a:r>
                </a:p>
              </p:txBody>
            </p:sp>
            <p:pic>
              <p:nvPicPr>
                <p:cNvPr id="7" name="Picture 6">
                  <a:extLst>
                    <a:ext uri="{FF2B5EF4-FFF2-40B4-BE49-F238E27FC236}">
                      <a16:creationId xmlns:a16="http://schemas.microsoft.com/office/drawing/2014/main" id="{CE598F6C-D8D2-4AC0-BB3E-BDFBFDBBB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4401" y="816578"/>
                  <a:ext cx="990686" cy="274344"/>
                </a:xfrm>
                <a:prstGeom prst="rect">
                  <a:avLst/>
                </a:prstGeom>
                <a:ln>
                  <a:solidFill>
                    <a:schemeClr val="accent1"/>
                  </a:solidFill>
                </a:ln>
              </p:spPr>
            </p:pic>
            <p:sp>
              <p:nvSpPr>
                <p:cNvPr id="8" name="Freeform: Shape 7">
                  <a:extLst>
                    <a:ext uri="{FF2B5EF4-FFF2-40B4-BE49-F238E27FC236}">
                      <a16:creationId xmlns:a16="http://schemas.microsoft.com/office/drawing/2014/main" id="{B627EBD7-E8EB-4697-A073-B09639FF56D1}"/>
                    </a:ext>
                  </a:extLst>
                </p:cNvPr>
                <p:cNvSpPr/>
                <p:nvPr/>
              </p:nvSpPr>
              <p:spPr>
                <a:xfrm>
                  <a:off x="3186746" y="799144"/>
                  <a:ext cx="328812" cy="291778"/>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grpSp>
          <p:sp>
            <p:nvSpPr>
              <p:cNvPr id="10" name="TextBox 9">
                <a:extLst>
                  <a:ext uri="{FF2B5EF4-FFF2-40B4-BE49-F238E27FC236}">
                    <a16:creationId xmlns:a16="http://schemas.microsoft.com/office/drawing/2014/main" id="{DA8730D1-5CF9-447A-ABD7-B921BB97C91E}"/>
                  </a:ext>
                </a:extLst>
              </p:cNvPr>
              <p:cNvSpPr txBox="1"/>
              <p:nvPr/>
            </p:nvSpPr>
            <p:spPr>
              <a:xfrm>
                <a:off x="613504" y="1338999"/>
                <a:ext cx="2531462" cy="369332"/>
              </a:xfrm>
              <a:prstGeom prst="rect">
                <a:avLst/>
              </a:prstGeom>
              <a:noFill/>
            </p:spPr>
            <p:txBody>
              <a:bodyPr wrap="none" rtlCol="0">
                <a:spAutoFit/>
              </a:bodyPr>
              <a:lstStyle/>
              <a:p>
                <a:r>
                  <a:rPr lang="en-IN" dirty="0"/>
                  <a:t>Part Selector to the left</a:t>
                </a:r>
              </a:p>
            </p:txBody>
          </p:sp>
          <p:grpSp>
            <p:nvGrpSpPr>
              <p:cNvPr id="19" name="Group 18">
                <a:extLst>
                  <a:ext uri="{FF2B5EF4-FFF2-40B4-BE49-F238E27FC236}">
                    <a16:creationId xmlns:a16="http://schemas.microsoft.com/office/drawing/2014/main" id="{29A84039-6391-416D-B14D-88935A7FFA8C}"/>
                  </a:ext>
                </a:extLst>
              </p:cNvPr>
              <p:cNvGrpSpPr/>
              <p:nvPr/>
            </p:nvGrpSpPr>
            <p:grpSpPr>
              <a:xfrm>
                <a:off x="3122188" y="1282960"/>
                <a:ext cx="2899623" cy="3231160"/>
                <a:chOff x="3186746" y="1265205"/>
                <a:chExt cx="2899623" cy="3231160"/>
              </a:xfrm>
            </p:grpSpPr>
            <p:pic>
              <p:nvPicPr>
                <p:cNvPr id="12" name="Picture 11">
                  <a:extLst>
                    <a:ext uri="{FF2B5EF4-FFF2-40B4-BE49-F238E27FC236}">
                      <a16:creationId xmlns:a16="http://schemas.microsoft.com/office/drawing/2014/main" id="{D5297F88-9A83-41A1-BE36-623CC554D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746" y="1265205"/>
                  <a:ext cx="1127858" cy="1966130"/>
                </a:xfrm>
                <a:prstGeom prst="rect">
                  <a:avLst/>
                </a:prstGeom>
                <a:ln>
                  <a:solidFill>
                    <a:schemeClr val="accent1"/>
                  </a:solidFill>
                </a:ln>
              </p:spPr>
            </p:pic>
            <p:pic>
              <p:nvPicPr>
                <p:cNvPr id="14" name="Picture 13">
                  <a:extLst>
                    <a:ext uri="{FF2B5EF4-FFF2-40B4-BE49-F238E27FC236}">
                      <a16:creationId xmlns:a16="http://schemas.microsoft.com/office/drawing/2014/main" id="{2C50FDDC-B64E-4F9C-B79E-6EB1349C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238" y="1265205"/>
                  <a:ext cx="1745131" cy="3231160"/>
                </a:xfrm>
                <a:prstGeom prst="rect">
                  <a:avLst/>
                </a:prstGeom>
                <a:ln>
                  <a:solidFill>
                    <a:schemeClr val="accent1"/>
                  </a:solidFill>
                </a:ln>
              </p:spPr>
            </p:pic>
            <p:sp>
              <p:nvSpPr>
                <p:cNvPr id="15" name="Freeform: Shape 14">
                  <a:extLst>
                    <a:ext uri="{FF2B5EF4-FFF2-40B4-BE49-F238E27FC236}">
                      <a16:creationId xmlns:a16="http://schemas.microsoft.com/office/drawing/2014/main" id="{AA707EF9-B3DC-4F42-8640-78D148F306ED}"/>
                    </a:ext>
                  </a:extLst>
                </p:cNvPr>
                <p:cNvSpPr/>
                <p:nvPr/>
              </p:nvSpPr>
              <p:spPr>
                <a:xfrm>
                  <a:off x="3195314" y="1996579"/>
                  <a:ext cx="1145924" cy="291778"/>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a:solidFill>
                    <a:srgbClr val="00206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16" name="Freeform: Shape 15">
                  <a:extLst>
                    <a:ext uri="{FF2B5EF4-FFF2-40B4-BE49-F238E27FC236}">
                      <a16:creationId xmlns:a16="http://schemas.microsoft.com/office/drawing/2014/main" id="{B243C4E0-2843-4C7F-B43A-334482FB91EF}"/>
                    </a:ext>
                  </a:extLst>
                </p:cNvPr>
                <p:cNvSpPr/>
                <p:nvPr/>
              </p:nvSpPr>
              <p:spPr>
                <a:xfrm>
                  <a:off x="4314604" y="3449406"/>
                  <a:ext cx="1145924" cy="221650"/>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a:solidFill>
                    <a:srgbClr val="00206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cxnSp>
              <p:nvCxnSpPr>
                <p:cNvPr id="18" name="Straight Arrow Connector 17">
                  <a:extLst>
                    <a:ext uri="{FF2B5EF4-FFF2-40B4-BE49-F238E27FC236}">
                      <a16:creationId xmlns:a16="http://schemas.microsoft.com/office/drawing/2014/main" id="{B5902FFF-1460-4806-AF0C-C9D9B90C3B31}"/>
                    </a:ext>
                  </a:extLst>
                </p:cNvPr>
                <p:cNvCxnSpPr>
                  <a:endCxn id="16" idx="1"/>
                </p:cNvCxnSpPr>
                <p:nvPr/>
              </p:nvCxnSpPr>
              <p:spPr>
                <a:xfrm>
                  <a:off x="3968318" y="2288357"/>
                  <a:ext cx="407180" cy="123105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E4CA7CF-6047-4D6E-B4C9-A400B2473CFA}"/>
                  </a:ext>
                </a:extLst>
              </p:cNvPr>
              <p:cNvGrpSpPr/>
              <p:nvPr/>
            </p:nvGrpSpPr>
            <p:grpSpPr>
              <a:xfrm>
                <a:off x="5924336" y="575701"/>
                <a:ext cx="3219664" cy="925236"/>
                <a:chOff x="5924336" y="575701"/>
                <a:chExt cx="3219664" cy="925236"/>
              </a:xfrm>
            </p:grpSpPr>
            <p:sp>
              <p:nvSpPr>
                <p:cNvPr id="20" name="TextBox 19">
                  <a:extLst>
                    <a:ext uri="{FF2B5EF4-FFF2-40B4-BE49-F238E27FC236}">
                      <a16:creationId xmlns:a16="http://schemas.microsoft.com/office/drawing/2014/main" id="{3C7B3AE4-D8EC-4EB9-B500-BDA9DA5A474D}"/>
                    </a:ext>
                  </a:extLst>
                </p:cNvPr>
                <p:cNvSpPr txBox="1"/>
                <p:nvPr/>
              </p:nvSpPr>
              <p:spPr>
                <a:xfrm>
                  <a:off x="6154115" y="575701"/>
                  <a:ext cx="2710999" cy="369332"/>
                </a:xfrm>
                <a:prstGeom prst="rect">
                  <a:avLst/>
                </a:prstGeom>
                <a:noFill/>
              </p:spPr>
              <p:txBody>
                <a:bodyPr wrap="none" rtlCol="0">
                  <a:spAutoFit/>
                </a:bodyPr>
                <a:lstStyle/>
                <a:p>
                  <a:r>
                    <a:rPr lang="en-IN" dirty="0"/>
                    <a:t>Wire, Buses and Ground</a:t>
                  </a:r>
                </a:p>
              </p:txBody>
            </p:sp>
            <p:pic>
              <p:nvPicPr>
                <p:cNvPr id="22" name="Picture 21">
                  <a:extLst>
                    <a:ext uri="{FF2B5EF4-FFF2-40B4-BE49-F238E27FC236}">
                      <a16:creationId xmlns:a16="http://schemas.microsoft.com/office/drawing/2014/main" id="{CF4C4C0C-7293-4A32-8C77-FEEA0AA89D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698" y="1211352"/>
                  <a:ext cx="1562235" cy="289585"/>
                </a:xfrm>
                <a:prstGeom prst="rect">
                  <a:avLst/>
                </a:prstGeom>
                <a:ln>
                  <a:solidFill>
                    <a:srgbClr val="002060"/>
                  </a:solidFill>
                </a:ln>
              </p:spPr>
            </p:pic>
            <p:sp>
              <p:nvSpPr>
                <p:cNvPr id="23" name="TextBox 22">
                  <a:extLst>
                    <a:ext uri="{FF2B5EF4-FFF2-40B4-BE49-F238E27FC236}">
                      <a16:creationId xmlns:a16="http://schemas.microsoft.com/office/drawing/2014/main" id="{AAA4816B-3061-480B-A674-4036D1D8CCA0}"/>
                    </a:ext>
                  </a:extLst>
                </p:cNvPr>
                <p:cNvSpPr txBox="1"/>
                <p:nvPr/>
              </p:nvSpPr>
              <p:spPr>
                <a:xfrm>
                  <a:off x="5924336" y="853653"/>
                  <a:ext cx="3219664" cy="369332"/>
                </a:xfrm>
                <a:prstGeom prst="rect">
                  <a:avLst/>
                </a:prstGeom>
                <a:noFill/>
              </p:spPr>
              <p:txBody>
                <a:bodyPr wrap="none" rtlCol="0">
                  <a:spAutoFit/>
                </a:bodyPr>
                <a:lstStyle/>
                <a:p>
                  <a:r>
                    <a:rPr lang="en-IN" dirty="0"/>
                    <a:t>Variable, Pin and Name Node</a:t>
                  </a:r>
                </a:p>
              </p:txBody>
            </p:sp>
          </p:grpSp>
          <p:grpSp>
            <p:nvGrpSpPr>
              <p:cNvPr id="32" name="Group 31">
                <a:extLst>
                  <a:ext uri="{FF2B5EF4-FFF2-40B4-BE49-F238E27FC236}">
                    <a16:creationId xmlns:a16="http://schemas.microsoft.com/office/drawing/2014/main" id="{7D256A95-9BED-4F35-B4F1-50A8C9472EDB}"/>
                  </a:ext>
                </a:extLst>
              </p:cNvPr>
              <p:cNvGrpSpPr/>
              <p:nvPr/>
            </p:nvGrpSpPr>
            <p:grpSpPr>
              <a:xfrm>
                <a:off x="6154115" y="1748290"/>
                <a:ext cx="2852063" cy="2346694"/>
                <a:chOff x="6108136" y="1744801"/>
                <a:chExt cx="2852063" cy="2346694"/>
              </a:xfrm>
            </p:grpSpPr>
            <p:sp>
              <p:nvSpPr>
                <p:cNvPr id="26" name="TextBox 25">
                  <a:extLst>
                    <a:ext uri="{FF2B5EF4-FFF2-40B4-BE49-F238E27FC236}">
                      <a16:creationId xmlns:a16="http://schemas.microsoft.com/office/drawing/2014/main" id="{1351EAC2-DC81-4F05-AF3A-58C437F7F0DA}"/>
                    </a:ext>
                  </a:extLst>
                </p:cNvPr>
                <p:cNvSpPr txBox="1"/>
                <p:nvPr/>
              </p:nvSpPr>
              <p:spPr>
                <a:xfrm>
                  <a:off x="6108136" y="1744801"/>
                  <a:ext cx="2852063" cy="369332"/>
                </a:xfrm>
                <a:prstGeom prst="rect">
                  <a:avLst/>
                </a:prstGeom>
                <a:noFill/>
              </p:spPr>
              <p:txBody>
                <a:bodyPr wrap="none" rtlCol="0">
                  <a:spAutoFit/>
                </a:bodyPr>
                <a:lstStyle/>
                <a:p>
                  <a:r>
                    <a:rPr lang="en-IN" dirty="0"/>
                    <a:t>Probe for Current Capture</a:t>
                  </a:r>
                </a:p>
              </p:txBody>
            </p:sp>
            <p:pic>
              <p:nvPicPr>
                <p:cNvPr id="29" name="Picture 28">
                  <a:extLst>
                    <a:ext uri="{FF2B5EF4-FFF2-40B4-BE49-F238E27FC236}">
                      <a16:creationId xmlns:a16="http://schemas.microsoft.com/office/drawing/2014/main" id="{340FEACD-DC3F-4E75-A08C-97CC34CB0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3464" y="2635949"/>
                  <a:ext cx="2141406" cy="1455546"/>
                </a:xfrm>
                <a:prstGeom prst="rect">
                  <a:avLst/>
                </a:prstGeom>
                <a:ln>
                  <a:solidFill>
                    <a:srgbClr val="002060"/>
                  </a:solidFill>
                </a:ln>
              </p:spPr>
            </p:pic>
            <p:sp>
              <p:nvSpPr>
                <p:cNvPr id="30" name="Freeform: Shape 29">
                  <a:extLst>
                    <a:ext uri="{FF2B5EF4-FFF2-40B4-BE49-F238E27FC236}">
                      <a16:creationId xmlns:a16="http://schemas.microsoft.com/office/drawing/2014/main" id="{5BA3A8B4-343E-47B4-AA39-0F8206E59238}"/>
                    </a:ext>
                  </a:extLst>
                </p:cNvPr>
                <p:cNvSpPr/>
                <p:nvPr/>
              </p:nvSpPr>
              <p:spPr>
                <a:xfrm>
                  <a:off x="6463464" y="2790116"/>
                  <a:ext cx="369540" cy="369332"/>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a:solidFill>
                    <a:srgbClr val="00B05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00B050"/>
                    </a:solidFill>
                  </a:endParaRPr>
                </a:p>
              </p:txBody>
            </p:sp>
          </p:grpSp>
          <p:grpSp>
            <p:nvGrpSpPr>
              <p:cNvPr id="33" name="Group 32">
                <a:extLst>
                  <a:ext uri="{FF2B5EF4-FFF2-40B4-BE49-F238E27FC236}">
                    <a16:creationId xmlns:a16="http://schemas.microsoft.com/office/drawing/2014/main" id="{EB4CFE2C-3505-41B2-8125-17B13C58CB07}"/>
                  </a:ext>
                </a:extLst>
              </p:cNvPr>
              <p:cNvGrpSpPr/>
              <p:nvPr/>
            </p:nvGrpSpPr>
            <p:grpSpPr>
              <a:xfrm>
                <a:off x="5676319" y="4574095"/>
                <a:ext cx="3467681" cy="796213"/>
                <a:chOff x="5676319" y="4574095"/>
                <a:chExt cx="3467681" cy="796213"/>
              </a:xfrm>
            </p:grpSpPr>
            <p:sp>
              <p:nvSpPr>
                <p:cNvPr id="25" name="TextBox 24">
                  <a:extLst>
                    <a:ext uri="{FF2B5EF4-FFF2-40B4-BE49-F238E27FC236}">
                      <a16:creationId xmlns:a16="http://schemas.microsoft.com/office/drawing/2014/main" id="{5ADA411D-747F-46AC-B12F-79A388C85758}"/>
                    </a:ext>
                  </a:extLst>
                </p:cNvPr>
                <p:cNvSpPr txBox="1"/>
                <p:nvPr/>
              </p:nvSpPr>
              <p:spPr>
                <a:xfrm>
                  <a:off x="5676319" y="4574095"/>
                  <a:ext cx="3467681" cy="369332"/>
                </a:xfrm>
                <a:prstGeom prst="rect">
                  <a:avLst/>
                </a:prstGeom>
                <a:noFill/>
              </p:spPr>
              <p:txBody>
                <a:bodyPr wrap="none" rtlCol="0">
                  <a:spAutoFit/>
                </a:bodyPr>
                <a:lstStyle/>
                <a:p>
                  <a:r>
                    <a:rPr lang="en-IN" dirty="0"/>
                    <a:t>Name Node for Voltage Capture</a:t>
                  </a:r>
                </a:p>
              </p:txBody>
            </p:sp>
            <p:pic>
              <p:nvPicPr>
                <p:cNvPr id="27" name="Picture 26">
                  <a:extLst>
                    <a:ext uri="{FF2B5EF4-FFF2-40B4-BE49-F238E27FC236}">
                      <a16:creationId xmlns:a16="http://schemas.microsoft.com/office/drawing/2014/main" id="{F77B5ABF-E369-414E-9A09-9D7234750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120" y="5042045"/>
                  <a:ext cx="1562235" cy="289585"/>
                </a:xfrm>
                <a:prstGeom prst="rect">
                  <a:avLst/>
                </a:prstGeom>
                <a:ln>
                  <a:solidFill>
                    <a:srgbClr val="002060"/>
                  </a:solidFill>
                </a:ln>
              </p:spPr>
            </p:pic>
            <p:sp>
              <p:nvSpPr>
                <p:cNvPr id="31" name="Freeform: Shape 30">
                  <a:extLst>
                    <a:ext uri="{FF2B5EF4-FFF2-40B4-BE49-F238E27FC236}">
                      <a16:creationId xmlns:a16="http://schemas.microsoft.com/office/drawing/2014/main" id="{8B741331-1672-4EBF-973A-BD1BA72036B8}"/>
                    </a:ext>
                  </a:extLst>
                </p:cNvPr>
                <p:cNvSpPr/>
                <p:nvPr/>
              </p:nvSpPr>
              <p:spPr>
                <a:xfrm>
                  <a:off x="7767393" y="5000976"/>
                  <a:ext cx="369540" cy="369332"/>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00B050"/>
                    </a:solidFill>
                  </a:endParaRPr>
                </a:p>
              </p:txBody>
            </p:sp>
          </p:grpSp>
          <p:sp>
            <p:nvSpPr>
              <p:cNvPr id="34" name="TextBox 33">
                <a:extLst>
                  <a:ext uri="{FF2B5EF4-FFF2-40B4-BE49-F238E27FC236}">
                    <a16:creationId xmlns:a16="http://schemas.microsoft.com/office/drawing/2014/main" id="{7A3720E3-E2E1-44DE-8E50-35B52057224E}"/>
                  </a:ext>
                </a:extLst>
              </p:cNvPr>
              <p:cNvSpPr txBox="1"/>
              <p:nvPr/>
            </p:nvSpPr>
            <p:spPr>
              <a:xfrm>
                <a:off x="628650" y="2014334"/>
                <a:ext cx="2141182" cy="646331"/>
              </a:xfrm>
              <a:prstGeom prst="rect">
                <a:avLst/>
              </a:prstGeom>
              <a:noFill/>
            </p:spPr>
            <p:txBody>
              <a:bodyPr wrap="square" rtlCol="0">
                <a:spAutoFit/>
              </a:bodyPr>
              <a:lstStyle/>
              <a:p>
                <a:r>
                  <a:rPr lang="en-IN" dirty="0"/>
                  <a:t>Terminations &amp; Excitation Sources</a:t>
                </a:r>
              </a:p>
            </p:txBody>
          </p:sp>
          <p:pic>
            <p:nvPicPr>
              <p:cNvPr id="36" name="Picture 35">
                <a:extLst>
                  <a:ext uri="{FF2B5EF4-FFF2-40B4-BE49-F238E27FC236}">
                    <a16:creationId xmlns:a16="http://schemas.microsoft.com/office/drawing/2014/main" id="{CA8B5F00-046F-4CAC-B0A7-AAF138B574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781" y="2692965"/>
                <a:ext cx="1112616" cy="1790855"/>
              </a:xfrm>
              <a:prstGeom prst="rect">
                <a:avLst/>
              </a:prstGeom>
              <a:ln>
                <a:solidFill>
                  <a:srgbClr val="0070C0"/>
                </a:solidFill>
              </a:ln>
            </p:spPr>
          </p:pic>
          <p:pic>
            <p:nvPicPr>
              <p:cNvPr id="38" name="Picture 37">
                <a:extLst>
                  <a:ext uri="{FF2B5EF4-FFF2-40B4-BE49-F238E27FC236}">
                    <a16:creationId xmlns:a16="http://schemas.microsoft.com/office/drawing/2014/main" id="{4B898FF7-FB8E-4950-AB76-662CAB129C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0640" y="2692965"/>
                <a:ext cx="1120237" cy="2735817"/>
              </a:xfrm>
              <a:prstGeom prst="rect">
                <a:avLst/>
              </a:prstGeom>
              <a:ln>
                <a:solidFill>
                  <a:srgbClr val="0070C0"/>
                </a:solidFill>
              </a:ln>
            </p:spPr>
          </p:pic>
          <p:pic>
            <p:nvPicPr>
              <p:cNvPr id="40" name="Picture 39">
                <a:extLst>
                  <a:ext uri="{FF2B5EF4-FFF2-40B4-BE49-F238E27FC236}">
                    <a16:creationId xmlns:a16="http://schemas.microsoft.com/office/drawing/2014/main" id="{12DC1F56-D7CC-4974-97C0-649C764E99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7446" y="3375611"/>
                <a:ext cx="1104996" cy="2766300"/>
              </a:xfrm>
              <a:prstGeom prst="rect">
                <a:avLst/>
              </a:prstGeom>
              <a:ln>
                <a:solidFill>
                  <a:srgbClr val="0070C0"/>
                </a:solidFill>
              </a:ln>
            </p:spPr>
          </p:pic>
          <p:sp>
            <p:nvSpPr>
              <p:cNvPr id="41" name="Speech Bubble: Oval 40">
                <a:extLst>
                  <a:ext uri="{FF2B5EF4-FFF2-40B4-BE49-F238E27FC236}">
                    <a16:creationId xmlns:a16="http://schemas.microsoft.com/office/drawing/2014/main" id="{83E43E78-4620-4CBB-8A99-BDCB93F86742}"/>
                  </a:ext>
                </a:extLst>
              </p:cNvPr>
              <p:cNvSpPr/>
              <p:nvPr/>
            </p:nvSpPr>
            <p:spPr>
              <a:xfrm>
                <a:off x="757146" y="572790"/>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42" name="Speech Bubble: Oval 41">
                <a:extLst>
                  <a:ext uri="{FF2B5EF4-FFF2-40B4-BE49-F238E27FC236}">
                    <a16:creationId xmlns:a16="http://schemas.microsoft.com/office/drawing/2014/main" id="{0E5C234C-2426-4FAD-A85F-946789F89095}"/>
                  </a:ext>
                </a:extLst>
              </p:cNvPr>
              <p:cNvSpPr/>
              <p:nvPr/>
            </p:nvSpPr>
            <p:spPr>
              <a:xfrm>
                <a:off x="6388411" y="31921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
            <p:nvSpPr>
              <p:cNvPr id="43" name="Speech Bubble: Oval 42">
                <a:extLst>
                  <a:ext uri="{FF2B5EF4-FFF2-40B4-BE49-F238E27FC236}">
                    <a16:creationId xmlns:a16="http://schemas.microsoft.com/office/drawing/2014/main" id="{1CF235A3-5128-4930-BB8B-A64B02A55322}"/>
                  </a:ext>
                </a:extLst>
              </p:cNvPr>
              <p:cNvSpPr/>
              <p:nvPr/>
            </p:nvSpPr>
            <p:spPr>
              <a:xfrm>
                <a:off x="764033" y="1114299"/>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
            <p:nvSpPr>
              <p:cNvPr id="44" name="Speech Bubble: Oval 43">
                <a:extLst>
                  <a:ext uri="{FF2B5EF4-FFF2-40B4-BE49-F238E27FC236}">
                    <a16:creationId xmlns:a16="http://schemas.microsoft.com/office/drawing/2014/main" id="{00D4ECA8-C506-4904-9799-0F9D8DDC10A6}"/>
                  </a:ext>
                </a:extLst>
              </p:cNvPr>
              <p:cNvSpPr/>
              <p:nvPr/>
            </p:nvSpPr>
            <p:spPr>
              <a:xfrm>
                <a:off x="6287548" y="154934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sp>
            <p:nvSpPr>
              <p:cNvPr id="45" name="Speech Bubble: Oval 44">
                <a:extLst>
                  <a:ext uri="{FF2B5EF4-FFF2-40B4-BE49-F238E27FC236}">
                    <a16:creationId xmlns:a16="http://schemas.microsoft.com/office/drawing/2014/main" id="{76EA9CA7-4CA5-439E-AA2C-2FE4583D9171}"/>
                  </a:ext>
                </a:extLst>
              </p:cNvPr>
              <p:cNvSpPr/>
              <p:nvPr/>
            </p:nvSpPr>
            <p:spPr>
              <a:xfrm>
                <a:off x="757146" y="518564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grpSp>
            <p:nvGrpSpPr>
              <p:cNvPr id="51" name="Group 50">
                <a:extLst>
                  <a:ext uri="{FF2B5EF4-FFF2-40B4-BE49-F238E27FC236}">
                    <a16:creationId xmlns:a16="http://schemas.microsoft.com/office/drawing/2014/main" id="{DAD5BB28-ED41-42FD-B81C-709A2A3B0C05}"/>
                  </a:ext>
                </a:extLst>
              </p:cNvPr>
              <p:cNvGrpSpPr/>
              <p:nvPr/>
            </p:nvGrpSpPr>
            <p:grpSpPr>
              <a:xfrm>
                <a:off x="5676319" y="5558663"/>
                <a:ext cx="2864887" cy="691100"/>
                <a:chOff x="5785962" y="5468732"/>
                <a:chExt cx="2864887" cy="691100"/>
              </a:xfrm>
            </p:grpSpPr>
            <p:grpSp>
              <p:nvGrpSpPr>
                <p:cNvPr id="49" name="Group 48">
                  <a:extLst>
                    <a:ext uri="{FF2B5EF4-FFF2-40B4-BE49-F238E27FC236}">
                      <a16:creationId xmlns:a16="http://schemas.microsoft.com/office/drawing/2014/main" id="{7DAACBB7-EB4B-4906-885B-981C8DAFCF2A}"/>
                    </a:ext>
                  </a:extLst>
                </p:cNvPr>
                <p:cNvGrpSpPr/>
                <p:nvPr/>
              </p:nvGrpSpPr>
              <p:grpSpPr>
                <a:xfrm>
                  <a:off x="5785962" y="5468732"/>
                  <a:ext cx="2864887" cy="676597"/>
                  <a:chOff x="5785962" y="5468732"/>
                  <a:chExt cx="2864887" cy="676597"/>
                </a:xfrm>
              </p:grpSpPr>
              <p:sp>
                <p:nvSpPr>
                  <p:cNvPr id="46" name="TextBox 45">
                    <a:extLst>
                      <a:ext uri="{FF2B5EF4-FFF2-40B4-BE49-F238E27FC236}">
                        <a16:creationId xmlns:a16="http://schemas.microsoft.com/office/drawing/2014/main" id="{28D30886-CC23-4E86-B41E-3F05A954DE17}"/>
                      </a:ext>
                    </a:extLst>
                  </p:cNvPr>
                  <p:cNvSpPr txBox="1"/>
                  <p:nvPr/>
                </p:nvSpPr>
                <p:spPr>
                  <a:xfrm>
                    <a:off x="5785962" y="5468732"/>
                    <a:ext cx="2864887" cy="369332"/>
                  </a:xfrm>
                  <a:prstGeom prst="rect">
                    <a:avLst/>
                  </a:prstGeom>
                  <a:noFill/>
                </p:spPr>
                <p:txBody>
                  <a:bodyPr wrap="none" rtlCol="0">
                    <a:spAutoFit/>
                  </a:bodyPr>
                  <a:lstStyle/>
                  <a:p>
                    <a:r>
                      <a:rPr lang="en-IN" dirty="0"/>
                      <a:t>Equation Based Modelling</a:t>
                    </a:r>
                  </a:p>
                </p:txBody>
              </p:sp>
              <p:pic>
                <p:nvPicPr>
                  <p:cNvPr id="48" name="Picture 47">
                    <a:extLst>
                      <a:ext uri="{FF2B5EF4-FFF2-40B4-BE49-F238E27FC236}">
                        <a16:creationId xmlns:a16="http://schemas.microsoft.com/office/drawing/2014/main" id="{EB134901-D0AA-4FAF-AADA-7E8A89D1CB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4336" y="5863365"/>
                    <a:ext cx="1120237" cy="281964"/>
                  </a:xfrm>
                  <a:prstGeom prst="rect">
                    <a:avLst/>
                  </a:prstGeom>
                  <a:ln>
                    <a:solidFill>
                      <a:srgbClr val="0070C0"/>
                    </a:solidFill>
                  </a:ln>
                </p:spPr>
              </p:pic>
            </p:grpSp>
            <p:sp>
              <p:nvSpPr>
                <p:cNvPr id="50" name="Freeform: Shape 49">
                  <a:extLst>
                    <a:ext uri="{FF2B5EF4-FFF2-40B4-BE49-F238E27FC236}">
                      <a16:creationId xmlns:a16="http://schemas.microsoft.com/office/drawing/2014/main" id="{108C0441-453A-4E3A-95CD-2EE5C4C20278}"/>
                    </a:ext>
                  </a:extLst>
                </p:cNvPr>
                <p:cNvSpPr/>
                <p:nvPr/>
              </p:nvSpPr>
              <p:spPr>
                <a:xfrm>
                  <a:off x="5837040" y="5790500"/>
                  <a:ext cx="1273973" cy="369332"/>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a:solidFill>
                    <a:srgbClr val="7030A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00B050"/>
                    </a:solidFill>
                  </a:endParaRPr>
                </a:p>
              </p:txBody>
            </p:sp>
          </p:grpSp>
          <p:grpSp>
            <p:nvGrpSpPr>
              <p:cNvPr id="56" name="Group 55">
                <a:extLst>
                  <a:ext uri="{FF2B5EF4-FFF2-40B4-BE49-F238E27FC236}">
                    <a16:creationId xmlns:a16="http://schemas.microsoft.com/office/drawing/2014/main" id="{526E34AF-59C1-488C-B0DB-21FAAEA05BDE}"/>
                  </a:ext>
                </a:extLst>
              </p:cNvPr>
              <p:cNvGrpSpPr/>
              <p:nvPr/>
            </p:nvGrpSpPr>
            <p:grpSpPr>
              <a:xfrm>
                <a:off x="613504" y="5461082"/>
                <a:ext cx="2441694" cy="824128"/>
                <a:chOff x="613504" y="5461082"/>
                <a:chExt cx="2441694" cy="824128"/>
              </a:xfrm>
            </p:grpSpPr>
            <p:sp>
              <p:nvSpPr>
                <p:cNvPr id="52" name="TextBox 51">
                  <a:extLst>
                    <a:ext uri="{FF2B5EF4-FFF2-40B4-BE49-F238E27FC236}">
                      <a16:creationId xmlns:a16="http://schemas.microsoft.com/office/drawing/2014/main" id="{149AC955-E5B7-4E7E-A839-B25BBA18517D}"/>
                    </a:ext>
                  </a:extLst>
                </p:cNvPr>
                <p:cNvSpPr txBox="1"/>
                <p:nvPr/>
              </p:nvSpPr>
              <p:spPr>
                <a:xfrm>
                  <a:off x="613504" y="5461082"/>
                  <a:ext cx="2441694" cy="369332"/>
                </a:xfrm>
                <a:prstGeom prst="rect">
                  <a:avLst/>
                </a:prstGeom>
                <a:noFill/>
              </p:spPr>
              <p:txBody>
                <a:bodyPr wrap="none" rtlCol="0">
                  <a:spAutoFit/>
                </a:bodyPr>
                <a:lstStyle/>
                <a:p>
                  <a:r>
                    <a:rPr lang="en-IN" dirty="0"/>
                    <a:t>Simulation Controllers</a:t>
                  </a:r>
                </a:p>
              </p:txBody>
            </p:sp>
            <p:pic>
              <p:nvPicPr>
                <p:cNvPr id="54" name="Picture 53">
                  <a:extLst>
                    <a:ext uri="{FF2B5EF4-FFF2-40B4-BE49-F238E27FC236}">
                      <a16:creationId xmlns:a16="http://schemas.microsoft.com/office/drawing/2014/main" id="{7E51534F-ACC9-4B08-AA07-DB35A35C20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728" y="5774626"/>
                  <a:ext cx="1089754" cy="510584"/>
                </a:xfrm>
                <a:prstGeom prst="rect">
                  <a:avLst/>
                </a:prstGeom>
                <a:ln>
                  <a:solidFill>
                    <a:srgbClr val="00B0F0"/>
                  </a:solidFill>
                </a:ln>
              </p:spPr>
            </p:pic>
            <p:sp>
              <p:nvSpPr>
                <p:cNvPr id="55" name="Freeform: Shape 54">
                  <a:extLst>
                    <a:ext uri="{FF2B5EF4-FFF2-40B4-BE49-F238E27FC236}">
                      <a16:creationId xmlns:a16="http://schemas.microsoft.com/office/drawing/2014/main" id="{B1F72BF6-521A-40B5-8ECC-2B6B0E2EC417}"/>
                    </a:ext>
                  </a:extLst>
                </p:cNvPr>
                <p:cNvSpPr/>
                <p:nvPr/>
              </p:nvSpPr>
              <p:spPr>
                <a:xfrm>
                  <a:off x="680825" y="5909612"/>
                  <a:ext cx="388442" cy="369332"/>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00B050"/>
                    </a:solidFill>
                  </a:endParaRPr>
                </a:p>
              </p:txBody>
            </p:sp>
          </p:grpSp>
          <p:sp>
            <p:nvSpPr>
              <p:cNvPr id="57" name="Speech Bubble: Oval 56">
                <a:extLst>
                  <a:ext uri="{FF2B5EF4-FFF2-40B4-BE49-F238E27FC236}">
                    <a16:creationId xmlns:a16="http://schemas.microsoft.com/office/drawing/2014/main" id="{AE3188E5-C131-4147-A479-27879EEFC334}"/>
                  </a:ext>
                </a:extLst>
              </p:cNvPr>
              <p:cNvSpPr/>
              <p:nvPr/>
            </p:nvSpPr>
            <p:spPr>
              <a:xfrm>
                <a:off x="757146" y="1769656"/>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sp>
            <p:nvSpPr>
              <p:cNvPr id="58" name="Speech Bubble: Oval 57">
                <a:extLst>
                  <a:ext uri="{FF2B5EF4-FFF2-40B4-BE49-F238E27FC236}">
                    <a16:creationId xmlns:a16="http://schemas.microsoft.com/office/drawing/2014/main" id="{156BD85C-2766-4B65-8237-9789F51A183B}"/>
                  </a:ext>
                </a:extLst>
              </p:cNvPr>
              <p:cNvSpPr/>
              <p:nvPr/>
            </p:nvSpPr>
            <p:spPr>
              <a:xfrm>
                <a:off x="6059383" y="4339027"/>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grpSp>
        <p:sp>
          <p:nvSpPr>
            <p:cNvPr id="60" name="Speech Bubble: Oval 59">
              <a:extLst>
                <a:ext uri="{FF2B5EF4-FFF2-40B4-BE49-F238E27FC236}">
                  <a16:creationId xmlns:a16="http://schemas.microsoft.com/office/drawing/2014/main" id="{CFC02A68-EBA6-42E3-80CE-0348760DE590}"/>
                </a:ext>
              </a:extLst>
            </p:cNvPr>
            <p:cNvSpPr/>
            <p:nvPr/>
          </p:nvSpPr>
          <p:spPr>
            <a:xfrm>
              <a:off x="5814097" y="5323939"/>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8</a:t>
              </a:r>
            </a:p>
          </p:txBody>
        </p:sp>
      </p:grpSp>
    </p:spTree>
    <p:extLst>
      <p:ext uri="{BB962C8B-B14F-4D97-AF65-F5344CB8AC3E}">
        <p14:creationId xmlns:p14="http://schemas.microsoft.com/office/powerpoint/2010/main" val="2418068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6203A-4C3C-4300-9D8C-78D6DBCDBEF3}"/>
              </a:ext>
            </a:extLst>
          </p:cNvPr>
          <p:cNvSpPr>
            <a:spLocks noGrp="1"/>
          </p:cNvSpPr>
          <p:nvPr>
            <p:ph type="title"/>
          </p:nvPr>
        </p:nvSpPr>
        <p:spPr/>
        <p:txBody>
          <a:bodyPr/>
          <a:lstStyle/>
          <a:p>
            <a:r>
              <a:rPr lang="en-IN" dirty="0"/>
              <a:t>Common Source Amplifier</a:t>
            </a:r>
          </a:p>
        </p:txBody>
      </p:sp>
      <p:sp>
        <p:nvSpPr>
          <p:cNvPr id="3" name="Date Placeholder 2">
            <a:extLst>
              <a:ext uri="{FF2B5EF4-FFF2-40B4-BE49-F238E27FC236}">
                <a16:creationId xmlns:a16="http://schemas.microsoft.com/office/drawing/2014/main" id="{2E5A2C20-5C50-4E38-9B68-C00E4B28FD1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3525250-E99D-4F52-8A12-75326449B703}"/>
              </a:ext>
            </a:extLst>
          </p:cNvPr>
          <p:cNvSpPr>
            <a:spLocks noGrp="1"/>
          </p:cNvSpPr>
          <p:nvPr>
            <p:ph type="sldNum" sz="quarter" idx="12"/>
          </p:nvPr>
        </p:nvSpPr>
        <p:spPr/>
        <p:txBody>
          <a:bodyPr/>
          <a:lstStyle/>
          <a:p>
            <a:fld id="{2495F090-CA2D-44FF-B42B-1156B48CA943}" type="slidenum">
              <a:rPr lang="en-IN" smtClean="0"/>
              <a:t>30</a:t>
            </a:fld>
            <a:endParaRPr lang="en-IN"/>
          </a:p>
        </p:txBody>
      </p:sp>
      <p:pic>
        <p:nvPicPr>
          <p:cNvPr id="6" name="Picture 5">
            <a:extLst>
              <a:ext uri="{FF2B5EF4-FFF2-40B4-BE49-F238E27FC236}">
                <a16:creationId xmlns:a16="http://schemas.microsoft.com/office/drawing/2014/main" id="{1F89D9C2-5DFE-41A6-BBA3-67E522B43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56" y="1248691"/>
            <a:ext cx="5281118" cy="2560542"/>
          </a:xfrm>
          <a:prstGeom prst="rect">
            <a:avLst/>
          </a:prstGeom>
          <a:ln>
            <a:solidFill>
              <a:srgbClr val="0070C0"/>
            </a:solidFill>
          </a:ln>
        </p:spPr>
      </p:pic>
      <p:sp>
        <p:nvSpPr>
          <p:cNvPr id="7" name="TextBox 6">
            <a:extLst>
              <a:ext uri="{FF2B5EF4-FFF2-40B4-BE49-F238E27FC236}">
                <a16:creationId xmlns:a16="http://schemas.microsoft.com/office/drawing/2014/main" id="{A3DA62C9-56AC-48FA-B4FB-91C4B16C688C}"/>
              </a:ext>
            </a:extLst>
          </p:cNvPr>
          <p:cNvSpPr txBox="1"/>
          <p:nvPr/>
        </p:nvSpPr>
        <p:spPr>
          <a:xfrm>
            <a:off x="674832" y="932486"/>
            <a:ext cx="8392106" cy="369332"/>
          </a:xfrm>
          <a:prstGeom prst="rect">
            <a:avLst/>
          </a:prstGeom>
          <a:noFill/>
        </p:spPr>
        <p:txBody>
          <a:bodyPr wrap="none" rtlCol="0">
            <a:spAutoFit/>
          </a:bodyPr>
          <a:lstStyle/>
          <a:p>
            <a:r>
              <a:rPr lang="en-IN" dirty="0"/>
              <a:t>Create Common Source Amplifier as shown in figure and perform DC Simulation</a:t>
            </a:r>
          </a:p>
        </p:txBody>
      </p:sp>
      <p:sp>
        <p:nvSpPr>
          <p:cNvPr id="8" name="Speech Bubble: Oval 7">
            <a:extLst>
              <a:ext uri="{FF2B5EF4-FFF2-40B4-BE49-F238E27FC236}">
                <a16:creationId xmlns:a16="http://schemas.microsoft.com/office/drawing/2014/main" id="{A77A9DE7-73E7-4269-92CE-E7337B482B01}"/>
              </a:ext>
            </a:extLst>
          </p:cNvPr>
          <p:cNvSpPr/>
          <p:nvPr/>
        </p:nvSpPr>
        <p:spPr>
          <a:xfrm>
            <a:off x="865990" y="64290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pic>
        <p:nvPicPr>
          <p:cNvPr id="10" name="Picture 9">
            <a:extLst>
              <a:ext uri="{FF2B5EF4-FFF2-40B4-BE49-F238E27FC236}">
                <a16:creationId xmlns:a16="http://schemas.microsoft.com/office/drawing/2014/main" id="{ECD41A06-1C9B-4A98-A8EB-B1C14D655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185" y="1248691"/>
            <a:ext cx="3002540" cy="2179509"/>
          </a:xfrm>
          <a:prstGeom prst="rect">
            <a:avLst/>
          </a:prstGeom>
          <a:ln>
            <a:solidFill>
              <a:srgbClr val="0070C0"/>
            </a:solidFill>
          </a:ln>
        </p:spPr>
      </p:pic>
      <p:pic>
        <p:nvPicPr>
          <p:cNvPr id="14" name="Picture 13">
            <a:extLst>
              <a:ext uri="{FF2B5EF4-FFF2-40B4-BE49-F238E27FC236}">
                <a16:creationId xmlns:a16="http://schemas.microsoft.com/office/drawing/2014/main" id="{14FCC878-D11D-43E3-BEF9-4B1B0931A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9511" y="3850659"/>
            <a:ext cx="4267427" cy="2458676"/>
          </a:xfrm>
          <a:prstGeom prst="rect">
            <a:avLst/>
          </a:prstGeom>
          <a:ln>
            <a:solidFill>
              <a:srgbClr val="0070C0"/>
            </a:solidFill>
          </a:ln>
        </p:spPr>
      </p:pic>
      <p:sp>
        <p:nvSpPr>
          <p:cNvPr id="15" name="Freeform: Shape 14">
            <a:extLst>
              <a:ext uri="{FF2B5EF4-FFF2-40B4-BE49-F238E27FC236}">
                <a16:creationId xmlns:a16="http://schemas.microsoft.com/office/drawing/2014/main" id="{CDCCF351-9CD2-426C-921D-E29AA76EC37D}"/>
              </a:ext>
            </a:extLst>
          </p:cNvPr>
          <p:cNvSpPr/>
          <p:nvPr/>
        </p:nvSpPr>
        <p:spPr>
          <a:xfrm>
            <a:off x="5131293" y="3954025"/>
            <a:ext cx="612559" cy="164151"/>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6" name="TextBox 15">
            <a:extLst>
              <a:ext uri="{FF2B5EF4-FFF2-40B4-BE49-F238E27FC236}">
                <a16:creationId xmlns:a16="http://schemas.microsoft.com/office/drawing/2014/main" id="{7AEE2B48-55D2-4529-B68C-43FF4E1553EE}"/>
              </a:ext>
            </a:extLst>
          </p:cNvPr>
          <p:cNvSpPr txBox="1"/>
          <p:nvPr/>
        </p:nvSpPr>
        <p:spPr>
          <a:xfrm>
            <a:off x="5667772" y="3819181"/>
            <a:ext cx="684803" cy="369332"/>
          </a:xfrm>
          <a:prstGeom prst="rect">
            <a:avLst/>
          </a:prstGeom>
          <a:noFill/>
        </p:spPr>
        <p:txBody>
          <a:bodyPr wrap="none" rtlCol="0">
            <a:spAutoFit/>
          </a:bodyPr>
          <a:lstStyle/>
          <a:p>
            <a:r>
              <a:rPr lang="en-IN" dirty="0"/>
              <a:t>UGB</a:t>
            </a:r>
          </a:p>
        </p:txBody>
      </p:sp>
      <p:sp>
        <p:nvSpPr>
          <p:cNvPr id="17" name="Freeform: Shape 16">
            <a:extLst>
              <a:ext uri="{FF2B5EF4-FFF2-40B4-BE49-F238E27FC236}">
                <a16:creationId xmlns:a16="http://schemas.microsoft.com/office/drawing/2014/main" id="{4AF02A1E-CE8A-4C89-9C2A-91EEF2698114}"/>
              </a:ext>
            </a:extLst>
          </p:cNvPr>
          <p:cNvSpPr/>
          <p:nvPr/>
        </p:nvSpPr>
        <p:spPr>
          <a:xfrm>
            <a:off x="6582774" y="4021585"/>
            <a:ext cx="545995" cy="222025"/>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8" name="TextBox 17">
            <a:extLst>
              <a:ext uri="{FF2B5EF4-FFF2-40B4-BE49-F238E27FC236}">
                <a16:creationId xmlns:a16="http://schemas.microsoft.com/office/drawing/2014/main" id="{53C38A41-C5F5-41CC-9831-AED613AFB3EE}"/>
              </a:ext>
            </a:extLst>
          </p:cNvPr>
          <p:cNvSpPr txBox="1"/>
          <p:nvPr/>
        </p:nvSpPr>
        <p:spPr>
          <a:xfrm>
            <a:off x="6620296" y="3721875"/>
            <a:ext cx="530915" cy="369332"/>
          </a:xfrm>
          <a:prstGeom prst="rect">
            <a:avLst/>
          </a:prstGeom>
          <a:noFill/>
        </p:spPr>
        <p:txBody>
          <a:bodyPr wrap="none" rtlCol="0">
            <a:spAutoFit/>
          </a:bodyPr>
          <a:lstStyle/>
          <a:p>
            <a:r>
              <a:rPr lang="en-IN" dirty="0"/>
              <a:t>PM</a:t>
            </a:r>
          </a:p>
        </p:txBody>
      </p:sp>
      <p:sp>
        <p:nvSpPr>
          <p:cNvPr id="19" name="Freeform: Shape 18">
            <a:extLst>
              <a:ext uri="{FF2B5EF4-FFF2-40B4-BE49-F238E27FC236}">
                <a16:creationId xmlns:a16="http://schemas.microsoft.com/office/drawing/2014/main" id="{897DF931-4624-40DA-AEFF-7A6FCB01D131}"/>
              </a:ext>
            </a:extLst>
          </p:cNvPr>
          <p:cNvSpPr/>
          <p:nvPr/>
        </p:nvSpPr>
        <p:spPr>
          <a:xfrm>
            <a:off x="7358002" y="4288000"/>
            <a:ext cx="530915" cy="222025"/>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20" name="TextBox 19">
            <a:extLst>
              <a:ext uri="{FF2B5EF4-FFF2-40B4-BE49-F238E27FC236}">
                <a16:creationId xmlns:a16="http://schemas.microsoft.com/office/drawing/2014/main" id="{EFDF1650-982B-4822-8AE9-7E80D4BB7034}"/>
              </a:ext>
            </a:extLst>
          </p:cNvPr>
          <p:cNvSpPr txBox="1"/>
          <p:nvPr/>
        </p:nvSpPr>
        <p:spPr>
          <a:xfrm>
            <a:off x="7857556" y="4188513"/>
            <a:ext cx="556563" cy="369332"/>
          </a:xfrm>
          <a:prstGeom prst="rect">
            <a:avLst/>
          </a:prstGeom>
          <a:noFill/>
        </p:spPr>
        <p:txBody>
          <a:bodyPr wrap="none" rtlCol="0">
            <a:spAutoFit/>
          </a:bodyPr>
          <a:lstStyle/>
          <a:p>
            <a:r>
              <a:rPr lang="en-IN" dirty="0"/>
              <a:t>BW</a:t>
            </a:r>
          </a:p>
        </p:txBody>
      </p:sp>
      <p:pic>
        <p:nvPicPr>
          <p:cNvPr id="22" name="Picture 21">
            <a:extLst>
              <a:ext uri="{FF2B5EF4-FFF2-40B4-BE49-F238E27FC236}">
                <a16:creationId xmlns:a16="http://schemas.microsoft.com/office/drawing/2014/main" id="{E37B7E13-86EC-4908-9EAE-60B431977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56" y="3844154"/>
            <a:ext cx="3490262" cy="2507197"/>
          </a:xfrm>
          <a:prstGeom prst="rect">
            <a:avLst/>
          </a:prstGeom>
          <a:ln>
            <a:solidFill>
              <a:srgbClr val="0070C0"/>
            </a:solidFill>
          </a:ln>
        </p:spPr>
      </p:pic>
      <p:sp>
        <p:nvSpPr>
          <p:cNvPr id="11" name="TextBox 10">
            <a:extLst>
              <a:ext uri="{FF2B5EF4-FFF2-40B4-BE49-F238E27FC236}">
                <a16:creationId xmlns:a16="http://schemas.microsoft.com/office/drawing/2014/main" id="{0CBC9160-CA85-4133-86E2-B02EE3B1A04F}"/>
              </a:ext>
            </a:extLst>
          </p:cNvPr>
          <p:cNvSpPr txBox="1"/>
          <p:nvPr/>
        </p:nvSpPr>
        <p:spPr>
          <a:xfrm>
            <a:off x="7358002" y="4832007"/>
            <a:ext cx="1555179" cy="1477328"/>
          </a:xfrm>
          <a:prstGeom prst="rect">
            <a:avLst/>
          </a:prstGeom>
          <a:noFill/>
        </p:spPr>
        <p:txBody>
          <a:bodyPr wrap="square" rtlCol="0">
            <a:spAutoFit/>
          </a:bodyPr>
          <a:lstStyle/>
          <a:p>
            <a:r>
              <a:rPr lang="en-IN" dirty="0"/>
              <a:t>Set the AC Source with bias and perform AC Simulation</a:t>
            </a:r>
          </a:p>
        </p:txBody>
      </p:sp>
      <p:sp>
        <p:nvSpPr>
          <p:cNvPr id="12" name="Speech Bubble: Oval 11">
            <a:extLst>
              <a:ext uri="{FF2B5EF4-FFF2-40B4-BE49-F238E27FC236}">
                <a16:creationId xmlns:a16="http://schemas.microsoft.com/office/drawing/2014/main" id="{AEDD2005-904F-4250-AF2D-C9FAA77893C9}"/>
              </a:ext>
            </a:extLst>
          </p:cNvPr>
          <p:cNvSpPr/>
          <p:nvPr/>
        </p:nvSpPr>
        <p:spPr>
          <a:xfrm>
            <a:off x="7558455" y="457404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pic>
        <p:nvPicPr>
          <p:cNvPr id="24" name="Picture 23">
            <a:extLst>
              <a:ext uri="{FF2B5EF4-FFF2-40B4-BE49-F238E27FC236}">
                <a16:creationId xmlns:a16="http://schemas.microsoft.com/office/drawing/2014/main" id="{2BDB31E1-D109-4583-B245-AB102E4A26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8010" y="4636702"/>
            <a:ext cx="807790" cy="922100"/>
          </a:xfrm>
          <a:prstGeom prst="rect">
            <a:avLst/>
          </a:prstGeom>
          <a:ln>
            <a:solidFill>
              <a:srgbClr val="0070C0"/>
            </a:solidFill>
          </a:ln>
        </p:spPr>
      </p:pic>
    </p:spTree>
    <p:extLst>
      <p:ext uri="{BB962C8B-B14F-4D97-AF65-F5344CB8AC3E}">
        <p14:creationId xmlns:p14="http://schemas.microsoft.com/office/powerpoint/2010/main" val="3446207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E8701F-3F3E-44BC-B6B4-6107CD2814D6}"/>
              </a:ext>
            </a:extLst>
          </p:cNvPr>
          <p:cNvSpPr>
            <a:spLocks noGrp="1"/>
          </p:cNvSpPr>
          <p:nvPr>
            <p:ph type="ctrTitle"/>
          </p:nvPr>
        </p:nvSpPr>
        <p:spPr/>
        <p:txBody>
          <a:bodyPr/>
          <a:lstStyle/>
          <a:p>
            <a:r>
              <a:rPr lang="en-IN" dirty="0"/>
              <a:t>Exercise 4:Transient Simulations</a:t>
            </a:r>
          </a:p>
        </p:txBody>
      </p:sp>
      <p:sp>
        <p:nvSpPr>
          <p:cNvPr id="6" name="Subtitle 5">
            <a:extLst>
              <a:ext uri="{FF2B5EF4-FFF2-40B4-BE49-F238E27FC236}">
                <a16:creationId xmlns:a16="http://schemas.microsoft.com/office/drawing/2014/main" id="{EDA3EDFA-50FC-42E6-A6CE-C199E2934924}"/>
              </a:ext>
            </a:extLst>
          </p:cNvPr>
          <p:cNvSpPr>
            <a:spLocks noGrp="1"/>
          </p:cNvSpPr>
          <p:nvPr>
            <p:ph type="subTitle" idx="1"/>
          </p:nvPr>
        </p:nvSpPr>
        <p:spPr>
          <a:xfrm>
            <a:off x="685800" y="4354024"/>
            <a:ext cx="7772400" cy="1878100"/>
          </a:xfrm>
        </p:spPr>
        <p:txBody>
          <a:bodyPr>
            <a:normAutofit fontScale="92500" lnSpcReduction="20000"/>
          </a:bodyPr>
          <a:lstStyle/>
          <a:p>
            <a:r>
              <a:rPr lang="en-IN" dirty="0"/>
              <a:t>In this exercise, we will learn</a:t>
            </a:r>
          </a:p>
          <a:p>
            <a:pPr marL="342900" indent="-342900">
              <a:buFont typeface="Arial" panose="020B0604020202020204" pitchFamily="34" charset="0"/>
              <a:buChar char="•"/>
            </a:pPr>
            <a:r>
              <a:rPr lang="en-IN" dirty="0"/>
              <a:t>To design Logic Gates</a:t>
            </a:r>
          </a:p>
          <a:p>
            <a:pPr marL="342900" indent="-342900">
              <a:buFont typeface="Arial" panose="020B0604020202020204" pitchFamily="34" charset="0"/>
              <a:buChar char="•"/>
            </a:pPr>
            <a:r>
              <a:rPr lang="en-IN" dirty="0"/>
              <a:t>To make component with symbol</a:t>
            </a:r>
          </a:p>
          <a:p>
            <a:pPr marL="342900" indent="-342900">
              <a:buFont typeface="Arial" panose="020B0604020202020204" pitchFamily="34" charset="0"/>
              <a:buChar char="•"/>
            </a:pPr>
            <a:r>
              <a:rPr lang="en-IN" dirty="0"/>
              <a:t>To perform Transient Simulation</a:t>
            </a:r>
          </a:p>
          <a:p>
            <a:pPr marL="342900" indent="-342900">
              <a:buFont typeface="Arial" panose="020B0604020202020204" pitchFamily="34" charset="0"/>
              <a:buChar char="•"/>
            </a:pPr>
            <a:r>
              <a:rPr lang="en-IN" dirty="0"/>
              <a:t>To determine dynamic characteristics of CMOS Inverter</a:t>
            </a:r>
          </a:p>
        </p:txBody>
      </p:sp>
      <p:sp>
        <p:nvSpPr>
          <p:cNvPr id="3" name="Date Placeholder 2">
            <a:extLst>
              <a:ext uri="{FF2B5EF4-FFF2-40B4-BE49-F238E27FC236}">
                <a16:creationId xmlns:a16="http://schemas.microsoft.com/office/drawing/2014/main" id="{8B4D33DB-84CE-438C-9C8D-FCD3E4D1C7C7}"/>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B242122-1904-4EF3-A9E7-9D1A6CCE8041}"/>
              </a:ext>
            </a:extLst>
          </p:cNvPr>
          <p:cNvSpPr>
            <a:spLocks noGrp="1"/>
          </p:cNvSpPr>
          <p:nvPr>
            <p:ph type="sldNum" sz="quarter" idx="12"/>
          </p:nvPr>
        </p:nvSpPr>
        <p:spPr/>
        <p:txBody>
          <a:bodyPr/>
          <a:lstStyle/>
          <a:p>
            <a:fld id="{2495F090-CA2D-44FF-B42B-1156B48CA943}" type="slidenum">
              <a:rPr lang="en-IN" smtClean="0"/>
              <a:t>31</a:t>
            </a:fld>
            <a:endParaRPr lang="en-IN"/>
          </a:p>
        </p:txBody>
      </p:sp>
    </p:spTree>
    <p:extLst>
      <p:ext uri="{BB962C8B-B14F-4D97-AF65-F5344CB8AC3E}">
        <p14:creationId xmlns:p14="http://schemas.microsoft.com/office/powerpoint/2010/main" val="3787213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0D0DEE-A732-4D26-A5FD-203989A1F955}"/>
              </a:ext>
            </a:extLst>
          </p:cNvPr>
          <p:cNvSpPr>
            <a:spLocks noGrp="1"/>
          </p:cNvSpPr>
          <p:nvPr>
            <p:ph type="title"/>
          </p:nvPr>
        </p:nvSpPr>
        <p:spPr/>
        <p:txBody>
          <a:bodyPr/>
          <a:lstStyle/>
          <a:p>
            <a:r>
              <a:rPr lang="en-IN" dirty="0"/>
              <a:t>Transient Simulation</a:t>
            </a:r>
          </a:p>
        </p:txBody>
      </p:sp>
      <p:sp>
        <p:nvSpPr>
          <p:cNvPr id="4" name="Date Placeholder 3">
            <a:extLst>
              <a:ext uri="{FF2B5EF4-FFF2-40B4-BE49-F238E27FC236}">
                <a16:creationId xmlns:a16="http://schemas.microsoft.com/office/drawing/2014/main" id="{ED8FA968-28FD-430E-8BF1-DD6B31224E01}"/>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AA6607EC-2E6F-4523-B550-6C75D36CE709}"/>
              </a:ext>
            </a:extLst>
          </p:cNvPr>
          <p:cNvSpPr>
            <a:spLocks noGrp="1"/>
          </p:cNvSpPr>
          <p:nvPr>
            <p:ph type="sldNum" sz="quarter" idx="12"/>
          </p:nvPr>
        </p:nvSpPr>
        <p:spPr/>
        <p:txBody>
          <a:bodyPr/>
          <a:lstStyle/>
          <a:p>
            <a:fld id="{2495F090-CA2D-44FF-B42B-1156B48CA943}" type="slidenum">
              <a:rPr lang="en-IN" smtClean="0"/>
              <a:t>32</a:t>
            </a:fld>
            <a:endParaRPr lang="en-IN"/>
          </a:p>
        </p:txBody>
      </p:sp>
      <p:sp>
        <p:nvSpPr>
          <p:cNvPr id="7" name="TextBox 6">
            <a:extLst>
              <a:ext uri="{FF2B5EF4-FFF2-40B4-BE49-F238E27FC236}">
                <a16:creationId xmlns:a16="http://schemas.microsoft.com/office/drawing/2014/main" id="{B41E159A-64B7-445D-A43B-927FF4144A51}"/>
              </a:ext>
            </a:extLst>
          </p:cNvPr>
          <p:cNvSpPr txBox="1"/>
          <p:nvPr/>
        </p:nvSpPr>
        <p:spPr>
          <a:xfrm>
            <a:off x="767884" y="1113881"/>
            <a:ext cx="8095067" cy="923330"/>
          </a:xfrm>
          <a:prstGeom prst="rect">
            <a:avLst/>
          </a:prstGeom>
          <a:noFill/>
        </p:spPr>
        <p:txBody>
          <a:bodyPr wrap="square" rtlCol="0">
            <a:spAutoFit/>
          </a:bodyPr>
          <a:lstStyle/>
          <a:p>
            <a:r>
              <a:rPr lang="en-IN" dirty="0"/>
              <a:t>Goal: to study dynamic characteristics of CMOS Inverter</a:t>
            </a:r>
          </a:p>
          <a:p>
            <a:r>
              <a:rPr lang="en-IN" dirty="0"/>
              <a:t>Transient Simulation is time domain simulation that can be used  to analyse linear as well as non-linear circuits.</a:t>
            </a:r>
          </a:p>
        </p:txBody>
      </p:sp>
      <p:grpSp>
        <p:nvGrpSpPr>
          <p:cNvPr id="89" name="Group 88">
            <a:extLst>
              <a:ext uri="{FF2B5EF4-FFF2-40B4-BE49-F238E27FC236}">
                <a16:creationId xmlns:a16="http://schemas.microsoft.com/office/drawing/2014/main" id="{7FD61A83-115C-4BD4-A2CC-DCC98072DAB3}"/>
              </a:ext>
            </a:extLst>
          </p:cNvPr>
          <p:cNvGrpSpPr/>
          <p:nvPr/>
        </p:nvGrpSpPr>
        <p:grpSpPr>
          <a:xfrm>
            <a:off x="1059807" y="2699810"/>
            <a:ext cx="1723549" cy="1851612"/>
            <a:chOff x="1032375" y="2251754"/>
            <a:chExt cx="1723549" cy="1851612"/>
          </a:xfrm>
        </p:grpSpPr>
        <p:grpSp>
          <p:nvGrpSpPr>
            <p:cNvPr id="87" name="Group 86">
              <a:extLst>
                <a:ext uri="{FF2B5EF4-FFF2-40B4-BE49-F238E27FC236}">
                  <a16:creationId xmlns:a16="http://schemas.microsoft.com/office/drawing/2014/main" id="{5025EB53-708A-4D00-AEB6-1B7B32AE7118}"/>
                </a:ext>
              </a:extLst>
            </p:cNvPr>
            <p:cNvGrpSpPr/>
            <p:nvPr/>
          </p:nvGrpSpPr>
          <p:grpSpPr>
            <a:xfrm>
              <a:off x="1208563" y="2251754"/>
              <a:ext cx="1296150" cy="1404678"/>
              <a:chOff x="1208563" y="1948138"/>
              <a:chExt cx="1296150" cy="1404678"/>
            </a:xfrm>
          </p:grpSpPr>
          <p:grpSp>
            <p:nvGrpSpPr>
              <p:cNvPr id="9" name="Group 8">
                <a:extLst>
                  <a:ext uri="{FF2B5EF4-FFF2-40B4-BE49-F238E27FC236}">
                    <a16:creationId xmlns:a16="http://schemas.microsoft.com/office/drawing/2014/main" id="{CD7DE3B1-C9C7-4191-B100-D465DC051187}"/>
                  </a:ext>
                </a:extLst>
              </p:cNvPr>
              <p:cNvGrpSpPr/>
              <p:nvPr/>
            </p:nvGrpSpPr>
            <p:grpSpPr>
              <a:xfrm>
                <a:off x="1208563" y="1948138"/>
                <a:ext cx="1296150" cy="1404678"/>
                <a:chOff x="1347404" y="3448977"/>
                <a:chExt cx="1296150" cy="1404678"/>
              </a:xfrm>
            </p:grpSpPr>
            <p:grpSp>
              <p:nvGrpSpPr>
                <p:cNvPr id="62" name="Group 61">
                  <a:extLst>
                    <a:ext uri="{FF2B5EF4-FFF2-40B4-BE49-F238E27FC236}">
                      <a16:creationId xmlns:a16="http://schemas.microsoft.com/office/drawing/2014/main" id="{ED840D5A-D788-4F52-A8C6-2935C4AF7B47}"/>
                    </a:ext>
                  </a:extLst>
                </p:cNvPr>
                <p:cNvGrpSpPr/>
                <p:nvPr/>
              </p:nvGrpSpPr>
              <p:grpSpPr>
                <a:xfrm>
                  <a:off x="1953095" y="3448977"/>
                  <a:ext cx="463113" cy="1404678"/>
                  <a:chOff x="1953095" y="3448977"/>
                  <a:chExt cx="463113" cy="1404678"/>
                </a:xfrm>
              </p:grpSpPr>
              <p:grpSp>
                <p:nvGrpSpPr>
                  <p:cNvPr id="65" name="Group 64">
                    <a:extLst>
                      <a:ext uri="{FF2B5EF4-FFF2-40B4-BE49-F238E27FC236}">
                        <a16:creationId xmlns:a16="http://schemas.microsoft.com/office/drawing/2014/main" id="{9B21BEB3-DA63-4675-A53D-257371FC5410}"/>
                      </a:ext>
                    </a:extLst>
                  </p:cNvPr>
                  <p:cNvGrpSpPr/>
                  <p:nvPr/>
                </p:nvGrpSpPr>
                <p:grpSpPr>
                  <a:xfrm>
                    <a:off x="1953095" y="3448977"/>
                    <a:ext cx="415246" cy="1404678"/>
                    <a:chOff x="1953095" y="3448977"/>
                    <a:chExt cx="415246" cy="1404678"/>
                  </a:xfrm>
                </p:grpSpPr>
                <p:grpSp>
                  <p:nvGrpSpPr>
                    <p:cNvPr id="69" name="Group 68">
                      <a:extLst>
                        <a:ext uri="{FF2B5EF4-FFF2-40B4-BE49-F238E27FC236}">
                          <a16:creationId xmlns:a16="http://schemas.microsoft.com/office/drawing/2014/main" id="{2059479D-2EB4-4283-A42A-30E5FFB46AAE}"/>
                        </a:ext>
                      </a:extLst>
                    </p:cNvPr>
                    <p:cNvGrpSpPr/>
                    <p:nvPr/>
                  </p:nvGrpSpPr>
                  <p:grpSpPr>
                    <a:xfrm>
                      <a:off x="1953095" y="3448977"/>
                      <a:ext cx="370863" cy="1311442"/>
                      <a:chOff x="1953095" y="3448977"/>
                      <a:chExt cx="370863" cy="1311442"/>
                    </a:xfrm>
                  </p:grpSpPr>
                  <p:sp>
                    <p:nvSpPr>
                      <p:cNvPr id="78" name="Freeform: Shape 77">
                        <a:extLst>
                          <a:ext uri="{FF2B5EF4-FFF2-40B4-BE49-F238E27FC236}">
                            <a16:creationId xmlns:a16="http://schemas.microsoft.com/office/drawing/2014/main" id="{A1BC61FB-8612-4BF1-9850-4B0F6DB3EF5B}"/>
                          </a:ext>
                        </a:extLst>
                      </p:cNvPr>
                      <p:cNvSpPr/>
                      <p:nvPr/>
                    </p:nvSpPr>
                    <p:spPr>
                      <a:xfrm>
                        <a:off x="2032991" y="3448977"/>
                        <a:ext cx="290967" cy="1311442"/>
                      </a:xfrm>
                      <a:custGeom>
                        <a:avLst/>
                        <a:gdLst>
                          <a:gd name="connsiteX0" fmla="*/ 388018 w 391026"/>
                          <a:gd name="connsiteY0" fmla="*/ 0 h 1311442"/>
                          <a:gd name="connsiteX1" fmla="*/ 388018 w 391026"/>
                          <a:gd name="connsiteY1" fmla="*/ 171450 h 1311442"/>
                          <a:gd name="connsiteX2" fmla="*/ 0 w 391026"/>
                          <a:gd name="connsiteY2" fmla="*/ 171450 h 1311442"/>
                          <a:gd name="connsiteX3" fmla="*/ 0 w 391026"/>
                          <a:gd name="connsiteY3" fmla="*/ 562476 h 1311442"/>
                          <a:gd name="connsiteX4" fmla="*/ 391026 w 391026"/>
                          <a:gd name="connsiteY4" fmla="*/ 562476 h 1311442"/>
                          <a:gd name="connsiteX5" fmla="*/ 391026 w 391026"/>
                          <a:gd name="connsiteY5" fmla="*/ 739942 h 1311442"/>
                          <a:gd name="connsiteX6" fmla="*/ 0 w 391026"/>
                          <a:gd name="connsiteY6" fmla="*/ 739942 h 1311442"/>
                          <a:gd name="connsiteX7" fmla="*/ 0 w 391026"/>
                          <a:gd name="connsiteY7" fmla="*/ 1133976 h 1311442"/>
                          <a:gd name="connsiteX8" fmla="*/ 391026 w 391026"/>
                          <a:gd name="connsiteY8" fmla="*/ 1133976 h 1311442"/>
                          <a:gd name="connsiteX9" fmla="*/ 391026 w 391026"/>
                          <a:gd name="connsiteY9" fmla="*/ 1311442 h 13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026" h="1311442">
                            <a:moveTo>
                              <a:pt x="388018" y="0"/>
                            </a:moveTo>
                            <a:lnTo>
                              <a:pt x="388018" y="171450"/>
                            </a:lnTo>
                            <a:lnTo>
                              <a:pt x="0" y="171450"/>
                            </a:lnTo>
                            <a:lnTo>
                              <a:pt x="0" y="562476"/>
                            </a:lnTo>
                            <a:lnTo>
                              <a:pt x="391026" y="562476"/>
                            </a:lnTo>
                            <a:lnTo>
                              <a:pt x="391026" y="739942"/>
                            </a:lnTo>
                            <a:lnTo>
                              <a:pt x="0" y="739942"/>
                            </a:lnTo>
                            <a:lnTo>
                              <a:pt x="0" y="1133976"/>
                            </a:lnTo>
                            <a:lnTo>
                              <a:pt x="391026" y="1133976"/>
                            </a:lnTo>
                            <a:lnTo>
                              <a:pt x="391026" y="1311442"/>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Freeform: Shape 84">
                        <a:extLst>
                          <a:ext uri="{FF2B5EF4-FFF2-40B4-BE49-F238E27FC236}">
                            <a16:creationId xmlns:a16="http://schemas.microsoft.com/office/drawing/2014/main" id="{1B3186C7-792B-4701-9333-512E976B9AC8}"/>
                          </a:ext>
                        </a:extLst>
                      </p:cNvPr>
                      <p:cNvSpPr/>
                      <p:nvPr/>
                    </p:nvSpPr>
                    <p:spPr>
                      <a:xfrm>
                        <a:off x="1953095" y="4199139"/>
                        <a:ext cx="0" cy="390617"/>
                      </a:xfrm>
                      <a:custGeom>
                        <a:avLst/>
                        <a:gdLst>
                          <a:gd name="connsiteX0" fmla="*/ 0 w 0"/>
                          <a:gd name="connsiteY0" fmla="*/ 0 h 390617"/>
                          <a:gd name="connsiteX1" fmla="*/ 0 w 0"/>
                          <a:gd name="connsiteY1" fmla="*/ 390617 h 390617"/>
                        </a:gdLst>
                        <a:ahLst/>
                        <a:cxnLst>
                          <a:cxn ang="0">
                            <a:pos x="connsiteX0" y="connsiteY0"/>
                          </a:cxn>
                          <a:cxn ang="0">
                            <a:pos x="connsiteX1" y="connsiteY1"/>
                          </a:cxn>
                        </a:cxnLst>
                        <a:rect l="l" t="t" r="r" b="b"/>
                        <a:pathLst>
                          <a:path h="390617">
                            <a:moveTo>
                              <a:pt x="0" y="0"/>
                            </a:moveTo>
                            <a:lnTo>
                              <a:pt x="0" y="39061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Freeform: Shape 81">
                        <a:extLst>
                          <a:ext uri="{FF2B5EF4-FFF2-40B4-BE49-F238E27FC236}">
                            <a16:creationId xmlns:a16="http://schemas.microsoft.com/office/drawing/2014/main" id="{A74EB846-627F-4317-9EA3-42E7DD3F1062}"/>
                          </a:ext>
                        </a:extLst>
                      </p:cNvPr>
                      <p:cNvSpPr/>
                      <p:nvPr/>
                    </p:nvSpPr>
                    <p:spPr>
                      <a:xfrm>
                        <a:off x="1953095" y="3622088"/>
                        <a:ext cx="0" cy="390617"/>
                      </a:xfrm>
                      <a:custGeom>
                        <a:avLst/>
                        <a:gdLst>
                          <a:gd name="connsiteX0" fmla="*/ 0 w 0"/>
                          <a:gd name="connsiteY0" fmla="*/ 0 h 390617"/>
                          <a:gd name="connsiteX1" fmla="*/ 0 w 0"/>
                          <a:gd name="connsiteY1" fmla="*/ 390617 h 390617"/>
                        </a:gdLst>
                        <a:ahLst/>
                        <a:cxnLst>
                          <a:cxn ang="0">
                            <a:pos x="connsiteX0" y="connsiteY0"/>
                          </a:cxn>
                          <a:cxn ang="0">
                            <a:pos x="connsiteX1" y="connsiteY1"/>
                          </a:cxn>
                        </a:cxnLst>
                        <a:rect l="l" t="t" r="r" b="b"/>
                        <a:pathLst>
                          <a:path h="390617">
                            <a:moveTo>
                              <a:pt x="0" y="0"/>
                            </a:moveTo>
                            <a:lnTo>
                              <a:pt x="0" y="390617"/>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70" name="Isosceles Triangle 69">
                      <a:extLst>
                        <a:ext uri="{FF2B5EF4-FFF2-40B4-BE49-F238E27FC236}">
                          <a16:creationId xmlns:a16="http://schemas.microsoft.com/office/drawing/2014/main" id="{F088563D-B4F8-481A-B255-21B0C7FC3411}"/>
                        </a:ext>
                      </a:extLst>
                    </p:cNvPr>
                    <p:cNvSpPr/>
                    <p:nvPr/>
                  </p:nvSpPr>
                  <p:spPr>
                    <a:xfrm rot="16200000">
                      <a:off x="2160710" y="3586579"/>
                      <a:ext cx="72087" cy="621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Isosceles Triangle 70">
                      <a:extLst>
                        <a:ext uri="{FF2B5EF4-FFF2-40B4-BE49-F238E27FC236}">
                          <a16:creationId xmlns:a16="http://schemas.microsoft.com/office/drawing/2014/main" id="{6B5235E0-D1BB-4EE4-8175-83EBFCE3B256}"/>
                        </a:ext>
                      </a:extLst>
                    </p:cNvPr>
                    <p:cNvSpPr/>
                    <p:nvPr/>
                  </p:nvSpPr>
                  <p:spPr>
                    <a:xfrm rot="5400000" flipH="1">
                      <a:off x="2144433" y="4537973"/>
                      <a:ext cx="72087" cy="621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Isosceles Triangle 72">
                      <a:extLst>
                        <a:ext uri="{FF2B5EF4-FFF2-40B4-BE49-F238E27FC236}">
                          <a16:creationId xmlns:a16="http://schemas.microsoft.com/office/drawing/2014/main" id="{5D968E73-FD57-4FFD-AEB2-DBF4CEE7B4F4}"/>
                        </a:ext>
                      </a:extLst>
                    </p:cNvPr>
                    <p:cNvSpPr/>
                    <p:nvPr/>
                  </p:nvSpPr>
                  <p:spPr>
                    <a:xfrm rot="10800000" flipH="1">
                      <a:off x="2261321" y="4761396"/>
                      <a:ext cx="107020" cy="9225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7" name="Freeform: Shape 66">
                    <a:extLst>
                      <a:ext uri="{FF2B5EF4-FFF2-40B4-BE49-F238E27FC236}">
                        <a16:creationId xmlns:a16="http://schemas.microsoft.com/office/drawing/2014/main" id="{0EAE9608-53CC-401D-858F-0F133FBDD5CD}"/>
                      </a:ext>
                    </a:extLst>
                  </p:cNvPr>
                  <p:cNvSpPr/>
                  <p:nvPr/>
                </p:nvSpPr>
                <p:spPr>
                  <a:xfrm>
                    <a:off x="2220899" y="3450452"/>
                    <a:ext cx="195309" cy="0"/>
                  </a:xfrm>
                  <a:custGeom>
                    <a:avLst/>
                    <a:gdLst>
                      <a:gd name="connsiteX0" fmla="*/ 0 w 195309"/>
                      <a:gd name="connsiteY0" fmla="*/ 0 h 0"/>
                      <a:gd name="connsiteX1" fmla="*/ 195309 w 195309"/>
                      <a:gd name="connsiteY1" fmla="*/ 0 h 0"/>
                    </a:gdLst>
                    <a:ahLst/>
                    <a:cxnLst>
                      <a:cxn ang="0">
                        <a:pos x="connsiteX0" y="connsiteY0"/>
                      </a:cxn>
                      <a:cxn ang="0">
                        <a:pos x="connsiteX1" y="connsiteY1"/>
                      </a:cxn>
                    </a:cxnLst>
                    <a:rect l="l" t="t" r="r" b="b"/>
                    <a:pathLst>
                      <a:path w="195309">
                        <a:moveTo>
                          <a:pt x="0" y="0"/>
                        </a:moveTo>
                        <a:lnTo>
                          <a:pt x="195309"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63" name="Straight Arrow Connector 62">
                  <a:extLst>
                    <a:ext uri="{FF2B5EF4-FFF2-40B4-BE49-F238E27FC236}">
                      <a16:creationId xmlns:a16="http://schemas.microsoft.com/office/drawing/2014/main" id="{58EF8E96-436C-4F41-91A4-FE29969ABEB0}"/>
                    </a:ext>
                  </a:extLst>
                </p:cNvPr>
                <p:cNvCxnSpPr>
                  <a:cxnSpLocks/>
                </p:cNvCxnSpPr>
                <p:nvPr/>
              </p:nvCxnSpPr>
              <p:spPr>
                <a:xfrm flipH="1">
                  <a:off x="1347404" y="4092605"/>
                  <a:ext cx="319596"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74423E7-0551-4963-A36A-220D02357A96}"/>
                    </a:ext>
                  </a:extLst>
                </p:cNvPr>
                <p:cNvCxnSpPr>
                  <a:cxnSpLocks/>
                </p:cNvCxnSpPr>
                <p:nvPr/>
              </p:nvCxnSpPr>
              <p:spPr>
                <a:xfrm>
                  <a:off x="2323958" y="4092605"/>
                  <a:ext cx="319596"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grpSp>
          <p:sp>
            <p:nvSpPr>
              <p:cNvPr id="86" name="Freeform: Shape 85">
                <a:extLst>
                  <a:ext uri="{FF2B5EF4-FFF2-40B4-BE49-F238E27FC236}">
                    <a16:creationId xmlns:a16="http://schemas.microsoft.com/office/drawing/2014/main" id="{6214474B-4A9E-4D94-8DE0-7354A238F02D}"/>
                  </a:ext>
                </a:extLst>
              </p:cNvPr>
              <p:cNvSpPr/>
              <p:nvPr/>
            </p:nvSpPr>
            <p:spPr>
              <a:xfrm>
                <a:off x="1535837" y="2299316"/>
                <a:ext cx="275208" cy="577048"/>
              </a:xfrm>
              <a:custGeom>
                <a:avLst/>
                <a:gdLst>
                  <a:gd name="connsiteX0" fmla="*/ 266330 w 275208"/>
                  <a:gd name="connsiteY0" fmla="*/ 0 h 577048"/>
                  <a:gd name="connsiteX1" fmla="*/ 0 w 275208"/>
                  <a:gd name="connsiteY1" fmla="*/ 0 h 577048"/>
                  <a:gd name="connsiteX2" fmla="*/ 0 w 275208"/>
                  <a:gd name="connsiteY2" fmla="*/ 577048 h 577048"/>
                  <a:gd name="connsiteX3" fmla="*/ 275208 w 275208"/>
                  <a:gd name="connsiteY3" fmla="*/ 577048 h 577048"/>
                </a:gdLst>
                <a:ahLst/>
                <a:cxnLst>
                  <a:cxn ang="0">
                    <a:pos x="connsiteX0" y="connsiteY0"/>
                  </a:cxn>
                  <a:cxn ang="0">
                    <a:pos x="connsiteX1" y="connsiteY1"/>
                  </a:cxn>
                  <a:cxn ang="0">
                    <a:pos x="connsiteX2" y="connsiteY2"/>
                  </a:cxn>
                  <a:cxn ang="0">
                    <a:pos x="connsiteX3" y="connsiteY3"/>
                  </a:cxn>
                </a:cxnLst>
                <a:rect l="l" t="t" r="r" b="b"/>
                <a:pathLst>
                  <a:path w="275208" h="577048">
                    <a:moveTo>
                      <a:pt x="266330" y="0"/>
                    </a:moveTo>
                    <a:lnTo>
                      <a:pt x="0" y="0"/>
                    </a:lnTo>
                    <a:lnTo>
                      <a:pt x="0" y="577048"/>
                    </a:lnTo>
                    <a:lnTo>
                      <a:pt x="275208" y="577048"/>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88" name="TextBox 87">
              <a:extLst>
                <a:ext uri="{FF2B5EF4-FFF2-40B4-BE49-F238E27FC236}">
                  <a16:creationId xmlns:a16="http://schemas.microsoft.com/office/drawing/2014/main" id="{F0548FD5-0635-4A3B-BF6F-3E4CA502AB35}"/>
                </a:ext>
              </a:extLst>
            </p:cNvPr>
            <p:cNvSpPr txBox="1"/>
            <p:nvPr/>
          </p:nvSpPr>
          <p:spPr>
            <a:xfrm>
              <a:off x="1032375" y="3734034"/>
              <a:ext cx="1723549" cy="369332"/>
            </a:xfrm>
            <a:prstGeom prst="rect">
              <a:avLst/>
            </a:prstGeom>
            <a:noFill/>
          </p:spPr>
          <p:txBody>
            <a:bodyPr wrap="none" rtlCol="0">
              <a:spAutoFit/>
            </a:bodyPr>
            <a:lstStyle/>
            <a:p>
              <a:r>
                <a:rPr lang="en-IN" dirty="0"/>
                <a:t>CMOS Inverter</a:t>
              </a:r>
            </a:p>
          </p:txBody>
        </p:sp>
      </p:grpSp>
      <p:sp>
        <p:nvSpPr>
          <p:cNvPr id="90" name="TextBox 89">
            <a:extLst>
              <a:ext uri="{FF2B5EF4-FFF2-40B4-BE49-F238E27FC236}">
                <a16:creationId xmlns:a16="http://schemas.microsoft.com/office/drawing/2014/main" id="{60C73E7C-58DA-456D-B7F9-613405C7F7FE}"/>
              </a:ext>
            </a:extLst>
          </p:cNvPr>
          <p:cNvSpPr txBox="1"/>
          <p:nvPr/>
        </p:nvSpPr>
        <p:spPr>
          <a:xfrm>
            <a:off x="3160184" y="3068229"/>
            <a:ext cx="5855799" cy="923330"/>
          </a:xfrm>
          <a:prstGeom prst="rect">
            <a:avLst/>
          </a:prstGeom>
          <a:noFill/>
        </p:spPr>
        <p:txBody>
          <a:bodyPr wrap="square" rtlCol="0">
            <a:spAutoFit/>
          </a:bodyPr>
          <a:lstStyle/>
          <a:p>
            <a:r>
              <a:rPr lang="en-IN" dirty="0"/>
              <a:t>Electron Mobility is 2.5 times the hole mobility. Hence to have same source and sink currents, PMOS should be 2 and ½ times NMOS</a:t>
            </a:r>
          </a:p>
        </p:txBody>
      </p:sp>
      <p:grpSp>
        <p:nvGrpSpPr>
          <p:cNvPr id="91" name="Group 90">
            <a:extLst>
              <a:ext uri="{FF2B5EF4-FFF2-40B4-BE49-F238E27FC236}">
                <a16:creationId xmlns:a16="http://schemas.microsoft.com/office/drawing/2014/main" id="{62A5201E-9E4D-4970-AE3F-D5D583A33051}"/>
              </a:ext>
            </a:extLst>
          </p:cNvPr>
          <p:cNvGrpSpPr/>
          <p:nvPr/>
        </p:nvGrpSpPr>
        <p:grpSpPr>
          <a:xfrm>
            <a:off x="5064637" y="4551884"/>
            <a:ext cx="2592018" cy="942553"/>
            <a:chOff x="1580086" y="4618233"/>
            <a:chExt cx="1953087" cy="710214"/>
          </a:xfrm>
        </p:grpSpPr>
        <p:sp>
          <p:nvSpPr>
            <p:cNvPr id="92" name="Rectangle: Rounded Corners 91">
              <a:extLst>
                <a:ext uri="{FF2B5EF4-FFF2-40B4-BE49-F238E27FC236}">
                  <a16:creationId xmlns:a16="http://schemas.microsoft.com/office/drawing/2014/main" id="{79F88010-0685-478D-B506-6D000809CC46}"/>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3" name="Group 92">
              <a:extLst>
                <a:ext uri="{FF2B5EF4-FFF2-40B4-BE49-F238E27FC236}">
                  <a16:creationId xmlns:a16="http://schemas.microsoft.com/office/drawing/2014/main" id="{698002DB-C0FC-4643-9126-83415EB083A0}"/>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121" name="Freeform: Shape 120">
                <a:extLst>
                  <a:ext uri="{FF2B5EF4-FFF2-40B4-BE49-F238E27FC236}">
                    <a16:creationId xmlns:a16="http://schemas.microsoft.com/office/drawing/2014/main" id="{38954657-16CE-41CA-B7D1-60014D9420DC}"/>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Freeform: Shape 121">
                <a:extLst>
                  <a:ext uri="{FF2B5EF4-FFF2-40B4-BE49-F238E27FC236}">
                    <a16:creationId xmlns:a16="http://schemas.microsoft.com/office/drawing/2014/main" id="{A892B020-F2D9-4D35-A33F-890EB1A80328}"/>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Freeform: Shape 122">
                <a:extLst>
                  <a:ext uri="{FF2B5EF4-FFF2-40B4-BE49-F238E27FC236}">
                    <a16:creationId xmlns:a16="http://schemas.microsoft.com/office/drawing/2014/main" id="{D9BF52C6-B3C8-4043-A9C1-C62112E086D9}"/>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Freeform: Shape 123">
                <a:extLst>
                  <a:ext uri="{FF2B5EF4-FFF2-40B4-BE49-F238E27FC236}">
                    <a16:creationId xmlns:a16="http://schemas.microsoft.com/office/drawing/2014/main" id="{29D01287-E3DF-48ED-956D-9942E6B602C0}"/>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Freeform: Shape 124">
                <a:extLst>
                  <a:ext uri="{FF2B5EF4-FFF2-40B4-BE49-F238E27FC236}">
                    <a16:creationId xmlns:a16="http://schemas.microsoft.com/office/drawing/2014/main" id="{EB2DA928-65F9-45B4-BB7F-393AE8704ECB}"/>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Freeform: Shape 125">
                <a:extLst>
                  <a:ext uri="{FF2B5EF4-FFF2-40B4-BE49-F238E27FC236}">
                    <a16:creationId xmlns:a16="http://schemas.microsoft.com/office/drawing/2014/main" id="{E86DC63A-C0CE-41A2-B043-0109A2F07B01}"/>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Freeform: Shape 126">
                <a:extLst>
                  <a:ext uri="{FF2B5EF4-FFF2-40B4-BE49-F238E27FC236}">
                    <a16:creationId xmlns:a16="http://schemas.microsoft.com/office/drawing/2014/main" id="{CF20064A-BF09-4BA2-A6C6-A08D3B223216}"/>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4" name="Group 93">
              <a:extLst>
                <a:ext uri="{FF2B5EF4-FFF2-40B4-BE49-F238E27FC236}">
                  <a16:creationId xmlns:a16="http://schemas.microsoft.com/office/drawing/2014/main" id="{115CD563-C5F4-47A7-82F0-AF47FAD4B45F}"/>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114" name="Freeform: Shape 113">
                <a:extLst>
                  <a:ext uri="{FF2B5EF4-FFF2-40B4-BE49-F238E27FC236}">
                    <a16:creationId xmlns:a16="http://schemas.microsoft.com/office/drawing/2014/main" id="{89228BEE-19F7-4119-87C0-744AFDFF64A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Freeform: Shape 114">
                <a:extLst>
                  <a:ext uri="{FF2B5EF4-FFF2-40B4-BE49-F238E27FC236}">
                    <a16:creationId xmlns:a16="http://schemas.microsoft.com/office/drawing/2014/main" id="{252871D7-836E-49F9-8B98-759F28117D5E}"/>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Freeform: Shape 115">
                <a:extLst>
                  <a:ext uri="{FF2B5EF4-FFF2-40B4-BE49-F238E27FC236}">
                    <a16:creationId xmlns:a16="http://schemas.microsoft.com/office/drawing/2014/main" id="{63FB6445-2CCE-4835-A314-B70898661630}"/>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Freeform: Shape 116">
                <a:extLst>
                  <a:ext uri="{FF2B5EF4-FFF2-40B4-BE49-F238E27FC236}">
                    <a16:creationId xmlns:a16="http://schemas.microsoft.com/office/drawing/2014/main" id="{F9CAFFB0-73BF-48B6-A15A-66373EC0222E}"/>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Freeform: Shape 117">
                <a:extLst>
                  <a:ext uri="{FF2B5EF4-FFF2-40B4-BE49-F238E27FC236}">
                    <a16:creationId xmlns:a16="http://schemas.microsoft.com/office/drawing/2014/main" id="{07AFF556-DABE-4533-9882-EF34005E84B4}"/>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Freeform: Shape 118">
                <a:extLst>
                  <a:ext uri="{FF2B5EF4-FFF2-40B4-BE49-F238E27FC236}">
                    <a16:creationId xmlns:a16="http://schemas.microsoft.com/office/drawing/2014/main" id="{F0E78BFE-7E79-40B9-982D-69EC5CBCE7B7}"/>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Freeform: Shape 119">
                <a:extLst>
                  <a:ext uri="{FF2B5EF4-FFF2-40B4-BE49-F238E27FC236}">
                    <a16:creationId xmlns:a16="http://schemas.microsoft.com/office/drawing/2014/main" id="{3A32C7BE-2722-4809-8F7A-179420BB1C3F}"/>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5" name="Group 94">
              <a:extLst>
                <a:ext uri="{FF2B5EF4-FFF2-40B4-BE49-F238E27FC236}">
                  <a16:creationId xmlns:a16="http://schemas.microsoft.com/office/drawing/2014/main" id="{9FBC2436-2B5C-4F9A-B3AE-CDD069E44D29}"/>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107" name="Freeform: Shape 106">
                <a:extLst>
                  <a:ext uri="{FF2B5EF4-FFF2-40B4-BE49-F238E27FC236}">
                    <a16:creationId xmlns:a16="http://schemas.microsoft.com/office/drawing/2014/main" id="{BA616781-66C4-466B-9021-5054706D415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Freeform: Shape 107">
                <a:extLst>
                  <a:ext uri="{FF2B5EF4-FFF2-40B4-BE49-F238E27FC236}">
                    <a16:creationId xmlns:a16="http://schemas.microsoft.com/office/drawing/2014/main" id="{F9442FA3-A79C-400B-B682-F31D5CACB0F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D4B"/>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9" name="Freeform: Shape 108">
                <a:extLst>
                  <a:ext uri="{FF2B5EF4-FFF2-40B4-BE49-F238E27FC236}">
                    <a16:creationId xmlns:a16="http://schemas.microsoft.com/office/drawing/2014/main" id="{2A00E4B8-1F7D-4CA4-90C5-D810ECA7B7FF}"/>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Freeform: Shape 109">
                <a:extLst>
                  <a:ext uri="{FF2B5EF4-FFF2-40B4-BE49-F238E27FC236}">
                    <a16:creationId xmlns:a16="http://schemas.microsoft.com/office/drawing/2014/main" id="{EB958B75-F554-44C9-8C29-7D5243BD010C}"/>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D4B"/>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1" name="Freeform: Shape 110">
                <a:extLst>
                  <a:ext uri="{FF2B5EF4-FFF2-40B4-BE49-F238E27FC236}">
                    <a16:creationId xmlns:a16="http://schemas.microsoft.com/office/drawing/2014/main" id="{936D11F5-1EE8-47E5-895F-99374087952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Freeform: Shape 111">
                <a:extLst>
                  <a:ext uri="{FF2B5EF4-FFF2-40B4-BE49-F238E27FC236}">
                    <a16:creationId xmlns:a16="http://schemas.microsoft.com/office/drawing/2014/main" id="{4BF4ADFB-8DCE-46F6-9AA3-DFA76222B62A}"/>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D4B"/>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Freeform: Shape 112">
                <a:extLst>
                  <a:ext uri="{FF2B5EF4-FFF2-40B4-BE49-F238E27FC236}">
                    <a16:creationId xmlns:a16="http://schemas.microsoft.com/office/drawing/2014/main" id="{E8CE0A2A-F477-4D38-8EBE-E434F464B6C1}"/>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D4B"/>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6" name="Group 95">
              <a:extLst>
                <a:ext uri="{FF2B5EF4-FFF2-40B4-BE49-F238E27FC236}">
                  <a16:creationId xmlns:a16="http://schemas.microsoft.com/office/drawing/2014/main" id="{A9977C08-330E-41F4-9D5B-4F8C48668406}"/>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00" name="Freeform: Shape 99">
                <a:extLst>
                  <a:ext uri="{FF2B5EF4-FFF2-40B4-BE49-F238E27FC236}">
                    <a16:creationId xmlns:a16="http://schemas.microsoft.com/office/drawing/2014/main" id="{DABCCDCC-C0B4-47FF-9C0E-99BC3B612CD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Freeform: Shape 100">
                <a:extLst>
                  <a:ext uri="{FF2B5EF4-FFF2-40B4-BE49-F238E27FC236}">
                    <a16:creationId xmlns:a16="http://schemas.microsoft.com/office/drawing/2014/main" id="{43B24990-A838-46F6-ABCC-F8F0ACAFE6B5}"/>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Freeform: Shape 101">
                <a:extLst>
                  <a:ext uri="{FF2B5EF4-FFF2-40B4-BE49-F238E27FC236}">
                    <a16:creationId xmlns:a16="http://schemas.microsoft.com/office/drawing/2014/main" id="{2AE6C622-6A57-44F6-A915-58A582888BA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Freeform: Shape 102">
                <a:extLst>
                  <a:ext uri="{FF2B5EF4-FFF2-40B4-BE49-F238E27FC236}">
                    <a16:creationId xmlns:a16="http://schemas.microsoft.com/office/drawing/2014/main" id="{A0E59354-57E1-4B42-89BE-7099AF0CB4C8}"/>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Freeform: Shape 103">
                <a:extLst>
                  <a:ext uri="{FF2B5EF4-FFF2-40B4-BE49-F238E27FC236}">
                    <a16:creationId xmlns:a16="http://schemas.microsoft.com/office/drawing/2014/main" id="{8AFDDF0E-CB42-4BA7-B922-B0D31CEF878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Freeform: Shape 104">
                <a:extLst>
                  <a:ext uri="{FF2B5EF4-FFF2-40B4-BE49-F238E27FC236}">
                    <a16:creationId xmlns:a16="http://schemas.microsoft.com/office/drawing/2014/main" id="{FED32894-64DD-497F-ABE9-D2BA79FEDF02}"/>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Freeform: Shape 105">
                <a:extLst>
                  <a:ext uri="{FF2B5EF4-FFF2-40B4-BE49-F238E27FC236}">
                    <a16:creationId xmlns:a16="http://schemas.microsoft.com/office/drawing/2014/main" id="{2B6C9886-18D6-4FC4-B39E-164E6BE82876}"/>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7" name="Group 96">
              <a:extLst>
                <a:ext uri="{FF2B5EF4-FFF2-40B4-BE49-F238E27FC236}">
                  <a16:creationId xmlns:a16="http://schemas.microsoft.com/office/drawing/2014/main" id="{3FD88148-3DAC-4E7D-9F2E-505CCB8E77E2}"/>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98" name="Oval 97">
                <a:extLst>
                  <a:ext uri="{FF2B5EF4-FFF2-40B4-BE49-F238E27FC236}">
                    <a16:creationId xmlns:a16="http://schemas.microsoft.com/office/drawing/2014/main" id="{21BF2CF6-CCF9-4BD7-9610-4D33A0794AFF}"/>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57B33669-4B2A-42CC-9581-3AA1EA42832C}"/>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3218342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42839-D161-4EFE-9F21-3913E697A8C5}"/>
              </a:ext>
            </a:extLst>
          </p:cNvPr>
          <p:cNvSpPr>
            <a:spLocks noGrp="1"/>
          </p:cNvSpPr>
          <p:nvPr>
            <p:ph type="title"/>
          </p:nvPr>
        </p:nvSpPr>
        <p:spPr/>
        <p:txBody>
          <a:bodyPr/>
          <a:lstStyle/>
          <a:p>
            <a:r>
              <a:rPr lang="en-IN" dirty="0"/>
              <a:t>CMOS Inverter</a:t>
            </a:r>
          </a:p>
        </p:txBody>
      </p:sp>
      <p:sp>
        <p:nvSpPr>
          <p:cNvPr id="3" name="Date Placeholder 2">
            <a:extLst>
              <a:ext uri="{FF2B5EF4-FFF2-40B4-BE49-F238E27FC236}">
                <a16:creationId xmlns:a16="http://schemas.microsoft.com/office/drawing/2014/main" id="{0ABF4193-63D2-4F24-9871-A52C645427AF}"/>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0D6C136-DAF0-457A-A1B6-3E7F3CE80135}"/>
              </a:ext>
            </a:extLst>
          </p:cNvPr>
          <p:cNvSpPr>
            <a:spLocks noGrp="1"/>
          </p:cNvSpPr>
          <p:nvPr>
            <p:ph type="sldNum" sz="quarter" idx="12"/>
          </p:nvPr>
        </p:nvSpPr>
        <p:spPr/>
        <p:txBody>
          <a:bodyPr/>
          <a:lstStyle/>
          <a:p>
            <a:fld id="{2495F090-CA2D-44FF-B42B-1156B48CA943}" type="slidenum">
              <a:rPr lang="en-IN" smtClean="0"/>
              <a:t>33</a:t>
            </a:fld>
            <a:endParaRPr lang="en-IN"/>
          </a:p>
        </p:txBody>
      </p:sp>
      <p:sp>
        <p:nvSpPr>
          <p:cNvPr id="5" name="TextBox 4">
            <a:extLst>
              <a:ext uri="{FF2B5EF4-FFF2-40B4-BE49-F238E27FC236}">
                <a16:creationId xmlns:a16="http://schemas.microsoft.com/office/drawing/2014/main" id="{42D33125-F1AA-489D-BD86-152C419324B0}"/>
              </a:ext>
            </a:extLst>
          </p:cNvPr>
          <p:cNvSpPr txBox="1"/>
          <p:nvPr/>
        </p:nvSpPr>
        <p:spPr>
          <a:xfrm>
            <a:off x="674832" y="932486"/>
            <a:ext cx="4467890" cy="369332"/>
          </a:xfrm>
          <a:prstGeom prst="rect">
            <a:avLst/>
          </a:prstGeom>
          <a:noFill/>
        </p:spPr>
        <p:txBody>
          <a:bodyPr wrap="none" rtlCol="0">
            <a:spAutoFit/>
          </a:bodyPr>
          <a:lstStyle/>
          <a:p>
            <a:r>
              <a:rPr lang="en-IN" dirty="0"/>
              <a:t>Create CMOS Inverter as shown in figure</a:t>
            </a:r>
          </a:p>
        </p:txBody>
      </p:sp>
      <p:sp>
        <p:nvSpPr>
          <p:cNvPr id="6" name="Speech Bubble: Oval 5">
            <a:extLst>
              <a:ext uri="{FF2B5EF4-FFF2-40B4-BE49-F238E27FC236}">
                <a16:creationId xmlns:a16="http://schemas.microsoft.com/office/drawing/2014/main" id="{529FAA23-5E0E-4D0C-93F1-FD46DBE3D9DE}"/>
              </a:ext>
            </a:extLst>
          </p:cNvPr>
          <p:cNvSpPr/>
          <p:nvPr/>
        </p:nvSpPr>
        <p:spPr>
          <a:xfrm>
            <a:off x="865990" y="64290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7" name="TextBox 6">
            <a:extLst>
              <a:ext uri="{FF2B5EF4-FFF2-40B4-BE49-F238E27FC236}">
                <a16:creationId xmlns:a16="http://schemas.microsoft.com/office/drawing/2014/main" id="{C8DBAB76-5CD7-47F3-8474-4F6808F5D7B9}"/>
              </a:ext>
            </a:extLst>
          </p:cNvPr>
          <p:cNvSpPr txBox="1"/>
          <p:nvPr/>
        </p:nvSpPr>
        <p:spPr>
          <a:xfrm>
            <a:off x="674832" y="1575385"/>
            <a:ext cx="5904180" cy="369332"/>
          </a:xfrm>
          <a:prstGeom prst="rect">
            <a:avLst/>
          </a:prstGeom>
          <a:noFill/>
        </p:spPr>
        <p:txBody>
          <a:bodyPr wrap="none" rtlCol="0">
            <a:spAutoFit/>
          </a:bodyPr>
          <a:lstStyle/>
          <a:p>
            <a:r>
              <a:rPr lang="en-IN" dirty="0"/>
              <a:t>Use pin instead of terminations, DC supply and ground</a:t>
            </a:r>
          </a:p>
        </p:txBody>
      </p:sp>
      <p:sp>
        <p:nvSpPr>
          <p:cNvPr id="8" name="Speech Bubble: Oval 7">
            <a:extLst>
              <a:ext uri="{FF2B5EF4-FFF2-40B4-BE49-F238E27FC236}">
                <a16:creationId xmlns:a16="http://schemas.microsoft.com/office/drawing/2014/main" id="{33DFBE33-C8F9-4D5E-9478-9599586F7B90}"/>
              </a:ext>
            </a:extLst>
          </p:cNvPr>
          <p:cNvSpPr/>
          <p:nvPr/>
        </p:nvSpPr>
        <p:spPr>
          <a:xfrm>
            <a:off x="865990" y="1285800"/>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pic>
        <p:nvPicPr>
          <p:cNvPr id="10" name="Picture 9">
            <a:extLst>
              <a:ext uri="{FF2B5EF4-FFF2-40B4-BE49-F238E27FC236}">
                <a16:creationId xmlns:a16="http://schemas.microsoft.com/office/drawing/2014/main" id="{482AF715-D674-4704-B4A3-9B4245CF9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722" y="748543"/>
            <a:ext cx="2682472" cy="1653683"/>
          </a:xfrm>
          <a:prstGeom prst="rect">
            <a:avLst/>
          </a:prstGeom>
          <a:ln>
            <a:solidFill>
              <a:schemeClr val="accent1"/>
            </a:solidFill>
          </a:ln>
        </p:spPr>
      </p:pic>
      <p:pic>
        <p:nvPicPr>
          <p:cNvPr id="12" name="Picture 11">
            <a:extLst>
              <a:ext uri="{FF2B5EF4-FFF2-40B4-BE49-F238E27FC236}">
                <a16:creationId xmlns:a16="http://schemas.microsoft.com/office/drawing/2014/main" id="{9E4D0E9D-D75B-49DC-8A2E-FFDFD0617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722" y="2481012"/>
            <a:ext cx="2491956" cy="2552921"/>
          </a:xfrm>
          <a:prstGeom prst="rect">
            <a:avLst/>
          </a:prstGeom>
          <a:ln>
            <a:solidFill>
              <a:schemeClr val="accent1"/>
            </a:solidFill>
          </a:ln>
        </p:spPr>
      </p:pic>
      <p:sp>
        <p:nvSpPr>
          <p:cNvPr id="13" name="TextBox 12">
            <a:extLst>
              <a:ext uri="{FF2B5EF4-FFF2-40B4-BE49-F238E27FC236}">
                <a16:creationId xmlns:a16="http://schemas.microsoft.com/office/drawing/2014/main" id="{D25D7D70-DDF7-449C-8A2D-8CC68BD3F5F5}"/>
              </a:ext>
            </a:extLst>
          </p:cNvPr>
          <p:cNvSpPr txBox="1"/>
          <p:nvPr/>
        </p:nvSpPr>
        <p:spPr>
          <a:xfrm>
            <a:off x="674832" y="2242455"/>
            <a:ext cx="5530659" cy="923330"/>
          </a:xfrm>
          <a:prstGeom prst="rect">
            <a:avLst/>
          </a:prstGeom>
          <a:noFill/>
        </p:spPr>
        <p:txBody>
          <a:bodyPr wrap="square" rtlCol="0">
            <a:spAutoFit/>
          </a:bodyPr>
          <a:lstStyle/>
          <a:p>
            <a:r>
              <a:rPr lang="en-IN" dirty="0"/>
              <a:t>Save and close the design. Right Click on Cell name in workspace tree to make a new symbol for the design</a:t>
            </a:r>
          </a:p>
        </p:txBody>
      </p:sp>
      <p:sp>
        <p:nvSpPr>
          <p:cNvPr id="14" name="Speech Bubble: Oval 13">
            <a:extLst>
              <a:ext uri="{FF2B5EF4-FFF2-40B4-BE49-F238E27FC236}">
                <a16:creationId xmlns:a16="http://schemas.microsoft.com/office/drawing/2014/main" id="{7616F0BE-EFF6-49F6-9D41-3E4D428D7CBA}"/>
              </a:ext>
            </a:extLst>
          </p:cNvPr>
          <p:cNvSpPr/>
          <p:nvPr/>
        </p:nvSpPr>
        <p:spPr>
          <a:xfrm>
            <a:off x="865990" y="1952870"/>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
        <p:nvSpPr>
          <p:cNvPr id="15" name="TextBox 14">
            <a:extLst>
              <a:ext uri="{FF2B5EF4-FFF2-40B4-BE49-F238E27FC236}">
                <a16:creationId xmlns:a16="http://schemas.microsoft.com/office/drawing/2014/main" id="{C96C4D73-69E9-4434-A814-9A082E849AC4}"/>
              </a:ext>
            </a:extLst>
          </p:cNvPr>
          <p:cNvSpPr txBox="1"/>
          <p:nvPr/>
        </p:nvSpPr>
        <p:spPr>
          <a:xfrm>
            <a:off x="674832" y="3429000"/>
            <a:ext cx="5530659" cy="646331"/>
          </a:xfrm>
          <a:prstGeom prst="rect">
            <a:avLst/>
          </a:prstGeom>
          <a:noFill/>
        </p:spPr>
        <p:txBody>
          <a:bodyPr wrap="square" rtlCol="0">
            <a:spAutoFit/>
          </a:bodyPr>
          <a:lstStyle/>
          <a:p>
            <a:r>
              <a:rPr lang="en-IN" dirty="0"/>
              <a:t>Accept the default symbol design as is and modify symbol as you wish.</a:t>
            </a:r>
          </a:p>
        </p:txBody>
      </p:sp>
      <p:sp>
        <p:nvSpPr>
          <p:cNvPr id="16" name="Speech Bubble: Oval 15">
            <a:extLst>
              <a:ext uri="{FF2B5EF4-FFF2-40B4-BE49-F238E27FC236}">
                <a16:creationId xmlns:a16="http://schemas.microsoft.com/office/drawing/2014/main" id="{5E9A4304-8ED2-423C-80D2-05AC957CD30B}"/>
              </a:ext>
            </a:extLst>
          </p:cNvPr>
          <p:cNvSpPr/>
          <p:nvPr/>
        </p:nvSpPr>
        <p:spPr>
          <a:xfrm>
            <a:off x="865990" y="3139415"/>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pic>
        <p:nvPicPr>
          <p:cNvPr id="18" name="Picture 17">
            <a:extLst>
              <a:ext uri="{FF2B5EF4-FFF2-40B4-BE49-F238E27FC236}">
                <a16:creationId xmlns:a16="http://schemas.microsoft.com/office/drawing/2014/main" id="{88BB348C-663B-4891-94F4-A41E5287B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105" y="3940368"/>
            <a:ext cx="2400508" cy="2187130"/>
          </a:xfrm>
          <a:prstGeom prst="rect">
            <a:avLst/>
          </a:prstGeom>
          <a:ln>
            <a:solidFill>
              <a:schemeClr val="accent1"/>
            </a:solidFill>
          </a:ln>
        </p:spPr>
      </p:pic>
      <p:sp>
        <p:nvSpPr>
          <p:cNvPr id="19" name="TextBox 18">
            <a:extLst>
              <a:ext uri="{FF2B5EF4-FFF2-40B4-BE49-F238E27FC236}">
                <a16:creationId xmlns:a16="http://schemas.microsoft.com/office/drawing/2014/main" id="{F5C6BD18-8D82-4465-8054-D8BC56E6A8C9}"/>
              </a:ext>
            </a:extLst>
          </p:cNvPr>
          <p:cNvSpPr txBox="1"/>
          <p:nvPr/>
        </p:nvSpPr>
        <p:spPr>
          <a:xfrm>
            <a:off x="675418" y="4387602"/>
            <a:ext cx="2840140" cy="2031325"/>
          </a:xfrm>
          <a:prstGeom prst="rect">
            <a:avLst/>
          </a:prstGeom>
          <a:noFill/>
        </p:spPr>
        <p:txBody>
          <a:bodyPr wrap="square" rtlCol="0">
            <a:spAutoFit/>
          </a:bodyPr>
          <a:lstStyle/>
          <a:p>
            <a:r>
              <a:rPr lang="en-IN" dirty="0"/>
              <a:t>Sub-circuit with Pins and a symbol is a component that can be inserted in bigger design by dragging and dropping into another schematic from Workspace Window </a:t>
            </a:r>
          </a:p>
        </p:txBody>
      </p:sp>
      <p:sp>
        <p:nvSpPr>
          <p:cNvPr id="20" name="Speech Bubble: Oval 19">
            <a:extLst>
              <a:ext uri="{FF2B5EF4-FFF2-40B4-BE49-F238E27FC236}">
                <a16:creationId xmlns:a16="http://schemas.microsoft.com/office/drawing/2014/main" id="{BD74EB8D-4563-40B2-84AB-2934CBA6CEFB}"/>
              </a:ext>
            </a:extLst>
          </p:cNvPr>
          <p:cNvSpPr/>
          <p:nvPr/>
        </p:nvSpPr>
        <p:spPr>
          <a:xfrm>
            <a:off x="866575" y="4098017"/>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spTree>
    <p:extLst>
      <p:ext uri="{BB962C8B-B14F-4D97-AF65-F5344CB8AC3E}">
        <p14:creationId xmlns:p14="http://schemas.microsoft.com/office/powerpoint/2010/main" val="3630731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7219-46A3-4E10-9228-66CAA68D8A4B}"/>
              </a:ext>
            </a:extLst>
          </p:cNvPr>
          <p:cNvSpPr>
            <a:spLocks noGrp="1"/>
          </p:cNvSpPr>
          <p:nvPr>
            <p:ph type="title"/>
          </p:nvPr>
        </p:nvSpPr>
        <p:spPr/>
        <p:txBody>
          <a:bodyPr/>
          <a:lstStyle/>
          <a:p>
            <a:r>
              <a:rPr lang="en-IN" dirty="0"/>
              <a:t>Inverter Test Bench</a:t>
            </a:r>
          </a:p>
        </p:txBody>
      </p:sp>
      <p:sp>
        <p:nvSpPr>
          <p:cNvPr id="3" name="Date Placeholder 2">
            <a:extLst>
              <a:ext uri="{FF2B5EF4-FFF2-40B4-BE49-F238E27FC236}">
                <a16:creationId xmlns:a16="http://schemas.microsoft.com/office/drawing/2014/main" id="{0F9FBFBC-7A0B-499A-8BCF-457D0CA278F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D2E1F2D-4B9C-4360-BE22-525529451B68}"/>
              </a:ext>
            </a:extLst>
          </p:cNvPr>
          <p:cNvSpPr>
            <a:spLocks noGrp="1"/>
          </p:cNvSpPr>
          <p:nvPr>
            <p:ph type="sldNum" sz="quarter" idx="12"/>
          </p:nvPr>
        </p:nvSpPr>
        <p:spPr/>
        <p:txBody>
          <a:bodyPr/>
          <a:lstStyle/>
          <a:p>
            <a:fld id="{2495F090-CA2D-44FF-B42B-1156B48CA943}" type="slidenum">
              <a:rPr lang="en-IN" smtClean="0"/>
              <a:t>34</a:t>
            </a:fld>
            <a:endParaRPr lang="en-IN"/>
          </a:p>
        </p:txBody>
      </p:sp>
      <p:pic>
        <p:nvPicPr>
          <p:cNvPr id="6" name="Picture 5">
            <a:extLst>
              <a:ext uri="{FF2B5EF4-FFF2-40B4-BE49-F238E27FC236}">
                <a16:creationId xmlns:a16="http://schemas.microsoft.com/office/drawing/2014/main" id="{C2B4884D-38E5-4AEA-81F4-F26785F8B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184" y="668357"/>
            <a:ext cx="5265876" cy="3017782"/>
          </a:xfrm>
          <a:prstGeom prst="rect">
            <a:avLst/>
          </a:prstGeom>
          <a:ln>
            <a:solidFill>
              <a:schemeClr val="accent1"/>
            </a:solidFill>
          </a:ln>
        </p:spPr>
      </p:pic>
      <p:pic>
        <p:nvPicPr>
          <p:cNvPr id="8" name="Picture 7">
            <a:extLst>
              <a:ext uri="{FF2B5EF4-FFF2-40B4-BE49-F238E27FC236}">
                <a16:creationId xmlns:a16="http://schemas.microsoft.com/office/drawing/2014/main" id="{6CB691E4-656D-4D2E-BA01-F45D3CBB2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879" y="3514791"/>
            <a:ext cx="3170195" cy="2674852"/>
          </a:xfrm>
          <a:prstGeom prst="rect">
            <a:avLst/>
          </a:prstGeom>
          <a:ln>
            <a:solidFill>
              <a:schemeClr val="accent1"/>
            </a:solidFill>
          </a:ln>
        </p:spPr>
      </p:pic>
      <p:sp>
        <p:nvSpPr>
          <p:cNvPr id="9" name="TextBox 8">
            <a:extLst>
              <a:ext uri="{FF2B5EF4-FFF2-40B4-BE49-F238E27FC236}">
                <a16:creationId xmlns:a16="http://schemas.microsoft.com/office/drawing/2014/main" id="{2C15876F-A314-4F6D-9EA5-6E6F9F409A7A}"/>
              </a:ext>
            </a:extLst>
          </p:cNvPr>
          <p:cNvSpPr txBox="1"/>
          <p:nvPr/>
        </p:nvSpPr>
        <p:spPr>
          <a:xfrm>
            <a:off x="5894773" y="891834"/>
            <a:ext cx="3249228" cy="646331"/>
          </a:xfrm>
          <a:prstGeom prst="rect">
            <a:avLst/>
          </a:prstGeom>
          <a:noFill/>
        </p:spPr>
        <p:txBody>
          <a:bodyPr wrap="square" rtlCol="0">
            <a:spAutoFit/>
          </a:bodyPr>
          <a:lstStyle/>
          <a:p>
            <a:r>
              <a:rPr lang="en-IN" dirty="0"/>
              <a:t>Create a Test Bench to test the inverter as shown in figure</a:t>
            </a:r>
          </a:p>
        </p:txBody>
      </p:sp>
      <p:sp>
        <p:nvSpPr>
          <p:cNvPr id="10" name="Speech Bubble: Oval 9">
            <a:extLst>
              <a:ext uri="{FF2B5EF4-FFF2-40B4-BE49-F238E27FC236}">
                <a16:creationId xmlns:a16="http://schemas.microsoft.com/office/drawing/2014/main" id="{EC943F1B-E7B0-49FC-BA72-98EAC6D18652}"/>
              </a:ext>
            </a:extLst>
          </p:cNvPr>
          <p:cNvSpPr/>
          <p:nvPr/>
        </p:nvSpPr>
        <p:spPr>
          <a:xfrm>
            <a:off x="6113278" y="62429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sp>
        <p:nvSpPr>
          <p:cNvPr id="11" name="TextBox 10">
            <a:extLst>
              <a:ext uri="{FF2B5EF4-FFF2-40B4-BE49-F238E27FC236}">
                <a16:creationId xmlns:a16="http://schemas.microsoft.com/office/drawing/2014/main" id="{47432B12-E653-4D83-B91E-B982D1F06ABE}"/>
              </a:ext>
            </a:extLst>
          </p:cNvPr>
          <p:cNvSpPr txBox="1"/>
          <p:nvPr/>
        </p:nvSpPr>
        <p:spPr>
          <a:xfrm>
            <a:off x="5926417" y="1832929"/>
            <a:ext cx="3249228" cy="369332"/>
          </a:xfrm>
          <a:prstGeom prst="rect">
            <a:avLst/>
          </a:prstGeom>
          <a:noFill/>
        </p:spPr>
        <p:txBody>
          <a:bodyPr wrap="square" rtlCol="0">
            <a:spAutoFit/>
          </a:bodyPr>
          <a:lstStyle/>
          <a:p>
            <a:r>
              <a:rPr lang="en-IN" dirty="0"/>
              <a:t>Perform Transient Simulation</a:t>
            </a:r>
          </a:p>
        </p:txBody>
      </p:sp>
      <p:sp>
        <p:nvSpPr>
          <p:cNvPr id="12" name="Speech Bubble: Oval 11">
            <a:extLst>
              <a:ext uri="{FF2B5EF4-FFF2-40B4-BE49-F238E27FC236}">
                <a16:creationId xmlns:a16="http://schemas.microsoft.com/office/drawing/2014/main" id="{04524988-CB41-48E8-8734-CD15CB61798D}"/>
              </a:ext>
            </a:extLst>
          </p:cNvPr>
          <p:cNvSpPr/>
          <p:nvPr/>
        </p:nvSpPr>
        <p:spPr>
          <a:xfrm>
            <a:off x="6144922" y="1565386"/>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sp>
        <p:nvSpPr>
          <p:cNvPr id="13" name="TextBox 12">
            <a:extLst>
              <a:ext uri="{FF2B5EF4-FFF2-40B4-BE49-F238E27FC236}">
                <a16:creationId xmlns:a16="http://schemas.microsoft.com/office/drawing/2014/main" id="{D6FBF85D-46D0-464F-A1C8-117C2B421753}"/>
              </a:ext>
            </a:extLst>
          </p:cNvPr>
          <p:cNvSpPr txBox="1"/>
          <p:nvPr/>
        </p:nvSpPr>
        <p:spPr>
          <a:xfrm>
            <a:off x="5916403" y="2666029"/>
            <a:ext cx="3249228" cy="646331"/>
          </a:xfrm>
          <a:prstGeom prst="rect">
            <a:avLst/>
          </a:prstGeom>
          <a:noFill/>
        </p:spPr>
        <p:txBody>
          <a:bodyPr wrap="square" rtlCol="0">
            <a:spAutoFit/>
          </a:bodyPr>
          <a:lstStyle/>
          <a:p>
            <a:r>
              <a:rPr lang="en-IN" dirty="0"/>
              <a:t>Plot input and output waveforms as shown in figure</a:t>
            </a:r>
          </a:p>
        </p:txBody>
      </p:sp>
      <p:sp>
        <p:nvSpPr>
          <p:cNvPr id="14" name="Speech Bubble: Oval 13">
            <a:extLst>
              <a:ext uri="{FF2B5EF4-FFF2-40B4-BE49-F238E27FC236}">
                <a16:creationId xmlns:a16="http://schemas.microsoft.com/office/drawing/2014/main" id="{06A44007-8F39-4B1B-BE1B-50F39BC9A690}"/>
              </a:ext>
            </a:extLst>
          </p:cNvPr>
          <p:cNvSpPr/>
          <p:nvPr/>
        </p:nvSpPr>
        <p:spPr>
          <a:xfrm>
            <a:off x="6134908" y="2398486"/>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8</a:t>
            </a:r>
          </a:p>
        </p:txBody>
      </p:sp>
      <p:pic>
        <p:nvPicPr>
          <p:cNvPr id="16" name="Picture 15">
            <a:extLst>
              <a:ext uri="{FF2B5EF4-FFF2-40B4-BE49-F238E27FC236}">
                <a16:creationId xmlns:a16="http://schemas.microsoft.com/office/drawing/2014/main" id="{6DB5F0B0-C911-46B0-BE7C-4C92AB17B38E}"/>
              </a:ext>
            </a:extLst>
          </p:cNvPr>
          <p:cNvPicPr>
            <a:picLocks noChangeAspect="1"/>
          </p:cNvPicPr>
          <p:nvPr/>
        </p:nvPicPr>
        <p:blipFill rotWithShape="1">
          <a:blip r:embed="rId4">
            <a:extLst>
              <a:ext uri="{28A0092B-C50C-407E-A947-70E740481C1C}">
                <a14:useLocalDpi xmlns:a14="http://schemas.microsoft.com/office/drawing/2010/main" val="0"/>
              </a:ext>
            </a:extLst>
          </a:blip>
          <a:srcRect b="3271"/>
          <a:stretch/>
        </p:blipFill>
        <p:spPr>
          <a:xfrm>
            <a:off x="2640752" y="3786872"/>
            <a:ext cx="3063505" cy="2550513"/>
          </a:xfrm>
          <a:prstGeom prst="rect">
            <a:avLst/>
          </a:prstGeom>
          <a:ln>
            <a:solidFill>
              <a:schemeClr val="accent1"/>
            </a:solidFill>
          </a:ln>
        </p:spPr>
      </p:pic>
      <p:sp>
        <p:nvSpPr>
          <p:cNvPr id="17" name="TextBox 16">
            <a:extLst>
              <a:ext uri="{FF2B5EF4-FFF2-40B4-BE49-F238E27FC236}">
                <a16:creationId xmlns:a16="http://schemas.microsoft.com/office/drawing/2014/main" id="{7F6E3A71-3BA1-441B-9620-8AB01A7A6E5D}"/>
              </a:ext>
            </a:extLst>
          </p:cNvPr>
          <p:cNvSpPr txBox="1"/>
          <p:nvPr/>
        </p:nvSpPr>
        <p:spPr>
          <a:xfrm>
            <a:off x="628650" y="4157788"/>
            <a:ext cx="2012102" cy="1477328"/>
          </a:xfrm>
          <a:prstGeom prst="rect">
            <a:avLst/>
          </a:prstGeom>
          <a:noFill/>
        </p:spPr>
        <p:txBody>
          <a:bodyPr wrap="square" rtlCol="0">
            <a:spAutoFit/>
          </a:bodyPr>
          <a:lstStyle/>
          <a:p>
            <a:r>
              <a:rPr lang="en-IN" dirty="0"/>
              <a:t>Use Markers, turn on Delta Mode by selecting two markers with m1 as reference.</a:t>
            </a:r>
          </a:p>
        </p:txBody>
      </p:sp>
      <p:sp>
        <p:nvSpPr>
          <p:cNvPr id="18" name="Speech Bubble: Oval 17">
            <a:extLst>
              <a:ext uri="{FF2B5EF4-FFF2-40B4-BE49-F238E27FC236}">
                <a16:creationId xmlns:a16="http://schemas.microsoft.com/office/drawing/2014/main" id="{485E93CE-6FFD-463F-A00F-24610CB71712}"/>
              </a:ext>
            </a:extLst>
          </p:cNvPr>
          <p:cNvSpPr/>
          <p:nvPr/>
        </p:nvSpPr>
        <p:spPr>
          <a:xfrm>
            <a:off x="847155" y="3890245"/>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9</a:t>
            </a:r>
          </a:p>
        </p:txBody>
      </p:sp>
      <p:sp>
        <p:nvSpPr>
          <p:cNvPr id="19" name="Freeform: Shape 18">
            <a:extLst>
              <a:ext uri="{FF2B5EF4-FFF2-40B4-BE49-F238E27FC236}">
                <a16:creationId xmlns:a16="http://schemas.microsoft.com/office/drawing/2014/main" id="{C8D492B6-CF2C-47A0-987C-6D0A811610A1}"/>
              </a:ext>
            </a:extLst>
          </p:cNvPr>
          <p:cNvSpPr/>
          <p:nvPr/>
        </p:nvSpPr>
        <p:spPr>
          <a:xfrm>
            <a:off x="4736778" y="3890245"/>
            <a:ext cx="536479" cy="267543"/>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20" name="TextBox 19">
            <a:extLst>
              <a:ext uri="{FF2B5EF4-FFF2-40B4-BE49-F238E27FC236}">
                <a16:creationId xmlns:a16="http://schemas.microsoft.com/office/drawing/2014/main" id="{85F8EB3D-E6B2-4415-8EC2-7FE010102DFA}"/>
              </a:ext>
            </a:extLst>
          </p:cNvPr>
          <p:cNvSpPr txBox="1"/>
          <p:nvPr/>
        </p:nvSpPr>
        <p:spPr>
          <a:xfrm>
            <a:off x="5147912" y="3696073"/>
            <a:ext cx="1210652" cy="369332"/>
          </a:xfrm>
          <a:prstGeom prst="rect">
            <a:avLst/>
          </a:prstGeom>
          <a:noFill/>
        </p:spPr>
        <p:txBody>
          <a:bodyPr wrap="none" rtlCol="0">
            <a:spAutoFit/>
          </a:bodyPr>
          <a:lstStyle/>
          <a:p>
            <a:r>
              <a:rPr lang="en-IN" dirty="0"/>
              <a:t>Rise Time</a:t>
            </a:r>
          </a:p>
        </p:txBody>
      </p:sp>
    </p:spTree>
    <p:extLst>
      <p:ext uri="{BB962C8B-B14F-4D97-AF65-F5344CB8AC3E}">
        <p14:creationId xmlns:p14="http://schemas.microsoft.com/office/powerpoint/2010/main" val="449929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17308A-3DFA-44B7-BAC0-C46B844B3292}"/>
              </a:ext>
            </a:extLst>
          </p:cNvPr>
          <p:cNvSpPr>
            <a:spLocks noGrp="1"/>
          </p:cNvSpPr>
          <p:nvPr>
            <p:ph type="ctrTitle"/>
          </p:nvPr>
        </p:nvSpPr>
        <p:spPr/>
        <p:txBody>
          <a:bodyPr>
            <a:normAutofit fontScale="90000"/>
          </a:bodyPr>
          <a:lstStyle/>
          <a:p>
            <a:r>
              <a:rPr lang="en-IN" dirty="0"/>
              <a:t>Exercise 5: S-parameter Simulations</a:t>
            </a:r>
          </a:p>
        </p:txBody>
      </p:sp>
      <p:sp>
        <p:nvSpPr>
          <p:cNvPr id="6" name="Subtitle 5">
            <a:extLst>
              <a:ext uri="{FF2B5EF4-FFF2-40B4-BE49-F238E27FC236}">
                <a16:creationId xmlns:a16="http://schemas.microsoft.com/office/drawing/2014/main" id="{ACF296F2-2880-4E19-8EB7-28D81C2F691D}"/>
              </a:ext>
            </a:extLst>
          </p:cNvPr>
          <p:cNvSpPr>
            <a:spLocks noGrp="1"/>
          </p:cNvSpPr>
          <p:nvPr>
            <p:ph type="subTitle" idx="1"/>
          </p:nvPr>
        </p:nvSpPr>
        <p:spPr>
          <a:xfrm>
            <a:off x="685799" y="4480416"/>
            <a:ext cx="8458201" cy="1822730"/>
          </a:xfrm>
        </p:spPr>
        <p:txBody>
          <a:bodyPr>
            <a:normAutofit fontScale="85000" lnSpcReduction="10000"/>
          </a:bodyPr>
          <a:lstStyle/>
          <a:p>
            <a:r>
              <a:rPr lang="en-IN" dirty="0"/>
              <a:t>In this exercise, we will learn</a:t>
            </a:r>
          </a:p>
          <a:p>
            <a:pPr marL="342900" indent="-342900">
              <a:buFont typeface="Arial" panose="020B0604020202020204" pitchFamily="34" charset="0"/>
              <a:buChar char="•"/>
            </a:pPr>
            <a:r>
              <a:rPr lang="en-IN" dirty="0"/>
              <a:t>To design an Elliptic Low Pass Filter using Insertion Loss Method</a:t>
            </a:r>
          </a:p>
          <a:p>
            <a:pPr marL="342900" indent="-342900">
              <a:buFont typeface="Arial" panose="020B0604020202020204" pitchFamily="34" charset="0"/>
              <a:buChar char="•"/>
            </a:pPr>
            <a:r>
              <a:rPr lang="en-IN" dirty="0"/>
              <a:t>To perform S-parameter simulation</a:t>
            </a:r>
          </a:p>
          <a:p>
            <a:pPr marL="342900" indent="-342900">
              <a:buFont typeface="Arial" panose="020B0604020202020204" pitchFamily="34" charset="0"/>
              <a:buChar char="•"/>
            </a:pPr>
            <a:r>
              <a:rPr lang="en-IN" dirty="0"/>
              <a:t>To determine Return Loss, Insertion Loss and Group Delay of the filter</a:t>
            </a:r>
          </a:p>
        </p:txBody>
      </p:sp>
      <p:sp>
        <p:nvSpPr>
          <p:cNvPr id="3" name="Date Placeholder 2">
            <a:extLst>
              <a:ext uri="{FF2B5EF4-FFF2-40B4-BE49-F238E27FC236}">
                <a16:creationId xmlns:a16="http://schemas.microsoft.com/office/drawing/2014/main" id="{7EA5035A-F836-49D9-90DE-F2CCA6F9032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E7907733-FE6B-46FD-AE96-E9F690B7EB2B}"/>
              </a:ext>
            </a:extLst>
          </p:cNvPr>
          <p:cNvSpPr>
            <a:spLocks noGrp="1"/>
          </p:cNvSpPr>
          <p:nvPr>
            <p:ph type="sldNum" sz="quarter" idx="12"/>
          </p:nvPr>
        </p:nvSpPr>
        <p:spPr/>
        <p:txBody>
          <a:bodyPr/>
          <a:lstStyle/>
          <a:p>
            <a:fld id="{2495F090-CA2D-44FF-B42B-1156B48CA943}" type="slidenum">
              <a:rPr lang="en-IN" smtClean="0"/>
              <a:t>35</a:t>
            </a:fld>
            <a:endParaRPr lang="en-IN"/>
          </a:p>
        </p:txBody>
      </p:sp>
    </p:spTree>
    <p:extLst>
      <p:ext uri="{BB962C8B-B14F-4D97-AF65-F5344CB8AC3E}">
        <p14:creationId xmlns:p14="http://schemas.microsoft.com/office/powerpoint/2010/main" val="197071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1485B6-FD5B-433E-ACB4-E86CC2A0EEBF}"/>
              </a:ext>
            </a:extLst>
          </p:cNvPr>
          <p:cNvSpPr>
            <a:spLocks noGrp="1"/>
          </p:cNvSpPr>
          <p:nvPr>
            <p:ph type="title"/>
          </p:nvPr>
        </p:nvSpPr>
        <p:spPr/>
        <p:txBody>
          <a:bodyPr/>
          <a:lstStyle/>
          <a:p>
            <a:r>
              <a:rPr lang="en-IN" dirty="0"/>
              <a:t>S-parameters</a:t>
            </a:r>
          </a:p>
        </p:txBody>
      </p:sp>
      <p:sp>
        <p:nvSpPr>
          <p:cNvPr id="4" name="Date Placeholder 3">
            <a:extLst>
              <a:ext uri="{FF2B5EF4-FFF2-40B4-BE49-F238E27FC236}">
                <a16:creationId xmlns:a16="http://schemas.microsoft.com/office/drawing/2014/main" id="{0440C61D-A888-4F01-BE11-A337E281C64B}"/>
              </a:ext>
            </a:extLst>
          </p:cNvPr>
          <p:cNvSpPr>
            <a:spLocks noGrp="1"/>
          </p:cNvSpPr>
          <p:nvPr>
            <p:ph type="dt" sz="half" idx="10"/>
          </p:nvPr>
        </p:nvSpPr>
        <p:spPr/>
        <p:txBody>
          <a:bodyPr/>
          <a:lstStyle/>
          <a:p>
            <a:fld id="{1F3FE0A6-3C89-4F9D-86B2-EA563F2B0EDE}" type="datetime1">
              <a:rPr lang="en-IN" smtClean="0"/>
              <a:t>09-09-2019</a:t>
            </a:fld>
            <a:endParaRPr lang="en-IN"/>
          </a:p>
        </p:txBody>
      </p:sp>
      <p:sp>
        <p:nvSpPr>
          <p:cNvPr id="5" name="Slide Number Placeholder 4">
            <a:extLst>
              <a:ext uri="{FF2B5EF4-FFF2-40B4-BE49-F238E27FC236}">
                <a16:creationId xmlns:a16="http://schemas.microsoft.com/office/drawing/2014/main" id="{337F4932-0B21-4D1C-9081-BAE7A3B200FF}"/>
              </a:ext>
            </a:extLst>
          </p:cNvPr>
          <p:cNvSpPr>
            <a:spLocks noGrp="1"/>
          </p:cNvSpPr>
          <p:nvPr>
            <p:ph type="sldNum" sz="quarter" idx="12"/>
          </p:nvPr>
        </p:nvSpPr>
        <p:spPr/>
        <p:txBody>
          <a:bodyPr/>
          <a:lstStyle/>
          <a:p>
            <a:fld id="{2495F090-CA2D-44FF-B42B-1156B48CA943}" type="slidenum">
              <a:rPr lang="en-IN" smtClean="0"/>
              <a:t>36</a:t>
            </a:fld>
            <a:endParaRPr lang="en-IN"/>
          </a:p>
        </p:txBody>
      </p:sp>
      <p:sp>
        <p:nvSpPr>
          <p:cNvPr id="7" name="TextBox 6">
            <a:extLst>
              <a:ext uri="{FF2B5EF4-FFF2-40B4-BE49-F238E27FC236}">
                <a16:creationId xmlns:a16="http://schemas.microsoft.com/office/drawing/2014/main" id="{DC1AD0B2-97AB-42C9-A6F4-07FA0213DAAA}"/>
              </a:ext>
            </a:extLst>
          </p:cNvPr>
          <p:cNvSpPr txBox="1"/>
          <p:nvPr/>
        </p:nvSpPr>
        <p:spPr>
          <a:xfrm>
            <a:off x="628650" y="769084"/>
            <a:ext cx="8095067" cy="1477328"/>
          </a:xfrm>
          <a:prstGeom prst="rect">
            <a:avLst/>
          </a:prstGeom>
          <a:noFill/>
        </p:spPr>
        <p:txBody>
          <a:bodyPr wrap="square" rtlCol="0">
            <a:spAutoFit/>
          </a:bodyPr>
          <a:lstStyle/>
          <a:p>
            <a:r>
              <a:rPr lang="en-IN" dirty="0"/>
              <a:t>Goal: to design and simulate the response of an Elliptic Filter</a:t>
            </a:r>
          </a:p>
          <a:p>
            <a:r>
              <a:rPr lang="en-IN" dirty="0"/>
              <a:t>S-Parameter refers to reflection and transmission coefficients in terms of voltage provided all the ports, except those under investigation, are terminated into characteristic impedance of the network i.e. they do not reflect any power incident on them.</a:t>
            </a:r>
          </a:p>
        </p:txBody>
      </p:sp>
      <mc:AlternateContent xmlns:mc="http://schemas.openxmlformats.org/markup-compatibility/2006" xmlns:a14="http://schemas.microsoft.com/office/drawing/2010/main">
        <mc:Choice Requires="a14">
          <p:sp>
            <p:nvSpPr>
              <p:cNvPr id="145" name="Rectangle 144">
                <a:extLst>
                  <a:ext uri="{FF2B5EF4-FFF2-40B4-BE49-F238E27FC236}">
                    <a16:creationId xmlns:a16="http://schemas.microsoft.com/office/drawing/2014/main" id="{BD87D9A0-7E9F-4DFD-B040-D0B236B36DEA}"/>
                  </a:ext>
                </a:extLst>
              </p:cNvPr>
              <p:cNvSpPr/>
              <p:nvPr/>
            </p:nvSpPr>
            <p:spPr>
              <a:xfrm>
                <a:off x="3622702" y="1941344"/>
                <a:ext cx="2635785" cy="6136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sz="1600" i="1">
                              <a:latin typeface="Cambria Math" panose="02040503050406030204" pitchFamily="18" charset="0"/>
                            </a:rPr>
                          </m:ctrlPr>
                        </m:sSubPr>
                        <m:e>
                          <m:r>
                            <m:rPr>
                              <m:sty m:val="p"/>
                            </m:rPr>
                            <a:rPr lang="en-IN" sz="1600">
                              <a:latin typeface="Cambria Math" panose="02040503050406030204" pitchFamily="18" charset="0"/>
                            </a:rPr>
                            <m:t>Γ</m:t>
                          </m:r>
                        </m:e>
                        <m:sub>
                          <m:r>
                            <a:rPr lang="en-IN" sz="1600" i="1">
                              <a:latin typeface="Cambria Math" panose="02040503050406030204" pitchFamily="18" charset="0"/>
                            </a:rPr>
                            <m:t>𝑖𝑛</m:t>
                          </m:r>
                        </m:sub>
                      </m:sSub>
                      <m:r>
                        <a:rPr lang="en-IN" sz="1600" i="0">
                          <a:latin typeface="Cambria Math" panose="02040503050406030204" pitchFamily="18" charset="0"/>
                        </a:rPr>
                        <m:t>=</m:t>
                      </m:r>
                      <m:f>
                        <m:fPr>
                          <m:ctrlPr>
                            <a:rPr lang="en-IN" sz="1600" i="1">
                              <a:latin typeface="Cambria Math" panose="02040503050406030204" pitchFamily="18" charset="0"/>
                            </a:rPr>
                          </m:ctrlPr>
                        </m:fPr>
                        <m:num>
                          <m:sSubSup>
                            <m:sSubSupPr>
                              <m:ctrlPr>
                                <a:rPr lang="en-IN" sz="1600" i="1">
                                  <a:latin typeface="Cambria Math" panose="02040503050406030204" pitchFamily="18" charset="0"/>
                                </a:rPr>
                              </m:ctrlPr>
                            </m:sSubSupPr>
                            <m:e>
                              <m:r>
                                <a:rPr lang="en-IN" sz="1600" i="1">
                                  <a:latin typeface="Cambria Math" panose="02040503050406030204" pitchFamily="18" charset="0"/>
                                </a:rPr>
                                <m:t>𝑉</m:t>
                              </m:r>
                            </m:e>
                            <m:sub>
                              <m:r>
                                <a:rPr lang="en-IN" sz="1600" i="1">
                                  <a:latin typeface="Cambria Math" panose="02040503050406030204" pitchFamily="18" charset="0"/>
                                </a:rPr>
                                <m:t>𝑖𝑛</m:t>
                              </m:r>
                            </m:sub>
                            <m:sup>
                              <m:r>
                                <a:rPr lang="en-IN" sz="1600" i="0">
                                  <a:latin typeface="Cambria Math" panose="02040503050406030204" pitchFamily="18" charset="0"/>
                                </a:rPr>
                                <m:t>−</m:t>
                              </m:r>
                            </m:sup>
                          </m:sSubSup>
                        </m:num>
                        <m:den>
                          <m:sSubSup>
                            <m:sSubSupPr>
                              <m:ctrlPr>
                                <a:rPr lang="en-IN" sz="1600" i="1">
                                  <a:latin typeface="Cambria Math" panose="02040503050406030204" pitchFamily="18" charset="0"/>
                                </a:rPr>
                              </m:ctrlPr>
                            </m:sSubSupPr>
                            <m:e>
                              <m:r>
                                <a:rPr lang="en-IN" sz="1600" i="1">
                                  <a:latin typeface="Cambria Math" panose="02040503050406030204" pitchFamily="18" charset="0"/>
                                </a:rPr>
                                <m:t>𝑉</m:t>
                              </m:r>
                            </m:e>
                            <m:sub>
                              <m:r>
                                <a:rPr lang="en-IN" sz="1600" i="1">
                                  <a:latin typeface="Cambria Math" panose="02040503050406030204" pitchFamily="18" charset="0"/>
                                </a:rPr>
                                <m:t>𝑖𝑛</m:t>
                              </m:r>
                            </m:sub>
                            <m:sup>
                              <m:r>
                                <a:rPr lang="en-IN" sz="1600" i="0">
                                  <a:latin typeface="Cambria Math" panose="02040503050406030204" pitchFamily="18" charset="0"/>
                                </a:rPr>
                                <m:t>+</m:t>
                              </m:r>
                            </m:sup>
                          </m:sSubSup>
                        </m:den>
                      </m:f>
                      <m:r>
                        <a:rPr lang="en-IN" sz="1600" i="0">
                          <a:latin typeface="Cambria Math" panose="02040503050406030204" pitchFamily="18" charset="0"/>
                        </a:rPr>
                        <m:t>=</m:t>
                      </m:r>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0">
                              <a:latin typeface="Cambria Math" panose="02040503050406030204" pitchFamily="18" charset="0"/>
                            </a:rPr>
                            <m:t>11</m:t>
                          </m:r>
                        </m:sub>
                      </m:sSub>
                      <m:r>
                        <a:rPr lang="en-IN" sz="1600" i="0">
                          <a:latin typeface="Cambria Math" panose="02040503050406030204" pitchFamily="18" charset="0"/>
                        </a:rPr>
                        <m:t>+</m:t>
                      </m:r>
                      <m:f>
                        <m:fPr>
                          <m:ctrlPr>
                            <a:rPr lang="en-IN" sz="1600" i="1">
                              <a:latin typeface="Cambria Math" panose="02040503050406030204" pitchFamily="18" charset="0"/>
                            </a:rPr>
                          </m:ctrlPr>
                        </m:fPr>
                        <m:num>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0">
                                  <a:latin typeface="Cambria Math" panose="02040503050406030204" pitchFamily="18" charset="0"/>
                                </a:rPr>
                                <m:t>12</m:t>
                              </m:r>
                            </m:sub>
                          </m:sSub>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0">
                                  <a:latin typeface="Cambria Math" panose="02040503050406030204" pitchFamily="18" charset="0"/>
                                </a:rPr>
                                <m:t>21</m:t>
                              </m:r>
                            </m:sub>
                          </m:sSub>
                          <m:sSub>
                            <m:sSubPr>
                              <m:ctrlPr>
                                <a:rPr lang="en-IN" sz="1600" i="1">
                                  <a:latin typeface="Cambria Math" panose="02040503050406030204" pitchFamily="18" charset="0"/>
                                </a:rPr>
                              </m:ctrlPr>
                            </m:sSubPr>
                            <m:e>
                              <m:r>
                                <m:rPr>
                                  <m:sty m:val="p"/>
                                </m:rPr>
                                <a:rPr lang="en-IN" sz="1600" i="0">
                                  <a:latin typeface="Cambria Math" panose="02040503050406030204" pitchFamily="18" charset="0"/>
                                </a:rPr>
                                <m:t>Γ</m:t>
                              </m:r>
                            </m:e>
                            <m:sub>
                              <m:r>
                                <a:rPr lang="en-IN" sz="1600" i="1">
                                  <a:latin typeface="Cambria Math" panose="02040503050406030204" pitchFamily="18" charset="0"/>
                                </a:rPr>
                                <m:t>𝐿</m:t>
                              </m:r>
                            </m:sub>
                          </m:sSub>
                        </m:num>
                        <m:den>
                          <m:r>
                            <a:rPr lang="en-IN" sz="1600" i="0">
                              <a:latin typeface="Cambria Math" panose="02040503050406030204" pitchFamily="18" charset="0"/>
                            </a:rPr>
                            <m:t>1−</m:t>
                          </m:r>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0">
                                  <a:latin typeface="Cambria Math" panose="02040503050406030204" pitchFamily="18" charset="0"/>
                                </a:rPr>
                                <m:t>22</m:t>
                              </m:r>
                            </m:sub>
                          </m:sSub>
                          <m:sSub>
                            <m:sSubPr>
                              <m:ctrlPr>
                                <a:rPr lang="en-IN" sz="1600" i="1">
                                  <a:latin typeface="Cambria Math" panose="02040503050406030204" pitchFamily="18" charset="0"/>
                                </a:rPr>
                              </m:ctrlPr>
                            </m:sSubPr>
                            <m:e>
                              <m:r>
                                <m:rPr>
                                  <m:sty m:val="p"/>
                                </m:rPr>
                                <a:rPr lang="en-IN" sz="1600" i="0">
                                  <a:latin typeface="Cambria Math" panose="02040503050406030204" pitchFamily="18" charset="0"/>
                                </a:rPr>
                                <m:t>Γ</m:t>
                              </m:r>
                            </m:e>
                            <m:sub>
                              <m:r>
                                <a:rPr lang="en-IN" sz="1600" i="1">
                                  <a:latin typeface="Cambria Math" panose="02040503050406030204" pitchFamily="18" charset="0"/>
                                </a:rPr>
                                <m:t>𝐿</m:t>
                              </m:r>
                            </m:sub>
                          </m:sSub>
                        </m:den>
                      </m:f>
                    </m:oMath>
                  </m:oMathPara>
                </a14:m>
                <a:endParaRPr lang="en-IN" sz="1600" dirty="0"/>
              </a:p>
            </p:txBody>
          </p:sp>
        </mc:Choice>
        <mc:Fallback xmlns="">
          <p:sp>
            <p:nvSpPr>
              <p:cNvPr id="145" name="Rectangle 144">
                <a:extLst>
                  <a:ext uri="{FF2B5EF4-FFF2-40B4-BE49-F238E27FC236}">
                    <a16:creationId xmlns:a16="http://schemas.microsoft.com/office/drawing/2014/main" id="{BD87D9A0-7E9F-4DFD-B040-D0B236B36DEA}"/>
                  </a:ext>
                </a:extLst>
              </p:cNvPr>
              <p:cNvSpPr>
                <a:spLocks noRot="1" noChangeAspect="1" noMove="1" noResize="1" noEditPoints="1" noAdjustHandles="1" noChangeArrowheads="1" noChangeShapeType="1" noTextEdit="1"/>
              </p:cNvSpPr>
              <p:nvPr/>
            </p:nvSpPr>
            <p:spPr>
              <a:xfrm>
                <a:off x="3622702" y="1941344"/>
                <a:ext cx="2635785" cy="613694"/>
              </a:xfrm>
              <a:prstGeom prst="rect">
                <a:avLst/>
              </a:prstGeom>
              <a:blipFill>
                <a:blip r:embed="rId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886869FA-E716-4C11-8C79-267E119B9B6C}"/>
                  </a:ext>
                </a:extLst>
              </p:cNvPr>
              <p:cNvSpPr/>
              <p:nvPr/>
            </p:nvSpPr>
            <p:spPr>
              <a:xfrm>
                <a:off x="3606145" y="2507039"/>
                <a:ext cx="2835392" cy="6078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sz="1600" i="1">
                              <a:latin typeface="Cambria Math" panose="02040503050406030204" pitchFamily="18" charset="0"/>
                            </a:rPr>
                          </m:ctrlPr>
                        </m:sSubPr>
                        <m:e>
                          <m:r>
                            <m:rPr>
                              <m:sty m:val="p"/>
                            </m:rPr>
                            <a:rPr lang="en-IN" sz="1600">
                              <a:latin typeface="Cambria Math" panose="02040503050406030204" pitchFamily="18" charset="0"/>
                            </a:rPr>
                            <m:t>Γ</m:t>
                          </m:r>
                        </m:e>
                        <m:sub>
                          <m:r>
                            <a:rPr lang="en-IN" sz="1600" i="1">
                              <a:latin typeface="Cambria Math" panose="02040503050406030204" pitchFamily="18" charset="0"/>
                            </a:rPr>
                            <m:t>𝑜𝑢𝑡</m:t>
                          </m:r>
                        </m:sub>
                      </m:sSub>
                      <m:r>
                        <a:rPr lang="en-IN" sz="1600" i="0">
                          <a:latin typeface="Cambria Math" panose="02040503050406030204" pitchFamily="18" charset="0"/>
                        </a:rPr>
                        <m:t>=</m:t>
                      </m:r>
                      <m:f>
                        <m:fPr>
                          <m:ctrlPr>
                            <a:rPr lang="en-IN" sz="1600" i="1">
                              <a:latin typeface="Cambria Math" panose="02040503050406030204" pitchFamily="18" charset="0"/>
                            </a:rPr>
                          </m:ctrlPr>
                        </m:fPr>
                        <m:num>
                          <m:sSubSup>
                            <m:sSubSupPr>
                              <m:ctrlPr>
                                <a:rPr lang="en-IN" sz="1600" i="1">
                                  <a:latin typeface="Cambria Math" panose="02040503050406030204" pitchFamily="18" charset="0"/>
                                </a:rPr>
                              </m:ctrlPr>
                            </m:sSubSupPr>
                            <m:e>
                              <m:r>
                                <a:rPr lang="en-IN" sz="1600" i="1">
                                  <a:latin typeface="Cambria Math" panose="02040503050406030204" pitchFamily="18" charset="0"/>
                                </a:rPr>
                                <m:t>𝑉</m:t>
                              </m:r>
                            </m:e>
                            <m:sub>
                              <m:r>
                                <a:rPr lang="en-IN" sz="1600" i="1">
                                  <a:latin typeface="Cambria Math" panose="02040503050406030204" pitchFamily="18" charset="0"/>
                                </a:rPr>
                                <m:t>𝑜𝑢𝑡</m:t>
                              </m:r>
                            </m:sub>
                            <m:sup>
                              <m:r>
                                <a:rPr lang="en-IN" sz="1600" i="0">
                                  <a:latin typeface="Cambria Math" panose="02040503050406030204" pitchFamily="18" charset="0"/>
                                </a:rPr>
                                <m:t>−</m:t>
                              </m:r>
                            </m:sup>
                          </m:sSubSup>
                        </m:num>
                        <m:den>
                          <m:sSubSup>
                            <m:sSubSupPr>
                              <m:ctrlPr>
                                <a:rPr lang="en-IN" sz="1600" i="1">
                                  <a:latin typeface="Cambria Math" panose="02040503050406030204" pitchFamily="18" charset="0"/>
                                </a:rPr>
                              </m:ctrlPr>
                            </m:sSubSupPr>
                            <m:e>
                              <m:r>
                                <a:rPr lang="en-IN" sz="1600" i="1">
                                  <a:latin typeface="Cambria Math" panose="02040503050406030204" pitchFamily="18" charset="0"/>
                                </a:rPr>
                                <m:t>𝑉</m:t>
                              </m:r>
                            </m:e>
                            <m:sub>
                              <m:r>
                                <a:rPr lang="en-IN" sz="1600" i="1">
                                  <a:latin typeface="Cambria Math" panose="02040503050406030204" pitchFamily="18" charset="0"/>
                                </a:rPr>
                                <m:t>𝑜𝑢𝑡</m:t>
                              </m:r>
                            </m:sub>
                            <m:sup>
                              <m:r>
                                <a:rPr lang="en-IN" sz="1600" i="0">
                                  <a:latin typeface="Cambria Math" panose="02040503050406030204" pitchFamily="18" charset="0"/>
                                </a:rPr>
                                <m:t>+</m:t>
                              </m:r>
                            </m:sup>
                          </m:sSubSup>
                        </m:den>
                      </m:f>
                      <m:r>
                        <a:rPr lang="en-IN" sz="1600" i="0">
                          <a:latin typeface="Cambria Math" panose="02040503050406030204" pitchFamily="18" charset="0"/>
                        </a:rPr>
                        <m:t>=</m:t>
                      </m:r>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0">
                              <a:latin typeface="Cambria Math" panose="02040503050406030204" pitchFamily="18" charset="0"/>
                            </a:rPr>
                            <m:t>22</m:t>
                          </m:r>
                        </m:sub>
                      </m:sSub>
                      <m:r>
                        <a:rPr lang="en-IN" sz="1600" i="0">
                          <a:latin typeface="Cambria Math" panose="02040503050406030204" pitchFamily="18" charset="0"/>
                        </a:rPr>
                        <m:t>+</m:t>
                      </m:r>
                      <m:f>
                        <m:fPr>
                          <m:ctrlPr>
                            <a:rPr lang="en-IN" sz="1600" i="1">
                              <a:latin typeface="Cambria Math" panose="02040503050406030204" pitchFamily="18" charset="0"/>
                            </a:rPr>
                          </m:ctrlPr>
                        </m:fPr>
                        <m:num>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0">
                                  <a:latin typeface="Cambria Math" panose="02040503050406030204" pitchFamily="18" charset="0"/>
                                </a:rPr>
                                <m:t>12</m:t>
                              </m:r>
                            </m:sub>
                          </m:sSub>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0">
                                  <a:latin typeface="Cambria Math" panose="02040503050406030204" pitchFamily="18" charset="0"/>
                                </a:rPr>
                                <m:t>21</m:t>
                              </m:r>
                            </m:sub>
                          </m:sSub>
                          <m:sSub>
                            <m:sSubPr>
                              <m:ctrlPr>
                                <a:rPr lang="en-IN" sz="1600" i="1">
                                  <a:latin typeface="Cambria Math" panose="02040503050406030204" pitchFamily="18" charset="0"/>
                                </a:rPr>
                              </m:ctrlPr>
                            </m:sSubPr>
                            <m:e>
                              <m:r>
                                <m:rPr>
                                  <m:sty m:val="p"/>
                                </m:rPr>
                                <a:rPr lang="en-IN" sz="1600" i="0">
                                  <a:latin typeface="Cambria Math" panose="02040503050406030204" pitchFamily="18" charset="0"/>
                                </a:rPr>
                                <m:t>Γ</m:t>
                              </m:r>
                            </m:e>
                            <m:sub>
                              <m:r>
                                <a:rPr lang="en-IN" sz="1600" i="1">
                                  <a:latin typeface="Cambria Math" panose="02040503050406030204" pitchFamily="18" charset="0"/>
                                </a:rPr>
                                <m:t>𝑆</m:t>
                              </m:r>
                            </m:sub>
                          </m:sSub>
                        </m:num>
                        <m:den>
                          <m:r>
                            <a:rPr lang="en-IN" sz="1600" i="0">
                              <a:latin typeface="Cambria Math" panose="02040503050406030204" pitchFamily="18" charset="0"/>
                            </a:rPr>
                            <m:t>1−</m:t>
                          </m:r>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0">
                                  <a:latin typeface="Cambria Math" panose="02040503050406030204" pitchFamily="18" charset="0"/>
                                </a:rPr>
                                <m:t>11</m:t>
                              </m:r>
                            </m:sub>
                          </m:sSub>
                          <m:sSub>
                            <m:sSubPr>
                              <m:ctrlPr>
                                <a:rPr lang="en-IN" sz="1600" i="1">
                                  <a:latin typeface="Cambria Math" panose="02040503050406030204" pitchFamily="18" charset="0"/>
                                </a:rPr>
                              </m:ctrlPr>
                            </m:sSubPr>
                            <m:e>
                              <m:r>
                                <m:rPr>
                                  <m:sty m:val="p"/>
                                </m:rPr>
                                <a:rPr lang="en-IN" sz="1600" i="0">
                                  <a:latin typeface="Cambria Math" panose="02040503050406030204" pitchFamily="18" charset="0"/>
                                </a:rPr>
                                <m:t>Γ</m:t>
                              </m:r>
                            </m:e>
                            <m:sub>
                              <m:r>
                                <a:rPr lang="en-IN" sz="1600" i="1">
                                  <a:latin typeface="Cambria Math" panose="02040503050406030204" pitchFamily="18" charset="0"/>
                                </a:rPr>
                                <m:t>𝑆</m:t>
                              </m:r>
                            </m:sub>
                          </m:sSub>
                        </m:den>
                      </m:f>
                    </m:oMath>
                  </m:oMathPara>
                </a14:m>
                <a:endParaRPr lang="en-IN" sz="1600" dirty="0"/>
              </a:p>
            </p:txBody>
          </p:sp>
        </mc:Choice>
        <mc:Fallback xmlns="">
          <p:sp>
            <p:nvSpPr>
              <p:cNvPr id="146" name="Rectangle 145">
                <a:extLst>
                  <a:ext uri="{FF2B5EF4-FFF2-40B4-BE49-F238E27FC236}">
                    <a16:creationId xmlns:a16="http://schemas.microsoft.com/office/drawing/2014/main" id="{886869FA-E716-4C11-8C79-267E119B9B6C}"/>
                  </a:ext>
                </a:extLst>
              </p:cNvPr>
              <p:cNvSpPr>
                <a:spLocks noRot="1" noChangeAspect="1" noMove="1" noResize="1" noEditPoints="1" noAdjustHandles="1" noChangeArrowheads="1" noChangeShapeType="1" noTextEdit="1"/>
              </p:cNvSpPr>
              <p:nvPr/>
            </p:nvSpPr>
            <p:spPr>
              <a:xfrm>
                <a:off x="3606145" y="2507039"/>
                <a:ext cx="2835392" cy="607859"/>
              </a:xfrm>
              <a:prstGeom prst="rect">
                <a:avLst/>
              </a:prstGeom>
              <a:blipFill>
                <a:blip r:embed="rId3"/>
                <a:stretch>
                  <a:fillRect/>
                </a:stretch>
              </a:blipFill>
            </p:spPr>
            <p:txBody>
              <a:bodyPr/>
              <a:lstStyle/>
              <a:p>
                <a:r>
                  <a:rPr lang="en-IN">
                    <a:noFill/>
                  </a:rPr>
                  <a:t> </a:t>
                </a:r>
              </a:p>
            </p:txBody>
          </p:sp>
        </mc:Fallback>
      </mc:AlternateContent>
      <p:grpSp>
        <p:nvGrpSpPr>
          <p:cNvPr id="148" name="Group 147">
            <a:extLst>
              <a:ext uri="{FF2B5EF4-FFF2-40B4-BE49-F238E27FC236}">
                <a16:creationId xmlns:a16="http://schemas.microsoft.com/office/drawing/2014/main" id="{738A7F8C-08A5-43D8-A308-012DCFE6D956}"/>
              </a:ext>
            </a:extLst>
          </p:cNvPr>
          <p:cNvGrpSpPr/>
          <p:nvPr/>
        </p:nvGrpSpPr>
        <p:grpSpPr>
          <a:xfrm>
            <a:off x="5494379" y="3130843"/>
            <a:ext cx="3552825" cy="3048000"/>
            <a:chOff x="0" y="0"/>
            <a:chExt cx="3552825" cy="3048000"/>
          </a:xfrm>
        </p:grpSpPr>
        <p:grpSp>
          <p:nvGrpSpPr>
            <p:cNvPr id="150" name="Group 149">
              <a:extLst>
                <a:ext uri="{FF2B5EF4-FFF2-40B4-BE49-F238E27FC236}">
                  <a16:creationId xmlns:a16="http://schemas.microsoft.com/office/drawing/2014/main" id="{399169AA-185E-43D9-8240-C0770AF18F8F}"/>
                </a:ext>
              </a:extLst>
            </p:cNvPr>
            <p:cNvGrpSpPr/>
            <p:nvPr/>
          </p:nvGrpSpPr>
          <p:grpSpPr>
            <a:xfrm>
              <a:off x="57150" y="76200"/>
              <a:ext cx="3395001" cy="2477770"/>
              <a:chOff x="0" y="0"/>
              <a:chExt cx="3395001" cy="2477770"/>
            </a:xfrm>
          </p:grpSpPr>
          <p:grpSp>
            <p:nvGrpSpPr>
              <p:cNvPr id="152" name="Group 151">
                <a:extLst>
                  <a:ext uri="{FF2B5EF4-FFF2-40B4-BE49-F238E27FC236}">
                    <a16:creationId xmlns:a16="http://schemas.microsoft.com/office/drawing/2014/main" id="{AA39212F-023A-43ED-812E-C4ABB3004F45}"/>
                  </a:ext>
                </a:extLst>
              </p:cNvPr>
              <p:cNvGrpSpPr/>
              <p:nvPr/>
            </p:nvGrpSpPr>
            <p:grpSpPr>
              <a:xfrm>
                <a:off x="76200" y="0"/>
                <a:ext cx="3318801" cy="2477770"/>
                <a:chOff x="0" y="0"/>
                <a:chExt cx="3318801" cy="2477770"/>
              </a:xfrm>
            </p:grpSpPr>
            <p:grpSp>
              <p:nvGrpSpPr>
                <p:cNvPr id="158" name="Group 157">
                  <a:extLst>
                    <a:ext uri="{FF2B5EF4-FFF2-40B4-BE49-F238E27FC236}">
                      <a16:creationId xmlns:a16="http://schemas.microsoft.com/office/drawing/2014/main" id="{233E56B2-CA7B-472F-9D93-39EB2B6E9937}"/>
                    </a:ext>
                  </a:extLst>
                </p:cNvPr>
                <p:cNvGrpSpPr/>
                <p:nvPr/>
              </p:nvGrpSpPr>
              <p:grpSpPr>
                <a:xfrm>
                  <a:off x="554038" y="495300"/>
                  <a:ext cx="2247900" cy="1982470"/>
                  <a:chOff x="0" y="0"/>
                  <a:chExt cx="2247900" cy="1982470"/>
                </a:xfrm>
              </p:grpSpPr>
              <p:grpSp>
                <p:nvGrpSpPr>
                  <p:cNvPr id="177" name="Group 176">
                    <a:extLst>
                      <a:ext uri="{FF2B5EF4-FFF2-40B4-BE49-F238E27FC236}">
                        <a16:creationId xmlns:a16="http://schemas.microsoft.com/office/drawing/2014/main" id="{B7D43961-2C42-4698-AE0F-158E161FBF30}"/>
                      </a:ext>
                    </a:extLst>
                  </p:cNvPr>
                  <p:cNvGrpSpPr/>
                  <p:nvPr/>
                </p:nvGrpSpPr>
                <p:grpSpPr>
                  <a:xfrm>
                    <a:off x="0" y="0"/>
                    <a:ext cx="2247900" cy="1982470"/>
                    <a:chOff x="0" y="0"/>
                    <a:chExt cx="2247900" cy="1982470"/>
                  </a:xfrm>
                </p:grpSpPr>
                <p:grpSp>
                  <p:nvGrpSpPr>
                    <p:cNvPr id="184" name="Group 183">
                      <a:extLst>
                        <a:ext uri="{FF2B5EF4-FFF2-40B4-BE49-F238E27FC236}">
                          <a16:creationId xmlns:a16="http://schemas.microsoft.com/office/drawing/2014/main" id="{FD1A2C14-BBF9-4C9F-8C12-522D48958344}"/>
                        </a:ext>
                      </a:extLst>
                    </p:cNvPr>
                    <p:cNvGrpSpPr/>
                    <p:nvPr/>
                  </p:nvGrpSpPr>
                  <p:grpSpPr>
                    <a:xfrm>
                      <a:off x="0" y="0"/>
                      <a:ext cx="2247900" cy="1694185"/>
                      <a:chOff x="0" y="0"/>
                      <a:chExt cx="2247900" cy="1694185"/>
                    </a:xfrm>
                  </p:grpSpPr>
                  <p:sp>
                    <p:nvSpPr>
                      <p:cNvPr id="190" name="Freeform 15652">
                        <a:extLst>
                          <a:ext uri="{FF2B5EF4-FFF2-40B4-BE49-F238E27FC236}">
                            <a16:creationId xmlns:a16="http://schemas.microsoft.com/office/drawing/2014/main" id="{0C569C41-90A0-4EDA-BFD4-9F711402E122}"/>
                          </a:ext>
                        </a:extLst>
                      </p:cNvPr>
                      <p:cNvSpPr/>
                      <p:nvPr/>
                    </p:nvSpPr>
                    <p:spPr>
                      <a:xfrm>
                        <a:off x="247650" y="276225"/>
                        <a:ext cx="1597311" cy="1417960"/>
                      </a:xfrm>
                      <a:custGeom>
                        <a:avLst/>
                        <a:gdLst>
                          <a:gd name="connsiteX0" fmla="*/ 128345 w 1597311"/>
                          <a:gd name="connsiteY0" fmla="*/ 524041 h 1417960"/>
                          <a:gd name="connsiteX1" fmla="*/ 242645 w 1597311"/>
                          <a:gd name="connsiteY1" fmla="*/ 352591 h 1417960"/>
                          <a:gd name="connsiteX2" fmla="*/ 252170 w 1597311"/>
                          <a:gd name="connsiteY2" fmla="*/ 162091 h 1417960"/>
                          <a:gd name="connsiteX3" fmla="*/ 366470 w 1597311"/>
                          <a:gd name="connsiteY3" fmla="*/ 66841 h 1417960"/>
                          <a:gd name="connsiteX4" fmla="*/ 737945 w 1597311"/>
                          <a:gd name="connsiteY4" fmla="*/ 166 h 1417960"/>
                          <a:gd name="connsiteX5" fmla="*/ 899870 w 1597311"/>
                          <a:gd name="connsiteY5" fmla="*/ 85891 h 1417960"/>
                          <a:gd name="connsiteX6" fmla="*/ 1118945 w 1597311"/>
                          <a:gd name="connsiteY6" fmla="*/ 143041 h 1417960"/>
                          <a:gd name="connsiteX7" fmla="*/ 1347545 w 1597311"/>
                          <a:gd name="connsiteY7" fmla="*/ 181141 h 1417960"/>
                          <a:gd name="connsiteX8" fmla="*/ 1433270 w 1597311"/>
                          <a:gd name="connsiteY8" fmla="*/ 400216 h 1417960"/>
                          <a:gd name="connsiteX9" fmla="*/ 1423745 w 1597311"/>
                          <a:gd name="connsiteY9" fmla="*/ 533566 h 1417960"/>
                          <a:gd name="connsiteX10" fmla="*/ 1490420 w 1597311"/>
                          <a:gd name="connsiteY10" fmla="*/ 762166 h 1417960"/>
                          <a:gd name="connsiteX11" fmla="*/ 1595195 w 1597311"/>
                          <a:gd name="connsiteY11" fmla="*/ 895516 h 1417960"/>
                          <a:gd name="connsiteX12" fmla="*/ 1547570 w 1597311"/>
                          <a:gd name="connsiteY12" fmla="*/ 1086016 h 1417960"/>
                          <a:gd name="connsiteX13" fmla="*/ 1395170 w 1597311"/>
                          <a:gd name="connsiteY13" fmla="*/ 1181266 h 1417960"/>
                          <a:gd name="connsiteX14" fmla="*/ 1299920 w 1597311"/>
                          <a:gd name="connsiteY14" fmla="*/ 1105066 h 1417960"/>
                          <a:gd name="connsiteX15" fmla="*/ 1176095 w 1597311"/>
                          <a:gd name="connsiteY15" fmla="*/ 1086016 h 1417960"/>
                          <a:gd name="connsiteX16" fmla="*/ 937970 w 1597311"/>
                          <a:gd name="connsiteY16" fmla="*/ 1257466 h 1417960"/>
                          <a:gd name="connsiteX17" fmla="*/ 718895 w 1597311"/>
                          <a:gd name="connsiteY17" fmla="*/ 1409866 h 1417960"/>
                          <a:gd name="connsiteX18" fmla="*/ 480770 w 1597311"/>
                          <a:gd name="connsiteY18" fmla="*/ 1381291 h 1417960"/>
                          <a:gd name="connsiteX19" fmla="*/ 242645 w 1597311"/>
                          <a:gd name="connsiteY19" fmla="*/ 1247941 h 1417960"/>
                          <a:gd name="connsiteX20" fmla="*/ 166445 w 1597311"/>
                          <a:gd name="connsiteY20" fmla="*/ 1095541 h 1417960"/>
                          <a:gd name="connsiteX21" fmla="*/ 4520 w 1597311"/>
                          <a:gd name="connsiteY21" fmla="*/ 895516 h 1417960"/>
                          <a:gd name="connsiteX22" fmla="*/ 52145 w 1597311"/>
                          <a:gd name="connsiteY22" fmla="*/ 695491 h 1417960"/>
                          <a:gd name="connsiteX23" fmla="*/ 128345 w 1597311"/>
                          <a:gd name="connsiteY23" fmla="*/ 524041 h 141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311" h="1417960">
                            <a:moveTo>
                              <a:pt x="128345" y="524041"/>
                            </a:moveTo>
                            <a:cubicBezTo>
                              <a:pt x="160095" y="466891"/>
                              <a:pt x="222008" y="412916"/>
                              <a:pt x="242645" y="352591"/>
                            </a:cubicBezTo>
                            <a:cubicBezTo>
                              <a:pt x="263282" y="292266"/>
                              <a:pt x="231533" y="209716"/>
                              <a:pt x="252170" y="162091"/>
                            </a:cubicBezTo>
                            <a:cubicBezTo>
                              <a:pt x="272808" y="114466"/>
                              <a:pt x="285508" y="93828"/>
                              <a:pt x="366470" y="66841"/>
                            </a:cubicBezTo>
                            <a:cubicBezTo>
                              <a:pt x="447432" y="39854"/>
                              <a:pt x="649045" y="-3009"/>
                              <a:pt x="737945" y="166"/>
                            </a:cubicBezTo>
                            <a:cubicBezTo>
                              <a:pt x="826845" y="3341"/>
                              <a:pt x="836370" y="62079"/>
                              <a:pt x="899870" y="85891"/>
                            </a:cubicBezTo>
                            <a:cubicBezTo>
                              <a:pt x="963370" y="109703"/>
                              <a:pt x="1044333" y="127166"/>
                              <a:pt x="1118945" y="143041"/>
                            </a:cubicBezTo>
                            <a:cubicBezTo>
                              <a:pt x="1193557" y="158916"/>
                              <a:pt x="1295158" y="138279"/>
                              <a:pt x="1347545" y="181141"/>
                            </a:cubicBezTo>
                            <a:cubicBezTo>
                              <a:pt x="1399932" y="224003"/>
                              <a:pt x="1420570" y="341478"/>
                              <a:pt x="1433270" y="400216"/>
                            </a:cubicBezTo>
                            <a:cubicBezTo>
                              <a:pt x="1445970" y="458953"/>
                              <a:pt x="1414220" y="473241"/>
                              <a:pt x="1423745" y="533566"/>
                            </a:cubicBezTo>
                            <a:cubicBezTo>
                              <a:pt x="1433270" y="593891"/>
                              <a:pt x="1461845" y="701841"/>
                              <a:pt x="1490420" y="762166"/>
                            </a:cubicBezTo>
                            <a:cubicBezTo>
                              <a:pt x="1518995" y="822491"/>
                              <a:pt x="1585670" y="841541"/>
                              <a:pt x="1595195" y="895516"/>
                            </a:cubicBezTo>
                            <a:cubicBezTo>
                              <a:pt x="1604720" y="949491"/>
                              <a:pt x="1580908" y="1038391"/>
                              <a:pt x="1547570" y="1086016"/>
                            </a:cubicBezTo>
                            <a:cubicBezTo>
                              <a:pt x="1514233" y="1133641"/>
                              <a:pt x="1436445" y="1178091"/>
                              <a:pt x="1395170" y="1181266"/>
                            </a:cubicBezTo>
                            <a:cubicBezTo>
                              <a:pt x="1353895" y="1184441"/>
                              <a:pt x="1336433" y="1120941"/>
                              <a:pt x="1299920" y="1105066"/>
                            </a:cubicBezTo>
                            <a:cubicBezTo>
                              <a:pt x="1263408" y="1089191"/>
                              <a:pt x="1236420" y="1060616"/>
                              <a:pt x="1176095" y="1086016"/>
                            </a:cubicBezTo>
                            <a:cubicBezTo>
                              <a:pt x="1115770" y="1111416"/>
                              <a:pt x="1014170" y="1203491"/>
                              <a:pt x="937970" y="1257466"/>
                            </a:cubicBezTo>
                            <a:cubicBezTo>
                              <a:pt x="861770" y="1311441"/>
                              <a:pt x="795095" y="1389229"/>
                              <a:pt x="718895" y="1409866"/>
                            </a:cubicBezTo>
                            <a:cubicBezTo>
                              <a:pt x="642695" y="1430504"/>
                              <a:pt x="560145" y="1408278"/>
                              <a:pt x="480770" y="1381291"/>
                            </a:cubicBezTo>
                            <a:cubicBezTo>
                              <a:pt x="401395" y="1354304"/>
                              <a:pt x="295033" y="1295566"/>
                              <a:pt x="242645" y="1247941"/>
                            </a:cubicBezTo>
                            <a:cubicBezTo>
                              <a:pt x="190258" y="1200316"/>
                              <a:pt x="206132" y="1154278"/>
                              <a:pt x="166445" y="1095541"/>
                            </a:cubicBezTo>
                            <a:cubicBezTo>
                              <a:pt x="126758" y="1036804"/>
                              <a:pt x="23570" y="962191"/>
                              <a:pt x="4520" y="895516"/>
                            </a:cubicBezTo>
                            <a:cubicBezTo>
                              <a:pt x="-14530" y="828841"/>
                              <a:pt x="31508" y="757403"/>
                              <a:pt x="52145" y="695491"/>
                            </a:cubicBezTo>
                            <a:cubicBezTo>
                              <a:pt x="72782" y="633579"/>
                              <a:pt x="96595" y="581191"/>
                              <a:pt x="128345" y="524041"/>
                            </a:cubicBezTo>
                            <a:close/>
                          </a:path>
                        </a:pathLst>
                      </a:custGeom>
                      <a:pattFill prst="wd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91" name="Freeform 15648">
                        <a:extLst>
                          <a:ext uri="{FF2B5EF4-FFF2-40B4-BE49-F238E27FC236}">
                            <a16:creationId xmlns:a16="http://schemas.microsoft.com/office/drawing/2014/main" id="{45EF8FD5-933A-4663-A877-541917727418}"/>
                          </a:ext>
                        </a:extLst>
                      </p:cNvPr>
                      <p:cNvSpPr/>
                      <p:nvPr/>
                    </p:nvSpPr>
                    <p:spPr>
                      <a:xfrm>
                        <a:off x="1343025" y="47625"/>
                        <a:ext cx="904875" cy="1257300"/>
                      </a:xfrm>
                      <a:custGeom>
                        <a:avLst/>
                        <a:gdLst>
                          <a:gd name="connsiteX0" fmla="*/ 142875 w 904875"/>
                          <a:gd name="connsiteY0" fmla="*/ 0 h 1257300"/>
                          <a:gd name="connsiteX1" fmla="*/ 0 w 904875"/>
                          <a:gd name="connsiteY1" fmla="*/ 381000 h 1257300"/>
                          <a:gd name="connsiteX2" fmla="*/ 0 w 904875"/>
                          <a:gd name="connsiteY2" fmla="*/ 381000 h 1257300"/>
                          <a:gd name="connsiteX3" fmla="*/ 276225 w 904875"/>
                          <a:gd name="connsiteY3" fmla="*/ 447675 h 1257300"/>
                          <a:gd name="connsiteX4" fmla="*/ 342900 w 904875"/>
                          <a:gd name="connsiteY4" fmla="*/ 876300 h 1257300"/>
                          <a:gd name="connsiteX5" fmla="*/ 476250 w 904875"/>
                          <a:gd name="connsiteY5" fmla="*/ 1104900 h 1257300"/>
                          <a:gd name="connsiteX6" fmla="*/ 533400 w 904875"/>
                          <a:gd name="connsiteY6" fmla="*/ 1133475 h 1257300"/>
                          <a:gd name="connsiteX7" fmla="*/ 904875 w 904875"/>
                          <a:gd name="connsiteY7"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1257300">
                            <a:moveTo>
                              <a:pt x="142875" y="0"/>
                            </a:moveTo>
                            <a:lnTo>
                              <a:pt x="0" y="381000"/>
                            </a:lnTo>
                            <a:lnTo>
                              <a:pt x="0" y="381000"/>
                            </a:lnTo>
                            <a:cubicBezTo>
                              <a:pt x="46037" y="392112"/>
                              <a:pt x="219075" y="365125"/>
                              <a:pt x="276225" y="447675"/>
                            </a:cubicBezTo>
                            <a:cubicBezTo>
                              <a:pt x="333375" y="530225"/>
                              <a:pt x="309563" y="766763"/>
                              <a:pt x="342900" y="876300"/>
                            </a:cubicBezTo>
                            <a:cubicBezTo>
                              <a:pt x="376237" y="985837"/>
                              <a:pt x="444500" y="1062038"/>
                              <a:pt x="476250" y="1104900"/>
                            </a:cubicBezTo>
                            <a:cubicBezTo>
                              <a:pt x="508000" y="1147762"/>
                              <a:pt x="461963" y="1108075"/>
                              <a:pt x="533400" y="1133475"/>
                            </a:cubicBezTo>
                            <a:cubicBezTo>
                              <a:pt x="604837" y="1158875"/>
                              <a:pt x="754856" y="1208087"/>
                              <a:pt x="904875" y="12573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92" name="Freeform 15649">
                        <a:extLst>
                          <a:ext uri="{FF2B5EF4-FFF2-40B4-BE49-F238E27FC236}">
                            <a16:creationId xmlns:a16="http://schemas.microsoft.com/office/drawing/2014/main" id="{7EC572A7-F9EE-4A86-ADBB-65CC7A152627}"/>
                          </a:ext>
                        </a:extLst>
                      </p:cNvPr>
                      <p:cNvSpPr/>
                      <p:nvPr/>
                    </p:nvSpPr>
                    <p:spPr>
                      <a:xfrm>
                        <a:off x="66675" y="0"/>
                        <a:ext cx="1190625" cy="810763"/>
                      </a:xfrm>
                      <a:custGeom>
                        <a:avLst/>
                        <a:gdLst>
                          <a:gd name="connsiteX0" fmla="*/ 1190625 w 1190625"/>
                          <a:gd name="connsiteY0" fmla="*/ 0 h 810763"/>
                          <a:gd name="connsiteX1" fmla="*/ 1066800 w 1190625"/>
                          <a:gd name="connsiteY1" fmla="*/ 361950 h 810763"/>
                          <a:gd name="connsiteX2" fmla="*/ 1066800 w 1190625"/>
                          <a:gd name="connsiteY2" fmla="*/ 361950 h 810763"/>
                          <a:gd name="connsiteX3" fmla="*/ 923925 w 1190625"/>
                          <a:gd name="connsiteY3" fmla="*/ 285750 h 810763"/>
                          <a:gd name="connsiteX4" fmla="*/ 485775 w 1190625"/>
                          <a:gd name="connsiteY4" fmla="*/ 371475 h 810763"/>
                          <a:gd name="connsiteX5" fmla="*/ 400050 w 1190625"/>
                          <a:gd name="connsiteY5" fmla="*/ 666750 h 810763"/>
                          <a:gd name="connsiteX6" fmla="*/ 304800 w 1190625"/>
                          <a:gd name="connsiteY6" fmla="*/ 800100 h 810763"/>
                          <a:gd name="connsiteX7" fmla="*/ 247650 w 1190625"/>
                          <a:gd name="connsiteY7" fmla="*/ 790575 h 810763"/>
                          <a:gd name="connsiteX8" fmla="*/ 0 w 1190625"/>
                          <a:gd name="connsiteY8" fmla="*/ 695325 h 8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5" h="810763">
                            <a:moveTo>
                              <a:pt x="1190625" y="0"/>
                            </a:moveTo>
                            <a:lnTo>
                              <a:pt x="1066800" y="361950"/>
                            </a:lnTo>
                            <a:lnTo>
                              <a:pt x="1066800" y="361950"/>
                            </a:lnTo>
                            <a:cubicBezTo>
                              <a:pt x="1042987" y="349250"/>
                              <a:pt x="1020762" y="284163"/>
                              <a:pt x="923925" y="285750"/>
                            </a:cubicBezTo>
                            <a:cubicBezTo>
                              <a:pt x="827088" y="287337"/>
                              <a:pt x="573087" y="307975"/>
                              <a:pt x="485775" y="371475"/>
                            </a:cubicBezTo>
                            <a:cubicBezTo>
                              <a:pt x="398463" y="434975"/>
                              <a:pt x="430212" y="595313"/>
                              <a:pt x="400050" y="666750"/>
                            </a:cubicBezTo>
                            <a:cubicBezTo>
                              <a:pt x="369887" y="738188"/>
                              <a:pt x="330200" y="779462"/>
                              <a:pt x="304800" y="800100"/>
                            </a:cubicBezTo>
                            <a:cubicBezTo>
                              <a:pt x="279400" y="820738"/>
                              <a:pt x="298450" y="808037"/>
                              <a:pt x="247650" y="790575"/>
                            </a:cubicBezTo>
                            <a:cubicBezTo>
                              <a:pt x="196850" y="773113"/>
                              <a:pt x="98425" y="734219"/>
                              <a:pt x="0" y="6953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93" name="Freeform 15651">
                        <a:extLst>
                          <a:ext uri="{FF2B5EF4-FFF2-40B4-BE49-F238E27FC236}">
                            <a16:creationId xmlns:a16="http://schemas.microsoft.com/office/drawing/2014/main" id="{C9101A73-A308-4916-8290-907A99243024}"/>
                          </a:ext>
                        </a:extLst>
                      </p:cNvPr>
                      <p:cNvSpPr/>
                      <p:nvPr/>
                    </p:nvSpPr>
                    <p:spPr>
                      <a:xfrm>
                        <a:off x="0" y="838200"/>
                        <a:ext cx="2171700" cy="845925"/>
                      </a:xfrm>
                      <a:custGeom>
                        <a:avLst/>
                        <a:gdLst>
                          <a:gd name="connsiteX0" fmla="*/ 0 w 2171700"/>
                          <a:gd name="connsiteY0" fmla="*/ 0 h 845925"/>
                          <a:gd name="connsiteX1" fmla="*/ 295275 w 2171700"/>
                          <a:gd name="connsiteY1" fmla="*/ 123825 h 845925"/>
                          <a:gd name="connsiteX2" fmla="*/ 276225 w 2171700"/>
                          <a:gd name="connsiteY2" fmla="*/ 161925 h 845925"/>
                          <a:gd name="connsiteX3" fmla="*/ 238125 w 2171700"/>
                          <a:gd name="connsiteY3" fmla="*/ 314325 h 845925"/>
                          <a:gd name="connsiteX4" fmla="*/ 409575 w 2171700"/>
                          <a:gd name="connsiteY4" fmla="*/ 552450 h 845925"/>
                          <a:gd name="connsiteX5" fmla="*/ 552450 w 2171700"/>
                          <a:gd name="connsiteY5" fmla="*/ 733425 h 845925"/>
                          <a:gd name="connsiteX6" fmla="*/ 971550 w 2171700"/>
                          <a:gd name="connsiteY6" fmla="*/ 838200 h 845925"/>
                          <a:gd name="connsiteX7" fmla="*/ 1419225 w 2171700"/>
                          <a:gd name="connsiteY7" fmla="*/ 523875 h 845925"/>
                          <a:gd name="connsiteX8" fmla="*/ 1647825 w 2171700"/>
                          <a:gd name="connsiteY8" fmla="*/ 628650 h 845925"/>
                          <a:gd name="connsiteX9" fmla="*/ 1771650 w 2171700"/>
                          <a:gd name="connsiteY9" fmla="*/ 523875 h 845925"/>
                          <a:gd name="connsiteX10" fmla="*/ 1771650 w 2171700"/>
                          <a:gd name="connsiteY10" fmla="*/ 523875 h 845925"/>
                          <a:gd name="connsiteX11" fmla="*/ 2171700 w 2171700"/>
                          <a:gd name="connsiteY11" fmla="*/ 666750 h 84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1700" h="845925">
                            <a:moveTo>
                              <a:pt x="0" y="0"/>
                            </a:moveTo>
                            <a:cubicBezTo>
                              <a:pt x="124618" y="48418"/>
                              <a:pt x="249237" y="96837"/>
                              <a:pt x="295275" y="123825"/>
                            </a:cubicBezTo>
                            <a:cubicBezTo>
                              <a:pt x="341313" y="150813"/>
                              <a:pt x="285750" y="130175"/>
                              <a:pt x="276225" y="161925"/>
                            </a:cubicBezTo>
                            <a:cubicBezTo>
                              <a:pt x="266700" y="193675"/>
                              <a:pt x="215900" y="249238"/>
                              <a:pt x="238125" y="314325"/>
                            </a:cubicBezTo>
                            <a:cubicBezTo>
                              <a:pt x="260350" y="379412"/>
                              <a:pt x="357188" y="482600"/>
                              <a:pt x="409575" y="552450"/>
                            </a:cubicBezTo>
                            <a:cubicBezTo>
                              <a:pt x="461962" y="622300"/>
                              <a:pt x="458788" y="685800"/>
                              <a:pt x="552450" y="733425"/>
                            </a:cubicBezTo>
                            <a:cubicBezTo>
                              <a:pt x="646113" y="781050"/>
                              <a:pt x="827088" y="873125"/>
                              <a:pt x="971550" y="838200"/>
                            </a:cubicBezTo>
                            <a:cubicBezTo>
                              <a:pt x="1116012" y="803275"/>
                              <a:pt x="1306513" y="558800"/>
                              <a:pt x="1419225" y="523875"/>
                            </a:cubicBezTo>
                            <a:cubicBezTo>
                              <a:pt x="1531938" y="488950"/>
                              <a:pt x="1589088" y="628650"/>
                              <a:pt x="1647825" y="628650"/>
                            </a:cubicBezTo>
                            <a:cubicBezTo>
                              <a:pt x="1706562" y="628650"/>
                              <a:pt x="1771650" y="523875"/>
                              <a:pt x="1771650" y="523875"/>
                            </a:cubicBezTo>
                            <a:lnTo>
                              <a:pt x="1771650" y="523875"/>
                            </a:lnTo>
                            <a:lnTo>
                              <a:pt x="2171700" y="6667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sp>
                  <p:nvSpPr>
                    <p:cNvPr id="185" name="Text Box 2">
                      <a:extLst>
                        <a:ext uri="{FF2B5EF4-FFF2-40B4-BE49-F238E27FC236}">
                          <a16:creationId xmlns:a16="http://schemas.microsoft.com/office/drawing/2014/main" id="{BCBACD53-C980-44D2-99F6-3B85B02F870F}"/>
                        </a:ext>
                      </a:extLst>
                    </p:cNvPr>
                    <p:cNvSpPr txBox="1">
                      <a:spLocks noChangeArrowheads="1"/>
                    </p:cNvSpPr>
                    <p:nvPr/>
                  </p:nvSpPr>
                  <p:spPr bwMode="auto">
                    <a:xfrm>
                      <a:off x="523875" y="781050"/>
                      <a:ext cx="1038224" cy="498474"/>
                    </a:xfrm>
                    <a:prstGeom prst="rect">
                      <a:avLst/>
                    </a:prstGeom>
                    <a:solidFill>
                      <a:schemeClr val="bg1"/>
                    </a:solid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r>
                        <a:rPr lang="en-US" sz="1100">
                          <a:effectLst/>
                          <a:latin typeface="Times New Roman" panose="02020603050405020304" pitchFamily="18" charset="0"/>
                          <a:ea typeface="Arial" panose="020B0604020202020204" pitchFamily="34" charset="0"/>
                          <a:cs typeface="Times New Roman" panose="02020603050405020304" pitchFamily="18" charset="0"/>
                        </a:rPr>
                        <a:t>N-Port Network</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186" name="Straight Connector 185">
                      <a:extLst>
                        <a:ext uri="{FF2B5EF4-FFF2-40B4-BE49-F238E27FC236}">
                          <a16:creationId xmlns:a16="http://schemas.microsoft.com/office/drawing/2014/main" id="{B84603A0-CED9-4F5F-BEBA-1034576015A8}"/>
                        </a:ext>
                      </a:extLst>
                    </p:cNvPr>
                    <p:cNvCxnSpPr/>
                    <p:nvPr/>
                  </p:nvCxnSpPr>
                  <p:spPr>
                    <a:xfrm>
                      <a:off x="1228725" y="1504950"/>
                      <a:ext cx="285750" cy="3429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72EC809-09E4-4E89-B6AF-F1A6D26B82CA}"/>
                        </a:ext>
                      </a:extLst>
                    </p:cNvPr>
                    <p:cNvCxnSpPr/>
                    <p:nvPr/>
                  </p:nvCxnSpPr>
                  <p:spPr>
                    <a:xfrm>
                      <a:off x="1038225" y="1657350"/>
                      <a:ext cx="276225" cy="32512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BEF261D-E97A-4843-8E23-3FC91E5DC25E}"/>
                        </a:ext>
                      </a:extLst>
                    </p:cNvPr>
                    <p:cNvCxnSpPr/>
                    <p:nvPr/>
                  </p:nvCxnSpPr>
                  <p:spPr>
                    <a:xfrm flipH="1">
                      <a:off x="457200" y="1619250"/>
                      <a:ext cx="200025" cy="35242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538B2BF-E9E4-4BC4-A0F7-567E82C97DF4}"/>
                        </a:ext>
                      </a:extLst>
                    </p:cNvPr>
                    <p:cNvCxnSpPr/>
                    <p:nvPr/>
                  </p:nvCxnSpPr>
                  <p:spPr>
                    <a:xfrm flipH="1">
                      <a:off x="247650" y="1504950"/>
                      <a:ext cx="228600" cy="37147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8" name="Arc 177">
                    <a:extLst>
                      <a:ext uri="{FF2B5EF4-FFF2-40B4-BE49-F238E27FC236}">
                        <a16:creationId xmlns:a16="http://schemas.microsoft.com/office/drawing/2014/main" id="{BE23B48C-7847-4305-9EEB-1E2F488A39F9}"/>
                      </a:ext>
                    </a:extLst>
                  </p:cNvPr>
                  <p:cNvSpPr/>
                  <p:nvPr/>
                </p:nvSpPr>
                <p:spPr>
                  <a:xfrm>
                    <a:off x="400050" y="1466850"/>
                    <a:ext cx="942975" cy="514350"/>
                  </a:xfrm>
                  <a:prstGeom prst="arc">
                    <a:avLst>
                      <a:gd name="adj1" fmla="val 1721603"/>
                      <a:gd name="adj2" fmla="val 8981987"/>
                    </a:avLst>
                  </a:prstGeom>
                  <a:ln w="28575">
                    <a:prstDash val="sys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179" name="Text Box 2">
                        <a:extLst>
                          <a:ext uri="{FF2B5EF4-FFF2-40B4-BE49-F238E27FC236}">
                            <a16:creationId xmlns:a16="http://schemas.microsoft.com/office/drawing/2014/main" id="{0A6C229D-0710-4121-8487-F5382EBA0C66}"/>
                          </a:ext>
                        </a:extLst>
                      </p:cNvPr>
                      <p:cNvSpPr txBox="1">
                        <a:spLocks noChangeArrowheads="1"/>
                      </p:cNvSpPr>
                      <p:nvPr/>
                    </p:nvSpPr>
                    <p:spPr bwMode="auto">
                      <a:xfrm>
                        <a:off x="76200" y="685800"/>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p</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79" name="Text Box 2">
                        <a:extLst>
                          <a:ext uri="{FF2B5EF4-FFF2-40B4-BE49-F238E27FC236}">
                            <a16:creationId xmlns:a16="http://schemas.microsoft.com/office/drawing/2014/main" id="{0A6C229D-0710-4121-8487-F5382EBA0C66}"/>
                          </a:ext>
                        </a:extLst>
                      </p:cNvPr>
                      <p:cNvSpPr txBox="1">
                        <a:spLocks noRot="1" noChangeAspect="1" noMove="1" noResize="1" noEditPoints="1" noAdjustHandles="1" noChangeArrowheads="1" noChangeShapeType="1" noTextEdit="1"/>
                      </p:cNvSpPr>
                      <p:nvPr/>
                    </p:nvSpPr>
                    <p:spPr bwMode="auto">
                      <a:xfrm>
                        <a:off x="76200" y="685800"/>
                        <a:ext cx="305434" cy="344804"/>
                      </a:xfrm>
                      <a:prstGeom prst="rect">
                        <a:avLst/>
                      </a:prstGeom>
                      <a:blipFill>
                        <a:blip r:embed="rId4"/>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80" name="Text Box 2">
                        <a:extLst>
                          <a:ext uri="{FF2B5EF4-FFF2-40B4-BE49-F238E27FC236}">
                            <a16:creationId xmlns:a16="http://schemas.microsoft.com/office/drawing/2014/main" id="{45E678DB-FF15-4C8E-B883-2F60707817B4}"/>
                          </a:ext>
                        </a:extLst>
                      </p:cNvPr>
                      <p:cNvSpPr txBox="1">
                        <a:spLocks noChangeArrowheads="1"/>
                      </p:cNvSpPr>
                      <p:nvPr/>
                    </p:nvSpPr>
                    <p:spPr bwMode="auto">
                      <a:xfrm>
                        <a:off x="1095375" y="142875"/>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p</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80" name="Text Box 2">
                        <a:extLst>
                          <a:ext uri="{FF2B5EF4-FFF2-40B4-BE49-F238E27FC236}">
                            <a16:creationId xmlns:a16="http://schemas.microsoft.com/office/drawing/2014/main" id="{45E678DB-FF15-4C8E-B883-2F60707817B4}"/>
                          </a:ext>
                        </a:extLst>
                      </p:cNvPr>
                      <p:cNvSpPr txBox="1">
                        <a:spLocks noRot="1" noChangeAspect="1" noMove="1" noResize="1" noEditPoints="1" noAdjustHandles="1" noChangeArrowheads="1" noChangeShapeType="1" noTextEdit="1"/>
                      </p:cNvSpPr>
                      <p:nvPr/>
                    </p:nvSpPr>
                    <p:spPr bwMode="auto">
                      <a:xfrm>
                        <a:off x="1095375" y="142875"/>
                        <a:ext cx="305434" cy="344804"/>
                      </a:xfrm>
                      <a:prstGeom prst="rect">
                        <a:avLst/>
                      </a:prstGeom>
                      <a:blipFill>
                        <a:blip r:embed="rId5"/>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81" name="Text Box 2">
                        <a:extLst>
                          <a:ext uri="{FF2B5EF4-FFF2-40B4-BE49-F238E27FC236}">
                            <a16:creationId xmlns:a16="http://schemas.microsoft.com/office/drawing/2014/main" id="{C73FADE7-B76B-45E3-ACCF-A646CEDB22C6}"/>
                          </a:ext>
                        </a:extLst>
                      </p:cNvPr>
                      <p:cNvSpPr txBox="1">
                        <a:spLocks noChangeArrowheads="1"/>
                      </p:cNvSpPr>
                      <p:nvPr/>
                    </p:nvSpPr>
                    <p:spPr bwMode="auto">
                      <a:xfrm>
                        <a:off x="1752600" y="1152525"/>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p</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3</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81" name="Text Box 2">
                        <a:extLst>
                          <a:ext uri="{FF2B5EF4-FFF2-40B4-BE49-F238E27FC236}">
                            <a16:creationId xmlns:a16="http://schemas.microsoft.com/office/drawing/2014/main" id="{C73FADE7-B76B-45E3-ACCF-A646CEDB22C6}"/>
                          </a:ext>
                        </a:extLst>
                      </p:cNvPr>
                      <p:cNvSpPr txBox="1">
                        <a:spLocks noRot="1" noChangeAspect="1" noMove="1" noResize="1" noEditPoints="1" noAdjustHandles="1" noChangeArrowheads="1" noChangeShapeType="1" noTextEdit="1"/>
                      </p:cNvSpPr>
                      <p:nvPr/>
                    </p:nvSpPr>
                    <p:spPr bwMode="auto">
                      <a:xfrm>
                        <a:off x="1752600" y="1152525"/>
                        <a:ext cx="305434" cy="344804"/>
                      </a:xfrm>
                      <a:prstGeom prst="rect">
                        <a:avLst/>
                      </a:prstGeom>
                      <a:blipFill>
                        <a:blip r:embed="rId6"/>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82" name="Text Box 2">
                        <a:extLst>
                          <a:ext uri="{FF2B5EF4-FFF2-40B4-BE49-F238E27FC236}">
                            <a16:creationId xmlns:a16="http://schemas.microsoft.com/office/drawing/2014/main" id="{AE2E3F20-0410-4E07-A941-01BE49CF75EA}"/>
                          </a:ext>
                        </a:extLst>
                      </p:cNvPr>
                      <p:cNvSpPr txBox="1">
                        <a:spLocks noChangeArrowheads="1"/>
                      </p:cNvSpPr>
                      <p:nvPr/>
                    </p:nvSpPr>
                    <p:spPr bwMode="auto">
                      <a:xfrm>
                        <a:off x="1057275" y="1514475"/>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p</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4</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82" name="Text Box 2">
                        <a:extLst>
                          <a:ext uri="{FF2B5EF4-FFF2-40B4-BE49-F238E27FC236}">
                            <a16:creationId xmlns:a16="http://schemas.microsoft.com/office/drawing/2014/main" id="{AE2E3F20-0410-4E07-A941-01BE49CF75EA}"/>
                          </a:ext>
                        </a:extLst>
                      </p:cNvPr>
                      <p:cNvSpPr txBox="1">
                        <a:spLocks noRot="1" noChangeAspect="1" noMove="1" noResize="1" noEditPoints="1" noAdjustHandles="1" noChangeArrowheads="1" noChangeShapeType="1" noTextEdit="1"/>
                      </p:cNvSpPr>
                      <p:nvPr/>
                    </p:nvSpPr>
                    <p:spPr bwMode="auto">
                      <a:xfrm>
                        <a:off x="1057275" y="1514475"/>
                        <a:ext cx="305434" cy="344804"/>
                      </a:xfrm>
                      <a:prstGeom prst="rect">
                        <a:avLst/>
                      </a:prstGeom>
                      <a:blipFill>
                        <a:blip r:embed="rId7"/>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83" name="Text Box 2">
                        <a:extLst>
                          <a:ext uri="{FF2B5EF4-FFF2-40B4-BE49-F238E27FC236}">
                            <a16:creationId xmlns:a16="http://schemas.microsoft.com/office/drawing/2014/main" id="{4EFE537E-1856-4825-88DC-0AF2C54E0993}"/>
                          </a:ext>
                        </a:extLst>
                      </p:cNvPr>
                      <p:cNvSpPr txBox="1">
                        <a:spLocks noChangeArrowheads="1"/>
                      </p:cNvSpPr>
                      <p:nvPr/>
                    </p:nvSpPr>
                    <p:spPr bwMode="auto">
                      <a:xfrm>
                        <a:off x="333375" y="1524000"/>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p</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𝑛</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83" name="Text Box 2">
                        <a:extLst>
                          <a:ext uri="{FF2B5EF4-FFF2-40B4-BE49-F238E27FC236}">
                            <a16:creationId xmlns:a16="http://schemas.microsoft.com/office/drawing/2014/main" id="{4EFE537E-1856-4825-88DC-0AF2C54E0993}"/>
                          </a:ext>
                        </a:extLst>
                      </p:cNvPr>
                      <p:cNvSpPr txBox="1">
                        <a:spLocks noRot="1" noChangeAspect="1" noMove="1" noResize="1" noEditPoints="1" noAdjustHandles="1" noChangeArrowheads="1" noChangeShapeType="1" noTextEdit="1"/>
                      </p:cNvSpPr>
                      <p:nvPr/>
                    </p:nvSpPr>
                    <p:spPr bwMode="auto">
                      <a:xfrm>
                        <a:off x="333375" y="1524000"/>
                        <a:ext cx="305434" cy="344804"/>
                      </a:xfrm>
                      <a:prstGeom prst="rect">
                        <a:avLst/>
                      </a:prstGeom>
                      <a:blipFill>
                        <a:blip r:embed="rId8"/>
                        <a:stretch>
                          <a:fillRect l="-2000"/>
                        </a:stretch>
                      </a:blipFill>
                      <a:ln w="9525">
                        <a:noFill/>
                        <a:miter lim="800000"/>
                        <a:headEnd/>
                        <a:tailEnd/>
                      </a:ln>
                    </p:spPr>
                    <p:txBody>
                      <a:bodyPr/>
                      <a:lstStyle/>
                      <a:p>
                        <a:r>
                          <a:rPr lang="en-IN">
                            <a:noFill/>
                          </a:rPr>
                          <a:t> </a:t>
                        </a:r>
                      </a:p>
                    </p:txBody>
                  </p:sp>
                </mc:Fallback>
              </mc:AlternateContent>
            </p:grpSp>
            <p:grpSp>
              <p:nvGrpSpPr>
                <p:cNvPr id="159" name="Group 158">
                  <a:extLst>
                    <a:ext uri="{FF2B5EF4-FFF2-40B4-BE49-F238E27FC236}">
                      <a16:creationId xmlns:a16="http://schemas.microsoft.com/office/drawing/2014/main" id="{8EC86C53-B0D0-429F-9F5D-58C7E7AB48E0}"/>
                    </a:ext>
                  </a:extLst>
                </p:cNvPr>
                <p:cNvGrpSpPr/>
                <p:nvPr/>
              </p:nvGrpSpPr>
              <p:grpSpPr>
                <a:xfrm rot="17795322">
                  <a:off x="77788" y="866776"/>
                  <a:ext cx="444499" cy="600075"/>
                  <a:chOff x="0" y="0"/>
                  <a:chExt cx="444920" cy="666809"/>
                </a:xfrm>
              </p:grpSpPr>
              <p:sp>
                <p:nvSpPr>
                  <p:cNvPr id="172" name="Freeform 15670">
                    <a:extLst>
                      <a:ext uri="{FF2B5EF4-FFF2-40B4-BE49-F238E27FC236}">
                        <a16:creationId xmlns:a16="http://schemas.microsoft.com/office/drawing/2014/main" id="{397BE73A-40E6-4930-83AC-020B38B5544A}"/>
                      </a:ext>
                    </a:extLst>
                  </p:cNvPr>
                  <p:cNvSpPr/>
                  <p:nvPr/>
                </p:nvSpPr>
                <p:spPr>
                  <a:xfrm>
                    <a:off x="120250" y="0"/>
                    <a:ext cx="262255" cy="666809"/>
                  </a:xfrm>
                  <a:custGeom>
                    <a:avLst/>
                    <a:gdLst>
                      <a:gd name="connsiteX0" fmla="*/ 0 w 357942"/>
                      <a:gd name="connsiteY0" fmla="*/ 2068 h 507596"/>
                      <a:gd name="connsiteX1" fmla="*/ 6206 w 357942"/>
                      <a:gd name="connsiteY1" fmla="*/ 221359 h 507596"/>
                      <a:gd name="connsiteX2" fmla="*/ 26894 w 357942"/>
                      <a:gd name="connsiteY2" fmla="*/ 351692 h 507596"/>
                      <a:gd name="connsiteX3" fmla="*/ 93095 w 357942"/>
                      <a:gd name="connsiteY3" fmla="*/ 469612 h 507596"/>
                      <a:gd name="connsiteX4" fmla="*/ 173777 w 357942"/>
                      <a:gd name="connsiteY4" fmla="*/ 506850 h 507596"/>
                      <a:gd name="connsiteX5" fmla="*/ 268941 w 357942"/>
                      <a:gd name="connsiteY5" fmla="*/ 484094 h 507596"/>
                      <a:gd name="connsiteX6" fmla="*/ 341348 w 357942"/>
                      <a:gd name="connsiteY6" fmla="*/ 370311 h 507596"/>
                      <a:gd name="connsiteX7" fmla="*/ 353761 w 357942"/>
                      <a:gd name="connsiteY7" fmla="*/ 264803 h 507596"/>
                      <a:gd name="connsiteX8" fmla="*/ 357899 w 357942"/>
                      <a:gd name="connsiteY8" fmla="*/ 167571 h 507596"/>
                      <a:gd name="connsiteX9" fmla="*/ 351692 w 357942"/>
                      <a:gd name="connsiteY9" fmla="*/ 0 h 5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42" h="507596">
                        <a:moveTo>
                          <a:pt x="0" y="2068"/>
                        </a:moveTo>
                        <a:cubicBezTo>
                          <a:pt x="862" y="82578"/>
                          <a:pt x="1724" y="163088"/>
                          <a:pt x="6206" y="221359"/>
                        </a:cubicBezTo>
                        <a:cubicBezTo>
                          <a:pt x="10688" y="279630"/>
                          <a:pt x="12413" y="310317"/>
                          <a:pt x="26894" y="351692"/>
                        </a:cubicBezTo>
                        <a:cubicBezTo>
                          <a:pt x="41375" y="393067"/>
                          <a:pt x="68615" y="443752"/>
                          <a:pt x="93095" y="469612"/>
                        </a:cubicBezTo>
                        <a:cubicBezTo>
                          <a:pt x="117575" y="495472"/>
                          <a:pt x="144469" y="504436"/>
                          <a:pt x="173777" y="506850"/>
                        </a:cubicBezTo>
                        <a:cubicBezTo>
                          <a:pt x="203085" y="509264"/>
                          <a:pt x="241013" y="506850"/>
                          <a:pt x="268941" y="484094"/>
                        </a:cubicBezTo>
                        <a:cubicBezTo>
                          <a:pt x="296869" y="461338"/>
                          <a:pt x="327211" y="406860"/>
                          <a:pt x="341348" y="370311"/>
                        </a:cubicBezTo>
                        <a:cubicBezTo>
                          <a:pt x="355485" y="333762"/>
                          <a:pt x="351003" y="298593"/>
                          <a:pt x="353761" y="264803"/>
                        </a:cubicBezTo>
                        <a:cubicBezTo>
                          <a:pt x="356519" y="231013"/>
                          <a:pt x="358244" y="211705"/>
                          <a:pt x="357899" y="167571"/>
                        </a:cubicBezTo>
                        <a:cubicBezTo>
                          <a:pt x="357554" y="123437"/>
                          <a:pt x="354623" y="61718"/>
                          <a:pt x="351692" y="0"/>
                        </a:cubicBezTo>
                      </a:path>
                    </a:pathLst>
                  </a:custGeom>
                  <a:noFill/>
                  <a:ln w="1270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73" name="Freeform 15671">
                    <a:extLst>
                      <a:ext uri="{FF2B5EF4-FFF2-40B4-BE49-F238E27FC236}">
                        <a16:creationId xmlns:a16="http://schemas.microsoft.com/office/drawing/2014/main" id="{C965CAE4-7E00-436B-A5E6-68A0B5315833}"/>
                      </a:ext>
                    </a:extLst>
                  </p:cNvPr>
                  <p:cNvSpPr/>
                  <p:nvPr/>
                </p:nvSpPr>
                <p:spPr>
                  <a:xfrm>
                    <a:off x="0" y="17536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74" name="Freeform 15672">
                    <a:extLst>
                      <a:ext uri="{FF2B5EF4-FFF2-40B4-BE49-F238E27FC236}">
                        <a16:creationId xmlns:a16="http://schemas.microsoft.com/office/drawing/2014/main" id="{31874B69-BC7A-469E-956B-A08BF4CD8B9D}"/>
                      </a:ext>
                    </a:extLst>
                  </p:cNvPr>
                  <p:cNvSpPr/>
                  <p:nvPr/>
                </p:nvSpPr>
                <p:spPr>
                  <a:xfrm>
                    <a:off x="10021" y="23298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75" name="Freeform 15673">
                    <a:extLst>
                      <a:ext uri="{FF2B5EF4-FFF2-40B4-BE49-F238E27FC236}">
                        <a16:creationId xmlns:a16="http://schemas.microsoft.com/office/drawing/2014/main" id="{8134595A-7063-4EBA-A900-535D72E21A46}"/>
                      </a:ext>
                    </a:extLst>
                  </p:cNvPr>
                  <p:cNvSpPr/>
                  <p:nvPr/>
                </p:nvSpPr>
                <p:spPr>
                  <a:xfrm flipH="1">
                    <a:off x="325677" y="220458"/>
                    <a:ext cx="110138" cy="212090"/>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76" name="Freeform 15674">
                    <a:extLst>
                      <a:ext uri="{FF2B5EF4-FFF2-40B4-BE49-F238E27FC236}">
                        <a16:creationId xmlns:a16="http://schemas.microsoft.com/office/drawing/2014/main" id="{9537AA32-C572-49AA-BD4A-A45D90E301A2}"/>
                      </a:ext>
                    </a:extLst>
                  </p:cNvPr>
                  <p:cNvSpPr/>
                  <p:nvPr/>
                </p:nvSpPr>
                <p:spPr>
                  <a:xfrm>
                    <a:off x="310646" y="187891"/>
                    <a:ext cx="134274"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160" name="Group 159">
                  <a:extLst>
                    <a:ext uri="{FF2B5EF4-FFF2-40B4-BE49-F238E27FC236}">
                      <a16:creationId xmlns:a16="http://schemas.microsoft.com/office/drawing/2014/main" id="{8DAE611D-C045-4FDD-B009-365D83B215E6}"/>
                    </a:ext>
                  </a:extLst>
                </p:cNvPr>
                <p:cNvGrpSpPr/>
                <p:nvPr/>
              </p:nvGrpSpPr>
              <p:grpSpPr>
                <a:xfrm rot="1001816">
                  <a:off x="1735137" y="0"/>
                  <a:ext cx="444499" cy="600075"/>
                  <a:chOff x="0" y="0"/>
                  <a:chExt cx="444920" cy="666809"/>
                </a:xfrm>
              </p:grpSpPr>
              <p:sp>
                <p:nvSpPr>
                  <p:cNvPr id="167" name="Freeform 15677">
                    <a:extLst>
                      <a:ext uri="{FF2B5EF4-FFF2-40B4-BE49-F238E27FC236}">
                        <a16:creationId xmlns:a16="http://schemas.microsoft.com/office/drawing/2014/main" id="{3D72B0E1-E563-4B4D-807F-E4FE2705C53B}"/>
                      </a:ext>
                    </a:extLst>
                  </p:cNvPr>
                  <p:cNvSpPr/>
                  <p:nvPr/>
                </p:nvSpPr>
                <p:spPr>
                  <a:xfrm>
                    <a:off x="120250" y="0"/>
                    <a:ext cx="262255" cy="666809"/>
                  </a:xfrm>
                  <a:custGeom>
                    <a:avLst/>
                    <a:gdLst>
                      <a:gd name="connsiteX0" fmla="*/ 0 w 357942"/>
                      <a:gd name="connsiteY0" fmla="*/ 2068 h 507596"/>
                      <a:gd name="connsiteX1" fmla="*/ 6206 w 357942"/>
                      <a:gd name="connsiteY1" fmla="*/ 221359 h 507596"/>
                      <a:gd name="connsiteX2" fmla="*/ 26894 w 357942"/>
                      <a:gd name="connsiteY2" fmla="*/ 351692 h 507596"/>
                      <a:gd name="connsiteX3" fmla="*/ 93095 w 357942"/>
                      <a:gd name="connsiteY3" fmla="*/ 469612 h 507596"/>
                      <a:gd name="connsiteX4" fmla="*/ 173777 w 357942"/>
                      <a:gd name="connsiteY4" fmla="*/ 506850 h 507596"/>
                      <a:gd name="connsiteX5" fmla="*/ 268941 w 357942"/>
                      <a:gd name="connsiteY5" fmla="*/ 484094 h 507596"/>
                      <a:gd name="connsiteX6" fmla="*/ 341348 w 357942"/>
                      <a:gd name="connsiteY6" fmla="*/ 370311 h 507596"/>
                      <a:gd name="connsiteX7" fmla="*/ 353761 w 357942"/>
                      <a:gd name="connsiteY7" fmla="*/ 264803 h 507596"/>
                      <a:gd name="connsiteX8" fmla="*/ 357899 w 357942"/>
                      <a:gd name="connsiteY8" fmla="*/ 167571 h 507596"/>
                      <a:gd name="connsiteX9" fmla="*/ 351692 w 357942"/>
                      <a:gd name="connsiteY9" fmla="*/ 0 h 5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42" h="507596">
                        <a:moveTo>
                          <a:pt x="0" y="2068"/>
                        </a:moveTo>
                        <a:cubicBezTo>
                          <a:pt x="862" y="82578"/>
                          <a:pt x="1724" y="163088"/>
                          <a:pt x="6206" y="221359"/>
                        </a:cubicBezTo>
                        <a:cubicBezTo>
                          <a:pt x="10688" y="279630"/>
                          <a:pt x="12413" y="310317"/>
                          <a:pt x="26894" y="351692"/>
                        </a:cubicBezTo>
                        <a:cubicBezTo>
                          <a:pt x="41375" y="393067"/>
                          <a:pt x="68615" y="443752"/>
                          <a:pt x="93095" y="469612"/>
                        </a:cubicBezTo>
                        <a:cubicBezTo>
                          <a:pt x="117575" y="495472"/>
                          <a:pt x="144469" y="504436"/>
                          <a:pt x="173777" y="506850"/>
                        </a:cubicBezTo>
                        <a:cubicBezTo>
                          <a:pt x="203085" y="509264"/>
                          <a:pt x="241013" y="506850"/>
                          <a:pt x="268941" y="484094"/>
                        </a:cubicBezTo>
                        <a:cubicBezTo>
                          <a:pt x="296869" y="461338"/>
                          <a:pt x="327211" y="406860"/>
                          <a:pt x="341348" y="370311"/>
                        </a:cubicBezTo>
                        <a:cubicBezTo>
                          <a:pt x="355485" y="333762"/>
                          <a:pt x="351003" y="298593"/>
                          <a:pt x="353761" y="264803"/>
                        </a:cubicBezTo>
                        <a:cubicBezTo>
                          <a:pt x="356519" y="231013"/>
                          <a:pt x="358244" y="211705"/>
                          <a:pt x="357899" y="167571"/>
                        </a:cubicBezTo>
                        <a:cubicBezTo>
                          <a:pt x="357554" y="123437"/>
                          <a:pt x="354623" y="61718"/>
                          <a:pt x="351692" y="0"/>
                        </a:cubicBezTo>
                      </a:path>
                    </a:pathLst>
                  </a:custGeom>
                  <a:noFill/>
                  <a:ln w="1270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68" name="Freeform 15678">
                    <a:extLst>
                      <a:ext uri="{FF2B5EF4-FFF2-40B4-BE49-F238E27FC236}">
                        <a16:creationId xmlns:a16="http://schemas.microsoft.com/office/drawing/2014/main" id="{344F67C9-F4FC-4F20-9212-69B0DCC0DE92}"/>
                      </a:ext>
                    </a:extLst>
                  </p:cNvPr>
                  <p:cNvSpPr/>
                  <p:nvPr/>
                </p:nvSpPr>
                <p:spPr>
                  <a:xfrm>
                    <a:off x="0" y="17536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69" name="Freeform 15679">
                    <a:extLst>
                      <a:ext uri="{FF2B5EF4-FFF2-40B4-BE49-F238E27FC236}">
                        <a16:creationId xmlns:a16="http://schemas.microsoft.com/office/drawing/2014/main" id="{45A12BF1-EBF5-45DE-849E-F82140EBCC8C}"/>
                      </a:ext>
                    </a:extLst>
                  </p:cNvPr>
                  <p:cNvSpPr/>
                  <p:nvPr/>
                </p:nvSpPr>
                <p:spPr>
                  <a:xfrm>
                    <a:off x="10021" y="23298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70" name="Freeform 15680">
                    <a:extLst>
                      <a:ext uri="{FF2B5EF4-FFF2-40B4-BE49-F238E27FC236}">
                        <a16:creationId xmlns:a16="http://schemas.microsoft.com/office/drawing/2014/main" id="{2AA695FF-7580-471A-8249-AD5C4310EB41}"/>
                      </a:ext>
                    </a:extLst>
                  </p:cNvPr>
                  <p:cNvSpPr/>
                  <p:nvPr/>
                </p:nvSpPr>
                <p:spPr>
                  <a:xfrm flipH="1">
                    <a:off x="325677" y="220458"/>
                    <a:ext cx="110138" cy="212090"/>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71" name="Freeform 15681">
                    <a:extLst>
                      <a:ext uri="{FF2B5EF4-FFF2-40B4-BE49-F238E27FC236}">
                        <a16:creationId xmlns:a16="http://schemas.microsoft.com/office/drawing/2014/main" id="{839A4DE5-BDEF-4FC6-8F71-B237753F1C06}"/>
                      </a:ext>
                    </a:extLst>
                  </p:cNvPr>
                  <p:cNvSpPr/>
                  <p:nvPr/>
                </p:nvSpPr>
                <p:spPr>
                  <a:xfrm>
                    <a:off x="310646" y="187891"/>
                    <a:ext cx="134274"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161" name="Group 160">
                  <a:extLst>
                    <a:ext uri="{FF2B5EF4-FFF2-40B4-BE49-F238E27FC236}">
                      <a16:creationId xmlns:a16="http://schemas.microsoft.com/office/drawing/2014/main" id="{2B8B03CB-48FE-4DE1-AE59-36EF2D5CE4F9}"/>
                    </a:ext>
                  </a:extLst>
                </p:cNvPr>
                <p:cNvGrpSpPr/>
                <p:nvPr/>
              </p:nvGrpSpPr>
              <p:grpSpPr>
                <a:xfrm rot="17447619" flipV="1">
                  <a:off x="2792414" y="1733551"/>
                  <a:ext cx="444499" cy="608274"/>
                  <a:chOff x="0" y="0"/>
                  <a:chExt cx="444920" cy="666809"/>
                </a:xfrm>
              </p:grpSpPr>
              <p:sp>
                <p:nvSpPr>
                  <p:cNvPr id="162" name="Freeform 15683">
                    <a:extLst>
                      <a:ext uri="{FF2B5EF4-FFF2-40B4-BE49-F238E27FC236}">
                        <a16:creationId xmlns:a16="http://schemas.microsoft.com/office/drawing/2014/main" id="{A5BA75DA-4235-47DD-B8FF-7D0D9F226683}"/>
                      </a:ext>
                    </a:extLst>
                  </p:cNvPr>
                  <p:cNvSpPr/>
                  <p:nvPr/>
                </p:nvSpPr>
                <p:spPr>
                  <a:xfrm>
                    <a:off x="120250" y="0"/>
                    <a:ext cx="262255" cy="666809"/>
                  </a:xfrm>
                  <a:custGeom>
                    <a:avLst/>
                    <a:gdLst>
                      <a:gd name="connsiteX0" fmla="*/ 0 w 357942"/>
                      <a:gd name="connsiteY0" fmla="*/ 2068 h 507596"/>
                      <a:gd name="connsiteX1" fmla="*/ 6206 w 357942"/>
                      <a:gd name="connsiteY1" fmla="*/ 221359 h 507596"/>
                      <a:gd name="connsiteX2" fmla="*/ 26894 w 357942"/>
                      <a:gd name="connsiteY2" fmla="*/ 351692 h 507596"/>
                      <a:gd name="connsiteX3" fmla="*/ 93095 w 357942"/>
                      <a:gd name="connsiteY3" fmla="*/ 469612 h 507596"/>
                      <a:gd name="connsiteX4" fmla="*/ 173777 w 357942"/>
                      <a:gd name="connsiteY4" fmla="*/ 506850 h 507596"/>
                      <a:gd name="connsiteX5" fmla="*/ 268941 w 357942"/>
                      <a:gd name="connsiteY5" fmla="*/ 484094 h 507596"/>
                      <a:gd name="connsiteX6" fmla="*/ 341348 w 357942"/>
                      <a:gd name="connsiteY6" fmla="*/ 370311 h 507596"/>
                      <a:gd name="connsiteX7" fmla="*/ 353761 w 357942"/>
                      <a:gd name="connsiteY7" fmla="*/ 264803 h 507596"/>
                      <a:gd name="connsiteX8" fmla="*/ 357899 w 357942"/>
                      <a:gd name="connsiteY8" fmla="*/ 167571 h 507596"/>
                      <a:gd name="connsiteX9" fmla="*/ 351692 w 357942"/>
                      <a:gd name="connsiteY9" fmla="*/ 0 h 5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42" h="507596">
                        <a:moveTo>
                          <a:pt x="0" y="2068"/>
                        </a:moveTo>
                        <a:cubicBezTo>
                          <a:pt x="862" y="82578"/>
                          <a:pt x="1724" y="163088"/>
                          <a:pt x="6206" y="221359"/>
                        </a:cubicBezTo>
                        <a:cubicBezTo>
                          <a:pt x="10688" y="279630"/>
                          <a:pt x="12413" y="310317"/>
                          <a:pt x="26894" y="351692"/>
                        </a:cubicBezTo>
                        <a:cubicBezTo>
                          <a:pt x="41375" y="393067"/>
                          <a:pt x="68615" y="443752"/>
                          <a:pt x="93095" y="469612"/>
                        </a:cubicBezTo>
                        <a:cubicBezTo>
                          <a:pt x="117575" y="495472"/>
                          <a:pt x="144469" y="504436"/>
                          <a:pt x="173777" y="506850"/>
                        </a:cubicBezTo>
                        <a:cubicBezTo>
                          <a:pt x="203085" y="509264"/>
                          <a:pt x="241013" y="506850"/>
                          <a:pt x="268941" y="484094"/>
                        </a:cubicBezTo>
                        <a:cubicBezTo>
                          <a:pt x="296869" y="461338"/>
                          <a:pt x="327211" y="406860"/>
                          <a:pt x="341348" y="370311"/>
                        </a:cubicBezTo>
                        <a:cubicBezTo>
                          <a:pt x="355485" y="333762"/>
                          <a:pt x="351003" y="298593"/>
                          <a:pt x="353761" y="264803"/>
                        </a:cubicBezTo>
                        <a:cubicBezTo>
                          <a:pt x="356519" y="231013"/>
                          <a:pt x="358244" y="211705"/>
                          <a:pt x="357899" y="167571"/>
                        </a:cubicBezTo>
                        <a:cubicBezTo>
                          <a:pt x="357554" y="123437"/>
                          <a:pt x="354623" y="61718"/>
                          <a:pt x="351692" y="0"/>
                        </a:cubicBezTo>
                      </a:path>
                    </a:pathLst>
                  </a:custGeom>
                  <a:noFill/>
                  <a:ln w="1270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63" name="Freeform 15684">
                    <a:extLst>
                      <a:ext uri="{FF2B5EF4-FFF2-40B4-BE49-F238E27FC236}">
                        <a16:creationId xmlns:a16="http://schemas.microsoft.com/office/drawing/2014/main" id="{397E0EF8-DEB0-413E-B968-679B9792949E}"/>
                      </a:ext>
                    </a:extLst>
                  </p:cNvPr>
                  <p:cNvSpPr/>
                  <p:nvPr/>
                </p:nvSpPr>
                <p:spPr>
                  <a:xfrm>
                    <a:off x="0" y="17536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64" name="Freeform 15685">
                    <a:extLst>
                      <a:ext uri="{FF2B5EF4-FFF2-40B4-BE49-F238E27FC236}">
                        <a16:creationId xmlns:a16="http://schemas.microsoft.com/office/drawing/2014/main" id="{F59EE9BE-8282-4403-BCF2-2FAA2FD8671A}"/>
                      </a:ext>
                    </a:extLst>
                  </p:cNvPr>
                  <p:cNvSpPr/>
                  <p:nvPr/>
                </p:nvSpPr>
                <p:spPr>
                  <a:xfrm>
                    <a:off x="10021" y="23298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65" name="Freeform 15686">
                    <a:extLst>
                      <a:ext uri="{FF2B5EF4-FFF2-40B4-BE49-F238E27FC236}">
                        <a16:creationId xmlns:a16="http://schemas.microsoft.com/office/drawing/2014/main" id="{1E2D11A8-D998-419C-AC09-9A4D629F9E70}"/>
                      </a:ext>
                    </a:extLst>
                  </p:cNvPr>
                  <p:cNvSpPr/>
                  <p:nvPr/>
                </p:nvSpPr>
                <p:spPr>
                  <a:xfrm flipH="1">
                    <a:off x="325677" y="220458"/>
                    <a:ext cx="110138" cy="212090"/>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66" name="Freeform 15687">
                    <a:extLst>
                      <a:ext uri="{FF2B5EF4-FFF2-40B4-BE49-F238E27FC236}">
                        <a16:creationId xmlns:a16="http://schemas.microsoft.com/office/drawing/2014/main" id="{B2BE5059-CFC7-41CD-B93B-45017AA7E905}"/>
                      </a:ext>
                    </a:extLst>
                  </p:cNvPr>
                  <p:cNvSpPr/>
                  <p:nvPr/>
                </p:nvSpPr>
                <p:spPr>
                  <a:xfrm>
                    <a:off x="310646" y="187891"/>
                    <a:ext cx="134274"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nvGrpSpPr>
              <p:cNvPr id="153" name="Group 152">
                <a:extLst>
                  <a:ext uri="{FF2B5EF4-FFF2-40B4-BE49-F238E27FC236}">
                    <a16:creationId xmlns:a16="http://schemas.microsoft.com/office/drawing/2014/main" id="{4A45301E-5CFF-449F-8858-48E384BF69FC}"/>
                  </a:ext>
                </a:extLst>
              </p:cNvPr>
              <p:cNvGrpSpPr/>
              <p:nvPr/>
            </p:nvGrpSpPr>
            <p:grpSpPr>
              <a:xfrm>
                <a:off x="0" y="723900"/>
                <a:ext cx="810259" cy="897254"/>
                <a:chOff x="0" y="0"/>
                <a:chExt cx="810259" cy="897254"/>
              </a:xfrm>
            </p:grpSpPr>
            <mc:AlternateContent xmlns:mc="http://schemas.openxmlformats.org/markup-compatibility/2006" xmlns:a14="http://schemas.microsoft.com/office/drawing/2010/main">
              <mc:Choice Requires="a14">
                <p:sp>
                  <p:nvSpPr>
                    <p:cNvPr id="154" name="Text Box 2">
                      <a:extLst>
                        <a:ext uri="{FF2B5EF4-FFF2-40B4-BE49-F238E27FC236}">
                          <a16:creationId xmlns:a16="http://schemas.microsoft.com/office/drawing/2014/main" id="{6A93CA89-4EF7-46E9-9391-AE6C780198DB}"/>
                        </a:ext>
                      </a:extLst>
                    </p:cNvPr>
                    <p:cNvSpPr txBox="1">
                      <a:spLocks noChangeArrowheads="1"/>
                    </p:cNvSpPr>
                    <p:nvPr/>
                  </p:nvSpPr>
                  <p:spPr bwMode="auto">
                    <a:xfrm>
                      <a:off x="0" y="228600"/>
                      <a:ext cx="3435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p>
                              <m:sSupPr>
                                <m:ctrlPr>
                                  <a:rPr lang="en-IN" sz="1200" i="1">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1200">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t>V</m:t>
                                </m:r>
                              </m:e>
                              <m:sup>
                                <m:r>
                                  <a:rPr lang="en-US" sz="1200" i="1">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t>+</m:t>
                                </m:r>
                              </m:sup>
                            </m:s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54" name="Text Box 2">
                      <a:extLst>
                        <a:ext uri="{FF2B5EF4-FFF2-40B4-BE49-F238E27FC236}">
                          <a16:creationId xmlns:a16="http://schemas.microsoft.com/office/drawing/2014/main" id="{6A93CA89-4EF7-46E9-9391-AE6C780198DB}"/>
                        </a:ext>
                      </a:extLst>
                    </p:cNvPr>
                    <p:cNvSpPr txBox="1">
                      <a:spLocks noRot="1" noChangeAspect="1" noMove="1" noResize="1" noEditPoints="1" noAdjustHandles="1" noChangeArrowheads="1" noChangeShapeType="1" noTextEdit="1"/>
                    </p:cNvSpPr>
                    <p:nvPr/>
                  </p:nvSpPr>
                  <p:spPr bwMode="auto">
                    <a:xfrm>
                      <a:off x="0" y="228600"/>
                      <a:ext cx="343534" cy="344804"/>
                    </a:xfrm>
                    <a:prstGeom prst="rect">
                      <a:avLst/>
                    </a:prstGeom>
                    <a:blipFill>
                      <a:blip r:embed="rId9"/>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5" name="Text Box 2">
                      <a:extLst>
                        <a:ext uri="{FF2B5EF4-FFF2-40B4-BE49-F238E27FC236}">
                          <a16:creationId xmlns:a16="http://schemas.microsoft.com/office/drawing/2014/main" id="{762F649B-98CB-45A6-A32A-3BB3902E2BE1}"/>
                        </a:ext>
                      </a:extLst>
                    </p:cNvPr>
                    <p:cNvSpPr txBox="1">
                      <a:spLocks noChangeArrowheads="1"/>
                    </p:cNvSpPr>
                    <p:nvPr/>
                  </p:nvSpPr>
                  <p:spPr bwMode="auto">
                    <a:xfrm>
                      <a:off x="200025" y="0"/>
                      <a:ext cx="3435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p>
                              <m:sSupPr>
                                <m:ctrlPr>
                                  <a:rPr lang="en-IN" sz="1200" i="1">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1200">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t>V</m:t>
                                </m:r>
                              </m:e>
                              <m:sup>
                                <m:r>
                                  <a:rPr lang="en-US" sz="1200" i="1">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t>−</m:t>
                                </m:r>
                              </m:sup>
                            </m:s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55" name="Text Box 2">
                      <a:extLst>
                        <a:ext uri="{FF2B5EF4-FFF2-40B4-BE49-F238E27FC236}">
                          <a16:creationId xmlns:a16="http://schemas.microsoft.com/office/drawing/2014/main" id="{762F649B-98CB-45A6-A32A-3BB3902E2BE1}"/>
                        </a:ext>
                      </a:extLst>
                    </p:cNvPr>
                    <p:cNvSpPr txBox="1">
                      <a:spLocks noRot="1" noChangeAspect="1" noMove="1" noResize="1" noEditPoints="1" noAdjustHandles="1" noChangeArrowheads="1" noChangeShapeType="1" noTextEdit="1"/>
                    </p:cNvSpPr>
                    <p:nvPr/>
                  </p:nvSpPr>
                  <p:spPr bwMode="auto">
                    <a:xfrm>
                      <a:off x="200025" y="0"/>
                      <a:ext cx="343534" cy="344804"/>
                    </a:xfrm>
                    <a:prstGeom prst="rect">
                      <a:avLst/>
                    </a:prstGeom>
                    <a:blipFill>
                      <a:blip r:embed="rId10"/>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6" name="Text Box 2">
                      <a:extLst>
                        <a:ext uri="{FF2B5EF4-FFF2-40B4-BE49-F238E27FC236}">
                          <a16:creationId xmlns:a16="http://schemas.microsoft.com/office/drawing/2014/main" id="{31DE85EF-0D8E-47F1-9FFF-49E0D8A52E89}"/>
                        </a:ext>
                      </a:extLst>
                    </p:cNvPr>
                    <p:cNvSpPr txBox="1">
                      <a:spLocks noChangeArrowheads="1"/>
                    </p:cNvSpPr>
                    <p:nvPr/>
                  </p:nvSpPr>
                  <p:spPr bwMode="auto">
                    <a:xfrm>
                      <a:off x="285750" y="552450"/>
                      <a:ext cx="3435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p>
                              <m:sSupPr>
                                <m:ctrlPr>
                                  <a:rPr lang="en-IN" sz="12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120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I</m:t>
                                </m:r>
                              </m:e>
                              <m:sup>
                                <m:r>
                                  <a:rPr lang="en-US" sz="12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sup>
                            </m:s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56" name="Text Box 2">
                      <a:extLst>
                        <a:ext uri="{FF2B5EF4-FFF2-40B4-BE49-F238E27FC236}">
                          <a16:creationId xmlns:a16="http://schemas.microsoft.com/office/drawing/2014/main" id="{31DE85EF-0D8E-47F1-9FFF-49E0D8A52E89}"/>
                        </a:ext>
                      </a:extLst>
                    </p:cNvPr>
                    <p:cNvSpPr txBox="1">
                      <a:spLocks noRot="1" noChangeAspect="1" noMove="1" noResize="1" noEditPoints="1" noAdjustHandles="1" noChangeArrowheads="1" noChangeShapeType="1" noTextEdit="1"/>
                    </p:cNvSpPr>
                    <p:nvPr/>
                  </p:nvSpPr>
                  <p:spPr bwMode="auto">
                    <a:xfrm>
                      <a:off x="285750" y="552450"/>
                      <a:ext cx="343534" cy="344804"/>
                    </a:xfrm>
                    <a:prstGeom prst="rect">
                      <a:avLst/>
                    </a:prstGeom>
                    <a:blipFill>
                      <a:blip r:embed="rId11"/>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7" name="Text Box 2">
                      <a:extLst>
                        <a:ext uri="{FF2B5EF4-FFF2-40B4-BE49-F238E27FC236}">
                          <a16:creationId xmlns:a16="http://schemas.microsoft.com/office/drawing/2014/main" id="{75714266-3DF5-44B9-ADA1-887733C49BA6}"/>
                        </a:ext>
                      </a:extLst>
                    </p:cNvPr>
                    <p:cNvSpPr txBox="1">
                      <a:spLocks noChangeArrowheads="1"/>
                    </p:cNvSpPr>
                    <p:nvPr/>
                  </p:nvSpPr>
                  <p:spPr bwMode="auto">
                    <a:xfrm>
                      <a:off x="466725" y="152400"/>
                      <a:ext cx="3435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p>
                              <m:sSupPr>
                                <m:ctrlPr>
                                  <a:rPr lang="en-IN" sz="12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120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I</m:t>
                                </m:r>
                              </m:e>
                              <m:sup>
                                <m:r>
                                  <a:rPr lang="en-US" sz="12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sup>
                            </m:s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57" name="Text Box 2">
                      <a:extLst>
                        <a:ext uri="{FF2B5EF4-FFF2-40B4-BE49-F238E27FC236}">
                          <a16:creationId xmlns:a16="http://schemas.microsoft.com/office/drawing/2014/main" id="{75714266-3DF5-44B9-ADA1-887733C49BA6}"/>
                        </a:ext>
                      </a:extLst>
                    </p:cNvPr>
                    <p:cNvSpPr txBox="1">
                      <a:spLocks noRot="1" noChangeAspect="1" noMove="1" noResize="1" noEditPoints="1" noAdjustHandles="1" noChangeArrowheads="1" noChangeShapeType="1" noTextEdit="1"/>
                    </p:cNvSpPr>
                    <p:nvPr/>
                  </p:nvSpPr>
                  <p:spPr bwMode="auto">
                    <a:xfrm>
                      <a:off x="466725" y="152400"/>
                      <a:ext cx="343534" cy="344804"/>
                    </a:xfrm>
                    <a:prstGeom prst="rect">
                      <a:avLst/>
                    </a:prstGeom>
                    <a:blipFill>
                      <a:blip r:embed="rId12"/>
                      <a:stretch>
                        <a:fillRect/>
                      </a:stretch>
                    </a:blipFill>
                    <a:ln w="9525">
                      <a:noFill/>
                      <a:miter lim="800000"/>
                      <a:headEnd/>
                      <a:tailEnd/>
                    </a:ln>
                  </p:spPr>
                  <p:txBody>
                    <a:bodyPr/>
                    <a:lstStyle/>
                    <a:p>
                      <a:r>
                        <a:rPr lang="en-IN">
                          <a:noFill/>
                        </a:rPr>
                        <a:t> </a:t>
                      </a:r>
                    </a:p>
                  </p:txBody>
                </p:sp>
              </mc:Fallback>
            </mc:AlternateContent>
          </p:grpSp>
        </p:grpSp>
        <p:sp>
          <p:nvSpPr>
            <p:cNvPr id="151" name="Rectangle 150">
              <a:extLst>
                <a:ext uri="{FF2B5EF4-FFF2-40B4-BE49-F238E27FC236}">
                  <a16:creationId xmlns:a16="http://schemas.microsoft.com/office/drawing/2014/main" id="{A7BB612E-831B-43F8-B941-E2F3FE37B54A}"/>
                </a:ext>
              </a:extLst>
            </p:cNvPr>
            <p:cNvSpPr/>
            <p:nvPr/>
          </p:nvSpPr>
          <p:spPr>
            <a:xfrm>
              <a:off x="0" y="0"/>
              <a:ext cx="3552825" cy="3048000"/>
            </a:xfrm>
            <a:prstGeom prst="rect">
              <a:avLst/>
            </a:prstGeom>
            <a:noFill/>
            <a:ln w="9525"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195" name="Group 194">
            <a:extLst>
              <a:ext uri="{FF2B5EF4-FFF2-40B4-BE49-F238E27FC236}">
                <a16:creationId xmlns:a16="http://schemas.microsoft.com/office/drawing/2014/main" id="{F03B8DFC-C70F-4325-81D1-2F22B794C8FD}"/>
              </a:ext>
            </a:extLst>
          </p:cNvPr>
          <p:cNvGrpSpPr/>
          <p:nvPr/>
        </p:nvGrpSpPr>
        <p:grpSpPr>
          <a:xfrm>
            <a:off x="861925" y="2241226"/>
            <a:ext cx="2815827" cy="1135913"/>
            <a:chOff x="1015086" y="2303437"/>
            <a:chExt cx="2815827" cy="1135913"/>
          </a:xfrm>
        </p:grpSpPr>
        <p:grpSp>
          <p:nvGrpSpPr>
            <p:cNvPr id="9" name="Group 8">
              <a:extLst>
                <a:ext uri="{FF2B5EF4-FFF2-40B4-BE49-F238E27FC236}">
                  <a16:creationId xmlns:a16="http://schemas.microsoft.com/office/drawing/2014/main" id="{A5BE9BBA-5A16-4CCC-AC79-E99AA59B1227}"/>
                </a:ext>
              </a:extLst>
            </p:cNvPr>
            <p:cNvGrpSpPr/>
            <p:nvPr/>
          </p:nvGrpSpPr>
          <p:grpSpPr>
            <a:xfrm>
              <a:off x="1073108" y="2430020"/>
              <a:ext cx="2757805" cy="982980"/>
              <a:chOff x="0" y="0"/>
              <a:chExt cx="2757805" cy="982980"/>
            </a:xfrm>
          </p:grpSpPr>
          <p:grpSp>
            <p:nvGrpSpPr>
              <p:cNvPr id="11" name="Group 10">
                <a:extLst>
                  <a:ext uri="{FF2B5EF4-FFF2-40B4-BE49-F238E27FC236}">
                    <a16:creationId xmlns:a16="http://schemas.microsoft.com/office/drawing/2014/main" id="{51E76BC0-B3E5-4C61-8442-1FA7DA749E97}"/>
                  </a:ext>
                </a:extLst>
              </p:cNvPr>
              <p:cNvGrpSpPr/>
              <p:nvPr/>
            </p:nvGrpSpPr>
            <p:grpSpPr>
              <a:xfrm>
                <a:off x="0" y="0"/>
                <a:ext cx="2757805" cy="982980"/>
                <a:chOff x="0" y="0"/>
                <a:chExt cx="2757805" cy="982980"/>
              </a:xfrm>
            </p:grpSpPr>
            <p:grpSp>
              <p:nvGrpSpPr>
                <p:cNvPr id="18" name="Group 17">
                  <a:extLst>
                    <a:ext uri="{FF2B5EF4-FFF2-40B4-BE49-F238E27FC236}">
                      <a16:creationId xmlns:a16="http://schemas.microsoft.com/office/drawing/2014/main" id="{64824A58-E742-4791-8A92-E8EA3D9325ED}"/>
                    </a:ext>
                  </a:extLst>
                </p:cNvPr>
                <p:cNvGrpSpPr/>
                <p:nvPr/>
              </p:nvGrpSpPr>
              <p:grpSpPr>
                <a:xfrm>
                  <a:off x="0" y="15240"/>
                  <a:ext cx="2757805" cy="967740"/>
                  <a:chOff x="0" y="0"/>
                  <a:chExt cx="2757805" cy="967740"/>
                </a:xfrm>
              </p:grpSpPr>
              <p:grpSp>
                <p:nvGrpSpPr>
                  <p:cNvPr id="23" name="Group 22">
                    <a:extLst>
                      <a:ext uri="{FF2B5EF4-FFF2-40B4-BE49-F238E27FC236}">
                        <a16:creationId xmlns:a16="http://schemas.microsoft.com/office/drawing/2014/main" id="{DBCF5E46-4A2A-49E9-887F-68CA3BE6C9C7}"/>
                      </a:ext>
                    </a:extLst>
                  </p:cNvPr>
                  <p:cNvGrpSpPr/>
                  <p:nvPr/>
                </p:nvGrpSpPr>
                <p:grpSpPr>
                  <a:xfrm>
                    <a:off x="899160" y="0"/>
                    <a:ext cx="754380" cy="655320"/>
                    <a:chOff x="0" y="0"/>
                    <a:chExt cx="754380" cy="655320"/>
                  </a:xfrm>
                </p:grpSpPr>
                <p:sp>
                  <p:nvSpPr>
                    <p:cNvPr id="69" name="Rectangle 68">
                      <a:extLst>
                        <a:ext uri="{FF2B5EF4-FFF2-40B4-BE49-F238E27FC236}">
                          <a16:creationId xmlns:a16="http://schemas.microsoft.com/office/drawing/2014/main" id="{0E6F7DAD-6722-44F2-A027-41B2784E3503}"/>
                        </a:ext>
                      </a:extLst>
                    </p:cNvPr>
                    <p:cNvSpPr/>
                    <p:nvPr/>
                  </p:nvSpPr>
                  <p:spPr>
                    <a:xfrm>
                      <a:off x="53340" y="0"/>
                      <a:ext cx="655320" cy="655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70" name="Text Box 2">
                      <a:extLst>
                        <a:ext uri="{FF2B5EF4-FFF2-40B4-BE49-F238E27FC236}">
                          <a16:creationId xmlns:a16="http://schemas.microsoft.com/office/drawing/2014/main" id="{1E15DCE6-95AE-42E4-B05E-C88956274069}"/>
                        </a:ext>
                      </a:extLst>
                    </p:cNvPr>
                    <p:cNvSpPr txBox="1">
                      <a:spLocks noChangeArrowheads="1"/>
                    </p:cNvSpPr>
                    <p:nvPr/>
                  </p:nvSpPr>
                  <p:spPr bwMode="auto">
                    <a:xfrm>
                      <a:off x="0" y="99060"/>
                      <a:ext cx="754380" cy="46482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r>
                        <a:rPr lang="en-IN" sz="1100">
                          <a:effectLst/>
                          <a:latin typeface="Times New Roman" panose="02020603050405020304" pitchFamily="18" charset="0"/>
                          <a:ea typeface="Arial" panose="020B0604020202020204" pitchFamily="34" charset="0"/>
                          <a:cs typeface="Times New Roman" panose="02020603050405020304" pitchFamily="18" charset="0"/>
                        </a:rPr>
                        <a:t>Two Port </a:t>
                      </a:r>
                    </a:p>
                    <a:p>
                      <a:pPr algn="ctr">
                        <a:lnSpc>
                          <a:spcPct val="107000"/>
                        </a:lnSpc>
                        <a:spcBef>
                          <a:spcPts val="400"/>
                        </a:spcBef>
                        <a:spcAft>
                          <a:spcPts val="0"/>
                        </a:spcAft>
                      </a:pPr>
                      <a:r>
                        <a:rPr lang="en-IN" sz="1100">
                          <a:effectLst/>
                          <a:latin typeface="Times New Roman" panose="02020603050405020304" pitchFamily="18" charset="0"/>
                          <a:ea typeface="Arial" panose="020B0604020202020204" pitchFamily="34" charset="0"/>
                          <a:cs typeface="Times New Roman" panose="02020603050405020304" pitchFamily="18" charset="0"/>
                        </a:rPr>
                        <a:t>Network</a:t>
                      </a:r>
                    </a:p>
                  </p:txBody>
                </p:sp>
              </p:grpSp>
              <p:grpSp>
                <p:nvGrpSpPr>
                  <p:cNvPr id="24" name="Group 23">
                    <a:extLst>
                      <a:ext uri="{FF2B5EF4-FFF2-40B4-BE49-F238E27FC236}">
                        <a16:creationId xmlns:a16="http://schemas.microsoft.com/office/drawing/2014/main" id="{BC1CCE73-CF97-47DE-AEEE-6BBCFF12390C}"/>
                      </a:ext>
                    </a:extLst>
                  </p:cNvPr>
                  <p:cNvGrpSpPr/>
                  <p:nvPr/>
                </p:nvGrpSpPr>
                <p:grpSpPr>
                  <a:xfrm>
                    <a:off x="0" y="114300"/>
                    <a:ext cx="213360" cy="426720"/>
                    <a:chOff x="0" y="0"/>
                    <a:chExt cx="213360" cy="426720"/>
                  </a:xfrm>
                </p:grpSpPr>
                <p:grpSp>
                  <p:nvGrpSpPr>
                    <p:cNvPr id="57" name="Group 56">
                      <a:extLst>
                        <a:ext uri="{FF2B5EF4-FFF2-40B4-BE49-F238E27FC236}">
                          <a16:creationId xmlns:a16="http://schemas.microsoft.com/office/drawing/2014/main" id="{CB474EB6-6CEF-4ACA-ADC9-3E679C252D3B}"/>
                        </a:ext>
                      </a:extLst>
                    </p:cNvPr>
                    <p:cNvGrpSpPr/>
                    <p:nvPr/>
                  </p:nvGrpSpPr>
                  <p:grpSpPr>
                    <a:xfrm>
                      <a:off x="0" y="0"/>
                      <a:ext cx="213360" cy="426720"/>
                      <a:chOff x="0" y="0"/>
                      <a:chExt cx="213360" cy="426720"/>
                    </a:xfrm>
                  </p:grpSpPr>
                  <p:sp>
                    <p:nvSpPr>
                      <p:cNvPr id="65" name="Rectangle 64">
                        <a:extLst>
                          <a:ext uri="{FF2B5EF4-FFF2-40B4-BE49-F238E27FC236}">
                            <a16:creationId xmlns:a16="http://schemas.microsoft.com/office/drawing/2014/main" id="{EAD13F1E-5131-4B67-AC0B-87706C90B1F9}"/>
                          </a:ext>
                        </a:extLst>
                      </p:cNvPr>
                      <p:cNvSpPr/>
                      <p:nvPr/>
                    </p:nvSpPr>
                    <p:spPr>
                      <a:xfrm>
                        <a:off x="0" y="0"/>
                        <a:ext cx="21336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66" name="Group 65">
                        <a:extLst>
                          <a:ext uri="{FF2B5EF4-FFF2-40B4-BE49-F238E27FC236}">
                            <a16:creationId xmlns:a16="http://schemas.microsoft.com/office/drawing/2014/main" id="{949C5B59-D39F-4331-B0DC-BF84EF9851FF}"/>
                          </a:ext>
                        </a:extLst>
                      </p:cNvPr>
                      <p:cNvGrpSpPr/>
                      <p:nvPr/>
                    </p:nvGrpSpPr>
                    <p:grpSpPr>
                      <a:xfrm>
                        <a:off x="0" y="182880"/>
                        <a:ext cx="213360" cy="213360"/>
                        <a:chOff x="0" y="0"/>
                        <a:chExt cx="213360" cy="213360"/>
                      </a:xfrm>
                    </p:grpSpPr>
                    <p:sp>
                      <p:nvSpPr>
                        <p:cNvPr id="67" name="Oval 66">
                          <a:extLst>
                            <a:ext uri="{FF2B5EF4-FFF2-40B4-BE49-F238E27FC236}">
                              <a16:creationId xmlns:a16="http://schemas.microsoft.com/office/drawing/2014/main" id="{95E824D8-22E3-461E-A8B7-B096B2B0B8B4}"/>
                            </a:ext>
                          </a:extLst>
                        </p:cNvPr>
                        <p:cNvSpPr/>
                        <p:nvPr/>
                      </p:nvSpPr>
                      <p:spPr>
                        <a:xfrm>
                          <a:off x="0" y="0"/>
                          <a:ext cx="213360" cy="2133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68" name="Freeform: Shape 67">
                          <a:extLst>
                            <a:ext uri="{FF2B5EF4-FFF2-40B4-BE49-F238E27FC236}">
                              <a16:creationId xmlns:a16="http://schemas.microsoft.com/office/drawing/2014/main" id="{E473C9C1-1B33-4F00-BF86-532337DE9518}"/>
                            </a:ext>
                          </a:extLst>
                        </p:cNvPr>
                        <p:cNvSpPr/>
                        <p:nvPr/>
                      </p:nvSpPr>
                      <p:spPr>
                        <a:xfrm>
                          <a:off x="30480" y="68580"/>
                          <a:ext cx="152400" cy="71120"/>
                        </a:xfrm>
                        <a:custGeom>
                          <a:avLst/>
                          <a:gdLst>
                            <a:gd name="connsiteX0" fmla="*/ 0 w 388620"/>
                            <a:gd name="connsiteY0" fmla="*/ 338883 h 536219"/>
                            <a:gd name="connsiteX1" fmla="*/ 99060 w 388620"/>
                            <a:gd name="connsiteY1" fmla="*/ 3603 h 536219"/>
                            <a:gd name="connsiteX2" fmla="*/ 281940 w 388620"/>
                            <a:gd name="connsiteY2" fmla="*/ 529383 h 536219"/>
                            <a:gd name="connsiteX3" fmla="*/ 388620 w 388620"/>
                            <a:gd name="connsiteY3" fmla="*/ 255063 h 536219"/>
                          </a:gdLst>
                          <a:ahLst/>
                          <a:cxnLst>
                            <a:cxn ang="0">
                              <a:pos x="connsiteX0" y="connsiteY0"/>
                            </a:cxn>
                            <a:cxn ang="0">
                              <a:pos x="connsiteX1" y="connsiteY1"/>
                            </a:cxn>
                            <a:cxn ang="0">
                              <a:pos x="connsiteX2" y="connsiteY2"/>
                            </a:cxn>
                            <a:cxn ang="0">
                              <a:pos x="connsiteX3" y="connsiteY3"/>
                            </a:cxn>
                          </a:cxnLst>
                          <a:rect l="l" t="t" r="r" b="b"/>
                          <a:pathLst>
                            <a:path w="388620" h="536219">
                              <a:moveTo>
                                <a:pt x="0" y="338883"/>
                              </a:moveTo>
                              <a:cubicBezTo>
                                <a:pt x="26035" y="155368"/>
                                <a:pt x="52070" y="-28147"/>
                                <a:pt x="99060" y="3603"/>
                              </a:cubicBezTo>
                              <a:cubicBezTo>
                                <a:pt x="146050" y="35353"/>
                                <a:pt x="233680" y="487473"/>
                                <a:pt x="281940" y="529383"/>
                              </a:cubicBezTo>
                              <a:cubicBezTo>
                                <a:pt x="330200" y="571293"/>
                                <a:pt x="359410" y="413178"/>
                                <a:pt x="388620" y="2550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nvGrpSpPr>
                    <p:cNvPr id="58" name="Group 57">
                      <a:extLst>
                        <a:ext uri="{FF2B5EF4-FFF2-40B4-BE49-F238E27FC236}">
                          <a16:creationId xmlns:a16="http://schemas.microsoft.com/office/drawing/2014/main" id="{E1A4F146-FD11-4C32-A20A-4EEAB359FB58}"/>
                        </a:ext>
                      </a:extLst>
                    </p:cNvPr>
                    <p:cNvGrpSpPr/>
                    <p:nvPr/>
                  </p:nvGrpSpPr>
                  <p:grpSpPr>
                    <a:xfrm>
                      <a:off x="68580" y="15240"/>
                      <a:ext cx="76200" cy="167639"/>
                      <a:chOff x="0" y="0"/>
                      <a:chExt cx="114300" cy="401378"/>
                    </a:xfrm>
                  </p:grpSpPr>
                  <p:grpSp>
                    <p:nvGrpSpPr>
                      <p:cNvPr id="59" name="Group 58">
                        <a:extLst>
                          <a:ext uri="{FF2B5EF4-FFF2-40B4-BE49-F238E27FC236}">
                            <a16:creationId xmlns:a16="http://schemas.microsoft.com/office/drawing/2014/main" id="{BD3AE02A-967F-4B7D-87A1-CC324280A9D0}"/>
                          </a:ext>
                        </a:extLst>
                      </p:cNvPr>
                      <p:cNvGrpSpPr/>
                      <p:nvPr/>
                    </p:nvGrpSpPr>
                    <p:grpSpPr>
                      <a:xfrm>
                        <a:off x="0" y="0"/>
                        <a:ext cx="114300" cy="228600"/>
                        <a:chOff x="0" y="0"/>
                        <a:chExt cx="114300" cy="228600"/>
                      </a:xfrm>
                    </p:grpSpPr>
                    <p:sp>
                      <p:nvSpPr>
                        <p:cNvPr id="63" name="Freeform: Shape 62">
                          <a:extLst>
                            <a:ext uri="{FF2B5EF4-FFF2-40B4-BE49-F238E27FC236}">
                              <a16:creationId xmlns:a16="http://schemas.microsoft.com/office/drawing/2014/main" id="{0E1AC52E-9CED-4F74-9767-06F247BE8718}"/>
                            </a:ext>
                          </a:extLst>
                        </p:cNvPr>
                        <p:cNvSpPr/>
                        <p:nvPr/>
                      </p:nvSpPr>
                      <p:spPr>
                        <a:xfrm>
                          <a:off x="0" y="0"/>
                          <a:ext cx="114300" cy="114300"/>
                        </a:xfrm>
                        <a:custGeom>
                          <a:avLst/>
                          <a:gdLst>
                            <a:gd name="connsiteX0" fmla="*/ 0 w 167640"/>
                            <a:gd name="connsiteY0" fmla="*/ 0 h 327660"/>
                            <a:gd name="connsiteX1" fmla="*/ 167640 w 167640"/>
                            <a:gd name="connsiteY1" fmla="*/ 167640 h 327660"/>
                            <a:gd name="connsiteX2" fmla="*/ 7620 w 167640"/>
                            <a:gd name="connsiteY2" fmla="*/ 327660 h 327660"/>
                            <a:gd name="connsiteX3" fmla="*/ 0 w 167640"/>
                            <a:gd name="connsiteY3" fmla="*/ 327660 h 327660"/>
                            <a:gd name="connsiteX0" fmla="*/ 67056 w 167640"/>
                            <a:gd name="connsiteY0" fmla="*/ 0 h 327660"/>
                            <a:gd name="connsiteX1" fmla="*/ 167640 w 167640"/>
                            <a:gd name="connsiteY1" fmla="*/ 167640 h 327660"/>
                            <a:gd name="connsiteX2" fmla="*/ 7620 w 167640"/>
                            <a:gd name="connsiteY2" fmla="*/ 327660 h 327660"/>
                            <a:gd name="connsiteX3" fmla="*/ 0 w 167640"/>
                            <a:gd name="connsiteY3" fmla="*/ 327660 h 327660"/>
                          </a:gdLst>
                          <a:ahLst/>
                          <a:cxnLst>
                            <a:cxn ang="0">
                              <a:pos x="connsiteX0" y="connsiteY0"/>
                            </a:cxn>
                            <a:cxn ang="0">
                              <a:pos x="connsiteX1" y="connsiteY1"/>
                            </a:cxn>
                            <a:cxn ang="0">
                              <a:pos x="connsiteX2" y="connsiteY2"/>
                            </a:cxn>
                            <a:cxn ang="0">
                              <a:pos x="connsiteX3" y="connsiteY3"/>
                            </a:cxn>
                          </a:cxnLst>
                          <a:rect l="l" t="t" r="r" b="b"/>
                          <a:pathLst>
                            <a:path w="167640" h="327660">
                              <a:moveTo>
                                <a:pt x="67056" y="0"/>
                              </a:moveTo>
                              <a:lnTo>
                                <a:pt x="167640" y="167640"/>
                              </a:lnTo>
                              <a:lnTo>
                                <a:pt x="7620" y="327660"/>
                              </a:lnTo>
                              <a:lnTo>
                                <a:pt x="0" y="3276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Bef>
                              <a:spcPts val="400"/>
                            </a:spcBef>
                            <a:spcAft>
                              <a:spcPts val="400"/>
                            </a:spcAft>
                          </a:pPr>
                          <a:r>
                            <a:rPr lang="en-US" sz="1100">
                              <a:effectLst/>
                              <a:latin typeface="Times New Roman" panose="02020603050405020304" pitchFamily="18" charset="0"/>
                              <a:ea typeface="Arial" panose="020B0604020202020204" pitchFamily="34" charset="0"/>
                              <a:cs typeface="Times New Roman" panose="02020603050405020304" pitchFamily="18" charset="0"/>
                            </a:rPr>
                            <a:t> </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4" name="Freeform: Shape 63">
                          <a:extLst>
                            <a:ext uri="{FF2B5EF4-FFF2-40B4-BE49-F238E27FC236}">
                              <a16:creationId xmlns:a16="http://schemas.microsoft.com/office/drawing/2014/main" id="{0E10BFE9-EAC0-48D6-9DCA-C7A27F254062}"/>
                            </a:ext>
                          </a:extLst>
                        </p:cNvPr>
                        <p:cNvSpPr/>
                        <p:nvPr/>
                      </p:nvSpPr>
                      <p:spPr>
                        <a:xfrm>
                          <a:off x="0" y="114300"/>
                          <a:ext cx="114300" cy="114300"/>
                        </a:xfrm>
                        <a:custGeom>
                          <a:avLst/>
                          <a:gdLst>
                            <a:gd name="connsiteX0" fmla="*/ 0 w 167640"/>
                            <a:gd name="connsiteY0" fmla="*/ 0 h 327660"/>
                            <a:gd name="connsiteX1" fmla="*/ 167640 w 167640"/>
                            <a:gd name="connsiteY1" fmla="*/ 167640 h 327660"/>
                            <a:gd name="connsiteX2" fmla="*/ 7620 w 167640"/>
                            <a:gd name="connsiteY2" fmla="*/ 327660 h 327660"/>
                            <a:gd name="connsiteX3" fmla="*/ 0 w 167640"/>
                            <a:gd name="connsiteY3" fmla="*/ 327660 h 327660"/>
                          </a:gdLst>
                          <a:ahLst/>
                          <a:cxnLst>
                            <a:cxn ang="0">
                              <a:pos x="connsiteX0" y="connsiteY0"/>
                            </a:cxn>
                            <a:cxn ang="0">
                              <a:pos x="connsiteX1" y="connsiteY1"/>
                            </a:cxn>
                            <a:cxn ang="0">
                              <a:pos x="connsiteX2" y="connsiteY2"/>
                            </a:cxn>
                            <a:cxn ang="0">
                              <a:pos x="connsiteX3" y="connsiteY3"/>
                            </a:cxn>
                          </a:cxnLst>
                          <a:rect l="l" t="t" r="r" b="b"/>
                          <a:pathLst>
                            <a:path w="167640" h="327660">
                              <a:moveTo>
                                <a:pt x="0" y="0"/>
                              </a:moveTo>
                              <a:lnTo>
                                <a:pt x="167640" y="167640"/>
                              </a:lnTo>
                              <a:lnTo>
                                <a:pt x="7620" y="327660"/>
                              </a:lnTo>
                              <a:lnTo>
                                <a:pt x="0" y="3276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60" name="Group 59">
                        <a:extLst>
                          <a:ext uri="{FF2B5EF4-FFF2-40B4-BE49-F238E27FC236}">
                            <a16:creationId xmlns:a16="http://schemas.microsoft.com/office/drawing/2014/main" id="{98A8D330-6455-4321-BA8D-9AC3A9A8A47B}"/>
                          </a:ext>
                        </a:extLst>
                      </p:cNvPr>
                      <p:cNvGrpSpPr/>
                      <p:nvPr/>
                    </p:nvGrpSpPr>
                    <p:grpSpPr>
                      <a:xfrm>
                        <a:off x="0" y="228600"/>
                        <a:ext cx="114300" cy="172778"/>
                        <a:chOff x="0" y="0"/>
                        <a:chExt cx="114300" cy="172778"/>
                      </a:xfrm>
                    </p:grpSpPr>
                    <p:sp>
                      <p:nvSpPr>
                        <p:cNvPr id="61" name="Freeform: Shape 60">
                          <a:extLst>
                            <a:ext uri="{FF2B5EF4-FFF2-40B4-BE49-F238E27FC236}">
                              <a16:creationId xmlns:a16="http://schemas.microsoft.com/office/drawing/2014/main" id="{A86AC7B8-AE3C-4683-B702-BAF1620769E5}"/>
                            </a:ext>
                          </a:extLst>
                        </p:cNvPr>
                        <p:cNvSpPr/>
                        <p:nvPr/>
                      </p:nvSpPr>
                      <p:spPr>
                        <a:xfrm>
                          <a:off x="0" y="0"/>
                          <a:ext cx="114300" cy="114300"/>
                        </a:xfrm>
                        <a:custGeom>
                          <a:avLst/>
                          <a:gdLst>
                            <a:gd name="connsiteX0" fmla="*/ 0 w 167640"/>
                            <a:gd name="connsiteY0" fmla="*/ 0 h 327660"/>
                            <a:gd name="connsiteX1" fmla="*/ 167640 w 167640"/>
                            <a:gd name="connsiteY1" fmla="*/ 167640 h 327660"/>
                            <a:gd name="connsiteX2" fmla="*/ 7620 w 167640"/>
                            <a:gd name="connsiteY2" fmla="*/ 327660 h 327660"/>
                            <a:gd name="connsiteX3" fmla="*/ 0 w 167640"/>
                            <a:gd name="connsiteY3" fmla="*/ 327660 h 327660"/>
                          </a:gdLst>
                          <a:ahLst/>
                          <a:cxnLst>
                            <a:cxn ang="0">
                              <a:pos x="connsiteX0" y="connsiteY0"/>
                            </a:cxn>
                            <a:cxn ang="0">
                              <a:pos x="connsiteX1" y="connsiteY1"/>
                            </a:cxn>
                            <a:cxn ang="0">
                              <a:pos x="connsiteX2" y="connsiteY2"/>
                            </a:cxn>
                            <a:cxn ang="0">
                              <a:pos x="connsiteX3" y="connsiteY3"/>
                            </a:cxn>
                          </a:cxnLst>
                          <a:rect l="l" t="t" r="r" b="b"/>
                          <a:pathLst>
                            <a:path w="167640" h="327660">
                              <a:moveTo>
                                <a:pt x="0" y="0"/>
                              </a:moveTo>
                              <a:lnTo>
                                <a:pt x="167640" y="167640"/>
                              </a:lnTo>
                              <a:lnTo>
                                <a:pt x="7620" y="327660"/>
                              </a:lnTo>
                              <a:lnTo>
                                <a:pt x="0" y="3276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62" name="Freeform: Shape 61">
                          <a:extLst>
                            <a:ext uri="{FF2B5EF4-FFF2-40B4-BE49-F238E27FC236}">
                              <a16:creationId xmlns:a16="http://schemas.microsoft.com/office/drawing/2014/main" id="{39DF5243-8CBE-4AAD-B1CE-3875D224001B}"/>
                            </a:ext>
                          </a:extLst>
                        </p:cNvPr>
                        <p:cNvSpPr/>
                        <p:nvPr/>
                      </p:nvSpPr>
                      <p:spPr>
                        <a:xfrm>
                          <a:off x="0" y="114299"/>
                          <a:ext cx="76200" cy="58479"/>
                        </a:xfrm>
                        <a:custGeom>
                          <a:avLst/>
                          <a:gdLst>
                            <a:gd name="connsiteX0" fmla="*/ 0 w 167640"/>
                            <a:gd name="connsiteY0" fmla="*/ 0 h 327660"/>
                            <a:gd name="connsiteX1" fmla="*/ 167640 w 167640"/>
                            <a:gd name="connsiteY1" fmla="*/ 167640 h 327660"/>
                            <a:gd name="connsiteX2" fmla="*/ 7620 w 167640"/>
                            <a:gd name="connsiteY2" fmla="*/ 327660 h 327660"/>
                            <a:gd name="connsiteX3" fmla="*/ 0 w 167640"/>
                            <a:gd name="connsiteY3" fmla="*/ 327660 h 327660"/>
                            <a:gd name="connsiteX0" fmla="*/ 0 w 167640"/>
                            <a:gd name="connsiteY0" fmla="*/ 0 h 327660"/>
                            <a:gd name="connsiteX1" fmla="*/ 167640 w 167640"/>
                            <a:gd name="connsiteY1" fmla="*/ 167640 h 327660"/>
                            <a:gd name="connsiteX2" fmla="*/ 7620 w 167640"/>
                            <a:gd name="connsiteY2" fmla="*/ 327660 h 327660"/>
                            <a:gd name="connsiteX0" fmla="*/ 0 w 167640"/>
                            <a:gd name="connsiteY0" fmla="*/ 0 h 167640"/>
                            <a:gd name="connsiteX1" fmla="*/ 167640 w 167640"/>
                            <a:gd name="connsiteY1" fmla="*/ 167640 h 167640"/>
                            <a:gd name="connsiteX0" fmla="*/ 0 w 167640"/>
                            <a:gd name="connsiteY0" fmla="*/ 0 h 167640"/>
                            <a:gd name="connsiteX1" fmla="*/ 167640 w 167640"/>
                            <a:gd name="connsiteY1" fmla="*/ 167640 h 167640"/>
                            <a:gd name="connsiteX0" fmla="*/ 0 w 111760"/>
                            <a:gd name="connsiteY0" fmla="*/ 0 h 167640"/>
                            <a:gd name="connsiteX1" fmla="*/ 111760 w 111760"/>
                            <a:gd name="connsiteY1" fmla="*/ 167640 h 167640"/>
                          </a:gdLst>
                          <a:ahLst/>
                          <a:cxnLst>
                            <a:cxn ang="0">
                              <a:pos x="connsiteX0" y="connsiteY0"/>
                            </a:cxn>
                            <a:cxn ang="0">
                              <a:pos x="connsiteX1" y="connsiteY1"/>
                            </a:cxn>
                          </a:cxnLst>
                          <a:rect l="l" t="t" r="r" b="b"/>
                          <a:pathLst>
                            <a:path w="111760" h="167640">
                              <a:moveTo>
                                <a:pt x="0" y="0"/>
                              </a:moveTo>
                              <a:lnTo>
                                <a:pt x="111760" y="1676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grpSp>
                <p:nvGrpSpPr>
                  <p:cNvPr id="25" name="Group 24">
                    <a:extLst>
                      <a:ext uri="{FF2B5EF4-FFF2-40B4-BE49-F238E27FC236}">
                        <a16:creationId xmlns:a16="http://schemas.microsoft.com/office/drawing/2014/main" id="{FFB02FF7-1EEA-43EF-A214-C98357A235ED}"/>
                      </a:ext>
                    </a:extLst>
                  </p:cNvPr>
                  <p:cNvGrpSpPr/>
                  <p:nvPr/>
                </p:nvGrpSpPr>
                <p:grpSpPr>
                  <a:xfrm>
                    <a:off x="2259330" y="167640"/>
                    <a:ext cx="498475" cy="655319"/>
                    <a:chOff x="643442" y="0"/>
                    <a:chExt cx="499558" cy="1089123"/>
                  </a:xfrm>
                </p:grpSpPr>
                <p:grpSp>
                  <p:nvGrpSpPr>
                    <p:cNvPr id="36" name="Group 35">
                      <a:extLst>
                        <a:ext uri="{FF2B5EF4-FFF2-40B4-BE49-F238E27FC236}">
                          <a16:creationId xmlns:a16="http://schemas.microsoft.com/office/drawing/2014/main" id="{3CCB6154-401D-47DD-B254-997EC9C5E5AA}"/>
                        </a:ext>
                      </a:extLst>
                    </p:cNvPr>
                    <p:cNvGrpSpPr/>
                    <p:nvPr/>
                  </p:nvGrpSpPr>
                  <p:grpSpPr>
                    <a:xfrm>
                      <a:off x="647700" y="0"/>
                      <a:ext cx="495300" cy="1012637"/>
                      <a:chOff x="2545080" y="213360"/>
                      <a:chExt cx="495300" cy="1013460"/>
                    </a:xfrm>
                  </p:grpSpPr>
                  <p:grpSp>
                    <p:nvGrpSpPr>
                      <p:cNvPr id="38" name="Group 37">
                        <a:extLst>
                          <a:ext uri="{FF2B5EF4-FFF2-40B4-BE49-F238E27FC236}">
                            <a16:creationId xmlns:a16="http://schemas.microsoft.com/office/drawing/2014/main" id="{03B9B943-1A83-4AF9-AE73-7E636228E428}"/>
                          </a:ext>
                        </a:extLst>
                      </p:cNvPr>
                      <p:cNvGrpSpPr/>
                      <p:nvPr/>
                    </p:nvGrpSpPr>
                    <p:grpSpPr>
                      <a:xfrm>
                        <a:off x="2550150" y="213360"/>
                        <a:ext cx="109216" cy="1013460"/>
                        <a:chOff x="1567170" y="7620"/>
                        <a:chExt cx="109216" cy="1013460"/>
                      </a:xfrm>
                    </p:grpSpPr>
                    <p:sp>
                      <p:nvSpPr>
                        <p:cNvPr id="40" name="Freeform: Shape 39">
                          <a:extLst>
                            <a:ext uri="{FF2B5EF4-FFF2-40B4-BE49-F238E27FC236}">
                              <a16:creationId xmlns:a16="http://schemas.microsoft.com/office/drawing/2014/main" id="{9E8C8B66-815D-4F94-B282-D3FB312B3147}"/>
                            </a:ext>
                          </a:extLst>
                        </p:cNvPr>
                        <p:cNvSpPr/>
                        <p:nvPr/>
                      </p:nvSpPr>
                      <p:spPr>
                        <a:xfrm>
                          <a:off x="1615052" y="807720"/>
                          <a:ext cx="0" cy="213360"/>
                        </a:xfrm>
                        <a:custGeom>
                          <a:avLst/>
                          <a:gdLst>
                            <a:gd name="connsiteX0" fmla="*/ 0 w 1562100"/>
                            <a:gd name="connsiteY0" fmla="*/ 0 h 533400"/>
                            <a:gd name="connsiteX1" fmla="*/ 0 w 1562100"/>
                            <a:gd name="connsiteY1" fmla="*/ 533400 h 533400"/>
                            <a:gd name="connsiteX2" fmla="*/ 1562100 w 1562100"/>
                            <a:gd name="connsiteY2" fmla="*/ 533400 h 533400"/>
                            <a:gd name="connsiteX3" fmla="*/ 1562100 w 1562100"/>
                            <a:gd name="connsiteY3" fmla="*/ 320040 h 533400"/>
                            <a:gd name="connsiteX0" fmla="*/ 0 w 1562100"/>
                            <a:gd name="connsiteY0" fmla="*/ 0 h 446116"/>
                            <a:gd name="connsiteX1" fmla="*/ 0 w 1562100"/>
                            <a:gd name="connsiteY1" fmla="*/ 446116 h 446116"/>
                            <a:gd name="connsiteX2" fmla="*/ 1562100 w 1562100"/>
                            <a:gd name="connsiteY2" fmla="*/ 446116 h 446116"/>
                            <a:gd name="connsiteX3" fmla="*/ 1562100 w 1562100"/>
                            <a:gd name="connsiteY3" fmla="*/ 232756 h 446116"/>
                            <a:gd name="connsiteX0" fmla="*/ 0 w 1562100"/>
                            <a:gd name="connsiteY0" fmla="*/ 0 h 309962"/>
                            <a:gd name="connsiteX1" fmla="*/ 0 w 1562100"/>
                            <a:gd name="connsiteY1" fmla="*/ 309962 h 309962"/>
                            <a:gd name="connsiteX2" fmla="*/ 1562100 w 1562100"/>
                            <a:gd name="connsiteY2" fmla="*/ 309962 h 309962"/>
                            <a:gd name="connsiteX3" fmla="*/ 1562100 w 1562100"/>
                            <a:gd name="connsiteY3" fmla="*/ 96602 h 309962"/>
                            <a:gd name="connsiteX0" fmla="*/ 0 w 1562100"/>
                            <a:gd name="connsiteY0" fmla="*/ 213360 h 213360"/>
                            <a:gd name="connsiteX1" fmla="*/ 1562100 w 1562100"/>
                            <a:gd name="connsiteY1" fmla="*/ 213360 h 213360"/>
                            <a:gd name="connsiteX2" fmla="*/ 1562100 w 1562100"/>
                            <a:gd name="connsiteY2" fmla="*/ 0 h 213360"/>
                            <a:gd name="connsiteX0" fmla="*/ 0 w 0"/>
                            <a:gd name="connsiteY0" fmla="*/ 213360 h 213360"/>
                            <a:gd name="connsiteX1" fmla="*/ 0 w 0"/>
                            <a:gd name="connsiteY1" fmla="*/ 0 h 213360"/>
                          </a:gdLst>
                          <a:ahLst/>
                          <a:cxnLst>
                            <a:cxn ang="0">
                              <a:pos x="connsiteX0" y="connsiteY0"/>
                            </a:cxn>
                            <a:cxn ang="0">
                              <a:pos x="connsiteX1" y="connsiteY1"/>
                            </a:cxn>
                          </a:cxnLst>
                          <a:rect l="l" t="t" r="r" b="b"/>
                          <a:pathLst>
                            <a:path h="213360">
                              <a:moveTo>
                                <a:pt x="0" y="21336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41" name="Freeform: Shape 40">
                          <a:extLst>
                            <a:ext uri="{FF2B5EF4-FFF2-40B4-BE49-F238E27FC236}">
                              <a16:creationId xmlns:a16="http://schemas.microsoft.com/office/drawing/2014/main" id="{1BAF539B-2497-4187-AC3B-BD4FF4544160}"/>
                            </a:ext>
                          </a:extLst>
                        </p:cNvPr>
                        <p:cNvSpPr/>
                        <p:nvPr/>
                      </p:nvSpPr>
                      <p:spPr>
                        <a:xfrm>
                          <a:off x="1638310" y="7620"/>
                          <a:ext cx="0" cy="294125"/>
                        </a:xfrm>
                        <a:custGeom>
                          <a:avLst/>
                          <a:gdLst>
                            <a:gd name="connsiteX0" fmla="*/ 0 w 0"/>
                            <a:gd name="connsiteY0" fmla="*/ 0 h 220980"/>
                            <a:gd name="connsiteX1" fmla="*/ 0 w 0"/>
                            <a:gd name="connsiteY1" fmla="*/ 220980 h 220980"/>
                          </a:gdLst>
                          <a:ahLst/>
                          <a:cxnLst>
                            <a:cxn ang="0">
                              <a:pos x="connsiteX0" y="connsiteY0"/>
                            </a:cxn>
                            <a:cxn ang="0">
                              <a:pos x="connsiteX1" y="connsiteY1"/>
                            </a:cxn>
                          </a:cxnLst>
                          <a:rect l="l" t="t" r="r" b="b"/>
                          <a:pathLst>
                            <a:path h="220980">
                              <a:moveTo>
                                <a:pt x="0" y="0"/>
                              </a:moveTo>
                              <a:lnTo>
                                <a:pt x="0" y="2209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42" name="Group 41">
                          <a:extLst>
                            <a:ext uri="{FF2B5EF4-FFF2-40B4-BE49-F238E27FC236}">
                              <a16:creationId xmlns:a16="http://schemas.microsoft.com/office/drawing/2014/main" id="{75089271-0FCE-4B4E-B88F-38D578A98A1F}"/>
                            </a:ext>
                          </a:extLst>
                        </p:cNvPr>
                        <p:cNvGrpSpPr/>
                        <p:nvPr/>
                      </p:nvGrpSpPr>
                      <p:grpSpPr>
                        <a:xfrm rot="16200000">
                          <a:off x="1370649" y="501970"/>
                          <a:ext cx="502258" cy="109216"/>
                          <a:chOff x="0" y="0"/>
                          <a:chExt cx="792480" cy="144780"/>
                        </a:xfrm>
                      </p:grpSpPr>
                      <p:grpSp>
                        <p:nvGrpSpPr>
                          <p:cNvPr id="43" name="Group 42">
                            <a:extLst>
                              <a:ext uri="{FF2B5EF4-FFF2-40B4-BE49-F238E27FC236}">
                                <a16:creationId xmlns:a16="http://schemas.microsoft.com/office/drawing/2014/main" id="{4837E308-3985-44C0-BC72-9FCB0BF26C4F}"/>
                              </a:ext>
                            </a:extLst>
                          </p:cNvPr>
                          <p:cNvGrpSpPr/>
                          <p:nvPr/>
                        </p:nvGrpSpPr>
                        <p:grpSpPr>
                          <a:xfrm>
                            <a:off x="0" y="0"/>
                            <a:ext cx="365760" cy="144780"/>
                            <a:chOff x="60960" y="7620"/>
                            <a:chExt cx="365760" cy="144780"/>
                          </a:xfrm>
                        </p:grpSpPr>
                        <p:grpSp>
                          <p:nvGrpSpPr>
                            <p:cNvPr id="51" name="Group 50">
                              <a:extLst>
                                <a:ext uri="{FF2B5EF4-FFF2-40B4-BE49-F238E27FC236}">
                                  <a16:creationId xmlns:a16="http://schemas.microsoft.com/office/drawing/2014/main" id="{3ADBA72E-C9A9-4889-AD51-D77AC32EC298}"/>
                                </a:ext>
                              </a:extLst>
                            </p:cNvPr>
                            <p:cNvGrpSpPr/>
                            <p:nvPr/>
                          </p:nvGrpSpPr>
                          <p:grpSpPr>
                            <a:xfrm>
                              <a:off x="60960" y="7620"/>
                              <a:ext cx="152400" cy="137160"/>
                              <a:chOff x="60960" y="7620"/>
                              <a:chExt cx="152400" cy="137160"/>
                            </a:xfrm>
                          </p:grpSpPr>
                          <p:sp>
                            <p:nvSpPr>
                              <p:cNvPr id="55" name="Freeform: Shape 54">
                                <a:extLst>
                                  <a:ext uri="{FF2B5EF4-FFF2-40B4-BE49-F238E27FC236}">
                                    <a16:creationId xmlns:a16="http://schemas.microsoft.com/office/drawing/2014/main" id="{778EE298-FC3D-4274-9F0F-A3E4D7DDC8F5}"/>
                                  </a:ext>
                                </a:extLst>
                              </p:cNvPr>
                              <p:cNvSpPr/>
                              <p:nvPr/>
                            </p:nvSpPr>
                            <p:spPr>
                              <a:xfrm>
                                <a:off x="60960" y="68580"/>
                                <a:ext cx="45720" cy="68580"/>
                              </a:xfrm>
                              <a:custGeom>
                                <a:avLst/>
                                <a:gdLst>
                                  <a:gd name="connsiteX0" fmla="*/ 0 w 106680"/>
                                  <a:gd name="connsiteY0" fmla="*/ 137160 h 137160"/>
                                  <a:gd name="connsiteX1" fmla="*/ 60960 w 106680"/>
                                  <a:gd name="connsiteY1" fmla="*/ 0 h 137160"/>
                                  <a:gd name="connsiteX2" fmla="*/ 106680 w 106680"/>
                                  <a:gd name="connsiteY2" fmla="*/ 129540 h 137160"/>
                                  <a:gd name="connsiteX0" fmla="*/ 0 w 45720"/>
                                  <a:gd name="connsiteY0" fmla="*/ 0 h 129540"/>
                                  <a:gd name="connsiteX1" fmla="*/ 45720 w 45720"/>
                                  <a:gd name="connsiteY1" fmla="*/ 129540 h 129540"/>
                                  <a:gd name="connsiteX0" fmla="*/ 0 w 45720"/>
                                  <a:gd name="connsiteY0" fmla="*/ 0 h 68580"/>
                                  <a:gd name="connsiteX1" fmla="*/ 45720 w 45720"/>
                                  <a:gd name="connsiteY1" fmla="*/ 68580 h 68580"/>
                                </a:gdLst>
                                <a:ahLst/>
                                <a:cxnLst>
                                  <a:cxn ang="0">
                                    <a:pos x="connsiteX0" y="connsiteY0"/>
                                  </a:cxn>
                                  <a:cxn ang="0">
                                    <a:pos x="connsiteX1" y="connsiteY1"/>
                                  </a:cxn>
                                </a:cxnLst>
                                <a:rect l="l" t="t" r="r" b="b"/>
                                <a:pathLst>
                                  <a:path w="45720" h="68580">
                                    <a:moveTo>
                                      <a:pt x="0" y="0"/>
                                    </a:moveTo>
                                    <a:lnTo>
                                      <a:pt x="45720" y="685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56" name="Freeform: Shape 55">
                                <a:extLst>
                                  <a:ext uri="{FF2B5EF4-FFF2-40B4-BE49-F238E27FC236}">
                                    <a16:creationId xmlns:a16="http://schemas.microsoft.com/office/drawing/2014/main" id="{FF1F0F7F-8312-46F1-82E9-9491993CD720}"/>
                                  </a:ext>
                                </a:extLst>
                              </p:cNvPr>
                              <p:cNvSpPr/>
                              <p:nvPr/>
                            </p:nvSpPr>
                            <p:spPr>
                              <a:xfrm>
                                <a:off x="106680" y="762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52" name="Group 51">
                              <a:extLst>
                                <a:ext uri="{FF2B5EF4-FFF2-40B4-BE49-F238E27FC236}">
                                  <a16:creationId xmlns:a16="http://schemas.microsoft.com/office/drawing/2014/main" id="{6DEDFCE1-3990-411A-822F-2CCA416CF27A}"/>
                                </a:ext>
                              </a:extLst>
                            </p:cNvPr>
                            <p:cNvGrpSpPr/>
                            <p:nvPr/>
                          </p:nvGrpSpPr>
                          <p:grpSpPr>
                            <a:xfrm>
                              <a:off x="213360" y="7620"/>
                              <a:ext cx="213360" cy="144780"/>
                              <a:chOff x="0" y="-7620"/>
                              <a:chExt cx="213360" cy="144780"/>
                            </a:xfrm>
                          </p:grpSpPr>
                          <p:sp>
                            <p:nvSpPr>
                              <p:cNvPr id="53" name="Freeform: Shape 52">
                                <a:extLst>
                                  <a:ext uri="{FF2B5EF4-FFF2-40B4-BE49-F238E27FC236}">
                                    <a16:creationId xmlns:a16="http://schemas.microsoft.com/office/drawing/2014/main" id="{00CC62C3-0BC8-43E7-ABD6-F08268FF12AC}"/>
                                  </a:ext>
                                </a:extLst>
                              </p:cNvPr>
                              <p:cNvSpPr/>
                              <p:nvPr/>
                            </p:nvSpPr>
                            <p:spPr>
                              <a:xfrm>
                                <a:off x="0" y="-762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54" name="Freeform: Shape 53">
                                <a:extLst>
                                  <a:ext uri="{FF2B5EF4-FFF2-40B4-BE49-F238E27FC236}">
                                    <a16:creationId xmlns:a16="http://schemas.microsoft.com/office/drawing/2014/main" id="{78554B8D-2978-4ACE-9B77-10C9CB28AC96}"/>
                                  </a:ext>
                                </a:extLst>
                              </p:cNvPr>
                              <p:cNvSpPr/>
                              <p:nvPr/>
                            </p:nvSpPr>
                            <p:spPr>
                              <a:xfrm>
                                <a:off x="106680" y="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nvGrpSpPr>
                          <p:cNvPr id="44" name="Group 43">
                            <a:extLst>
                              <a:ext uri="{FF2B5EF4-FFF2-40B4-BE49-F238E27FC236}">
                                <a16:creationId xmlns:a16="http://schemas.microsoft.com/office/drawing/2014/main" id="{798A94B9-0B04-4746-B03F-9AC976B96B7D}"/>
                              </a:ext>
                            </a:extLst>
                          </p:cNvPr>
                          <p:cNvGrpSpPr/>
                          <p:nvPr/>
                        </p:nvGrpSpPr>
                        <p:grpSpPr>
                          <a:xfrm>
                            <a:off x="365760" y="3810"/>
                            <a:ext cx="426720" cy="137160"/>
                            <a:chOff x="0" y="15240"/>
                            <a:chExt cx="426720" cy="137160"/>
                          </a:xfrm>
                        </p:grpSpPr>
                        <p:grpSp>
                          <p:nvGrpSpPr>
                            <p:cNvPr id="45" name="Group 44">
                              <a:extLst>
                                <a:ext uri="{FF2B5EF4-FFF2-40B4-BE49-F238E27FC236}">
                                  <a16:creationId xmlns:a16="http://schemas.microsoft.com/office/drawing/2014/main" id="{556A6D1F-19B1-40A6-9D52-2E3FB3C48E19}"/>
                                </a:ext>
                              </a:extLst>
                            </p:cNvPr>
                            <p:cNvGrpSpPr/>
                            <p:nvPr/>
                          </p:nvGrpSpPr>
                          <p:grpSpPr>
                            <a:xfrm>
                              <a:off x="0" y="15240"/>
                              <a:ext cx="213360" cy="137160"/>
                              <a:chOff x="0" y="15240"/>
                              <a:chExt cx="213360" cy="137160"/>
                            </a:xfrm>
                          </p:grpSpPr>
                          <p:sp>
                            <p:nvSpPr>
                              <p:cNvPr id="49" name="Freeform: Shape 48">
                                <a:extLst>
                                  <a:ext uri="{FF2B5EF4-FFF2-40B4-BE49-F238E27FC236}">
                                    <a16:creationId xmlns:a16="http://schemas.microsoft.com/office/drawing/2014/main" id="{15DF75EC-B1A7-481E-AF6D-EC67BE109893}"/>
                                  </a:ext>
                                </a:extLst>
                              </p:cNvPr>
                              <p:cNvSpPr/>
                              <p:nvPr/>
                            </p:nvSpPr>
                            <p:spPr>
                              <a:xfrm>
                                <a:off x="0" y="1524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50" name="Freeform: Shape 49">
                                <a:extLst>
                                  <a:ext uri="{FF2B5EF4-FFF2-40B4-BE49-F238E27FC236}">
                                    <a16:creationId xmlns:a16="http://schemas.microsoft.com/office/drawing/2014/main" id="{49FAC2E9-0C4E-4BE4-A077-9A5648247179}"/>
                                  </a:ext>
                                </a:extLst>
                              </p:cNvPr>
                              <p:cNvSpPr/>
                              <p:nvPr/>
                            </p:nvSpPr>
                            <p:spPr>
                              <a:xfrm>
                                <a:off x="106680" y="1524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46" name="Group 45">
                              <a:extLst>
                                <a:ext uri="{FF2B5EF4-FFF2-40B4-BE49-F238E27FC236}">
                                  <a16:creationId xmlns:a16="http://schemas.microsoft.com/office/drawing/2014/main" id="{06FA4B31-DB55-44F1-AC23-47E36C4EAA51}"/>
                                </a:ext>
                              </a:extLst>
                            </p:cNvPr>
                            <p:cNvGrpSpPr/>
                            <p:nvPr/>
                          </p:nvGrpSpPr>
                          <p:grpSpPr>
                            <a:xfrm>
                              <a:off x="213360" y="15240"/>
                              <a:ext cx="213360" cy="137160"/>
                              <a:chOff x="0" y="0"/>
                              <a:chExt cx="213360" cy="137160"/>
                            </a:xfrm>
                          </p:grpSpPr>
                          <p:sp>
                            <p:nvSpPr>
                              <p:cNvPr id="47" name="Freeform: Shape 46">
                                <a:extLst>
                                  <a:ext uri="{FF2B5EF4-FFF2-40B4-BE49-F238E27FC236}">
                                    <a16:creationId xmlns:a16="http://schemas.microsoft.com/office/drawing/2014/main" id="{776D105F-3A5C-4D79-A8A4-D5985FB88EDD}"/>
                                  </a:ext>
                                </a:extLst>
                              </p:cNvPr>
                              <p:cNvSpPr/>
                              <p:nvPr/>
                            </p:nvSpPr>
                            <p:spPr>
                              <a:xfrm>
                                <a:off x="0" y="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48" name="Freeform: Shape 47">
                                <a:extLst>
                                  <a:ext uri="{FF2B5EF4-FFF2-40B4-BE49-F238E27FC236}">
                                    <a16:creationId xmlns:a16="http://schemas.microsoft.com/office/drawing/2014/main" id="{D90FF113-099E-4B8C-B3F8-98E4A535BF10}"/>
                                  </a:ext>
                                </a:extLst>
                              </p:cNvPr>
                              <p:cNvSpPr/>
                              <p:nvPr/>
                            </p:nvSpPr>
                            <p:spPr>
                              <a:xfrm>
                                <a:off x="106680" y="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 name="connsiteX0" fmla="*/ 0 w 106680"/>
                                  <a:gd name="connsiteY0" fmla="*/ 137160 h 137160"/>
                                  <a:gd name="connsiteX1" fmla="*/ 60960 w 106680"/>
                                  <a:gd name="connsiteY1" fmla="*/ 0 h 137160"/>
                                  <a:gd name="connsiteX2" fmla="*/ 106680 w 106680"/>
                                  <a:gd name="connsiteY2" fmla="*/ 9906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990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grpSp>
                  <mc:AlternateContent xmlns:mc="http://schemas.openxmlformats.org/markup-compatibility/2006" xmlns:a14="http://schemas.microsoft.com/office/drawing/2010/main">
                    <mc:Choice Requires="a14">
                      <p:sp>
                        <p:nvSpPr>
                          <p:cNvPr id="39" name="Text Box 2">
                            <a:extLst>
                              <a:ext uri="{FF2B5EF4-FFF2-40B4-BE49-F238E27FC236}">
                                <a16:creationId xmlns:a16="http://schemas.microsoft.com/office/drawing/2014/main" id="{0C522FB4-8BA1-4930-B7C7-1C2FB445DF2D}"/>
                              </a:ext>
                            </a:extLst>
                          </p:cNvPr>
                          <p:cNvSpPr txBox="1">
                            <a:spLocks noChangeArrowheads="1"/>
                          </p:cNvSpPr>
                          <p:nvPr/>
                        </p:nvSpPr>
                        <p:spPr bwMode="auto">
                          <a:xfrm>
                            <a:off x="2545080" y="609601"/>
                            <a:ext cx="495300" cy="5318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sSubPr>
                                    <m:e>
                                      <m:r>
                                        <a:rPr lang="en-IN" sz="11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IN" sz="1100" i="1">
                                          <a:effectLst/>
                                          <a:latin typeface="Cambria Math" panose="02040503050406030204" pitchFamily="18" charset="0"/>
                                          <a:ea typeface="Arial" panose="020B0604020202020204" pitchFamily="34" charset="0"/>
                                          <a:cs typeface="Times New Roman" panose="02020603050405020304" pitchFamily="18" charset="0"/>
                                        </a:rPr>
                                        <m:t>𝐿</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9" name="Text Box 2">
                            <a:extLst>
                              <a:ext uri="{FF2B5EF4-FFF2-40B4-BE49-F238E27FC236}">
                                <a16:creationId xmlns:a16="http://schemas.microsoft.com/office/drawing/2014/main" id="{0C522FB4-8BA1-4930-B7C7-1C2FB445DF2D}"/>
                              </a:ext>
                            </a:extLst>
                          </p:cNvPr>
                          <p:cNvSpPr txBox="1">
                            <a:spLocks noRot="1" noChangeAspect="1" noMove="1" noResize="1" noEditPoints="1" noAdjustHandles="1" noChangeArrowheads="1" noChangeShapeType="1" noTextEdit="1"/>
                          </p:cNvSpPr>
                          <p:nvPr/>
                        </p:nvSpPr>
                        <p:spPr bwMode="auto">
                          <a:xfrm>
                            <a:off x="2545080" y="609601"/>
                            <a:ext cx="495300" cy="531885"/>
                          </a:xfrm>
                          <a:prstGeom prst="rect">
                            <a:avLst/>
                          </a:prstGeom>
                          <a:blipFill>
                            <a:blip r:embed="rId13"/>
                            <a:stretch>
                              <a:fillRect/>
                            </a:stretch>
                          </a:blipFill>
                          <a:ln w="9525">
                            <a:noFill/>
                            <a:miter lim="800000"/>
                            <a:headEnd/>
                            <a:tailEnd/>
                          </a:ln>
                        </p:spPr>
                        <p:txBody>
                          <a:bodyPr/>
                          <a:lstStyle/>
                          <a:p>
                            <a:r>
                              <a:rPr lang="en-IN">
                                <a:noFill/>
                              </a:rPr>
                              <a:t> </a:t>
                            </a:r>
                          </a:p>
                        </p:txBody>
                      </p:sp>
                    </mc:Fallback>
                  </mc:AlternateContent>
                </p:grpSp>
                <p:sp>
                  <p:nvSpPr>
                    <p:cNvPr id="37" name="Isosceles Triangle 36">
                      <a:extLst>
                        <a:ext uri="{FF2B5EF4-FFF2-40B4-BE49-F238E27FC236}">
                          <a16:creationId xmlns:a16="http://schemas.microsoft.com/office/drawing/2014/main" id="{D47645B2-315A-41D2-93BB-BB70A405787C}"/>
                        </a:ext>
                      </a:extLst>
                    </p:cNvPr>
                    <p:cNvSpPr/>
                    <p:nvPr/>
                  </p:nvSpPr>
                  <p:spPr>
                    <a:xfrm flipV="1">
                      <a:off x="643442" y="990589"/>
                      <a:ext cx="114300" cy="9853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mc:AlternateContent xmlns:mc="http://schemas.openxmlformats.org/markup-compatibility/2006" xmlns:a14="http://schemas.microsoft.com/office/drawing/2010/main">
                <mc:Choice Requires="a14">
                  <p:sp>
                    <p:nvSpPr>
                      <p:cNvPr id="26" name="Text Box 2">
                        <a:extLst>
                          <a:ext uri="{FF2B5EF4-FFF2-40B4-BE49-F238E27FC236}">
                            <a16:creationId xmlns:a16="http://schemas.microsoft.com/office/drawing/2014/main" id="{C9D37ED6-36DD-4EA5-91A5-47589D370748}"/>
                          </a:ext>
                        </a:extLst>
                      </p:cNvPr>
                      <p:cNvSpPr txBox="1">
                        <a:spLocks noChangeArrowheads="1"/>
                      </p:cNvSpPr>
                      <p:nvPr/>
                    </p:nvSpPr>
                    <p:spPr bwMode="auto">
                      <a:xfrm>
                        <a:off x="99060" y="137160"/>
                        <a:ext cx="494226" cy="31977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sSubPr>
                                <m:e>
                                  <m:r>
                                    <a:rPr lang="en-IN" sz="11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IN" sz="1100" i="1">
                                      <a:effectLst/>
                                      <a:latin typeface="Cambria Math" panose="02040503050406030204" pitchFamily="18" charset="0"/>
                                      <a:ea typeface="Arial" panose="020B0604020202020204" pitchFamily="34" charset="0"/>
                                      <a:cs typeface="Times New Roman" panose="02020603050405020304" pitchFamily="18" charset="0"/>
                                    </a:rPr>
                                    <m:t>𝑆</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6" name="Text Box 2">
                        <a:extLst>
                          <a:ext uri="{FF2B5EF4-FFF2-40B4-BE49-F238E27FC236}">
                            <a16:creationId xmlns:a16="http://schemas.microsoft.com/office/drawing/2014/main" id="{C9D37ED6-36DD-4EA5-91A5-47589D370748}"/>
                          </a:ext>
                        </a:extLst>
                      </p:cNvPr>
                      <p:cNvSpPr txBox="1">
                        <a:spLocks noRot="1" noChangeAspect="1" noMove="1" noResize="1" noEditPoints="1" noAdjustHandles="1" noChangeArrowheads="1" noChangeShapeType="1" noTextEdit="1"/>
                      </p:cNvSpPr>
                      <p:nvPr/>
                    </p:nvSpPr>
                    <p:spPr bwMode="auto">
                      <a:xfrm>
                        <a:off x="99060" y="137160"/>
                        <a:ext cx="494226" cy="319773"/>
                      </a:xfrm>
                      <a:prstGeom prst="rect">
                        <a:avLst/>
                      </a:prstGeom>
                      <a:blipFill>
                        <a:blip r:embed="rId14"/>
                        <a:stretch>
                          <a:fillRect/>
                        </a:stretch>
                      </a:blipFill>
                      <a:ln w="9525">
                        <a:noFill/>
                        <a:miter lim="800000"/>
                        <a:headEnd/>
                        <a:tailEnd/>
                      </a:ln>
                    </p:spPr>
                    <p:txBody>
                      <a:bodyPr/>
                      <a:lstStyle/>
                      <a:p>
                        <a:r>
                          <a:rPr lang="en-IN">
                            <a:noFill/>
                          </a:rPr>
                          <a:t> </a:t>
                        </a:r>
                      </a:p>
                    </p:txBody>
                  </p:sp>
                </mc:Fallback>
              </mc:AlternateContent>
              <p:sp>
                <p:nvSpPr>
                  <p:cNvPr id="27" name="Freeform: Shape 26">
                    <a:extLst>
                      <a:ext uri="{FF2B5EF4-FFF2-40B4-BE49-F238E27FC236}">
                        <a16:creationId xmlns:a16="http://schemas.microsoft.com/office/drawing/2014/main" id="{C8026E9B-FD64-4946-AD58-2A41AB528233}"/>
                      </a:ext>
                    </a:extLst>
                  </p:cNvPr>
                  <p:cNvSpPr/>
                  <p:nvPr/>
                </p:nvSpPr>
                <p:spPr>
                  <a:xfrm>
                    <a:off x="121920" y="45720"/>
                    <a:ext cx="838200" cy="68580"/>
                  </a:xfrm>
                  <a:custGeom>
                    <a:avLst/>
                    <a:gdLst>
                      <a:gd name="connsiteX0" fmla="*/ 0 w 838200"/>
                      <a:gd name="connsiteY0" fmla="*/ 53340 h 53340"/>
                      <a:gd name="connsiteX1" fmla="*/ 0 w 838200"/>
                      <a:gd name="connsiteY1" fmla="*/ 0 h 53340"/>
                      <a:gd name="connsiteX2" fmla="*/ 838200 w 838200"/>
                      <a:gd name="connsiteY2" fmla="*/ 0 h 53340"/>
                    </a:gdLst>
                    <a:ahLst/>
                    <a:cxnLst>
                      <a:cxn ang="0">
                        <a:pos x="connsiteX0" y="connsiteY0"/>
                      </a:cxn>
                      <a:cxn ang="0">
                        <a:pos x="connsiteX1" y="connsiteY1"/>
                      </a:cxn>
                      <a:cxn ang="0">
                        <a:pos x="connsiteX2" y="connsiteY2"/>
                      </a:cxn>
                    </a:cxnLst>
                    <a:rect l="l" t="t" r="r" b="b"/>
                    <a:pathLst>
                      <a:path w="838200" h="53340">
                        <a:moveTo>
                          <a:pt x="0" y="53340"/>
                        </a:moveTo>
                        <a:lnTo>
                          <a:pt x="0" y="0"/>
                        </a:lnTo>
                        <a:lnTo>
                          <a:pt x="8382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8" name="Freeform: Shape 27">
                    <a:extLst>
                      <a:ext uri="{FF2B5EF4-FFF2-40B4-BE49-F238E27FC236}">
                        <a16:creationId xmlns:a16="http://schemas.microsoft.com/office/drawing/2014/main" id="{44BF291B-A6C2-4E44-9716-23A10D0BC233}"/>
                      </a:ext>
                    </a:extLst>
                  </p:cNvPr>
                  <p:cNvSpPr/>
                  <p:nvPr/>
                </p:nvSpPr>
                <p:spPr>
                  <a:xfrm>
                    <a:off x="1615440" y="38100"/>
                    <a:ext cx="724184" cy="129540"/>
                  </a:xfrm>
                  <a:custGeom>
                    <a:avLst/>
                    <a:gdLst>
                      <a:gd name="connsiteX0" fmla="*/ 0 w 449580"/>
                      <a:gd name="connsiteY0" fmla="*/ 0 h 91440"/>
                      <a:gd name="connsiteX1" fmla="*/ 449580 w 449580"/>
                      <a:gd name="connsiteY1" fmla="*/ 0 h 91440"/>
                      <a:gd name="connsiteX2" fmla="*/ 449580 w 449580"/>
                      <a:gd name="connsiteY2" fmla="*/ 91440 h 91440"/>
                    </a:gdLst>
                    <a:ahLst/>
                    <a:cxnLst>
                      <a:cxn ang="0">
                        <a:pos x="connsiteX0" y="connsiteY0"/>
                      </a:cxn>
                      <a:cxn ang="0">
                        <a:pos x="connsiteX1" y="connsiteY1"/>
                      </a:cxn>
                      <a:cxn ang="0">
                        <a:pos x="connsiteX2" y="connsiteY2"/>
                      </a:cxn>
                    </a:cxnLst>
                    <a:rect l="l" t="t" r="r" b="b"/>
                    <a:pathLst>
                      <a:path w="449580" h="91440">
                        <a:moveTo>
                          <a:pt x="0" y="0"/>
                        </a:moveTo>
                        <a:lnTo>
                          <a:pt x="449580" y="0"/>
                        </a:lnTo>
                        <a:lnTo>
                          <a:pt x="449580" y="914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9" name="Freeform: Shape 28">
                    <a:extLst>
                      <a:ext uri="{FF2B5EF4-FFF2-40B4-BE49-F238E27FC236}">
                        <a16:creationId xmlns:a16="http://schemas.microsoft.com/office/drawing/2014/main" id="{BFA5BD2D-B6D9-4D5C-B09D-56AD7ECFFE86}"/>
                      </a:ext>
                    </a:extLst>
                  </p:cNvPr>
                  <p:cNvSpPr/>
                  <p:nvPr/>
                </p:nvSpPr>
                <p:spPr>
                  <a:xfrm>
                    <a:off x="800100" y="594360"/>
                    <a:ext cx="960120" cy="167640"/>
                  </a:xfrm>
                  <a:custGeom>
                    <a:avLst/>
                    <a:gdLst>
                      <a:gd name="connsiteX0" fmla="*/ 121920 w 960120"/>
                      <a:gd name="connsiteY0" fmla="*/ 0 h 167640"/>
                      <a:gd name="connsiteX1" fmla="*/ 0 w 960120"/>
                      <a:gd name="connsiteY1" fmla="*/ 0 h 167640"/>
                      <a:gd name="connsiteX2" fmla="*/ 0 w 960120"/>
                      <a:gd name="connsiteY2" fmla="*/ 167640 h 167640"/>
                      <a:gd name="connsiteX3" fmla="*/ 960120 w 960120"/>
                      <a:gd name="connsiteY3" fmla="*/ 167640 h 167640"/>
                      <a:gd name="connsiteX4" fmla="*/ 960120 w 960120"/>
                      <a:gd name="connsiteY4" fmla="*/ 7620 h 167640"/>
                      <a:gd name="connsiteX5" fmla="*/ 792480 w 960120"/>
                      <a:gd name="connsiteY5" fmla="*/ 7620 h 167640"/>
                      <a:gd name="connsiteX0" fmla="*/ 152400 w 960120"/>
                      <a:gd name="connsiteY0" fmla="*/ 0 h 167640"/>
                      <a:gd name="connsiteX1" fmla="*/ 0 w 960120"/>
                      <a:gd name="connsiteY1" fmla="*/ 0 h 167640"/>
                      <a:gd name="connsiteX2" fmla="*/ 0 w 960120"/>
                      <a:gd name="connsiteY2" fmla="*/ 167640 h 167640"/>
                      <a:gd name="connsiteX3" fmla="*/ 960120 w 960120"/>
                      <a:gd name="connsiteY3" fmla="*/ 167640 h 167640"/>
                      <a:gd name="connsiteX4" fmla="*/ 960120 w 960120"/>
                      <a:gd name="connsiteY4" fmla="*/ 7620 h 167640"/>
                      <a:gd name="connsiteX5" fmla="*/ 792480 w 960120"/>
                      <a:gd name="connsiteY5" fmla="*/ 762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120" h="167640">
                        <a:moveTo>
                          <a:pt x="152400" y="0"/>
                        </a:moveTo>
                        <a:lnTo>
                          <a:pt x="0" y="0"/>
                        </a:lnTo>
                        <a:lnTo>
                          <a:pt x="0" y="167640"/>
                        </a:lnTo>
                        <a:lnTo>
                          <a:pt x="960120" y="167640"/>
                        </a:lnTo>
                        <a:lnTo>
                          <a:pt x="960120" y="7620"/>
                        </a:lnTo>
                        <a:lnTo>
                          <a:pt x="79248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30" name="Group 29">
                    <a:extLst>
                      <a:ext uri="{FF2B5EF4-FFF2-40B4-BE49-F238E27FC236}">
                        <a16:creationId xmlns:a16="http://schemas.microsoft.com/office/drawing/2014/main" id="{DA1132A8-8C37-4DF8-BC12-47B6AD98E193}"/>
                      </a:ext>
                    </a:extLst>
                  </p:cNvPr>
                  <p:cNvGrpSpPr/>
                  <p:nvPr/>
                </p:nvGrpSpPr>
                <p:grpSpPr>
                  <a:xfrm>
                    <a:off x="57150" y="541020"/>
                    <a:ext cx="83820" cy="205740"/>
                    <a:chOff x="0" y="0"/>
                    <a:chExt cx="83820" cy="205740"/>
                  </a:xfrm>
                </p:grpSpPr>
                <p:sp>
                  <p:nvSpPr>
                    <p:cNvPr id="34" name="Freeform: Shape 33">
                      <a:extLst>
                        <a:ext uri="{FF2B5EF4-FFF2-40B4-BE49-F238E27FC236}">
                          <a16:creationId xmlns:a16="http://schemas.microsoft.com/office/drawing/2014/main" id="{7D7E614F-E034-4D87-AC61-DF8D60F4EF7E}"/>
                        </a:ext>
                      </a:extLst>
                    </p:cNvPr>
                    <p:cNvSpPr/>
                    <p:nvPr/>
                  </p:nvSpPr>
                  <p:spPr>
                    <a:xfrm>
                      <a:off x="49530" y="0"/>
                      <a:ext cx="0" cy="129540"/>
                    </a:xfrm>
                    <a:custGeom>
                      <a:avLst/>
                      <a:gdLst>
                        <a:gd name="connsiteX0" fmla="*/ 0 w 0"/>
                        <a:gd name="connsiteY0" fmla="*/ 0 h 129540"/>
                        <a:gd name="connsiteX1" fmla="*/ 0 w 0"/>
                        <a:gd name="connsiteY1" fmla="*/ 129540 h 129540"/>
                      </a:gdLst>
                      <a:ahLst/>
                      <a:cxnLst>
                        <a:cxn ang="0">
                          <a:pos x="connsiteX0" y="connsiteY0"/>
                        </a:cxn>
                        <a:cxn ang="0">
                          <a:pos x="connsiteX1" y="connsiteY1"/>
                        </a:cxn>
                      </a:cxnLst>
                      <a:rect l="l" t="t" r="r" b="b"/>
                      <a:pathLst>
                        <a:path h="129540">
                          <a:moveTo>
                            <a:pt x="0" y="0"/>
                          </a:moveTo>
                          <a:lnTo>
                            <a:pt x="0" y="1295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5" name="Isosceles Triangle 34">
                      <a:extLst>
                        <a:ext uri="{FF2B5EF4-FFF2-40B4-BE49-F238E27FC236}">
                          <a16:creationId xmlns:a16="http://schemas.microsoft.com/office/drawing/2014/main" id="{F3C3897A-3144-4A0B-9D29-3FB6D16A1A01}"/>
                        </a:ext>
                      </a:extLst>
                    </p:cNvPr>
                    <p:cNvSpPr/>
                    <p:nvPr/>
                  </p:nvSpPr>
                  <p:spPr>
                    <a:xfrm flipV="1">
                      <a:off x="0" y="137160"/>
                      <a:ext cx="83820" cy="685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31" name="Group 30">
                    <a:extLst>
                      <a:ext uri="{FF2B5EF4-FFF2-40B4-BE49-F238E27FC236}">
                        <a16:creationId xmlns:a16="http://schemas.microsoft.com/office/drawing/2014/main" id="{0EE1EADE-55EF-44FB-8CD0-6DF447283D26}"/>
                      </a:ext>
                    </a:extLst>
                  </p:cNvPr>
                  <p:cNvGrpSpPr/>
                  <p:nvPr/>
                </p:nvGrpSpPr>
                <p:grpSpPr>
                  <a:xfrm>
                    <a:off x="1215390" y="762000"/>
                    <a:ext cx="83820" cy="205740"/>
                    <a:chOff x="0" y="0"/>
                    <a:chExt cx="83820" cy="205740"/>
                  </a:xfrm>
                </p:grpSpPr>
                <p:sp>
                  <p:nvSpPr>
                    <p:cNvPr id="32" name="Freeform: Shape 31">
                      <a:extLst>
                        <a:ext uri="{FF2B5EF4-FFF2-40B4-BE49-F238E27FC236}">
                          <a16:creationId xmlns:a16="http://schemas.microsoft.com/office/drawing/2014/main" id="{187AB235-2541-40F0-B1CB-2E14BAE33F45}"/>
                        </a:ext>
                      </a:extLst>
                    </p:cNvPr>
                    <p:cNvSpPr/>
                    <p:nvPr/>
                  </p:nvSpPr>
                  <p:spPr>
                    <a:xfrm>
                      <a:off x="49530" y="0"/>
                      <a:ext cx="0" cy="129540"/>
                    </a:xfrm>
                    <a:custGeom>
                      <a:avLst/>
                      <a:gdLst>
                        <a:gd name="connsiteX0" fmla="*/ 0 w 0"/>
                        <a:gd name="connsiteY0" fmla="*/ 0 h 129540"/>
                        <a:gd name="connsiteX1" fmla="*/ 0 w 0"/>
                        <a:gd name="connsiteY1" fmla="*/ 129540 h 129540"/>
                      </a:gdLst>
                      <a:ahLst/>
                      <a:cxnLst>
                        <a:cxn ang="0">
                          <a:pos x="connsiteX0" y="connsiteY0"/>
                        </a:cxn>
                        <a:cxn ang="0">
                          <a:pos x="connsiteX1" y="connsiteY1"/>
                        </a:cxn>
                      </a:cxnLst>
                      <a:rect l="l" t="t" r="r" b="b"/>
                      <a:pathLst>
                        <a:path h="129540">
                          <a:moveTo>
                            <a:pt x="0" y="0"/>
                          </a:moveTo>
                          <a:lnTo>
                            <a:pt x="0" y="1295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Isosceles Triangle 32">
                      <a:extLst>
                        <a:ext uri="{FF2B5EF4-FFF2-40B4-BE49-F238E27FC236}">
                          <a16:creationId xmlns:a16="http://schemas.microsoft.com/office/drawing/2014/main" id="{2D0A08EF-FB77-4CD4-91A0-1316B92EE7BE}"/>
                        </a:ext>
                      </a:extLst>
                    </p:cNvPr>
                    <p:cNvSpPr/>
                    <p:nvPr/>
                  </p:nvSpPr>
                  <p:spPr>
                    <a:xfrm flipV="1">
                      <a:off x="0" y="137160"/>
                      <a:ext cx="83820" cy="685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mc:AlternateContent xmlns:mc="http://schemas.openxmlformats.org/markup-compatibility/2006" xmlns:a14="http://schemas.microsoft.com/office/drawing/2010/main">
              <mc:Choice Requires="a14">
                <p:sp>
                  <p:nvSpPr>
                    <p:cNvPr id="19" name="Text Box 2">
                      <a:extLst>
                        <a:ext uri="{FF2B5EF4-FFF2-40B4-BE49-F238E27FC236}">
                          <a16:creationId xmlns:a16="http://schemas.microsoft.com/office/drawing/2014/main" id="{8F48DCB8-4B05-4DE7-A3F6-1F65988FB2A0}"/>
                        </a:ext>
                      </a:extLst>
                    </p:cNvPr>
                    <p:cNvSpPr txBox="1">
                      <a:spLocks noChangeArrowheads="1"/>
                    </p:cNvSpPr>
                    <p:nvPr/>
                  </p:nvSpPr>
                  <p:spPr bwMode="auto">
                    <a:xfrm>
                      <a:off x="152400" y="0"/>
                      <a:ext cx="494226" cy="31977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IN" sz="1100">
                                    <a:effectLst/>
                                    <a:latin typeface="Cambria Math" panose="02040503050406030204" pitchFamily="18" charset="0"/>
                                    <a:ea typeface="Arial" panose="020B0604020202020204" pitchFamily="34" charset="0"/>
                                    <a:cs typeface="Times New Roman" panose="02020603050405020304" pitchFamily="18" charset="0"/>
                                  </a:rPr>
                                  <m:t>Γ</m:t>
                                </m:r>
                              </m:e>
                              <m:sub>
                                <m:r>
                                  <a:rPr lang="en-IN" sz="1100" i="1">
                                    <a:effectLst/>
                                    <a:latin typeface="Cambria Math" panose="02040503050406030204" pitchFamily="18" charset="0"/>
                                    <a:ea typeface="Arial" panose="020B0604020202020204" pitchFamily="34" charset="0"/>
                                    <a:cs typeface="Times New Roman" panose="02020603050405020304" pitchFamily="18" charset="0"/>
                                  </a:rPr>
                                  <m:t>𝑆</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9" name="Text Box 2">
                      <a:extLst>
                        <a:ext uri="{FF2B5EF4-FFF2-40B4-BE49-F238E27FC236}">
                          <a16:creationId xmlns:a16="http://schemas.microsoft.com/office/drawing/2014/main" id="{8F48DCB8-4B05-4DE7-A3F6-1F65988FB2A0}"/>
                        </a:ext>
                      </a:extLst>
                    </p:cNvPr>
                    <p:cNvSpPr txBox="1">
                      <a:spLocks noRot="1" noChangeAspect="1" noMove="1" noResize="1" noEditPoints="1" noAdjustHandles="1" noChangeArrowheads="1" noChangeShapeType="1" noTextEdit="1"/>
                    </p:cNvSpPr>
                    <p:nvPr/>
                  </p:nvSpPr>
                  <p:spPr bwMode="auto">
                    <a:xfrm>
                      <a:off x="152400" y="0"/>
                      <a:ext cx="494226" cy="319773"/>
                    </a:xfrm>
                    <a:prstGeom prst="rect">
                      <a:avLst/>
                    </a:prstGeom>
                    <a:blipFill>
                      <a:blip r:embed="rId15"/>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0" name="Text Box 2">
                      <a:extLst>
                        <a:ext uri="{FF2B5EF4-FFF2-40B4-BE49-F238E27FC236}">
                          <a16:creationId xmlns:a16="http://schemas.microsoft.com/office/drawing/2014/main" id="{DA7679EA-0EE6-4232-AC7C-F79A18F93B17}"/>
                        </a:ext>
                      </a:extLst>
                    </p:cNvPr>
                    <p:cNvSpPr txBox="1">
                      <a:spLocks noChangeArrowheads="1"/>
                    </p:cNvSpPr>
                    <p:nvPr/>
                  </p:nvSpPr>
                  <p:spPr bwMode="auto">
                    <a:xfrm>
                      <a:off x="1973580" y="0"/>
                      <a:ext cx="494226" cy="31977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IN" sz="1100">
                                    <a:effectLst/>
                                    <a:latin typeface="Cambria Math" panose="02040503050406030204" pitchFamily="18" charset="0"/>
                                    <a:ea typeface="Arial" panose="020B0604020202020204" pitchFamily="34" charset="0"/>
                                    <a:cs typeface="Times New Roman" panose="02020603050405020304" pitchFamily="18" charset="0"/>
                                  </a:rPr>
                                  <m:t>Γ</m:t>
                                </m:r>
                              </m:e>
                              <m:sub>
                                <m:r>
                                  <a:rPr lang="en-IN" sz="1100" i="1">
                                    <a:effectLst/>
                                    <a:latin typeface="Cambria Math" panose="02040503050406030204" pitchFamily="18" charset="0"/>
                                    <a:ea typeface="Arial" panose="020B0604020202020204" pitchFamily="34" charset="0"/>
                                    <a:cs typeface="Times New Roman" panose="02020603050405020304" pitchFamily="18" charset="0"/>
                                  </a:rPr>
                                  <m:t>𝐿</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0" name="Text Box 2">
                      <a:extLst>
                        <a:ext uri="{FF2B5EF4-FFF2-40B4-BE49-F238E27FC236}">
                          <a16:creationId xmlns:a16="http://schemas.microsoft.com/office/drawing/2014/main" id="{DA7679EA-0EE6-4232-AC7C-F79A18F93B17}"/>
                        </a:ext>
                      </a:extLst>
                    </p:cNvPr>
                    <p:cNvSpPr txBox="1">
                      <a:spLocks noRot="1" noChangeAspect="1" noMove="1" noResize="1" noEditPoints="1" noAdjustHandles="1" noChangeArrowheads="1" noChangeShapeType="1" noTextEdit="1"/>
                    </p:cNvSpPr>
                    <p:nvPr/>
                  </p:nvSpPr>
                  <p:spPr bwMode="auto">
                    <a:xfrm>
                      <a:off x="1973580" y="0"/>
                      <a:ext cx="494226" cy="319773"/>
                    </a:xfrm>
                    <a:prstGeom prst="rect">
                      <a:avLst/>
                    </a:prstGeom>
                    <a:blipFill>
                      <a:blip r:embed="rId16"/>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1" name="Text Box 2">
                      <a:extLst>
                        <a:ext uri="{FF2B5EF4-FFF2-40B4-BE49-F238E27FC236}">
                          <a16:creationId xmlns:a16="http://schemas.microsoft.com/office/drawing/2014/main" id="{FF020DF2-59F5-4492-B695-384C61E96718}"/>
                        </a:ext>
                      </a:extLst>
                    </p:cNvPr>
                    <p:cNvSpPr txBox="1">
                      <a:spLocks noChangeArrowheads="1"/>
                    </p:cNvSpPr>
                    <p:nvPr/>
                  </p:nvSpPr>
                  <p:spPr bwMode="auto">
                    <a:xfrm>
                      <a:off x="548640" y="167640"/>
                      <a:ext cx="494030" cy="31940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IN" sz="1100">
                                    <a:effectLst/>
                                    <a:latin typeface="Cambria Math" panose="02040503050406030204" pitchFamily="18" charset="0"/>
                                    <a:ea typeface="Arial" panose="020B0604020202020204" pitchFamily="34" charset="0"/>
                                    <a:cs typeface="Times New Roman" panose="02020603050405020304" pitchFamily="18" charset="0"/>
                                  </a:rPr>
                                  <m:t>Γ</m:t>
                                </m:r>
                              </m:e>
                              <m:sub>
                                <m:r>
                                  <a:rPr lang="en-IN" sz="1100" i="1">
                                    <a:effectLst/>
                                    <a:latin typeface="Cambria Math" panose="02040503050406030204" pitchFamily="18" charset="0"/>
                                    <a:ea typeface="Arial" panose="020B0604020202020204" pitchFamily="34" charset="0"/>
                                    <a:cs typeface="Times New Roman" panose="02020603050405020304" pitchFamily="18" charset="0"/>
                                  </a:rPr>
                                  <m:t>𝑖𝑛</m:t>
                                </m:r>
                              </m:sub>
                            </m:sSub>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1" name="Text Box 2">
                      <a:extLst>
                        <a:ext uri="{FF2B5EF4-FFF2-40B4-BE49-F238E27FC236}">
                          <a16:creationId xmlns:a16="http://schemas.microsoft.com/office/drawing/2014/main" id="{FF020DF2-59F5-4492-B695-384C61E96718}"/>
                        </a:ext>
                      </a:extLst>
                    </p:cNvPr>
                    <p:cNvSpPr txBox="1">
                      <a:spLocks noRot="1" noChangeAspect="1" noMove="1" noResize="1" noEditPoints="1" noAdjustHandles="1" noChangeArrowheads="1" noChangeShapeType="1" noTextEdit="1"/>
                    </p:cNvSpPr>
                    <p:nvPr/>
                  </p:nvSpPr>
                  <p:spPr bwMode="auto">
                    <a:xfrm>
                      <a:off x="548640" y="167640"/>
                      <a:ext cx="494030" cy="319405"/>
                    </a:xfrm>
                    <a:prstGeom prst="rect">
                      <a:avLst/>
                    </a:prstGeom>
                    <a:blipFill>
                      <a:blip r:embed="rId17"/>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2" name="Text Box 2">
                      <a:extLst>
                        <a:ext uri="{FF2B5EF4-FFF2-40B4-BE49-F238E27FC236}">
                          <a16:creationId xmlns:a16="http://schemas.microsoft.com/office/drawing/2014/main" id="{6FC48E8E-182D-43C5-A094-AE87AF24B7E4}"/>
                        </a:ext>
                      </a:extLst>
                    </p:cNvPr>
                    <p:cNvSpPr txBox="1">
                      <a:spLocks noChangeArrowheads="1"/>
                    </p:cNvSpPr>
                    <p:nvPr/>
                  </p:nvSpPr>
                  <p:spPr bwMode="auto">
                    <a:xfrm>
                      <a:off x="1669966" y="175260"/>
                      <a:ext cx="494030" cy="31940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0"/>
                        </a:spcAft>
                      </a:pPr>
                      <a14:m>
                        <m:oMathPara xmlns:m="http://schemas.openxmlformats.org/officeDocument/2006/math">
                          <m:oMathParaPr>
                            <m:jc m:val="centerGroup"/>
                          </m:oMathParaPr>
                          <m:oMath xmlns:m="http://schemas.openxmlformats.org/officeDocument/2006/math">
                            <m:sSub>
                              <m:sSub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IN" sz="1100">
                                    <a:effectLst/>
                                    <a:latin typeface="Cambria Math" panose="02040503050406030204" pitchFamily="18" charset="0"/>
                                    <a:ea typeface="Arial" panose="020B0604020202020204" pitchFamily="34" charset="0"/>
                                    <a:cs typeface="Times New Roman" panose="02020603050405020304" pitchFamily="18" charset="0"/>
                                  </a:rPr>
                                  <m:t>Γ</m:t>
                                </m:r>
                              </m:e>
                              <m:sub>
                                <m:r>
                                  <a:rPr lang="en-IN" sz="1100" i="1">
                                    <a:effectLst/>
                                    <a:latin typeface="Cambria Math" panose="02040503050406030204" pitchFamily="18" charset="0"/>
                                    <a:ea typeface="Arial" panose="020B0604020202020204" pitchFamily="34" charset="0"/>
                                    <a:cs typeface="Times New Roman" panose="02020603050405020304" pitchFamily="18" charset="0"/>
                                  </a:rPr>
                                  <m:t>𝑜𝑢𝑡</m:t>
                                </m:r>
                              </m:sub>
                            </m:sSub>
                          </m:oMath>
                        </m:oMathPara>
                      </a14:m>
                      <a:endParaRPr lang="en-IN"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Text Box 2">
                      <a:extLst>
                        <a:ext uri="{FF2B5EF4-FFF2-40B4-BE49-F238E27FC236}">
                          <a16:creationId xmlns:a16="http://schemas.microsoft.com/office/drawing/2014/main" id="{6FC48E8E-182D-43C5-A094-AE87AF24B7E4}"/>
                        </a:ext>
                      </a:extLst>
                    </p:cNvPr>
                    <p:cNvSpPr txBox="1">
                      <a:spLocks noRot="1" noChangeAspect="1" noMove="1" noResize="1" noEditPoints="1" noAdjustHandles="1" noChangeArrowheads="1" noChangeShapeType="1" noTextEdit="1"/>
                    </p:cNvSpPr>
                    <p:nvPr/>
                  </p:nvSpPr>
                  <p:spPr bwMode="auto">
                    <a:xfrm>
                      <a:off x="1669966" y="175260"/>
                      <a:ext cx="494030" cy="319405"/>
                    </a:xfrm>
                    <a:prstGeom prst="rect">
                      <a:avLst/>
                    </a:prstGeom>
                    <a:blipFill>
                      <a:blip r:embed="rId18"/>
                      <a:stretch>
                        <a:fillRect/>
                      </a:stretch>
                    </a:blipFill>
                    <a:ln w="9525">
                      <a:noFill/>
                      <a:miter lim="800000"/>
                      <a:headEnd/>
                      <a:tailEnd/>
                    </a:ln>
                  </p:spPr>
                  <p:txBody>
                    <a:bodyPr/>
                    <a:lstStyle/>
                    <a:p>
                      <a:r>
                        <a:rPr lang="en-IN">
                          <a:noFill/>
                        </a:rPr>
                        <a:t> </a:t>
                      </a:r>
                    </a:p>
                  </p:txBody>
                </p:sp>
              </mc:Fallback>
            </mc:AlternateContent>
          </p:grpSp>
          <p:grpSp>
            <p:nvGrpSpPr>
              <p:cNvPr id="12" name="Group 11">
                <a:extLst>
                  <a:ext uri="{FF2B5EF4-FFF2-40B4-BE49-F238E27FC236}">
                    <a16:creationId xmlns:a16="http://schemas.microsoft.com/office/drawing/2014/main" id="{DD5C1E3C-1001-4677-936A-A06829F9AB58}"/>
                  </a:ext>
                </a:extLst>
              </p:cNvPr>
              <p:cNvGrpSpPr/>
              <p:nvPr/>
            </p:nvGrpSpPr>
            <p:grpSpPr>
              <a:xfrm>
                <a:off x="434340" y="114300"/>
                <a:ext cx="469704" cy="464820"/>
                <a:chOff x="0" y="0"/>
                <a:chExt cx="469704" cy="464820"/>
              </a:xfrm>
            </p:grpSpPr>
            <p:sp>
              <p:nvSpPr>
                <p:cNvPr id="16" name="Arrow: Curved Left 15">
                  <a:extLst>
                    <a:ext uri="{FF2B5EF4-FFF2-40B4-BE49-F238E27FC236}">
                      <a16:creationId xmlns:a16="http://schemas.microsoft.com/office/drawing/2014/main" id="{2515230F-2BB3-4036-9529-BBF5B3D481FE}"/>
                    </a:ext>
                  </a:extLst>
                </p:cNvPr>
                <p:cNvSpPr/>
                <p:nvPr/>
              </p:nvSpPr>
              <p:spPr>
                <a:xfrm>
                  <a:off x="262890" y="0"/>
                  <a:ext cx="206814" cy="4648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7" name="Arrow: Curved Left 16">
                  <a:extLst>
                    <a:ext uri="{FF2B5EF4-FFF2-40B4-BE49-F238E27FC236}">
                      <a16:creationId xmlns:a16="http://schemas.microsoft.com/office/drawing/2014/main" id="{7AB0206E-A37C-43F7-AD81-8C84DA9C92E4}"/>
                    </a:ext>
                  </a:extLst>
                </p:cNvPr>
                <p:cNvSpPr/>
                <p:nvPr/>
              </p:nvSpPr>
              <p:spPr>
                <a:xfrm flipH="1">
                  <a:off x="0" y="0"/>
                  <a:ext cx="206814" cy="4648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13" name="Group 12">
                <a:extLst>
                  <a:ext uri="{FF2B5EF4-FFF2-40B4-BE49-F238E27FC236}">
                    <a16:creationId xmlns:a16="http://schemas.microsoft.com/office/drawing/2014/main" id="{F4B9263D-E9BB-4232-99C4-1BF5B6E8368B}"/>
                  </a:ext>
                </a:extLst>
              </p:cNvPr>
              <p:cNvGrpSpPr/>
              <p:nvPr/>
            </p:nvGrpSpPr>
            <p:grpSpPr>
              <a:xfrm>
                <a:off x="1714500" y="114300"/>
                <a:ext cx="469704" cy="464820"/>
                <a:chOff x="0" y="0"/>
                <a:chExt cx="469704" cy="464820"/>
              </a:xfrm>
            </p:grpSpPr>
            <p:sp>
              <p:nvSpPr>
                <p:cNvPr id="14" name="Arrow: Curved Left 13">
                  <a:extLst>
                    <a:ext uri="{FF2B5EF4-FFF2-40B4-BE49-F238E27FC236}">
                      <a16:creationId xmlns:a16="http://schemas.microsoft.com/office/drawing/2014/main" id="{0C54E941-0AC7-4C3B-8670-82CDEB789592}"/>
                    </a:ext>
                  </a:extLst>
                </p:cNvPr>
                <p:cNvSpPr/>
                <p:nvPr/>
              </p:nvSpPr>
              <p:spPr>
                <a:xfrm>
                  <a:off x="262890" y="0"/>
                  <a:ext cx="206814" cy="4648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5" name="Arrow: Curved Left 14">
                  <a:extLst>
                    <a:ext uri="{FF2B5EF4-FFF2-40B4-BE49-F238E27FC236}">
                      <a16:creationId xmlns:a16="http://schemas.microsoft.com/office/drawing/2014/main" id="{632AE05E-6F0E-4D98-ACC5-EA58203C6DCB}"/>
                    </a:ext>
                  </a:extLst>
                </p:cNvPr>
                <p:cNvSpPr/>
                <p:nvPr/>
              </p:nvSpPr>
              <p:spPr>
                <a:xfrm flipH="1">
                  <a:off x="0" y="0"/>
                  <a:ext cx="206814" cy="4648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sp>
          <p:nvSpPr>
            <p:cNvPr id="194" name="Rectangle 193">
              <a:extLst>
                <a:ext uri="{FF2B5EF4-FFF2-40B4-BE49-F238E27FC236}">
                  <a16:creationId xmlns:a16="http://schemas.microsoft.com/office/drawing/2014/main" id="{85A5CFCB-B7A3-43E1-B4D2-0AFC042D7B99}"/>
                </a:ext>
              </a:extLst>
            </p:cNvPr>
            <p:cNvSpPr/>
            <p:nvPr/>
          </p:nvSpPr>
          <p:spPr>
            <a:xfrm>
              <a:off x="1015086" y="2303437"/>
              <a:ext cx="2713535" cy="1135913"/>
            </a:xfrm>
            <a:prstGeom prst="rect">
              <a:avLst/>
            </a:prstGeom>
            <a:noFill/>
            <a:ln w="9525"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mc:AlternateContent xmlns:mc="http://schemas.openxmlformats.org/markup-compatibility/2006" xmlns:a14="http://schemas.microsoft.com/office/drawing/2010/main">
        <mc:Choice Requires="a14">
          <p:sp>
            <p:nvSpPr>
              <p:cNvPr id="196" name="Rectangle 195">
                <a:extLst>
                  <a:ext uri="{FF2B5EF4-FFF2-40B4-BE49-F238E27FC236}">
                    <a16:creationId xmlns:a16="http://schemas.microsoft.com/office/drawing/2014/main" id="{2285BFA6-8EDC-4D34-806C-4231F8E01811}"/>
                  </a:ext>
                </a:extLst>
              </p:cNvPr>
              <p:cNvSpPr/>
              <p:nvPr/>
            </p:nvSpPr>
            <p:spPr>
              <a:xfrm>
                <a:off x="1275802" y="3634219"/>
                <a:ext cx="1148199"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0">
                              <a:latin typeface="Cambria Math" panose="02040503050406030204" pitchFamily="18" charset="0"/>
                            </a:rPr>
                            <m:t>11</m:t>
                          </m:r>
                        </m:sub>
                      </m:sSub>
                      <m:r>
                        <a:rPr lang="en-IN" sz="1600" i="0">
                          <a:latin typeface="Cambria Math" panose="02040503050406030204" pitchFamily="18" charset="0"/>
                        </a:rPr>
                        <m:t>=</m:t>
                      </m:r>
                      <m:rad>
                        <m:radPr>
                          <m:degHide m:val="on"/>
                          <m:ctrlPr>
                            <a:rPr lang="en-IN" sz="1600" i="1">
                              <a:latin typeface="Cambria Math" panose="02040503050406030204" pitchFamily="18" charset="0"/>
                            </a:rPr>
                          </m:ctrlPr>
                        </m:radPr>
                        <m:deg/>
                        <m:e>
                          <m:f>
                            <m:fPr>
                              <m:ctrlPr>
                                <a:rPr lang="en-IN" sz="1600" i="1">
                                  <a:latin typeface="Cambria Math" panose="02040503050406030204" pitchFamily="18" charset="0"/>
                                </a:rPr>
                              </m:ctrlPr>
                            </m:fPr>
                            <m:num>
                              <m:sSub>
                                <m:sSubPr>
                                  <m:ctrlPr>
                                    <a:rPr lang="en-IN" sz="1600" i="1">
                                      <a:latin typeface="Cambria Math" panose="02040503050406030204" pitchFamily="18" charset="0"/>
                                    </a:rPr>
                                  </m:ctrlPr>
                                </m:sSubPr>
                                <m:e>
                                  <m:r>
                                    <a:rPr lang="en-IN" sz="1600" i="1">
                                      <a:latin typeface="Cambria Math" panose="02040503050406030204" pitchFamily="18" charset="0"/>
                                    </a:rPr>
                                    <m:t>𝑏</m:t>
                                  </m:r>
                                </m:e>
                                <m:sub>
                                  <m:r>
                                    <a:rPr lang="en-IN" sz="1600" i="0">
                                      <a:latin typeface="Cambria Math" panose="02040503050406030204" pitchFamily="18" charset="0"/>
                                    </a:rPr>
                                    <m:t>1</m:t>
                                  </m:r>
                                </m:sub>
                              </m:sSub>
                            </m:num>
                            <m:den>
                              <m:sSub>
                                <m:sSubPr>
                                  <m:ctrlPr>
                                    <a:rPr lang="en-IN" sz="1600" i="1">
                                      <a:latin typeface="Cambria Math" panose="02040503050406030204" pitchFamily="18" charset="0"/>
                                    </a:rPr>
                                  </m:ctrlPr>
                                </m:sSubPr>
                                <m:e>
                                  <m:r>
                                    <a:rPr lang="en-IN" sz="1600" i="1">
                                      <a:latin typeface="Cambria Math" panose="02040503050406030204" pitchFamily="18" charset="0"/>
                                    </a:rPr>
                                    <m:t>𝑎</m:t>
                                  </m:r>
                                </m:e>
                                <m:sub>
                                  <m:r>
                                    <a:rPr lang="en-IN" sz="1600" i="0">
                                      <a:latin typeface="Cambria Math" panose="02040503050406030204" pitchFamily="18" charset="0"/>
                                    </a:rPr>
                                    <m:t>1</m:t>
                                  </m:r>
                                </m:sub>
                              </m:sSub>
                            </m:den>
                          </m:f>
                        </m:e>
                      </m:rad>
                    </m:oMath>
                  </m:oMathPara>
                </a14:m>
                <a:endParaRPr lang="en-IN" sz="1600" dirty="0"/>
              </a:p>
            </p:txBody>
          </p:sp>
        </mc:Choice>
        <mc:Fallback xmlns="">
          <p:sp>
            <p:nvSpPr>
              <p:cNvPr id="196" name="Rectangle 195">
                <a:extLst>
                  <a:ext uri="{FF2B5EF4-FFF2-40B4-BE49-F238E27FC236}">
                    <a16:creationId xmlns:a16="http://schemas.microsoft.com/office/drawing/2014/main" id="{2285BFA6-8EDC-4D34-806C-4231F8E01811}"/>
                  </a:ext>
                </a:extLst>
              </p:cNvPr>
              <p:cNvSpPr>
                <a:spLocks noRot="1" noChangeAspect="1" noMove="1" noResize="1" noEditPoints="1" noAdjustHandles="1" noChangeArrowheads="1" noChangeShapeType="1" noTextEdit="1"/>
              </p:cNvSpPr>
              <p:nvPr/>
            </p:nvSpPr>
            <p:spPr>
              <a:xfrm>
                <a:off x="1275802" y="3634219"/>
                <a:ext cx="1148199" cy="819840"/>
              </a:xfrm>
              <a:prstGeom prst="rect">
                <a:avLst/>
              </a:prstGeom>
              <a:blipFill>
                <a:blip r:embed="rId19"/>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97" name="Rectangle 196">
                <a:extLst>
                  <a:ext uri="{FF2B5EF4-FFF2-40B4-BE49-F238E27FC236}">
                    <a16:creationId xmlns:a16="http://schemas.microsoft.com/office/drawing/2014/main" id="{C1472C7A-2185-4406-8FC1-4300BD85628E}"/>
                  </a:ext>
                </a:extLst>
              </p:cNvPr>
              <p:cNvSpPr/>
              <p:nvPr/>
            </p:nvSpPr>
            <p:spPr>
              <a:xfrm>
                <a:off x="3086088" y="3633861"/>
                <a:ext cx="1196481"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1">
                              <a:latin typeface="Cambria Math" panose="02040503050406030204" pitchFamily="18" charset="0"/>
                            </a:rPr>
                            <m:t>𝑛𝑛</m:t>
                          </m:r>
                        </m:sub>
                      </m:sSub>
                      <m:r>
                        <a:rPr lang="en-IN" sz="1600" i="0">
                          <a:latin typeface="Cambria Math" panose="02040503050406030204" pitchFamily="18" charset="0"/>
                        </a:rPr>
                        <m:t>=</m:t>
                      </m:r>
                      <m:rad>
                        <m:radPr>
                          <m:degHide m:val="on"/>
                          <m:ctrlPr>
                            <a:rPr lang="en-IN" sz="1600" i="1">
                              <a:latin typeface="Cambria Math" panose="02040503050406030204" pitchFamily="18" charset="0"/>
                            </a:rPr>
                          </m:ctrlPr>
                        </m:radPr>
                        <m:deg/>
                        <m:e>
                          <m:f>
                            <m:fPr>
                              <m:ctrlPr>
                                <a:rPr lang="en-IN" sz="1600" i="1">
                                  <a:latin typeface="Cambria Math" panose="02040503050406030204" pitchFamily="18" charset="0"/>
                                </a:rPr>
                              </m:ctrlPr>
                            </m:fPr>
                            <m:num>
                              <m:sSub>
                                <m:sSubPr>
                                  <m:ctrlPr>
                                    <a:rPr lang="en-IN" sz="1600" i="1">
                                      <a:latin typeface="Cambria Math" panose="02040503050406030204" pitchFamily="18" charset="0"/>
                                    </a:rPr>
                                  </m:ctrlPr>
                                </m:sSubPr>
                                <m:e>
                                  <m:r>
                                    <a:rPr lang="en-IN" sz="1600" i="1">
                                      <a:latin typeface="Cambria Math" panose="02040503050406030204" pitchFamily="18" charset="0"/>
                                    </a:rPr>
                                    <m:t>𝑏</m:t>
                                  </m:r>
                                </m:e>
                                <m:sub>
                                  <m:r>
                                    <a:rPr lang="en-IN" sz="1600" i="1">
                                      <a:latin typeface="Cambria Math" panose="02040503050406030204" pitchFamily="18" charset="0"/>
                                    </a:rPr>
                                    <m:t>𝑛</m:t>
                                  </m:r>
                                </m:sub>
                              </m:sSub>
                            </m:num>
                            <m:den>
                              <m:sSub>
                                <m:sSubPr>
                                  <m:ctrlPr>
                                    <a:rPr lang="en-IN" sz="1600" i="1">
                                      <a:latin typeface="Cambria Math" panose="02040503050406030204" pitchFamily="18" charset="0"/>
                                    </a:rPr>
                                  </m:ctrlPr>
                                </m:sSubPr>
                                <m:e>
                                  <m:r>
                                    <a:rPr lang="en-IN" sz="1600" i="1">
                                      <a:latin typeface="Cambria Math" panose="02040503050406030204" pitchFamily="18" charset="0"/>
                                    </a:rPr>
                                    <m:t>𝑎</m:t>
                                  </m:r>
                                </m:e>
                                <m:sub>
                                  <m:r>
                                    <a:rPr lang="en-IN" sz="1600" i="1">
                                      <a:latin typeface="Cambria Math" panose="02040503050406030204" pitchFamily="18" charset="0"/>
                                    </a:rPr>
                                    <m:t>𝑛</m:t>
                                  </m:r>
                                </m:sub>
                              </m:sSub>
                            </m:den>
                          </m:f>
                        </m:e>
                      </m:rad>
                    </m:oMath>
                  </m:oMathPara>
                </a14:m>
                <a:endParaRPr lang="en-IN" sz="1600" dirty="0"/>
              </a:p>
            </p:txBody>
          </p:sp>
        </mc:Choice>
        <mc:Fallback xmlns="">
          <p:sp>
            <p:nvSpPr>
              <p:cNvPr id="197" name="Rectangle 196">
                <a:extLst>
                  <a:ext uri="{FF2B5EF4-FFF2-40B4-BE49-F238E27FC236}">
                    <a16:creationId xmlns:a16="http://schemas.microsoft.com/office/drawing/2014/main" id="{C1472C7A-2185-4406-8FC1-4300BD85628E}"/>
                  </a:ext>
                </a:extLst>
              </p:cNvPr>
              <p:cNvSpPr>
                <a:spLocks noRot="1" noChangeAspect="1" noMove="1" noResize="1" noEditPoints="1" noAdjustHandles="1" noChangeArrowheads="1" noChangeShapeType="1" noTextEdit="1"/>
              </p:cNvSpPr>
              <p:nvPr/>
            </p:nvSpPr>
            <p:spPr>
              <a:xfrm>
                <a:off x="3086088" y="3633861"/>
                <a:ext cx="1196481" cy="819840"/>
              </a:xfrm>
              <a:prstGeom prst="rect">
                <a:avLst/>
              </a:prstGeom>
              <a:blipFill>
                <a:blip r:embed="rId20"/>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98" name="Rectangle 197">
                <a:extLst>
                  <a:ext uri="{FF2B5EF4-FFF2-40B4-BE49-F238E27FC236}">
                    <a16:creationId xmlns:a16="http://schemas.microsoft.com/office/drawing/2014/main" id="{63BA4F2E-E85F-4BDC-B156-D2A026CB69F0}"/>
                  </a:ext>
                </a:extLst>
              </p:cNvPr>
              <p:cNvSpPr/>
              <p:nvPr/>
            </p:nvSpPr>
            <p:spPr>
              <a:xfrm>
                <a:off x="1253275" y="4953283"/>
                <a:ext cx="1242455"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1">
                              <a:latin typeface="Cambria Math" panose="02040503050406030204" pitchFamily="18" charset="0"/>
                            </a:rPr>
                            <m:t>𝑛</m:t>
                          </m:r>
                          <m:r>
                            <a:rPr lang="en-IN" sz="1600" i="0">
                              <a:latin typeface="Cambria Math" panose="02040503050406030204" pitchFamily="18" charset="0"/>
                            </a:rPr>
                            <m:t>1</m:t>
                          </m:r>
                        </m:sub>
                      </m:sSub>
                      <m:r>
                        <a:rPr lang="en-IN" sz="1600" i="0">
                          <a:latin typeface="Cambria Math" panose="02040503050406030204" pitchFamily="18" charset="0"/>
                        </a:rPr>
                        <m:t>=</m:t>
                      </m:r>
                      <m:rad>
                        <m:radPr>
                          <m:degHide m:val="on"/>
                          <m:ctrlPr>
                            <a:rPr lang="en-IN" sz="1600" i="1">
                              <a:latin typeface="Cambria Math" panose="02040503050406030204" pitchFamily="18" charset="0"/>
                            </a:rPr>
                          </m:ctrlPr>
                        </m:radPr>
                        <m:deg/>
                        <m:e>
                          <m:f>
                            <m:fPr>
                              <m:ctrlPr>
                                <a:rPr lang="en-IN" sz="1600" i="1">
                                  <a:latin typeface="Cambria Math" panose="02040503050406030204" pitchFamily="18" charset="0"/>
                                </a:rPr>
                              </m:ctrlPr>
                            </m:fPr>
                            <m:num>
                              <m:sSub>
                                <m:sSubPr>
                                  <m:ctrlPr>
                                    <a:rPr lang="en-IN" sz="1600" i="1">
                                      <a:latin typeface="Cambria Math" panose="02040503050406030204" pitchFamily="18" charset="0"/>
                                    </a:rPr>
                                  </m:ctrlPr>
                                </m:sSubPr>
                                <m:e>
                                  <m:r>
                                    <a:rPr lang="en-IN" sz="1600" i="1">
                                      <a:latin typeface="Cambria Math" panose="02040503050406030204" pitchFamily="18" charset="0"/>
                                    </a:rPr>
                                    <m:t>𝑐</m:t>
                                  </m:r>
                                </m:e>
                                <m:sub>
                                  <m:r>
                                    <a:rPr lang="en-IN" sz="1600" i="1">
                                      <a:latin typeface="Cambria Math" panose="02040503050406030204" pitchFamily="18" charset="0"/>
                                    </a:rPr>
                                    <m:t>𝑛</m:t>
                                  </m:r>
                                  <m:r>
                                    <a:rPr lang="en-IN" sz="1600" i="0">
                                      <a:latin typeface="Cambria Math" panose="02040503050406030204" pitchFamily="18" charset="0"/>
                                    </a:rPr>
                                    <m:t>1</m:t>
                                  </m:r>
                                </m:sub>
                              </m:sSub>
                            </m:num>
                            <m:den>
                              <m:sSub>
                                <m:sSubPr>
                                  <m:ctrlPr>
                                    <a:rPr lang="en-IN" sz="1600" i="1">
                                      <a:latin typeface="Cambria Math" panose="02040503050406030204" pitchFamily="18" charset="0"/>
                                    </a:rPr>
                                  </m:ctrlPr>
                                </m:sSubPr>
                                <m:e>
                                  <m:r>
                                    <a:rPr lang="en-IN" sz="1600" i="1">
                                      <a:latin typeface="Cambria Math" panose="02040503050406030204" pitchFamily="18" charset="0"/>
                                    </a:rPr>
                                    <m:t>𝑎</m:t>
                                  </m:r>
                                </m:e>
                                <m:sub>
                                  <m:r>
                                    <a:rPr lang="en-IN" sz="1600" i="0">
                                      <a:latin typeface="Cambria Math" panose="02040503050406030204" pitchFamily="18" charset="0"/>
                                    </a:rPr>
                                    <m:t>1</m:t>
                                  </m:r>
                                </m:sub>
                              </m:sSub>
                            </m:den>
                          </m:f>
                        </m:e>
                      </m:rad>
                    </m:oMath>
                  </m:oMathPara>
                </a14:m>
                <a:endParaRPr lang="en-IN" sz="1600" dirty="0"/>
              </a:p>
            </p:txBody>
          </p:sp>
        </mc:Choice>
        <mc:Fallback xmlns="">
          <p:sp>
            <p:nvSpPr>
              <p:cNvPr id="198" name="Rectangle 197">
                <a:extLst>
                  <a:ext uri="{FF2B5EF4-FFF2-40B4-BE49-F238E27FC236}">
                    <a16:creationId xmlns:a16="http://schemas.microsoft.com/office/drawing/2014/main" id="{63BA4F2E-E85F-4BDC-B156-D2A026CB69F0}"/>
                  </a:ext>
                </a:extLst>
              </p:cNvPr>
              <p:cNvSpPr>
                <a:spLocks noRot="1" noChangeAspect="1" noMove="1" noResize="1" noEditPoints="1" noAdjustHandles="1" noChangeArrowheads="1" noChangeShapeType="1" noTextEdit="1"/>
              </p:cNvSpPr>
              <p:nvPr/>
            </p:nvSpPr>
            <p:spPr>
              <a:xfrm>
                <a:off x="1253275" y="4953283"/>
                <a:ext cx="1242455" cy="819840"/>
              </a:xfrm>
              <a:prstGeom prst="rect">
                <a:avLst/>
              </a:prstGeom>
              <a:blipFill>
                <a:blip r:embed="rId21"/>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99" name="Rectangle 198">
                <a:extLst>
                  <a:ext uri="{FF2B5EF4-FFF2-40B4-BE49-F238E27FC236}">
                    <a16:creationId xmlns:a16="http://schemas.microsoft.com/office/drawing/2014/main" id="{079ECD55-E269-498B-B67C-9EC9501FD217}"/>
                  </a:ext>
                </a:extLst>
              </p:cNvPr>
              <p:cNvSpPr/>
              <p:nvPr/>
            </p:nvSpPr>
            <p:spPr>
              <a:xfrm>
                <a:off x="3133905" y="4953283"/>
                <a:ext cx="1238096"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sz="1600" i="1">
                              <a:latin typeface="Cambria Math" panose="02040503050406030204" pitchFamily="18" charset="0"/>
                            </a:rPr>
                          </m:ctrlPr>
                        </m:sSubPr>
                        <m:e>
                          <m:r>
                            <a:rPr lang="en-IN" sz="1600" i="1">
                              <a:latin typeface="Cambria Math" panose="02040503050406030204" pitchFamily="18" charset="0"/>
                            </a:rPr>
                            <m:t>𝑆</m:t>
                          </m:r>
                        </m:e>
                        <m:sub>
                          <m:r>
                            <a:rPr lang="en-IN" sz="1600" i="0">
                              <a:latin typeface="Cambria Math" panose="02040503050406030204" pitchFamily="18" charset="0"/>
                            </a:rPr>
                            <m:t>1</m:t>
                          </m:r>
                          <m:r>
                            <a:rPr lang="en-IN" sz="1600" i="1">
                              <a:latin typeface="Cambria Math" panose="02040503050406030204" pitchFamily="18" charset="0"/>
                            </a:rPr>
                            <m:t>𝑛</m:t>
                          </m:r>
                        </m:sub>
                      </m:sSub>
                      <m:r>
                        <a:rPr lang="en-IN" sz="1600" i="0">
                          <a:latin typeface="Cambria Math" panose="02040503050406030204" pitchFamily="18" charset="0"/>
                        </a:rPr>
                        <m:t>=</m:t>
                      </m:r>
                      <m:rad>
                        <m:radPr>
                          <m:degHide m:val="on"/>
                          <m:ctrlPr>
                            <a:rPr lang="en-IN" sz="1600" i="1">
                              <a:latin typeface="Cambria Math" panose="02040503050406030204" pitchFamily="18" charset="0"/>
                            </a:rPr>
                          </m:ctrlPr>
                        </m:radPr>
                        <m:deg/>
                        <m:e>
                          <m:f>
                            <m:fPr>
                              <m:ctrlPr>
                                <a:rPr lang="en-IN" sz="1600" i="1">
                                  <a:latin typeface="Cambria Math" panose="02040503050406030204" pitchFamily="18" charset="0"/>
                                </a:rPr>
                              </m:ctrlPr>
                            </m:fPr>
                            <m:num>
                              <m:sSub>
                                <m:sSubPr>
                                  <m:ctrlPr>
                                    <a:rPr lang="en-IN" sz="1600" i="1">
                                      <a:latin typeface="Cambria Math" panose="02040503050406030204" pitchFamily="18" charset="0"/>
                                    </a:rPr>
                                  </m:ctrlPr>
                                </m:sSubPr>
                                <m:e>
                                  <m:r>
                                    <a:rPr lang="en-IN" sz="1600" i="1">
                                      <a:latin typeface="Cambria Math" panose="02040503050406030204" pitchFamily="18" charset="0"/>
                                    </a:rPr>
                                    <m:t>𝑐</m:t>
                                  </m:r>
                                </m:e>
                                <m:sub>
                                  <m:r>
                                    <a:rPr lang="en-IN" sz="1600" i="0">
                                      <a:latin typeface="Cambria Math" panose="02040503050406030204" pitchFamily="18" charset="0"/>
                                    </a:rPr>
                                    <m:t>1</m:t>
                                  </m:r>
                                  <m:r>
                                    <a:rPr lang="en-IN" sz="1600" i="1">
                                      <a:latin typeface="Cambria Math" panose="02040503050406030204" pitchFamily="18" charset="0"/>
                                    </a:rPr>
                                    <m:t>𝑛</m:t>
                                  </m:r>
                                </m:sub>
                              </m:sSub>
                            </m:num>
                            <m:den>
                              <m:sSub>
                                <m:sSubPr>
                                  <m:ctrlPr>
                                    <a:rPr lang="en-IN" sz="1600" i="1">
                                      <a:latin typeface="Cambria Math" panose="02040503050406030204" pitchFamily="18" charset="0"/>
                                    </a:rPr>
                                  </m:ctrlPr>
                                </m:sSubPr>
                                <m:e>
                                  <m:r>
                                    <a:rPr lang="en-IN" sz="1600" i="1">
                                      <a:latin typeface="Cambria Math" panose="02040503050406030204" pitchFamily="18" charset="0"/>
                                    </a:rPr>
                                    <m:t>𝑎</m:t>
                                  </m:r>
                                </m:e>
                                <m:sub>
                                  <m:r>
                                    <a:rPr lang="en-IN" sz="1600" i="1">
                                      <a:latin typeface="Cambria Math" panose="02040503050406030204" pitchFamily="18" charset="0"/>
                                    </a:rPr>
                                    <m:t>𝑛</m:t>
                                  </m:r>
                                </m:sub>
                              </m:sSub>
                            </m:den>
                          </m:f>
                        </m:e>
                      </m:rad>
                    </m:oMath>
                  </m:oMathPara>
                </a14:m>
                <a:endParaRPr lang="en-IN" sz="1600" dirty="0"/>
              </a:p>
            </p:txBody>
          </p:sp>
        </mc:Choice>
        <mc:Fallback xmlns="">
          <p:sp>
            <p:nvSpPr>
              <p:cNvPr id="199" name="Rectangle 198">
                <a:extLst>
                  <a:ext uri="{FF2B5EF4-FFF2-40B4-BE49-F238E27FC236}">
                    <a16:creationId xmlns:a16="http://schemas.microsoft.com/office/drawing/2014/main" id="{079ECD55-E269-498B-B67C-9EC9501FD217}"/>
                  </a:ext>
                </a:extLst>
              </p:cNvPr>
              <p:cNvSpPr>
                <a:spLocks noRot="1" noChangeAspect="1" noMove="1" noResize="1" noEditPoints="1" noAdjustHandles="1" noChangeArrowheads="1" noChangeShapeType="1" noTextEdit="1"/>
              </p:cNvSpPr>
              <p:nvPr/>
            </p:nvSpPr>
            <p:spPr>
              <a:xfrm>
                <a:off x="3133905" y="4953283"/>
                <a:ext cx="1238096" cy="819840"/>
              </a:xfrm>
              <a:prstGeom prst="rect">
                <a:avLst/>
              </a:prstGeom>
              <a:blipFill>
                <a:blip r:embed="rId22"/>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2897165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BD00-CC3B-4A14-8A30-D846254899D4}"/>
              </a:ext>
            </a:extLst>
          </p:cNvPr>
          <p:cNvSpPr>
            <a:spLocks noGrp="1"/>
          </p:cNvSpPr>
          <p:nvPr>
            <p:ph type="title"/>
          </p:nvPr>
        </p:nvSpPr>
        <p:spPr/>
        <p:txBody>
          <a:bodyPr/>
          <a:lstStyle/>
          <a:p>
            <a:r>
              <a:rPr lang="en-IN" dirty="0"/>
              <a:t>Elliptic Low Pass Filter</a:t>
            </a:r>
          </a:p>
        </p:txBody>
      </p:sp>
      <p:sp>
        <p:nvSpPr>
          <p:cNvPr id="3" name="Date Placeholder 2">
            <a:extLst>
              <a:ext uri="{FF2B5EF4-FFF2-40B4-BE49-F238E27FC236}">
                <a16:creationId xmlns:a16="http://schemas.microsoft.com/office/drawing/2014/main" id="{A150C957-7ECB-4D2B-A8B0-B726930EABD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B558765-E32B-4246-BA44-BD92C4B691C8}"/>
              </a:ext>
            </a:extLst>
          </p:cNvPr>
          <p:cNvSpPr>
            <a:spLocks noGrp="1"/>
          </p:cNvSpPr>
          <p:nvPr>
            <p:ph type="sldNum" sz="quarter" idx="12"/>
          </p:nvPr>
        </p:nvSpPr>
        <p:spPr/>
        <p:txBody>
          <a:bodyPr/>
          <a:lstStyle/>
          <a:p>
            <a:fld id="{2495F090-CA2D-44FF-B42B-1156B48CA943}" type="slidenum">
              <a:rPr lang="en-IN" smtClean="0"/>
              <a:t>37</a:t>
            </a:fld>
            <a:endParaRPr lang="en-IN"/>
          </a:p>
        </p:txBody>
      </p:sp>
      <p:sp>
        <p:nvSpPr>
          <p:cNvPr id="5" name="Text Box 5">
            <a:extLst>
              <a:ext uri="{FF2B5EF4-FFF2-40B4-BE49-F238E27FC236}">
                <a16:creationId xmlns:a16="http://schemas.microsoft.com/office/drawing/2014/main" id="{D1F4E164-F36E-4E73-A857-D302CB8FC471}"/>
              </a:ext>
            </a:extLst>
          </p:cNvPr>
          <p:cNvSpPr txBox="1">
            <a:spLocks noChangeArrowheads="1"/>
          </p:cNvSpPr>
          <p:nvPr/>
        </p:nvSpPr>
        <p:spPr bwMode="auto">
          <a:xfrm>
            <a:off x="598360" y="615096"/>
            <a:ext cx="8418512" cy="244475"/>
          </a:xfrm>
          <a:prstGeom prst="rect">
            <a:avLst/>
          </a:prstGeom>
          <a:noFill/>
          <a:ln>
            <a:noFill/>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just"/>
            <a:r>
              <a:rPr lang="en-US" altLang="en-US" dirty="0"/>
              <a:t>Elliptic Filters are equal ripple in pass band as well as stop band. This results in sharper rise in attenuation beyond corner frequency, </a:t>
            </a:r>
            <a:r>
              <a:rPr lang="el-GR" altLang="en-US" dirty="0"/>
              <a:t>ω</a:t>
            </a:r>
            <a:r>
              <a:rPr lang="en-US" altLang="en-US" dirty="0"/>
              <a:t>c. </a:t>
            </a:r>
            <a:endParaRPr lang="el-GR" altLang="en-US" dirty="0"/>
          </a:p>
        </p:txBody>
      </p:sp>
      <p:sp>
        <p:nvSpPr>
          <p:cNvPr id="6" name="Text Box 9">
            <a:extLst>
              <a:ext uri="{FF2B5EF4-FFF2-40B4-BE49-F238E27FC236}">
                <a16:creationId xmlns:a16="http://schemas.microsoft.com/office/drawing/2014/main" id="{82BA6E3B-A118-4C33-8E41-1B68A8F74ADB}"/>
              </a:ext>
            </a:extLst>
          </p:cNvPr>
          <p:cNvSpPr txBox="1">
            <a:spLocks noChangeArrowheads="1"/>
          </p:cNvSpPr>
          <p:nvPr/>
        </p:nvSpPr>
        <p:spPr bwMode="auto">
          <a:xfrm>
            <a:off x="858974" y="3076745"/>
            <a:ext cx="6314527" cy="309958"/>
          </a:xfrm>
          <a:prstGeom prst="rect">
            <a:avLst/>
          </a:prstGeom>
          <a:noFill/>
          <a:ln>
            <a:noFill/>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just"/>
            <a:r>
              <a:rPr lang="en-US" altLang="en-US" sz="1400" dirty="0"/>
              <a:t>Power Loss Ratio and Transmission Characteristics of Elliptic Low Pass Filter</a:t>
            </a:r>
            <a:endParaRPr lang="en-MY" altLang="en-US" sz="1400" dirty="0"/>
          </a:p>
        </p:txBody>
      </p:sp>
      <p:grpSp>
        <p:nvGrpSpPr>
          <p:cNvPr id="7" name="Group 51">
            <a:extLst>
              <a:ext uri="{FF2B5EF4-FFF2-40B4-BE49-F238E27FC236}">
                <a16:creationId xmlns:a16="http://schemas.microsoft.com/office/drawing/2014/main" id="{D230156E-C60D-485F-BCA8-FABE814A9B21}"/>
              </a:ext>
            </a:extLst>
          </p:cNvPr>
          <p:cNvGrpSpPr>
            <a:grpSpLocks/>
          </p:cNvGrpSpPr>
          <p:nvPr/>
        </p:nvGrpSpPr>
        <p:grpSpPr bwMode="auto">
          <a:xfrm>
            <a:off x="711201" y="1392970"/>
            <a:ext cx="2451100" cy="1662113"/>
            <a:chOff x="310" y="1074"/>
            <a:chExt cx="1544" cy="1047"/>
          </a:xfrm>
        </p:grpSpPr>
        <p:sp>
          <p:nvSpPr>
            <p:cNvPr id="8" name="Rectangle 12" descr="Large grid">
              <a:extLst>
                <a:ext uri="{FF2B5EF4-FFF2-40B4-BE49-F238E27FC236}">
                  <a16:creationId xmlns:a16="http://schemas.microsoft.com/office/drawing/2014/main" id="{A39C1910-884B-4BD2-9F77-69717F978C89}"/>
                </a:ext>
              </a:extLst>
            </p:cNvPr>
            <p:cNvSpPr>
              <a:spLocks noChangeArrowheads="1"/>
            </p:cNvSpPr>
            <p:nvPr/>
          </p:nvSpPr>
          <p:spPr bwMode="auto">
            <a:xfrm>
              <a:off x="586" y="1157"/>
              <a:ext cx="482" cy="822"/>
            </a:xfrm>
            <a:prstGeom prst="rect">
              <a:avLst/>
            </a:prstGeom>
            <a:pattFill prst="lgGrid">
              <a:fgClr>
                <a:srgbClr val="CCFFFF">
                  <a:alpha val="66000"/>
                </a:srgbClr>
              </a:fgClr>
              <a:bgClr>
                <a:srgbClr val="FFFFFF">
                  <a:alpha val="66000"/>
                </a:srgbClr>
              </a:bgClr>
            </a:pattFill>
            <a:ln w="9525" algn="ctr">
              <a:solidFill>
                <a:srgbClr val="CC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sz="1100"/>
            </a:p>
          </p:txBody>
        </p:sp>
        <p:sp>
          <p:nvSpPr>
            <p:cNvPr id="9" name="Line 13">
              <a:extLst>
                <a:ext uri="{FF2B5EF4-FFF2-40B4-BE49-F238E27FC236}">
                  <a16:creationId xmlns:a16="http://schemas.microsoft.com/office/drawing/2014/main" id="{59E927D0-DD0D-4736-84D3-1EC2CA0FEF64}"/>
                </a:ext>
              </a:extLst>
            </p:cNvPr>
            <p:cNvSpPr>
              <a:spLocks noChangeShapeType="1"/>
            </p:cNvSpPr>
            <p:nvPr/>
          </p:nvSpPr>
          <p:spPr bwMode="auto">
            <a:xfrm flipV="1">
              <a:off x="582" y="1074"/>
              <a:ext cx="0" cy="9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10" name="Line 14">
              <a:extLst>
                <a:ext uri="{FF2B5EF4-FFF2-40B4-BE49-F238E27FC236}">
                  <a16:creationId xmlns:a16="http://schemas.microsoft.com/office/drawing/2014/main" id="{69C851D4-0518-47A7-88C6-3812012C2AB9}"/>
                </a:ext>
              </a:extLst>
            </p:cNvPr>
            <p:cNvSpPr>
              <a:spLocks noChangeShapeType="1"/>
            </p:cNvSpPr>
            <p:nvPr/>
          </p:nvSpPr>
          <p:spPr bwMode="auto">
            <a:xfrm>
              <a:off x="588" y="1974"/>
              <a:ext cx="1266"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11" name="Line 15">
              <a:extLst>
                <a:ext uri="{FF2B5EF4-FFF2-40B4-BE49-F238E27FC236}">
                  <a16:creationId xmlns:a16="http://schemas.microsoft.com/office/drawing/2014/main" id="{6283E703-DFA3-4164-B098-03D090873BC1}"/>
                </a:ext>
              </a:extLst>
            </p:cNvPr>
            <p:cNvSpPr>
              <a:spLocks noChangeShapeType="1"/>
            </p:cNvSpPr>
            <p:nvPr/>
          </p:nvSpPr>
          <p:spPr bwMode="auto">
            <a:xfrm flipV="1">
              <a:off x="1068" y="1764"/>
              <a:ext cx="0" cy="210"/>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12" name="Line 16">
              <a:extLst>
                <a:ext uri="{FF2B5EF4-FFF2-40B4-BE49-F238E27FC236}">
                  <a16:creationId xmlns:a16="http://schemas.microsoft.com/office/drawing/2014/main" id="{C9E530AA-DA3D-49EF-BC14-3A0627D94C08}"/>
                </a:ext>
              </a:extLst>
            </p:cNvPr>
            <p:cNvSpPr>
              <a:spLocks noChangeShapeType="1"/>
            </p:cNvSpPr>
            <p:nvPr/>
          </p:nvSpPr>
          <p:spPr bwMode="auto">
            <a:xfrm flipH="1">
              <a:off x="582" y="1758"/>
              <a:ext cx="480" cy="0"/>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mc:AlternateContent xmlns:mc="http://schemas.openxmlformats.org/markup-compatibility/2006" xmlns:a14="http://schemas.microsoft.com/office/drawing/2010/main">
          <mc:Choice Requires="a14">
            <p:sp>
              <p:nvSpPr>
                <p:cNvPr id="13" name="Object 18">
                  <a:extLst>
                    <a:ext uri="{FF2B5EF4-FFF2-40B4-BE49-F238E27FC236}">
                      <a16:creationId xmlns:a16="http://schemas.microsoft.com/office/drawing/2014/main" id="{1B297A4C-FCCC-4600-93EC-9737F4ACDF17}"/>
                    </a:ext>
                  </a:extLst>
                </p:cNvPr>
                <p:cNvSpPr txBox="1"/>
                <p:nvPr/>
              </p:nvSpPr>
              <p:spPr bwMode="auto">
                <a:xfrm>
                  <a:off x="1007" y="1949"/>
                  <a:ext cx="120"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𝜔</m:t>
                            </m:r>
                          </m:e>
                          <m:sub>
                            <m:r>
                              <a:rPr lang="en-IN" i="1">
                                <a:solidFill>
                                  <a:srgbClr val="000000"/>
                                </a:solidFill>
                                <a:latin typeface="Cambria Math" panose="02040503050406030204" pitchFamily="18" charset="0"/>
                              </a:rPr>
                              <m:t>𝑐</m:t>
                            </m:r>
                          </m:sub>
                        </m:sSub>
                      </m:oMath>
                    </m:oMathPara>
                  </a14:m>
                  <a:endParaRPr lang="en-IN"/>
                </a:p>
              </p:txBody>
            </p:sp>
          </mc:Choice>
          <mc:Fallback xmlns="">
            <p:sp>
              <p:nvSpPr>
                <p:cNvPr id="13" name="Object 18">
                  <a:extLst>
                    <a:ext uri="{FF2B5EF4-FFF2-40B4-BE49-F238E27FC236}">
                      <a16:creationId xmlns:a16="http://schemas.microsoft.com/office/drawing/2014/main" id="{1B297A4C-FCCC-4600-93EC-9737F4ACDF17}"/>
                    </a:ext>
                  </a:extLst>
                </p:cNvPr>
                <p:cNvSpPr txBox="1">
                  <a:spLocks noRot="1" noChangeAspect="1" noMove="1" noResize="1" noEditPoints="1" noAdjustHandles="1" noChangeArrowheads="1" noChangeShapeType="1" noTextEdit="1"/>
                </p:cNvSpPr>
                <p:nvPr/>
              </p:nvSpPr>
              <p:spPr bwMode="auto">
                <a:xfrm>
                  <a:off x="1007" y="1949"/>
                  <a:ext cx="120" cy="144"/>
                </a:xfrm>
                <a:prstGeom prst="rect">
                  <a:avLst/>
                </a:prstGeom>
                <a:blipFill>
                  <a:blip r:embed="rId2"/>
                  <a:stretch>
                    <a:fillRect r="-25806"/>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4" name="Object 19">
                  <a:extLst>
                    <a:ext uri="{FF2B5EF4-FFF2-40B4-BE49-F238E27FC236}">
                      <a16:creationId xmlns:a16="http://schemas.microsoft.com/office/drawing/2014/main" id="{8619F15D-C820-4B46-B41D-C390DFFD7F8E}"/>
                    </a:ext>
                  </a:extLst>
                </p:cNvPr>
                <p:cNvSpPr txBox="1"/>
                <p:nvPr/>
              </p:nvSpPr>
              <p:spPr bwMode="auto">
                <a:xfrm>
                  <a:off x="344" y="1564"/>
                  <a:ext cx="152"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𝑃</m:t>
                            </m:r>
                          </m:e>
                          <m:sub>
                            <m:r>
                              <a:rPr lang="en-IN" i="1">
                                <a:solidFill>
                                  <a:srgbClr val="000000"/>
                                </a:solidFill>
                                <a:latin typeface="Cambria Math" panose="02040503050406030204" pitchFamily="18" charset="0"/>
                              </a:rPr>
                              <m:t>𝐿𝑅</m:t>
                            </m:r>
                          </m:sub>
                        </m:sSub>
                      </m:oMath>
                    </m:oMathPara>
                  </a14:m>
                  <a:endParaRPr lang="en-IN"/>
                </a:p>
              </p:txBody>
            </p:sp>
          </mc:Choice>
          <mc:Fallback xmlns="">
            <p:sp>
              <p:nvSpPr>
                <p:cNvPr id="14" name="Object 19">
                  <a:extLst>
                    <a:ext uri="{FF2B5EF4-FFF2-40B4-BE49-F238E27FC236}">
                      <a16:creationId xmlns:a16="http://schemas.microsoft.com/office/drawing/2014/main" id="{8619F15D-C820-4B46-B41D-C390DFFD7F8E}"/>
                    </a:ext>
                  </a:extLst>
                </p:cNvPr>
                <p:cNvSpPr txBox="1">
                  <a:spLocks noRot="1" noChangeAspect="1" noMove="1" noResize="1" noEditPoints="1" noAdjustHandles="1" noChangeArrowheads="1" noChangeShapeType="1" noTextEdit="1"/>
                </p:cNvSpPr>
                <p:nvPr/>
              </p:nvSpPr>
              <p:spPr bwMode="auto">
                <a:xfrm>
                  <a:off x="344" y="1564"/>
                  <a:ext cx="152" cy="136"/>
                </a:xfrm>
                <a:prstGeom prst="rect">
                  <a:avLst/>
                </a:prstGeom>
                <a:blipFill>
                  <a:blip r:embed="rId3"/>
                  <a:stretch>
                    <a:fillRect r="-2564"/>
                  </a:stretch>
                </a:blipFill>
                <a:ln>
                  <a:noFill/>
                </a:ln>
                <a:effectLst/>
              </p:spPr>
              <p:txBody>
                <a:bodyPr/>
                <a:lstStyle/>
                <a:p>
                  <a:r>
                    <a:rPr lang="en-IN">
                      <a:noFill/>
                    </a:rPr>
                    <a:t> </a:t>
                  </a:r>
                </a:p>
              </p:txBody>
            </p:sp>
          </mc:Fallback>
        </mc:AlternateContent>
        <p:sp>
          <p:nvSpPr>
            <p:cNvPr id="15" name="Line 20">
              <a:extLst>
                <a:ext uri="{FF2B5EF4-FFF2-40B4-BE49-F238E27FC236}">
                  <a16:creationId xmlns:a16="http://schemas.microsoft.com/office/drawing/2014/main" id="{17A991B6-71DD-4A00-A890-C38A6F325BC0}"/>
                </a:ext>
              </a:extLst>
            </p:cNvPr>
            <p:cNvSpPr>
              <a:spLocks noChangeShapeType="1"/>
            </p:cNvSpPr>
            <p:nvPr/>
          </p:nvSpPr>
          <p:spPr bwMode="auto">
            <a:xfrm flipV="1">
              <a:off x="444" y="1404"/>
              <a:ext cx="0" cy="1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mc:AlternateContent xmlns:mc="http://schemas.openxmlformats.org/markup-compatibility/2006" xmlns:a14="http://schemas.microsoft.com/office/drawing/2010/main">
          <mc:Choice Requires="a14">
            <p:sp>
              <p:nvSpPr>
                <p:cNvPr id="16" name="Object 21">
                  <a:extLst>
                    <a:ext uri="{FF2B5EF4-FFF2-40B4-BE49-F238E27FC236}">
                      <a16:creationId xmlns:a16="http://schemas.microsoft.com/office/drawing/2014/main" id="{11374F83-D1E6-471F-9794-3D1572357E2C}"/>
                    </a:ext>
                  </a:extLst>
                </p:cNvPr>
                <p:cNvSpPr txBox="1"/>
                <p:nvPr/>
              </p:nvSpPr>
              <p:spPr bwMode="auto">
                <a:xfrm>
                  <a:off x="1584" y="1972"/>
                  <a:ext cx="96" cy="88"/>
                </a:xfrm>
                <a:prstGeom prst="rect">
                  <a:avLst/>
                </a:prstGeom>
                <a:noFill/>
                <a:ln>
                  <a:noFill/>
                </a:ln>
                <a:effectLst/>
              </p:spPr>
              <p:txBody>
                <a:bodyPr>
                  <a:normAutofit fontScale="25000" lnSpcReduction="20000"/>
                </a:bodyPr>
                <a:lstStyle/>
                <a:p>
                  <a:pPr/>
                  <a14:m>
                    <m:oMathPara xmlns:m="http://schemas.openxmlformats.org/officeDocument/2006/math">
                      <m:oMathParaPr>
                        <m:jc m:val="left"/>
                      </m:oMathParaPr>
                      <m:oMath xmlns:m="http://schemas.openxmlformats.org/officeDocument/2006/math">
                        <m:r>
                          <a:rPr lang="en-IN" i="1">
                            <a:solidFill>
                              <a:srgbClr val="000000"/>
                            </a:solidFill>
                            <a:latin typeface="Cambria Math" panose="02040503050406030204" pitchFamily="18" charset="0"/>
                          </a:rPr>
                          <m:t>𝜔</m:t>
                        </m:r>
                      </m:oMath>
                    </m:oMathPara>
                  </a14:m>
                  <a:endParaRPr lang="en-IN"/>
                </a:p>
              </p:txBody>
            </p:sp>
          </mc:Choice>
          <mc:Fallback xmlns="">
            <p:sp>
              <p:nvSpPr>
                <p:cNvPr id="16" name="Object 21">
                  <a:extLst>
                    <a:ext uri="{FF2B5EF4-FFF2-40B4-BE49-F238E27FC236}">
                      <a16:creationId xmlns:a16="http://schemas.microsoft.com/office/drawing/2014/main" id="{11374F83-D1E6-471F-9794-3D1572357E2C}"/>
                    </a:ext>
                  </a:extLst>
                </p:cNvPr>
                <p:cNvSpPr txBox="1">
                  <a:spLocks noRot="1" noChangeAspect="1" noMove="1" noResize="1" noEditPoints="1" noAdjustHandles="1" noChangeArrowheads="1" noChangeShapeType="1" noTextEdit="1"/>
                </p:cNvSpPr>
                <p:nvPr/>
              </p:nvSpPr>
              <p:spPr bwMode="auto">
                <a:xfrm>
                  <a:off x="1584" y="1972"/>
                  <a:ext cx="96" cy="88"/>
                </a:xfrm>
                <a:prstGeom prst="rect">
                  <a:avLst/>
                </a:prstGeom>
                <a:blipFill>
                  <a:blip r:embed="rId4"/>
                  <a:stretch>
                    <a:fillRect/>
                  </a:stretch>
                </a:blipFill>
                <a:ln>
                  <a:noFill/>
                </a:ln>
                <a:effectLst/>
              </p:spPr>
              <p:txBody>
                <a:bodyPr/>
                <a:lstStyle/>
                <a:p>
                  <a:r>
                    <a:rPr lang="en-IN">
                      <a:noFill/>
                    </a:rPr>
                    <a:t> </a:t>
                  </a:r>
                </a:p>
              </p:txBody>
            </p:sp>
          </mc:Fallback>
        </mc:AlternateContent>
        <p:sp>
          <p:nvSpPr>
            <p:cNvPr id="17" name="Line 22">
              <a:extLst>
                <a:ext uri="{FF2B5EF4-FFF2-40B4-BE49-F238E27FC236}">
                  <a16:creationId xmlns:a16="http://schemas.microsoft.com/office/drawing/2014/main" id="{B3D33F03-9A33-4517-9814-C295DAC2437C}"/>
                </a:ext>
              </a:extLst>
            </p:cNvPr>
            <p:cNvSpPr>
              <a:spLocks noChangeShapeType="1"/>
            </p:cNvSpPr>
            <p:nvPr/>
          </p:nvSpPr>
          <p:spPr bwMode="auto">
            <a:xfrm>
              <a:off x="1692" y="2022"/>
              <a:ext cx="1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18" name="Text Box 34">
              <a:extLst>
                <a:ext uri="{FF2B5EF4-FFF2-40B4-BE49-F238E27FC236}">
                  <a16:creationId xmlns:a16="http://schemas.microsoft.com/office/drawing/2014/main" id="{ED9A0C50-5520-47FF-A46B-E55B5C7A076C}"/>
                </a:ext>
              </a:extLst>
            </p:cNvPr>
            <p:cNvSpPr txBox="1">
              <a:spLocks noChangeArrowheads="1"/>
            </p:cNvSpPr>
            <p:nvPr/>
          </p:nvSpPr>
          <p:spPr bwMode="auto">
            <a:xfrm>
              <a:off x="563" y="1185"/>
              <a:ext cx="535" cy="166"/>
            </a:xfrm>
            <a:prstGeom prst="rect">
              <a:avLst/>
            </a:prstGeom>
            <a:noFill/>
            <a:ln>
              <a:noFill/>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just"/>
              <a:r>
                <a:rPr lang="en-US" altLang="en-US" sz="1100"/>
                <a:t>Pass band</a:t>
              </a:r>
              <a:endParaRPr lang="en-MY" altLang="en-US" sz="1100"/>
            </a:p>
          </p:txBody>
        </p:sp>
        <p:sp>
          <p:nvSpPr>
            <p:cNvPr id="19" name="Text Box 36">
              <a:extLst>
                <a:ext uri="{FF2B5EF4-FFF2-40B4-BE49-F238E27FC236}">
                  <a16:creationId xmlns:a16="http://schemas.microsoft.com/office/drawing/2014/main" id="{AC46177D-55C4-406A-BA5C-F37217DD2644}"/>
                </a:ext>
              </a:extLst>
            </p:cNvPr>
            <p:cNvSpPr txBox="1">
              <a:spLocks noChangeArrowheads="1"/>
            </p:cNvSpPr>
            <p:nvPr/>
          </p:nvSpPr>
          <p:spPr bwMode="auto">
            <a:xfrm>
              <a:off x="469" y="1861"/>
              <a:ext cx="164" cy="166"/>
            </a:xfrm>
            <a:prstGeom prst="rect">
              <a:avLst/>
            </a:prstGeom>
            <a:noFill/>
            <a:ln>
              <a:noFill/>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just"/>
              <a:r>
                <a:rPr lang="en-US" altLang="en-US" sz="1100"/>
                <a:t>1</a:t>
              </a:r>
              <a:endParaRPr lang="en-MY" altLang="en-US" sz="1100"/>
            </a:p>
          </p:txBody>
        </p:sp>
        <p:sp>
          <p:nvSpPr>
            <p:cNvPr id="20" name="Text Box 37">
              <a:extLst>
                <a:ext uri="{FF2B5EF4-FFF2-40B4-BE49-F238E27FC236}">
                  <a16:creationId xmlns:a16="http://schemas.microsoft.com/office/drawing/2014/main" id="{B74A4237-E13C-4D21-93FD-7CB01024EF84}"/>
                </a:ext>
              </a:extLst>
            </p:cNvPr>
            <p:cNvSpPr txBox="1">
              <a:spLocks noChangeArrowheads="1"/>
            </p:cNvSpPr>
            <p:nvPr/>
          </p:nvSpPr>
          <p:spPr bwMode="auto">
            <a:xfrm>
              <a:off x="509" y="1955"/>
              <a:ext cx="164" cy="166"/>
            </a:xfrm>
            <a:prstGeom prst="rect">
              <a:avLst/>
            </a:prstGeom>
            <a:noFill/>
            <a:ln>
              <a:noFill/>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just"/>
              <a:r>
                <a:rPr lang="en-US" altLang="en-US" sz="1100"/>
                <a:t>0</a:t>
              </a:r>
              <a:endParaRPr lang="en-MY" altLang="en-US" sz="1100"/>
            </a:p>
          </p:txBody>
        </p:sp>
        <p:sp>
          <p:nvSpPr>
            <p:cNvPr id="21" name="Freeform 38">
              <a:extLst>
                <a:ext uri="{FF2B5EF4-FFF2-40B4-BE49-F238E27FC236}">
                  <a16:creationId xmlns:a16="http://schemas.microsoft.com/office/drawing/2014/main" id="{27AEEBB7-EA51-46D7-8D2A-071BB90DE9B4}"/>
                </a:ext>
              </a:extLst>
            </p:cNvPr>
            <p:cNvSpPr>
              <a:spLocks/>
            </p:cNvSpPr>
            <p:nvPr/>
          </p:nvSpPr>
          <p:spPr bwMode="auto">
            <a:xfrm>
              <a:off x="586" y="1174"/>
              <a:ext cx="652" cy="813"/>
            </a:xfrm>
            <a:custGeom>
              <a:avLst/>
              <a:gdLst>
                <a:gd name="T0" fmla="*/ 0 w 652"/>
                <a:gd name="T1" fmla="*/ 823 h 842"/>
                <a:gd name="T2" fmla="*/ 57 w 652"/>
                <a:gd name="T3" fmla="*/ 738 h 842"/>
                <a:gd name="T4" fmla="*/ 114 w 652"/>
                <a:gd name="T5" fmla="*/ 624 h 842"/>
                <a:gd name="T6" fmla="*/ 199 w 652"/>
                <a:gd name="T7" fmla="*/ 624 h 842"/>
                <a:gd name="T8" fmla="*/ 284 w 652"/>
                <a:gd name="T9" fmla="*/ 794 h 842"/>
                <a:gd name="T10" fmla="*/ 369 w 652"/>
                <a:gd name="T11" fmla="*/ 823 h 842"/>
                <a:gd name="T12" fmla="*/ 454 w 652"/>
                <a:gd name="T13" fmla="*/ 681 h 842"/>
                <a:gd name="T14" fmla="*/ 652 w 652"/>
                <a:gd name="T15" fmla="*/ 0 h 8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842">
                  <a:moveTo>
                    <a:pt x="0" y="823"/>
                  </a:moveTo>
                  <a:cubicBezTo>
                    <a:pt x="19" y="797"/>
                    <a:pt x="38" y="771"/>
                    <a:pt x="57" y="738"/>
                  </a:cubicBezTo>
                  <a:cubicBezTo>
                    <a:pt x="76" y="705"/>
                    <a:pt x="90" y="643"/>
                    <a:pt x="114" y="624"/>
                  </a:cubicBezTo>
                  <a:cubicBezTo>
                    <a:pt x="138" y="605"/>
                    <a:pt x="171" y="596"/>
                    <a:pt x="199" y="624"/>
                  </a:cubicBezTo>
                  <a:cubicBezTo>
                    <a:pt x="227" y="652"/>
                    <a:pt x="256" y="761"/>
                    <a:pt x="284" y="794"/>
                  </a:cubicBezTo>
                  <a:cubicBezTo>
                    <a:pt x="312" y="827"/>
                    <a:pt x="341" y="842"/>
                    <a:pt x="369" y="823"/>
                  </a:cubicBezTo>
                  <a:cubicBezTo>
                    <a:pt x="397" y="804"/>
                    <a:pt x="407" y="818"/>
                    <a:pt x="454" y="681"/>
                  </a:cubicBezTo>
                  <a:cubicBezTo>
                    <a:pt x="501" y="544"/>
                    <a:pt x="576" y="272"/>
                    <a:pt x="652" y="0"/>
                  </a:cubicBezTo>
                </a:path>
              </a:pathLst>
            </a:custGeom>
            <a:noFill/>
            <a:ln w="9525" cap="flat" cmpd="sng">
              <a:solidFill>
                <a:srgbClr val="800000"/>
              </a:solidFill>
              <a:prstDash val="solid"/>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22" name="Arc 44">
              <a:extLst>
                <a:ext uri="{FF2B5EF4-FFF2-40B4-BE49-F238E27FC236}">
                  <a16:creationId xmlns:a16="http://schemas.microsoft.com/office/drawing/2014/main" id="{9C09AECC-E07F-41F2-A895-114B9070AEEC}"/>
                </a:ext>
              </a:extLst>
            </p:cNvPr>
            <p:cNvSpPr>
              <a:spLocks/>
            </p:cNvSpPr>
            <p:nvPr/>
          </p:nvSpPr>
          <p:spPr bwMode="auto">
            <a:xfrm flipV="1">
              <a:off x="1267" y="1180"/>
              <a:ext cx="240" cy="164"/>
            </a:xfrm>
            <a:custGeom>
              <a:avLst/>
              <a:gdLst>
                <a:gd name="G0" fmla="+- 21600 0 0"/>
                <a:gd name="G1" fmla="+- 21600 0 0"/>
                <a:gd name="G2" fmla="+- 21600 0 0"/>
                <a:gd name="T0" fmla="*/ 29 w 43200"/>
                <a:gd name="T1" fmla="*/ 22713 h 22713"/>
                <a:gd name="T2" fmla="*/ 43200 w 43200"/>
                <a:gd name="T3" fmla="*/ 21600 h 22713"/>
                <a:gd name="T4" fmla="*/ 21600 w 43200"/>
                <a:gd name="T5" fmla="*/ 21600 h 22713"/>
              </a:gdLst>
              <a:ahLst/>
              <a:cxnLst>
                <a:cxn ang="0">
                  <a:pos x="T0" y="T1"/>
                </a:cxn>
                <a:cxn ang="0">
                  <a:pos x="T2" y="T3"/>
                </a:cxn>
                <a:cxn ang="0">
                  <a:pos x="T4" y="T5"/>
                </a:cxn>
              </a:cxnLst>
              <a:rect l="0" t="0" r="r" b="b"/>
              <a:pathLst>
                <a:path w="43200" h="22713" fill="none" extrusionOk="0">
                  <a:moveTo>
                    <a:pt x="28" y="22713"/>
                  </a:moveTo>
                  <a:cubicBezTo>
                    <a:pt x="9" y="22342"/>
                    <a:pt x="0" y="21971"/>
                    <a:pt x="0" y="21600"/>
                  </a:cubicBezTo>
                  <a:cubicBezTo>
                    <a:pt x="0" y="9670"/>
                    <a:pt x="9670" y="0"/>
                    <a:pt x="21600" y="0"/>
                  </a:cubicBezTo>
                  <a:cubicBezTo>
                    <a:pt x="33529" y="0"/>
                    <a:pt x="43199" y="9670"/>
                    <a:pt x="43199" y="21599"/>
                  </a:cubicBezTo>
                </a:path>
                <a:path w="43200" h="22713" stroke="0" extrusionOk="0">
                  <a:moveTo>
                    <a:pt x="28" y="22713"/>
                  </a:moveTo>
                  <a:cubicBezTo>
                    <a:pt x="9" y="22342"/>
                    <a:pt x="0" y="21971"/>
                    <a:pt x="0" y="21600"/>
                  </a:cubicBezTo>
                  <a:cubicBezTo>
                    <a:pt x="0" y="9670"/>
                    <a:pt x="9670" y="0"/>
                    <a:pt x="21600" y="0"/>
                  </a:cubicBezTo>
                  <a:cubicBezTo>
                    <a:pt x="33529" y="0"/>
                    <a:pt x="43199" y="9670"/>
                    <a:pt x="43199" y="21599"/>
                  </a:cubicBezTo>
                  <a:lnTo>
                    <a:pt x="21600" y="21600"/>
                  </a:lnTo>
                  <a:close/>
                </a:path>
              </a:pathLst>
            </a:custGeom>
            <a:noFill/>
            <a:ln w="12700">
              <a:solidFill>
                <a:srgbClr val="800000"/>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sz="1100"/>
            </a:p>
          </p:txBody>
        </p:sp>
        <p:sp>
          <p:nvSpPr>
            <p:cNvPr id="23" name="Arc 45">
              <a:extLst>
                <a:ext uri="{FF2B5EF4-FFF2-40B4-BE49-F238E27FC236}">
                  <a16:creationId xmlns:a16="http://schemas.microsoft.com/office/drawing/2014/main" id="{C7D2BAED-178C-4CF1-B523-A787670B6CAE}"/>
                </a:ext>
              </a:extLst>
            </p:cNvPr>
            <p:cNvSpPr>
              <a:spLocks/>
            </p:cNvSpPr>
            <p:nvPr/>
          </p:nvSpPr>
          <p:spPr bwMode="auto">
            <a:xfrm flipV="1">
              <a:off x="1542" y="1179"/>
              <a:ext cx="240" cy="164"/>
            </a:xfrm>
            <a:custGeom>
              <a:avLst/>
              <a:gdLst>
                <a:gd name="G0" fmla="+- 21600 0 0"/>
                <a:gd name="G1" fmla="+- 21600 0 0"/>
                <a:gd name="G2" fmla="+- 21600 0 0"/>
                <a:gd name="T0" fmla="*/ 29 w 43200"/>
                <a:gd name="T1" fmla="*/ 22713 h 22713"/>
                <a:gd name="T2" fmla="*/ 43200 w 43200"/>
                <a:gd name="T3" fmla="*/ 21600 h 22713"/>
                <a:gd name="T4" fmla="*/ 21600 w 43200"/>
                <a:gd name="T5" fmla="*/ 21600 h 22713"/>
              </a:gdLst>
              <a:ahLst/>
              <a:cxnLst>
                <a:cxn ang="0">
                  <a:pos x="T0" y="T1"/>
                </a:cxn>
                <a:cxn ang="0">
                  <a:pos x="T2" y="T3"/>
                </a:cxn>
                <a:cxn ang="0">
                  <a:pos x="T4" y="T5"/>
                </a:cxn>
              </a:cxnLst>
              <a:rect l="0" t="0" r="r" b="b"/>
              <a:pathLst>
                <a:path w="43200" h="22713" fill="none" extrusionOk="0">
                  <a:moveTo>
                    <a:pt x="28" y="22713"/>
                  </a:moveTo>
                  <a:cubicBezTo>
                    <a:pt x="9" y="22342"/>
                    <a:pt x="0" y="21971"/>
                    <a:pt x="0" y="21600"/>
                  </a:cubicBezTo>
                  <a:cubicBezTo>
                    <a:pt x="0" y="9670"/>
                    <a:pt x="9670" y="0"/>
                    <a:pt x="21600" y="0"/>
                  </a:cubicBezTo>
                  <a:cubicBezTo>
                    <a:pt x="33529" y="0"/>
                    <a:pt x="43199" y="9670"/>
                    <a:pt x="43199" y="21599"/>
                  </a:cubicBezTo>
                </a:path>
                <a:path w="43200" h="22713" stroke="0" extrusionOk="0">
                  <a:moveTo>
                    <a:pt x="28" y="22713"/>
                  </a:moveTo>
                  <a:cubicBezTo>
                    <a:pt x="9" y="22342"/>
                    <a:pt x="0" y="21971"/>
                    <a:pt x="0" y="21600"/>
                  </a:cubicBezTo>
                  <a:cubicBezTo>
                    <a:pt x="0" y="9670"/>
                    <a:pt x="9670" y="0"/>
                    <a:pt x="21600" y="0"/>
                  </a:cubicBezTo>
                  <a:cubicBezTo>
                    <a:pt x="33529" y="0"/>
                    <a:pt x="43199" y="9670"/>
                    <a:pt x="43199" y="21599"/>
                  </a:cubicBezTo>
                  <a:lnTo>
                    <a:pt x="21600" y="21600"/>
                  </a:lnTo>
                  <a:close/>
                </a:path>
              </a:pathLst>
            </a:custGeom>
            <a:noFill/>
            <a:ln w="12700">
              <a:solidFill>
                <a:srgbClr val="800000"/>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sz="1100"/>
            </a:p>
          </p:txBody>
        </p:sp>
        <p:sp>
          <p:nvSpPr>
            <p:cNvPr id="24" name="Line 46">
              <a:extLst>
                <a:ext uri="{FF2B5EF4-FFF2-40B4-BE49-F238E27FC236}">
                  <a16:creationId xmlns:a16="http://schemas.microsoft.com/office/drawing/2014/main" id="{BC6057D9-15CD-4231-AA25-8714DA840375}"/>
                </a:ext>
              </a:extLst>
            </p:cNvPr>
            <p:cNvSpPr>
              <a:spLocks noChangeShapeType="1"/>
            </p:cNvSpPr>
            <p:nvPr/>
          </p:nvSpPr>
          <p:spPr bwMode="auto">
            <a:xfrm>
              <a:off x="582" y="1344"/>
              <a:ext cx="1194" cy="0"/>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25" name="Line 47">
              <a:extLst>
                <a:ext uri="{FF2B5EF4-FFF2-40B4-BE49-F238E27FC236}">
                  <a16:creationId xmlns:a16="http://schemas.microsoft.com/office/drawing/2014/main" id="{A04AEDDA-5F8E-4D64-8661-694FD1F2BC07}"/>
                </a:ext>
              </a:extLst>
            </p:cNvPr>
            <p:cNvSpPr>
              <a:spLocks noChangeShapeType="1"/>
            </p:cNvSpPr>
            <p:nvPr/>
          </p:nvSpPr>
          <p:spPr bwMode="auto">
            <a:xfrm>
              <a:off x="1188" y="1344"/>
              <a:ext cx="0" cy="630"/>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mc:AlternateContent xmlns:mc="http://schemas.openxmlformats.org/markup-compatibility/2006" xmlns:a14="http://schemas.microsoft.com/office/drawing/2010/main">
          <mc:Choice Requires="a14">
            <p:sp>
              <p:nvSpPr>
                <p:cNvPr id="26" name="Object 48">
                  <a:extLst>
                    <a:ext uri="{FF2B5EF4-FFF2-40B4-BE49-F238E27FC236}">
                      <a16:creationId xmlns:a16="http://schemas.microsoft.com/office/drawing/2014/main" id="{B3F0D84E-22CF-4D7C-9AEB-1A9A54A3C9BA}"/>
                    </a:ext>
                  </a:extLst>
                </p:cNvPr>
                <p:cNvSpPr txBox="1"/>
                <p:nvPr/>
              </p:nvSpPr>
              <p:spPr bwMode="auto">
                <a:xfrm>
                  <a:off x="1148" y="1952"/>
                  <a:ext cx="136"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𝜔</m:t>
                            </m:r>
                          </m:e>
                          <m:sub>
                            <m:r>
                              <a:rPr lang="en-IN" i="1">
                                <a:solidFill>
                                  <a:srgbClr val="000000"/>
                                </a:solidFill>
                                <a:latin typeface="Cambria Math" panose="02040503050406030204" pitchFamily="18" charset="0"/>
                              </a:rPr>
                              <m:t>∞</m:t>
                            </m:r>
                          </m:sub>
                        </m:sSub>
                      </m:oMath>
                    </m:oMathPara>
                  </a14:m>
                  <a:endParaRPr lang="en-IN"/>
                </a:p>
              </p:txBody>
            </p:sp>
          </mc:Choice>
          <mc:Fallback xmlns="">
            <p:sp>
              <p:nvSpPr>
                <p:cNvPr id="26" name="Object 48">
                  <a:extLst>
                    <a:ext uri="{FF2B5EF4-FFF2-40B4-BE49-F238E27FC236}">
                      <a16:creationId xmlns:a16="http://schemas.microsoft.com/office/drawing/2014/main" id="{B3F0D84E-22CF-4D7C-9AEB-1A9A54A3C9BA}"/>
                    </a:ext>
                  </a:extLst>
                </p:cNvPr>
                <p:cNvSpPr txBox="1">
                  <a:spLocks noRot="1" noChangeAspect="1" noMove="1" noResize="1" noEditPoints="1" noAdjustHandles="1" noChangeArrowheads="1" noChangeShapeType="1" noTextEdit="1"/>
                </p:cNvSpPr>
                <p:nvPr/>
              </p:nvSpPr>
              <p:spPr bwMode="auto">
                <a:xfrm>
                  <a:off x="1148" y="1952"/>
                  <a:ext cx="136" cy="136"/>
                </a:xfrm>
                <a:prstGeom prst="rect">
                  <a:avLst/>
                </a:prstGeom>
                <a:blipFill>
                  <a:blip r:embed="rId5"/>
                  <a:stretch>
                    <a:fillRect r="-11429"/>
                  </a:stretch>
                </a:blipFill>
                <a:ln>
                  <a:noFill/>
                </a:ln>
                <a:effectLst/>
              </p:spPr>
              <p:txBody>
                <a:bodyPr/>
                <a:lstStyle/>
                <a:p>
                  <a:r>
                    <a:rPr lang="en-IN">
                      <a:noFill/>
                    </a:rPr>
                    <a:t> </a:t>
                  </a:r>
                </a:p>
              </p:txBody>
            </p:sp>
          </mc:Fallback>
        </mc:AlternateContent>
        <p:sp>
          <p:nvSpPr>
            <p:cNvPr id="27" name="Text Box 49">
              <a:extLst>
                <a:ext uri="{FF2B5EF4-FFF2-40B4-BE49-F238E27FC236}">
                  <a16:creationId xmlns:a16="http://schemas.microsoft.com/office/drawing/2014/main" id="{72DAE951-20DB-4E1D-B6E8-1EB7E4677272}"/>
                </a:ext>
              </a:extLst>
            </p:cNvPr>
            <p:cNvSpPr txBox="1">
              <a:spLocks noChangeArrowheads="1"/>
            </p:cNvSpPr>
            <p:nvPr/>
          </p:nvSpPr>
          <p:spPr bwMode="auto">
            <a:xfrm>
              <a:off x="310" y="1675"/>
              <a:ext cx="342" cy="166"/>
            </a:xfrm>
            <a:prstGeom prst="rect">
              <a:avLst/>
            </a:prstGeom>
            <a:noFill/>
            <a:ln>
              <a:noFill/>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just"/>
              <a:r>
                <a:rPr lang="en-US" altLang="en-US" sz="1100"/>
                <a:t>Amax</a:t>
              </a:r>
              <a:endParaRPr lang="en-MY" altLang="en-US" sz="1100"/>
            </a:p>
          </p:txBody>
        </p:sp>
        <p:sp>
          <p:nvSpPr>
            <p:cNvPr id="28" name="Text Box 50">
              <a:extLst>
                <a:ext uri="{FF2B5EF4-FFF2-40B4-BE49-F238E27FC236}">
                  <a16:creationId xmlns:a16="http://schemas.microsoft.com/office/drawing/2014/main" id="{1EE6DB8B-6DC9-48E9-B224-FAF8A50DCC6D}"/>
                </a:ext>
              </a:extLst>
            </p:cNvPr>
            <p:cNvSpPr txBox="1">
              <a:spLocks noChangeArrowheads="1"/>
            </p:cNvSpPr>
            <p:nvPr/>
          </p:nvSpPr>
          <p:spPr bwMode="auto">
            <a:xfrm>
              <a:off x="334" y="1260"/>
              <a:ext cx="317" cy="166"/>
            </a:xfrm>
            <a:prstGeom prst="rect">
              <a:avLst/>
            </a:prstGeom>
            <a:noFill/>
            <a:ln>
              <a:noFill/>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just"/>
              <a:r>
                <a:rPr lang="en-US" altLang="en-US" sz="1100"/>
                <a:t>Amin</a:t>
              </a:r>
              <a:endParaRPr lang="en-MY" altLang="en-US" sz="1100"/>
            </a:p>
          </p:txBody>
        </p:sp>
      </p:grpSp>
      <p:grpSp>
        <p:nvGrpSpPr>
          <p:cNvPr id="29" name="Group 65">
            <a:extLst>
              <a:ext uri="{FF2B5EF4-FFF2-40B4-BE49-F238E27FC236}">
                <a16:creationId xmlns:a16="http://schemas.microsoft.com/office/drawing/2014/main" id="{5A517E43-3C48-421F-AFEE-482553F57748}"/>
              </a:ext>
            </a:extLst>
          </p:cNvPr>
          <p:cNvGrpSpPr>
            <a:grpSpLocks/>
          </p:cNvGrpSpPr>
          <p:nvPr/>
        </p:nvGrpSpPr>
        <p:grpSpPr bwMode="auto">
          <a:xfrm>
            <a:off x="3650734" y="1492536"/>
            <a:ext cx="2012950" cy="1428750"/>
            <a:chOff x="2199" y="1211"/>
            <a:chExt cx="1268" cy="900"/>
          </a:xfrm>
        </p:grpSpPr>
        <p:sp>
          <p:nvSpPr>
            <p:cNvPr id="30" name="Rectangle 23" descr="Large grid">
              <a:extLst>
                <a:ext uri="{FF2B5EF4-FFF2-40B4-BE49-F238E27FC236}">
                  <a16:creationId xmlns:a16="http://schemas.microsoft.com/office/drawing/2014/main" id="{A3E90643-93DC-4101-B962-271AF50E261E}"/>
                </a:ext>
              </a:extLst>
            </p:cNvPr>
            <p:cNvSpPr>
              <a:spLocks noChangeArrowheads="1"/>
            </p:cNvSpPr>
            <p:nvPr/>
          </p:nvSpPr>
          <p:spPr bwMode="auto">
            <a:xfrm>
              <a:off x="2389" y="1289"/>
              <a:ext cx="482" cy="822"/>
            </a:xfrm>
            <a:prstGeom prst="rect">
              <a:avLst/>
            </a:prstGeom>
            <a:pattFill prst="lgGrid">
              <a:fgClr>
                <a:srgbClr val="CCFFFF">
                  <a:alpha val="67000"/>
                </a:srgbClr>
              </a:fgClr>
              <a:bgClr>
                <a:srgbClr val="FFFFFF">
                  <a:alpha val="67000"/>
                </a:srgbClr>
              </a:bgClr>
            </a:pattFill>
            <a:ln w="9525" algn="ctr">
              <a:solidFill>
                <a:srgbClr val="CC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sz="1100"/>
            </a:p>
          </p:txBody>
        </p:sp>
        <p:sp>
          <p:nvSpPr>
            <p:cNvPr id="31" name="Line 24">
              <a:extLst>
                <a:ext uri="{FF2B5EF4-FFF2-40B4-BE49-F238E27FC236}">
                  <a16:creationId xmlns:a16="http://schemas.microsoft.com/office/drawing/2014/main" id="{723C3E3F-8D4D-485F-9958-1AC3C08E5CE3}"/>
                </a:ext>
              </a:extLst>
            </p:cNvPr>
            <p:cNvSpPr>
              <a:spLocks noChangeShapeType="1"/>
            </p:cNvSpPr>
            <p:nvPr/>
          </p:nvSpPr>
          <p:spPr bwMode="auto">
            <a:xfrm flipV="1">
              <a:off x="2389" y="1211"/>
              <a:ext cx="0" cy="9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mc:AlternateContent xmlns:mc="http://schemas.openxmlformats.org/markup-compatibility/2006" xmlns:a14="http://schemas.microsoft.com/office/drawing/2010/main">
          <mc:Choice Requires="a14">
            <p:sp>
              <p:nvSpPr>
                <p:cNvPr id="32" name="Object 26">
                  <a:extLst>
                    <a:ext uri="{FF2B5EF4-FFF2-40B4-BE49-F238E27FC236}">
                      <a16:creationId xmlns:a16="http://schemas.microsoft.com/office/drawing/2014/main" id="{B4C48788-5D5B-4364-ABD9-A05A1A41DD37}"/>
                    </a:ext>
                  </a:extLst>
                </p:cNvPr>
                <p:cNvSpPr txBox="1"/>
                <p:nvPr/>
              </p:nvSpPr>
              <p:spPr bwMode="auto">
                <a:xfrm>
                  <a:off x="2786" y="1261"/>
                  <a:ext cx="120"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𝜔</m:t>
                            </m:r>
                          </m:e>
                          <m:sub>
                            <m:r>
                              <a:rPr lang="en-IN" i="1">
                                <a:solidFill>
                                  <a:srgbClr val="000000"/>
                                </a:solidFill>
                                <a:latin typeface="Cambria Math" panose="02040503050406030204" pitchFamily="18" charset="0"/>
                              </a:rPr>
                              <m:t>𝑐</m:t>
                            </m:r>
                          </m:sub>
                        </m:sSub>
                      </m:oMath>
                    </m:oMathPara>
                  </a14:m>
                  <a:endParaRPr lang="en-IN"/>
                </a:p>
              </p:txBody>
            </p:sp>
          </mc:Choice>
          <mc:Fallback xmlns="">
            <p:sp>
              <p:nvSpPr>
                <p:cNvPr id="32" name="Object 26">
                  <a:extLst>
                    <a:ext uri="{FF2B5EF4-FFF2-40B4-BE49-F238E27FC236}">
                      <a16:creationId xmlns:a16="http://schemas.microsoft.com/office/drawing/2014/main" id="{B4C48788-5D5B-4364-ABD9-A05A1A41DD37}"/>
                    </a:ext>
                  </a:extLst>
                </p:cNvPr>
                <p:cNvSpPr txBox="1">
                  <a:spLocks noRot="1" noChangeAspect="1" noMove="1" noResize="1" noEditPoints="1" noAdjustHandles="1" noChangeArrowheads="1" noChangeShapeType="1" noTextEdit="1"/>
                </p:cNvSpPr>
                <p:nvPr/>
              </p:nvSpPr>
              <p:spPr bwMode="auto">
                <a:xfrm>
                  <a:off x="2786" y="1261"/>
                  <a:ext cx="120" cy="144"/>
                </a:xfrm>
                <a:prstGeom prst="rect">
                  <a:avLst/>
                </a:prstGeom>
                <a:blipFill>
                  <a:blip r:embed="rId6"/>
                  <a:stretch>
                    <a:fillRect r="-25806"/>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3" name="Object 27">
                  <a:extLst>
                    <a:ext uri="{FF2B5EF4-FFF2-40B4-BE49-F238E27FC236}">
                      <a16:creationId xmlns:a16="http://schemas.microsoft.com/office/drawing/2014/main" id="{0C88E66A-B07C-4227-BFDA-793EE87A8491}"/>
                    </a:ext>
                  </a:extLst>
                </p:cNvPr>
                <p:cNvSpPr txBox="1"/>
                <p:nvPr/>
              </p:nvSpPr>
              <p:spPr bwMode="auto">
                <a:xfrm>
                  <a:off x="2199" y="1697"/>
                  <a:ext cx="208" cy="176"/>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p>
                          <m:sSupPr>
                            <m:ctrlPr>
                              <a:rPr lang="en-IN" i="1">
                                <a:solidFill>
                                  <a:srgbClr val="000000"/>
                                </a:solidFill>
                                <a:latin typeface="Cambria Math" panose="02040503050406030204" pitchFamily="18" charset="0"/>
                              </a:rPr>
                            </m:ctrlPr>
                          </m:sSupPr>
                          <m:e>
                            <m:d>
                              <m:dPr>
                                <m:begChr m:val="|"/>
                                <m:endChr m:val="|"/>
                                <m:ctrlPr>
                                  <a:rPr lang="en-IN" i="1">
                                    <a:solidFill>
                                      <a:srgbClr val="000000"/>
                                    </a:solidFill>
                                    <a:latin typeface="Cambria Math" panose="02040503050406030204" pitchFamily="18" charset="0"/>
                                  </a:rPr>
                                </m:ctrlPr>
                              </m:dPr>
                              <m:e>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𝑆</m:t>
                                    </m:r>
                                  </m:e>
                                  <m:sub>
                                    <m:r>
                                      <a:rPr lang="en-IN" i="1">
                                        <a:solidFill>
                                          <a:srgbClr val="000000"/>
                                        </a:solidFill>
                                        <a:latin typeface="Cambria Math" panose="02040503050406030204" pitchFamily="18" charset="0"/>
                                      </a:rPr>
                                      <m:t>21</m:t>
                                    </m:r>
                                  </m:sub>
                                </m:sSub>
                              </m:e>
                            </m:d>
                          </m:e>
                          <m:sup>
                            <m:r>
                              <a:rPr lang="en-IN" i="1">
                                <a:solidFill>
                                  <a:srgbClr val="000000"/>
                                </a:solidFill>
                                <a:latin typeface="Cambria Math" panose="02040503050406030204" pitchFamily="18" charset="0"/>
                              </a:rPr>
                              <m:t>2</m:t>
                            </m:r>
                          </m:sup>
                        </m:sSup>
                      </m:oMath>
                    </m:oMathPara>
                  </a14:m>
                  <a:endParaRPr lang="en-IN"/>
                </a:p>
              </p:txBody>
            </p:sp>
          </mc:Choice>
          <mc:Fallback xmlns="">
            <p:sp>
              <p:nvSpPr>
                <p:cNvPr id="33" name="Object 27">
                  <a:extLst>
                    <a:ext uri="{FF2B5EF4-FFF2-40B4-BE49-F238E27FC236}">
                      <a16:creationId xmlns:a16="http://schemas.microsoft.com/office/drawing/2014/main" id="{0C88E66A-B07C-4227-BFDA-793EE87A8491}"/>
                    </a:ext>
                  </a:extLst>
                </p:cNvPr>
                <p:cNvSpPr txBox="1">
                  <a:spLocks noRot="1" noChangeAspect="1" noMove="1" noResize="1" noEditPoints="1" noAdjustHandles="1" noChangeArrowheads="1" noChangeShapeType="1" noTextEdit="1"/>
                </p:cNvSpPr>
                <p:nvPr/>
              </p:nvSpPr>
              <p:spPr bwMode="auto">
                <a:xfrm>
                  <a:off x="2199" y="1697"/>
                  <a:ext cx="208" cy="176"/>
                </a:xfrm>
                <a:prstGeom prst="rect">
                  <a:avLst/>
                </a:prstGeom>
                <a:blipFill>
                  <a:blip r:embed="rId7"/>
                  <a:stretch>
                    <a:fillRect r="-22222"/>
                  </a:stretch>
                </a:blipFill>
                <a:ln>
                  <a:noFill/>
                </a:ln>
                <a:effectLst/>
              </p:spPr>
              <p:txBody>
                <a:bodyPr/>
                <a:lstStyle/>
                <a:p>
                  <a:r>
                    <a:rPr lang="en-IN">
                      <a:noFill/>
                    </a:rPr>
                    <a:t> </a:t>
                  </a:r>
                </a:p>
              </p:txBody>
            </p:sp>
          </mc:Fallback>
        </mc:AlternateContent>
        <p:sp>
          <p:nvSpPr>
            <p:cNvPr id="34" name="Line 28">
              <a:extLst>
                <a:ext uri="{FF2B5EF4-FFF2-40B4-BE49-F238E27FC236}">
                  <a16:creationId xmlns:a16="http://schemas.microsoft.com/office/drawing/2014/main" id="{CD40548F-63F6-4E28-A355-37D057609DD1}"/>
                </a:ext>
              </a:extLst>
            </p:cNvPr>
            <p:cNvSpPr>
              <a:spLocks noChangeShapeType="1"/>
            </p:cNvSpPr>
            <p:nvPr/>
          </p:nvSpPr>
          <p:spPr bwMode="auto">
            <a:xfrm flipV="1">
              <a:off x="2327" y="1557"/>
              <a:ext cx="0" cy="1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mc:AlternateContent xmlns:mc="http://schemas.openxmlformats.org/markup-compatibility/2006" xmlns:a14="http://schemas.microsoft.com/office/drawing/2010/main">
          <mc:Choice Requires="a14">
            <p:sp>
              <p:nvSpPr>
                <p:cNvPr id="35" name="Object 29">
                  <a:extLst>
                    <a:ext uri="{FF2B5EF4-FFF2-40B4-BE49-F238E27FC236}">
                      <a16:creationId xmlns:a16="http://schemas.microsoft.com/office/drawing/2014/main" id="{098861D7-8A79-4BFD-9DE4-A17923C7C3CB}"/>
                    </a:ext>
                  </a:extLst>
                </p:cNvPr>
                <p:cNvSpPr txBox="1"/>
                <p:nvPr/>
              </p:nvSpPr>
              <p:spPr bwMode="auto">
                <a:xfrm>
                  <a:off x="3185" y="1299"/>
                  <a:ext cx="96" cy="88"/>
                </a:xfrm>
                <a:prstGeom prst="rect">
                  <a:avLst/>
                </a:prstGeom>
                <a:noFill/>
                <a:ln>
                  <a:noFill/>
                </a:ln>
                <a:effectLst/>
              </p:spPr>
              <p:txBody>
                <a:bodyPr>
                  <a:normAutofit fontScale="25000" lnSpcReduction="20000"/>
                </a:bodyPr>
                <a:lstStyle/>
                <a:p>
                  <a:pPr/>
                  <a14:m>
                    <m:oMathPara xmlns:m="http://schemas.openxmlformats.org/officeDocument/2006/math">
                      <m:oMathParaPr>
                        <m:jc m:val="left"/>
                      </m:oMathParaPr>
                      <m:oMath xmlns:m="http://schemas.openxmlformats.org/officeDocument/2006/math">
                        <m:r>
                          <a:rPr lang="en-IN" i="1">
                            <a:solidFill>
                              <a:srgbClr val="000000"/>
                            </a:solidFill>
                            <a:latin typeface="Cambria Math" panose="02040503050406030204" pitchFamily="18" charset="0"/>
                          </a:rPr>
                          <m:t>𝜔</m:t>
                        </m:r>
                      </m:oMath>
                    </m:oMathPara>
                  </a14:m>
                  <a:endParaRPr lang="en-IN"/>
                </a:p>
              </p:txBody>
            </p:sp>
          </mc:Choice>
          <mc:Fallback xmlns="">
            <p:sp>
              <p:nvSpPr>
                <p:cNvPr id="35" name="Object 29">
                  <a:extLst>
                    <a:ext uri="{FF2B5EF4-FFF2-40B4-BE49-F238E27FC236}">
                      <a16:creationId xmlns:a16="http://schemas.microsoft.com/office/drawing/2014/main" id="{098861D7-8A79-4BFD-9DE4-A17923C7C3CB}"/>
                    </a:ext>
                  </a:extLst>
                </p:cNvPr>
                <p:cNvSpPr txBox="1">
                  <a:spLocks noRot="1" noChangeAspect="1" noMove="1" noResize="1" noEditPoints="1" noAdjustHandles="1" noChangeArrowheads="1" noChangeShapeType="1" noTextEdit="1"/>
                </p:cNvSpPr>
                <p:nvPr/>
              </p:nvSpPr>
              <p:spPr bwMode="auto">
                <a:xfrm>
                  <a:off x="3185" y="1299"/>
                  <a:ext cx="96" cy="88"/>
                </a:xfrm>
                <a:prstGeom prst="rect">
                  <a:avLst/>
                </a:prstGeom>
                <a:blipFill>
                  <a:blip r:embed="rId8"/>
                  <a:stretch>
                    <a:fillRect/>
                  </a:stretch>
                </a:blipFill>
                <a:ln>
                  <a:noFill/>
                </a:ln>
                <a:effectLst/>
              </p:spPr>
              <p:txBody>
                <a:bodyPr/>
                <a:lstStyle/>
                <a:p>
                  <a:r>
                    <a:rPr lang="en-IN">
                      <a:noFill/>
                    </a:rPr>
                    <a:t> </a:t>
                  </a:r>
                </a:p>
              </p:txBody>
            </p:sp>
          </mc:Fallback>
        </mc:AlternateContent>
        <p:sp>
          <p:nvSpPr>
            <p:cNvPr id="36" name="Line 30">
              <a:extLst>
                <a:ext uri="{FF2B5EF4-FFF2-40B4-BE49-F238E27FC236}">
                  <a16:creationId xmlns:a16="http://schemas.microsoft.com/office/drawing/2014/main" id="{AADB6027-B252-419F-B2B0-EBDF1BCFD144}"/>
                </a:ext>
              </a:extLst>
            </p:cNvPr>
            <p:cNvSpPr>
              <a:spLocks noChangeShapeType="1"/>
            </p:cNvSpPr>
            <p:nvPr/>
          </p:nvSpPr>
          <p:spPr bwMode="auto">
            <a:xfrm>
              <a:off x="3293" y="1349"/>
              <a:ext cx="1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37" name="Line 31">
              <a:extLst>
                <a:ext uri="{FF2B5EF4-FFF2-40B4-BE49-F238E27FC236}">
                  <a16:creationId xmlns:a16="http://schemas.microsoft.com/office/drawing/2014/main" id="{E66D65B1-ACDA-4F6D-94BD-5C5E67ABD78B}"/>
                </a:ext>
              </a:extLst>
            </p:cNvPr>
            <p:cNvSpPr>
              <a:spLocks noChangeShapeType="1"/>
            </p:cNvSpPr>
            <p:nvPr/>
          </p:nvSpPr>
          <p:spPr bwMode="auto">
            <a:xfrm flipV="1">
              <a:off x="2871" y="1402"/>
              <a:ext cx="0" cy="85"/>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38" name="Line 32">
              <a:extLst>
                <a:ext uri="{FF2B5EF4-FFF2-40B4-BE49-F238E27FC236}">
                  <a16:creationId xmlns:a16="http://schemas.microsoft.com/office/drawing/2014/main" id="{2BF5EC03-DB2A-44AF-9741-E6BF9B752614}"/>
                </a:ext>
              </a:extLst>
            </p:cNvPr>
            <p:cNvSpPr>
              <a:spLocks noChangeShapeType="1"/>
            </p:cNvSpPr>
            <p:nvPr/>
          </p:nvSpPr>
          <p:spPr bwMode="auto">
            <a:xfrm>
              <a:off x="2389" y="1402"/>
              <a:ext cx="1078"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39" name="Line 33">
              <a:extLst>
                <a:ext uri="{FF2B5EF4-FFF2-40B4-BE49-F238E27FC236}">
                  <a16:creationId xmlns:a16="http://schemas.microsoft.com/office/drawing/2014/main" id="{A53AB939-96AB-4F69-A064-BB50A6BD36AB}"/>
                </a:ext>
              </a:extLst>
            </p:cNvPr>
            <p:cNvSpPr>
              <a:spLocks noChangeShapeType="1"/>
            </p:cNvSpPr>
            <p:nvPr/>
          </p:nvSpPr>
          <p:spPr bwMode="auto">
            <a:xfrm flipH="1">
              <a:off x="2389" y="1487"/>
              <a:ext cx="482" cy="0"/>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40" name="Text Box 35">
              <a:extLst>
                <a:ext uri="{FF2B5EF4-FFF2-40B4-BE49-F238E27FC236}">
                  <a16:creationId xmlns:a16="http://schemas.microsoft.com/office/drawing/2014/main" id="{7E196280-D309-4876-8891-5A3F777514E5}"/>
                </a:ext>
              </a:extLst>
            </p:cNvPr>
            <p:cNvSpPr txBox="1">
              <a:spLocks noChangeArrowheads="1"/>
            </p:cNvSpPr>
            <p:nvPr/>
          </p:nvSpPr>
          <p:spPr bwMode="auto">
            <a:xfrm>
              <a:off x="2366" y="1686"/>
              <a:ext cx="535" cy="166"/>
            </a:xfrm>
            <a:prstGeom prst="rect">
              <a:avLst/>
            </a:prstGeom>
            <a:noFill/>
            <a:ln>
              <a:noFill/>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just"/>
              <a:r>
                <a:rPr lang="en-US" altLang="en-US" sz="1100"/>
                <a:t>Pass band</a:t>
              </a:r>
              <a:endParaRPr lang="en-MY" altLang="en-US" sz="1100"/>
            </a:p>
          </p:txBody>
        </p:sp>
        <p:sp>
          <p:nvSpPr>
            <p:cNvPr id="41" name="Arc 55">
              <a:extLst>
                <a:ext uri="{FF2B5EF4-FFF2-40B4-BE49-F238E27FC236}">
                  <a16:creationId xmlns:a16="http://schemas.microsoft.com/office/drawing/2014/main" id="{6BA9593B-6C0F-4E88-9C3E-481AF3865E08}"/>
                </a:ext>
              </a:extLst>
            </p:cNvPr>
            <p:cNvSpPr>
              <a:spLocks/>
            </p:cNvSpPr>
            <p:nvPr/>
          </p:nvSpPr>
          <p:spPr bwMode="auto">
            <a:xfrm>
              <a:off x="2394" y="1404"/>
              <a:ext cx="150" cy="142"/>
            </a:xfrm>
            <a:custGeom>
              <a:avLst/>
              <a:gdLst>
                <a:gd name="G0" fmla="+- 0 0 0"/>
                <a:gd name="G1" fmla="+- 21574 0 0"/>
                <a:gd name="G2" fmla="+- 21600 0 0"/>
                <a:gd name="T0" fmla="*/ 1052 w 16588"/>
                <a:gd name="T1" fmla="*/ 0 h 21574"/>
                <a:gd name="T2" fmla="*/ 16588 w 16588"/>
                <a:gd name="T3" fmla="*/ 7739 h 21574"/>
                <a:gd name="T4" fmla="*/ 0 w 16588"/>
                <a:gd name="T5" fmla="*/ 21574 h 21574"/>
              </a:gdLst>
              <a:ahLst/>
              <a:cxnLst>
                <a:cxn ang="0">
                  <a:pos x="T0" y="T1"/>
                </a:cxn>
                <a:cxn ang="0">
                  <a:pos x="T2" y="T3"/>
                </a:cxn>
                <a:cxn ang="0">
                  <a:pos x="T4" y="T5"/>
                </a:cxn>
              </a:cxnLst>
              <a:rect l="0" t="0" r="r" b="b"/>
              <a:pathLst>
                <a:path w="16588" h="21574" fill="none" extrusionOk="0">
                  <a:moveTo>
                    <a:pt x="1052" y="-1"/>
                  </a:moveTo>
                  <a:cubicBezTo>
                    <a:pt x="7084" y="293"/>
                    <a:pt x="12719" y="3100"/>
                    <a:pt x="16587" y="7739"/>
                  </a:cubicBezTo>
                </a:path>
                <a:path w="16588" h="21574" stroke="0" extrusionOk="0">
                  <a:moveTo>
                    <a:pt x="1052" y="-1"/>
                  </a:moveTo>
                  <a:cubicBezTo>
                    <a:pt x="7084" y="293"/>
                    <a:pt x="12719" y="3100"/>
                    <a:pt x="16587" y="7739"/>
                  </a:cubicBezTo>
                  <a:lnTo>
                    <a:pt x="0" y="21574"/>
                  </a:lnTo>
                  <a:close/>
                </a:path>
              </a:pathLst>
            </a:custGeom>
            <a:noFill/>
            <a:ln w="9525">
              <a:solidFill>
                <a:srgbClr val="800000"/>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sz="1100"/>
            </a:p>
          </p:txBody>
        </p:sp>
        <p:sp>
          <p:nvSpPr>
            <p:cNvPr id="42" name="Arc 56">
              <a:extLst>
                <a:ext uri="{FF2B5EF4-FFF2-40B4-BE49-F238E27FC236}">
                  <a16:creationId xmlns:a16="http://schemas.microsoft.com/office/drawing/2014/main" id="{3B2B23A2-7B26-4F20-A8F1-4BA8ED8E8AE3}"/>
                </a:ext>
              </a:extLst>
            </p:cNvPr>
            <p:cNvSpPr>
              <a:spLocks/>
            </p:cNvSpPr>
            <p:nvPr/>
          </p:nvSpPr>
          <p:spPr bwMode="auto">
            <a:xfrm flipV="1">
              <a:off x="2535" y="1361"/>
              <a:ext cx="191" cy="128"/>
            </a:xfrm>
            <a:custGeom>
              <a:avLst/>
              <a:gdLst>
                <a:gd name="G0" fmla="+- 15918 0 0"/>
                <a:gd name="G1" fmla="+- 21600 0 0"/>
                <a:gd name="G2" fmla="+- 21600 0 0"/>
                <a:gd name="T0" fmla="*/ 0 w 32506"/>
                <a:gd name="T1" fmla="*/ 6999 h 21600"/>
                <a:gd name="T2" fmla="*/ 32506 w 32506"/>
                <a:gd name="T3" fmla="*/ 7765 h 21600"/>
                <a:gd name="T4" fmla="*/ 15918 w 32506"/>
                <a:gd name="T5" fmla="*/ 21600 h 21600"/>
              </a:gdLst>
              <a:ahLst/>
              <a:cxnLst>
                <a:cxn ang="0">
                  <a:pos x="T0" y="T1"/>
                </a:cxn>
                <a:cxn ang="0">
                  <a:pos x="T2" y="T3"/>
                </a:cxn>
                <a:cxn ang="0">
                  <a:pos x="T4" y="T5"/>
                </a:cxn>
              </a:cxnLst>
              <a:rect l="0" t="0" r="r" b="b"/>
              <a:pathLst>
                <a:path w="32506" h="21600" fill="none" extrusionOk="0">
                  <a:moveTo>
                    <a:pt x="0" y="6999"/>
                  </a:moveTo>
                  <a:cubicBezTo>
                    <a:pt x="4091" y="2539"/>
                    <a:pt x="9865" y="0"/>
                    <a:pt x="15918" y="0"/>
                  </a:cubicBezTo>
                  <a:cubicBezTo>
                    <a:pt x="22325" y="0"/>
                    <a:pt x="28401" y="2844"/>
                    <a:pt x="32505" y="7765"/>
                  </a:cubicBezTo>
                </a:path>
                <a:path w="32506" h="21600" stroke="0" extrusionOk="0">
                  <a:moveTo>
                    <a:pt x="0" y="6999"/>
                  </a:moveTo>
                  <a:cubicBezTo>
                    <a:pt x="4091" y="2539"/>
                    <a:pt x="9865" y="0"/>
                    <a:pt x="15918" y="0"/>
                  </a:cubicBezTo>
                  <a:cubicBezTo>
                    <a:pt x="22325" y="0"/>
                    <a:pt x="28401" y="2844"/>
                    <a:pt x="32505" y="7765"/>
                  </a:cubicBezTo>
                  <a:lnTo>
                    <a:pt x="15918" y="21600"/>
                  </a:lnTo>
                  <a:close/>
                </a:path>
              </a:pathLst>
            </a:custGeom>
            <a:noFill/>
            <a:ln w="9525">
              <a:solidFill>
                <a:srgbClr val="800000"/>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sz="1100"/>
            </a:p>
          </p:txBody>
        </p:sp>
        <p:sp>
          <p:nvSpPr>
            <p:cNvPr id="43" name="Arc 57">
              <a:extLst>
                <a:ext uri="{FF2B5EF4-FFF2-40B4-BE49-F238E27FC236}">
                  <a16:creationId xmlns:a16="http://schemas.microsoft.com/office/drawing/2014/main" id="{AC53F037-4AF8-4440-BA04-565B2750BC20}"/>
                </a:ext>
              </a:extLst>
            </p:cNvPr>
            <p:cNvSpPr>
              <a:spLocks/>
            </p:cNvSpPr>
            <p:nvPr/>
          </p:nvSpPr>
          <p:spPr bwMode="auto">
            <a:xfrm>
              <a:off x="2728" y="1408"/>
              <a:ext cx="138" cy="116"/>
            </a:xfrm>
            <a:custGeom>
              <a:avLst/>
              <a:gdLst>
                <a:gd name="G0" fmla="+- 15548 0 0"/>
                <a:gd name="G1" fmla="+- 21600 0 0"/>
                <a:gd name="G2" fmla="+- 21600 0 0"/>
                <a:gd name="T0" fmla="*/ 0 w 35620"/>
                <a:gd name="T1" fmla="*/ 6606 h 21600"/>
                <a:gd name="T2" fmla="*/ 35620 w 35620"/>
                <a:gd name="T3" fmla="*/ 13621 h 21600"/>
                <a:gd name="T4" fmla="*/ 15548 w 35620"/>
                <a:gd name="T5" fmla="*/ 21600 h 21600"/>
              </a:gdLst>
              <a:ahLst/>
              <a:cxnLst>
                <a:cxn ang="0">
                  <a:pos x="T0" y="T1"/>
                </a:cxn>
                <a:cxn ang="0">
                  <a:pos x="T2" y="T3"/>
                </a:cxn>
                <a:cxn ang="0">
                  <a:pos x="T4" y="T5"/>
                </a:cxn>
              </a:cxnLst>
              <a:rect l="0" t="0" r="r" b="b"/>
              <a:pathLst>
                <a:path w="35620" h="21600" fill="none" extrusionOk="0">
                  <a:moveTo>
                    <a:pt x="0" y="6606"/>
                  </a:moveTo>
                  <a:cubicBezTo>
                    <a:pt x="4070" y="2384"/>
                    <a:pt x="9683" y="0"/>
                    <a:pt x="15548" y="0"/>
                  </a:cubicBezTo>
                  <a:cubicBezTo>
                    <a:pt x="24397" y="0"/>
                    <a:pt x="32351" y="5397"/>
                    <a:pt x="35620" y="13620"/>
                  </a:cubicBezTo>
                </a:path>
                <a:path w="35620" h="21600" stroke="0" extrusionOk="0">
                  <a:moveTo>
                    <a:pt x="0" y="6606"/>
                  </a:moveTo>
                  <a:cubicBezTo>
                    <a:pt x="4070" y="2384"/>
                    <a:pt x="9683" y="0"/>
                    <a:pt x="15548" y="0"/>
                  </a:cubicBezTo>
                  <a:cubicBezTo>
                    <a:pt x="24397" y="0"/>
                    <a:pt x="32351" y="5397"/>
                    <a:pt x="35620" y="13620"/>
                  </a:cubicBezTo>
                  <a:lnTo>
                    <a:pt x="15548" y="21600"/>
                  </a:lnTo>
                  <a:close/>
                </a:path>
              </a:pathLst>
            </a:custGeom>
            <a:noFill/>
            <a:ln w="9525">
              <a:solidFill>
                <a:srgbClr val="800000"/>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sz="1100"/>
            </a:p>
          </p:txBody>
        </p:sp>
        <p:sp>
          <p:nvSpPr>
            <p:cNvPr id="44" name="Line 58">
              <a:extLst>
                <a:ext uri="{FF2B5EF4-FFF2-40B4-BE49-F238E27FC236}">
                  <a16:creationId xmlns:a16="http://schemas.microsoft.com/office/drawing/2014/main" id="{F6C61F95-4932-46D5-B206-5911A1530E5D}"/>
                </a:ext>
              </a:extLst>
            </p:cNvPr>
            <p:cNvSpPr>
              <a:spLocks noChangeShapeType="1"/>
            </p:cNvSpPr>
            <p:nvPr/>
          </p:nvSpPr>
          <p:spPr bwMode="auto">
            <a:xfrm>
              <a:off x="2862" y="1468"/>
              <a:ext cx="88" cy="576"/>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45" name="Arc 59">
              <a:extLst>
                <a:ext uri="{FF2B5EF4-FFF2-40B4-BE49-F238E27FC236}">
                  <a16:creationId xmlns:a16="http://schemas.microsoft.com/office/drawing/2014/main" id="{6F305FE1-750E-4DD5-B292-8CACD5A5CD08}"/>
                </a:ext>
              </a:extLst>
            </p:cNvPr>
            <p:cNvSpPr>
              <a:spLocks/>
            </p:cNvSpPr>
            <p:nvPr/>
          </p:nvSpPr>
          <p:spPr bwMode="auto">
            <a:xfrm>
              <a:off x="2961" y="1967"/>
              <a:ext cx="174" cy="82"/>
            </a:xfrm>
            <a:custGeom>
              <a:avLst/>
              <a:gdLst>
                <a:gd name="G0" fmla="+- 21548 0 0"/>
                <a:gd name="G1" fmla="+- 21600 0 0"/>
                <a:gd name="G2" fmla="+- 21600 0 0"/>
                <a:gd name="T0" fmla="*/ 0 w 43148"/>
                <a:gd name="T1" fmla="*/ 20105 h 21979"/>
                <a:gd name="T2" fmla="*/ 43145 w 43148"/>
                <a:gd name="T3" fmla="*/ 21979 h 21979"/>
                <a:gd name="T4" fmla="*/ 21548 w 43148"/>
                <a:gd name="T5" fmla="*/ 21600 h 21979"/>
              </a:gdLst>
              <a:ahLst/>
              <a:cxnLst>
                <a:cxn ang="0">
                  <a:pos x="T0" y="T1"/>
                </a:cxn>
                <a:cxn ang="0">
                  <a:pos x="T2" y="T3"/>
                </a:cxn>
                <a:cxn ang="0">
                  <a:pos x="T4" y="T5"/>
                </a:cxn>
              </a:cxnLst>
              <a:rect l="0" t="0" r="r" b="b"/>
              <a:pathLst>
                <a:path w="43148" h="21979" fill="none" extrusionOk="0">
                  <a:moveTo>
                    <a:pt x="-1" y="20104"/>
                  </a:moveTo>
                  <a:cubicBezTo>
                    <a:pt x="785" y="8783"/>
                    <a:pt x="10198" y="0"/>
                    <a:pt x="21548" y="0"/>
                  </a:cubicBezTo>
                  <a:cubicBezTo>
                    <a:pt x="33477" y="0"/>
                    <a:pt x="43148" y="9670"/>
                    <a:pt x="43148" y="21600"/>
                  </a:cubicBezTo>
                  <a:cubicBezTo>
                    <a:pt x="43148" y="21726"/>
                    <a:pt x="43146" y="21852"/>
                    <a:pt x="43144" y="21978"/>
                  </a:cubicBezTo>
                </a:path>
                <a:path w="43148" h="21979" stroke="0" extrusionOk="0">
                  <a:moveTo>
                    <a:pt x="-1" y="20104"/>
                  </a:moveTo>
                  <a:cubicBezTo>
                    <a:pt x="785" y="8783"/>
                    <a:pt x="10198" y="0"/>
                    <a:pt x="21548" y="0"/>
                  </a:cubicBezTo>
                  <a:cubicBezTo>
                    <a:pt x="33477" y="0"/>
                    <a:pt x="43148" y="9670"/>
                    <a:pt x="43148" y="21600"/>
                  </a:cubicBezTo>
                  <a:cubicBezTo>
                    <a:pt x="43148" y="21726"/>
                    <a:pt x="43146" y="21852"/>
                    <a:pt x="43144" y="21978"/>
                  </a:cubicBezTo>
                  <a:lnTo>
                    <a:pt x="21548" y="21600"/>
                  </a:lnTo>
                  <a:close/>
                </a:path>
              </a:pathLst>
            </a:custGeom>
            <a:noFill/>
            <a:ln w="9525">
              <a:solidFill>
                <a:srgbClr val="800000"/>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sz="1100"/>
            </a:p>
          </p:txBody>
        </p:sp>
        <p:sp>
          <p:nvSpPr>
            <p:cNvPr id="46" name="Arc 60">
              <a:extLst>
                <a:ext uri="{FF2B5EF4-FFF2-40B4-BE49-F238E27FC236}">
                  <a16:creationId xmlns:a16="http://schemas.microsoft.com/office/drawing/2014/main" id="{8828E4B5-836E-48FC-B974-1EF887769DF9}"/>
                </a:ext>
              </a:extLst>
            </p:cNvPr>
            <p:cNvSpPr>
              <a:spLocks/>
            </p:cNvSpPr>
            <p:nvPr/>
          </p:nvSpPr>
          <p:spPr bwMode="auto">
            <a:xfrm>
              <a:off x="3151" y="1965"/>
              <a:ext cx="174" cy="83"/>
            </a:xfrm>
            <a:custGeom>
              <a:avLst/>
              <a:gdLst>
                <a:gd name="G0" fmla="+- 21600 0 0"/>
                <a:gd name="G1" fmla="+- 21600 0 0"/>
                <a:gd name="G2" fmla="+- 21600 0 0"/>
                <a:gd name="T0" fmla="*/ 8 w 43200"/>
                <a:gd name="T1" fmla="*/ 22170 h 22170"/>
                <a:gd name="T2" fmla="*/ 43197 w 43200"/>
                <a:gd name="T3" fmla="*/ 21979 h 22170"/>
                <a:gd name="T4" fmla="*/ 21600 w 43200"/>
                <a:gd name="T5" fmla="*/ 21600 h 22170"/>
              </a:gdLst>
              <a:ahLst/>
              <a:cxnLst>
                <a:cxn ang="0">
                  <a:pos x="T0" y="T1"/>
                </a:cxn>
                <a:cxn ang="0">
                  <a:pos x="T2" y="T3"/>
                </a:cxn>
                <a:cxn ang="0">
                  <a:pos x="T4" y="T5"/>
                </a:cxn>
              </a:cxnLst>
              <a:rect l="0" t="0" r="r" b="b"/>
              <a:pathLst>
                <a:path w="43200" h="22170" fill="none" extrusionOk="0">
                  <a:moveTo>
                    <a:pt x="7" y="22170"/>
                  </a:moveTo>
                  <a:cubicBezTo>
                    <a:pt x="2" y="21980"/>
                    <a:pt x="0" y="21790"/>
                    <a:pt x="0" y="21600"/>
                  </a:cubicBezTo>
                  <a:cubicBezTo>
                    <a:pt x="0" y="9670"/>
                    <a:pt x="9670" y="0"/>
                    <a:pt x="21600" y="0"/>
                  </a:cubicBezTo>
                  <a:cubicBezTo>
                    <a:pt x="33529" y="0"/>
                    <a:pt x="43200" y="9670"/>
                    <a:pt x="43200" y="21600"/>
                  </a:cubicBezTo>
                  <a:cubicBezTo>
                    <a:pt x="43199" y="21726"/>
                    <a:pt x="43198" y="21852"/>
                    <a:pt x="43196" y="21978"/>
                  </a:cubicBezTo>
                </a:path>
                <a:path w="43200" h="22170" stroke="0" extrusionOk="0">
                  <a:moveTo>
                    <a:pt x="7" y="22170"/>
                  </a:moveTo>
                  <a:cubicBezTo>
                    <a:pt x="2" y="21980"/>
                    <a:pt x="0" y="21790"/>
                    <a:pt x="0" y="21600"/>
                  </a:cubicBezTo>
                  <a:cubicBezTo>
                    <a:pt x="0" y="9670"/>
                    <a:pt x="9670" y="0"/>
                    <a:pt x="21600" y="0"/>
                  </a:cubicBezTo>
                  <a:cubicBezTo>
                    <a:pt x="33529" y="0"/>
                    <a:pt x="43200" y="9670"/>
                    <a:pt x="43200" y="21600"/>
                  </a:cubicBezTo>
                  <a:cubicBezTo>
                    <a:pt x="43199" y="21726"/>
                    <a:pt x="43198" y="21852"/>
                    <a:pt x="43196" y="21978"/>
                  </a:cubicBezTo>
                  <a:lnTo>
                    <a:pt x="21600" y="21600"/>
                  </a:lnTo>
                  <a:close/>
                </a:path>
              </a:pathLst>
            </a:custGeom>
            <a:noFill/>
            <a:ln w="9525">
              <a:solidFill>
                <a:srgbClr val="800000"/>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sz="1100"/>
            </a:p>
          </p:txBody>
        </p:sp>
        <p:sp>
          <p:nvSpPr>
            <p:cNvPr id="47" name="Line 61">
              <a:extLst>
                <a:ext uri="{FF2B5EF4-FFF2-40B4-BE49-F238E27FC236}">
                  <a16:creationId xmlns:a16="http://schemas.microsoft.com/office/drawing/2014/main" id="{CEB9BD91-FBE5-4F9E-BFCB-EAD271EB8514}"/>
                </a:ext>
              </a:extLst>
            </p:cNvPr>
            <p:cNvSpPr>
              <a:spLocks noChangeShapeType="1"/>
            </p:cNvSpPr>
            <p:nvPr/>
          </p:nvSpPr>
          <p:spPr bwMode="auto">
            <a:xfrm>
              <a:off x="2388" y="1966"/>
              <a:ext cx="926" cy="0"/>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p:sp>
          <p:nvSpPr>
            <p:cNvPr id="48" name="Line 63">
              <a:extLst>
                <a:ext uri="{FF2B5EF4-FFF2-40B4-BE49-F238E27FC236}">
                  <a16:creationId xmlns:a16="http://schemas.microsoft.com/office/drawing/2014/main" id="{BBB15D8D-D9F0-4DA5-8642-1A0F7E43D7A8}"/>
                </a:ext>
              </a:extLst>
            </p:cNvPr>
            <p:cNvSpPr>
              <a:spLocks noChangeShapeType="1"/>
            </p:cNvSpPr>
            <p:nvPr/>
          </p:nvSpPr>
          <p:spPr bwMode="auto">
            <a:xfrm flipV="1">
              <a:off x="2934" y="1398"/>
              <a:ext cx="0" cy="564"/>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sz="1100"/>
            </a:p>
          </p:txBody>
        </p:sp>
        <mc:AlternateContent xmlns:mc="http://schemas.openxmlformats.org/markup-compatibility/2006" xmlns:a14="http://schemas.microsoft.com/office/drawing/2010/main">
          <mc:Choice Requires="a14">
            <p:sp>
              <p:nvSpPr>
                <p:cNvPr id="49" name="Object 64">
                  <a:extLst>
                    <a:ext uri="{FF2B5EF4-FFF2-40B4-BE49-F238E27FC236}">
                      <a16:creationId xmlns:a16="http://schemas.microsoft.com/office/drawing/2014/main" id="{8D466DA5-7BDE-4348-8718-8575DF207755}"/>
                    </a:ext>
                  </a:extLst>
                </p:cNvPr>
                <p:cNvSpPr txBox="1"/>
                <p:nvPr/>
              </p:nvSpPr>
              <p:spPr bwMode="auto">
                <a:xfrm>
                  <a:off x="2891" y="1264"/>
                  <a:ext cx="136"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𝜔</m:t>
                            </m:r>
                          </m:e>
                          <m:sub>
                            <m:r>
                              <a:rPr lang="en-IN" i="1">
                                <a:solidFill>
                                  <a:srgbClr val="000000"/>
                                </a:solidFill>
                                <a:latin typeface="Cambria Math" panose="02040503050406030204" pitchFamily="18" charset="0"/>
                              </a:rPr>
                              <m:t>∞</m:t>
                            </m:r>
                          </m:sub>
                        </m:sSub>
                      </m:oMath>
                    </m:oMathPara>
                  </a14:m>
                  <a:endParaRPr lang="en-IN"/>
                </a:p>
              </p:txBody>
            </p:sp>
          </mc:Choice>
          <mc:Fallback xmlns="">
            <p:sp>
              <p:nvSpPr>
                <p:cNvPr id="49" name="Object 64">
                  <a:extLst>
                    <a:ext uri="{FF2B5EF4-FFF2-40B4-BE49-F238E27FC236}">
                      <a16:creationId xmlns:a16="http://schemas.microsoft.com/office/drawing/2014/main" id="{8D466DA5-7BDE-4348-8718-8575DF207755}"/>
                    </a:ext>
                  </a:extLst>
                </p:cNvPr>
                <p:cNvSpPr txBox="1">
                  <a:spLocks noRot="1" noChangeAspect="1" noMove="1" noResize="1" noEditPoints="1" noAdjustHandles="1" noChangeArrowheads="1" noChangeShapeType="1" noTextEdit="1"/>
                </p:cNvSpPr>
                <p:nvPr/>
              </p:nvSpPr>
              <p:spPr bwMode="auto">
                <a:xfrm>
                  <a:off x="2891" y="1264"/>
                  <a:ext cx="136" cy="136"/>
                </a:xfrm>
                <a:prstGeom prst="rect">
                  <a:avLst/>
                </a:prstGeom>
                <a:blipFill>
                  <a:blip r:embed="rId9"/>
                  <a:stretch>
                    <a:fillRect r="-11429"/>
                  </a:stretch>
                </a:blipFill>
                <a:ln>
                  <a:noFill/>
                </a:ln>
                <a:effectLst/>
              </p:spPr>
              <p:txBody>
                <a:bodyPr/>
                <a:lstStyle/>
                <a:p>
                  <a:r>
                    <a:rPr lang="en-IN">
                      <a:noFill/>
                    </a:rPr>
                    <a:t> </a:t>
                  </a:r>
                </a:p>
              </p:txBody>
            </p:sp>
          </mc:Fallback>
        </mc:AlternateContent>
      </p:grpSp>
      <p:grpSp>
        <p:nvGrpSpPr>
          <p:cNvPr id="50" name="Group 277">
            <a:extLst>
              <a:ext uri="{FF2B5EF4-FFF2-40B4-BE49-F238E27FC236}">
                <a16:creationId xmlns:a16="http://schemas.microsoft.com/office/drawing/2014/main" id="{3252E5AF-AD63-40DF-93CA-22D90E866E95}"/>
              </a:ext>
            </a:extLst>
          </p:cNvPr>
          <p:cNvGrpSpPr>
            <a:grpSpLocks/>
          </p:cNvGrpSpPr>
          <p:nvPr/>
        </p:nvGrpSpPr>
        <p:grpSpPr bwMode="auto">
          <a:xfrm>
            <a:off x="794169" y="3424969"/>
            <a:ext cx="3381375" cy="1403350"/>
            <a:chOff x="395" y="2132"/>
            <a:chExt cx="2130" cy="884"/>
          </a:xfrm>
        </p:grpSpPr>
        <p:grpSp>
          <p:nvGrpSpPr>
            <p:cNvPr id="51" name="Group 67">
              <a:extLst>
                <a:ext uri="{FF2B5EF4-FFF2-40B4-BE49-F238E27FC236}">
                  <a16:creationId xmlns:a16="http://schemas.microsoft.com/office/drawing/2014/main" id="{53AC3BA3-143C-42D5-B9D9-0EC3A8CA516E}"/>
                </a:ext>
              </a:extLst>
            </p:cNvPr>
            <p:cNvGrpSpPr>
              <a:grpSpLocks/>
            </p:cNvGrpSpPr>
            <p:nvPr/>
          </p:nvGrpSpPr>
          <p:grpSpPr bwMode="auto">
            <a:xfrm>
              <a:off x="395" y="2419"/>
              <a:ext cx="170" cy="595"/>
              <a:chOff x="300" y="1168"/>
              <a:chExt cx="227" cy="765"/>
            </a:xfrm>
          </p:grpSpPr>
          <p:grpSp>
            <p:nvGrpSpPr>
              <p:cNvPr id="136" name="Group 68">
                <a:extLst>
                  <a:ext uri="{FF2B5EF4-FFF2-40B4-BE49-F238E27FC236}">
                    <a16:creationId xmlns:a16="http://schemas.microsoft.com/office/drawing/2014/main" id="{69B6AF2B-3707-4884-B4A0-FD116AAB4975}"/>
                  </a:ext>
                </a:extLst>
              </p:cNvPr>
              <p:cNvGrpSpPr>
                <a:grpSpLocks/>
              </p:cNvGrpSpPr>
              <p:nvPr/>
            </p:nvGrpSpPr>
            <p:grpSpPr bwMode="auto">
              <a:xfrm>
                <a:off x="300" y="1168"/>
                <a:ext cx="227" cy="708"/>
                <a:chOff x="442" y="1310"/>
                <a:chExt cx="227" cy="708"/>
              </a:xfrm>
            </p:grpSpPr>
            <p:grpSp>
              <p:nvGrpSpPr>
                <p:cNvPr id="138" name="Group 69">
                  <a:extLst>
                    <a:ext uri="{FF2B5EF4-FFF2-40B4-BE49-F238E27FC236}">
                      <a16:creationId xmlns:a16="http://schemas.microsoft.com/office/drawing/2014/main" id="{067E53EF-4EEF-49E3-BBE9-8528E7D4262A}"/>
                    </a:ext>
                  </a:extLst>
                </p:cNvPr>
                <p:cNvGrpSpPr>
                  <a:grpSpLocks/>
                </p:cNvGrpSpPr>
                <p:nvPr/>
              </p:nvGrpSpPr>
              <p:grpSpPr bwMode="auto">
                <a:xfrm>
                  <a:off x="442" y="1621"/>
                  <a:ext cx="227" cy="227"/>
                  <a:chOff x="442" y="1621"/>
                  <a:chExt cx="199" cy="198"/>
                </a:xfrm>
              </p:grpSpPr>
              <p:sp>
                <p:nvSpPr>
                  <p:cNvPr id="157" name="Oval 70">
                    <a:extLst>
                      <a:ext uri="{FF2B5EF4-FFF2-40B4-BE49-F238E27FC236}">
                        <a16:creationId xmlns:a16="http://schemas.microsoft.com/office/drawing/2014/main" id="{6809C5AA-5A3E-4E9F-B722-D3EF6F5B9BB8}"/>
                      </a:ext>
                    </a:extLst>
                  </p:cNvPr>
                  <p:cNvSpPr>
                    <a:spLocks noChangeArrowheads="1"/>
                  </p:cNvSpPr>
                  <p:nvPr/>
                </p:nvSpPr>
                <p:spPr bwMode="auto">
                  <a:xfrm>
                    <a:off x="442" y="1621"/>
                    <a:ext cx="199" cy="198"/>
                  </a:xfrm>
                  <a:prstGeom prst="ellipse">
                    <a:avLst/>
                  </a:prstGeom>
                  <a:gradFill rotWithShape="1">
                    <a:gsLst>
                      <a:gs pos="0">
                        <a:srgbClr val="CCFFFF"/>
                      </a:gs>
                      <a:gs pos="100000">
                        <a:srgbClr val="FFFFFF"/>
                      </a:gs>
                    </a:gsLst>
                    <a:lin ang="18900000" scaled="1"/>
                  </a:gradFill>
                  <a:ln w="952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nvGrpSpPr>
                  <p:cNvPr id="158" name="Group 71">
                    <a:extLst>
                      <a:ext uri="{FF2B5EF4-FFF2-40B4-BE49-F238E27FC236}">
                        <a16:creationId xmlns:a16="http://schemas.microsoft.com/office/drawing/2014/main" id="{E31558D5-287F-45F6-8900-C413CDD12AC2}"/>
                      </a:ext>
                    </a:extLst>
                  </p:cNvPr>
                  <p:cNvGrpSpPr>
                    <a:grpSpLocks/>
                  </p:cNvGrpSpPr>
                  <p:nvPr/>
                </p:nvGrpSpPr>
                <p:grpSpPr bwMode="auto">
                  <a:xfrm flipH="1">
                    <a:off x="470" y="1678"/>
                    <a:ext cx="142" cy="85"/>
                    <a:chOff x="726" y="1536"/>
                    <a:chExt cx="907" cy="709"/>
                  </a:xfrm>
                </p:grpSpPr>
                <p:sp>
                  <p:nvSpPr>
                    <p:cNvPr id="159" name="Arc 72">
                      <a:extLst>
                        <a:ext uri="{FF2B5EF4-FFF2-40B4-BE49-F238E27FC236}">
                          <a16:creationId xmlns:a16="http://schemas.microsoft.com/office/drawing/2014/main" id="{B4E9C43A-66F6-4238-AAF5-02CB04E3C959}"/>
                        </a:ext>
                      </a:extLst>
                    </p:cNvPr>
                    <p:cNvSpPr>
                      <a:spLocks/>
                    </p:cNvSpPr>
                    <p:nvPr/>
                  </p:nvSpPr>
                  <p:spPr bwMode="auto">
                    <a:xfrm flipV="1">
                      <a:off x="726" y="1868"/>
                      <a:ext cx="454" cy="377"/>
                    </a:xfrm>
                    <a:custGeom>
                      <a:avLst/>
                      <a:gdLst>
                        <a:gd name="G0" fmla="+- 21600 0 0"/>
                        <a:gd name="G1" fmla="+- 21600 0 0"/>
                        <a:gd name="G2" fmla="+- 21600 0 0"/>
                        <a:gd name="T0" fmla="*/ 6 w 43200"/>
                        <a:gd name="T1" fmla="*/ 22121 h 22121"/>
                        <a:gd name="T2" fmla="*/ 43200 w 43200"/>
                        <a:gd name="T3" fmla="*/ 21600 h 22121"/>
                        <a:gd name="T4" fmla="*/ 21600 w 43200"/>
                        <a:gd name="T5" fmla="*/ 21600 h 22121"/>
                      </a:gdLst>
                      <a:ahLst/>
                      <a:cxnLst>
                        <a:cxn ang="0">
                          <a:pos x="T0" y="T1"/>
                        </a:cxn>
                        <a:cxn ang="0">
                          <a:pos x="T2" y="T3"/>
                        </a:cxn>
                        <a:cxn ang="0">
                          <a:pos x="T4" y="T5"/>
                        </a:cxn>
                      </a:cxnLst>
                      <a:rect l="0" t="0" r="r" b="b"/>
                      <a:pathLst>
                        <a:path w="43200" h="22121" fill="none" extrusionOk="0">
                          <a:moveTo>
                            <a:pt x="6" y="22120"/>
                          </a:moveTo>
                          <a:cubicBezTo>
                            <a:pt x="2" y="21947"/>
                            <a:pt x="0" y="21773"/>
                            <a:pt x="0" y="21600"/>
                          </a:cubicBezTo>
                          <a:cubicBezTo>
                            <a:pt x="0" y="9670"/>
                            <a:pt x="9670" y="0"/>
                            <a:pt x="21600" y="0"/>
                          </a:cubicBezTo>
                          <a:cubicBezTo>
                            <a:pt x="33529" y="0"/>
                            <a:pt x="43199" y="9670"/>
                            <a:pt x="43199" y="21599"/>
                          </a:cubicBezTo>
                        </a:path>
                        <a:path w="43200" h="22121" stroke="0" extrusionOk="0">
                          <a:moveTo>
                            <a:pt x="6" y="22120"/>
                          </a:moveTo>
                          <a:cubicBezTo>
                            <a:pt x="2" y="21947"/>
                            <a:pt x="0" y="21773"/>
                            <a:pt x="0" y="21600"/>
                          </a:cubicBezTo>
                          <a:cubicBezTo>
                            <a:pt x="0" y="9670"/>
                            <a:pt x="9670" y="0"/>
                            <a:pt x="21600" y="0"/>
                          </a:cubicBezTo>
                          <a:cubicBezTo>
                            <a:pt x="33529" y="0"/>
                            <a:pt x="43199" y="9670"/>
                            <a:pt x="43199" y="21599"/>
                          </a:cubicBezTo>
                          <a:lnTo>
                            <a:pt x="21600" y="21600"/>
                          </a:lnTo>
                          <a:close/>
                        </a:path>
                      </a:pathLst>
                    </a:custGeom>
                    <a:noFill/>
                    <a:ln w="9525">
                      <a:solidFill>
                        <a:srgbClr val="0000FF"/>
                      </a:solidFill>
                      <a:round/>
                      <a:headEnd/>
                      <a:tailEnd/>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60" name="Arc 73">
                      <a:extLst>
                        <a:ext uri="{FF2B5EF4-FFF2-40B4-BE49-F238E27FC236}">
                          <a16:creationId xmlns:a16="http://schemas.microsoft.com/office/drawing/2014/main" id="{48BD0982-89A4-4764-BD0E-DF50899B05EC}"/>
                        </a:ext>
                      </a:extLst>
                    </p:cNvPr>
                    <p:cNvSpPr>
                      <a:spLocks/>
                    </p:cNvSpPr>
                    <p:nvPr/>
                  </p:nvSpPr>
                  <p:spPr bwMode="auto">
                    <a:xfrm>
                      <a:off x="1179" y="1536"/>
                      <a:ext cx="454" cy="360"/>
                    </a:xfrm>
                    <a:custGeom>
                      <a:avLst/>
                      <a:gdLst>
                        <a:gd name="G0" fmla="+- 21600 0 0"/>
                        <a:gd name="G1" fmla="+- 21600 0 0"/>
                        <a:gd name="G2" fmla="+- 21600 0 0"/>
                        <a:gd name="T0" fmla="*/ 6 w 43200"/>
                        <a:gd name="T1" fmla="*/ 22121 h 22121"/>
                        <a:gd name="T2" fmla="*/ 43200 w 43200"/>
                        <a:gd name="T3" fmla="*/ 21600 h 22121"/>
                        <a:gd name="T4" fmla="*/ 21600 w 43200"/>
                        <a:gd name="T5" fmla="*/ 21600 h 22121"/>
                      </a:gdLst>
                      <a:ahLst/>
                      <a:cxnLst>
                        <a:cxn ang="0">
                          <a:pos x="T0" y="T1"/>
                        </a:cxn>
                        <a:cxn ang="0">
                          <a:pos x="T2" y="T3"/>
                        </a:cxn>
                        <a:cxn ang="0">
                          <a:pos x="T4" y="T5"/>
                        </a:cxn>
                      </a:cxnLst>
                      <a:rect l="0" t="0" r="r" b="b"/>
                      <a:pathLst>
                        <a:path w="43200" h="22121" fill="none" extrusionOk="0">
                          <a:moveTo>
                            <a:pt x="6" y="22120"/>
                          </a:moveTo>
                          <a:cubicBezTo>
                            <a:pt x="2" y="21947"/>
                            <a:pt x="0" y="21773"/>
                            <a:pt x="0" y="21600"/>
                          </a:cubicBezTo>
                          <a:cubicBezTo>
                            <a:pt x="0" y="9670"/>
                            <a:pt x="9670" y="0"/>
                            <a:pt x="21600" y="0"/>
                          </a:cubicBezTo>
                          <a:cubicBezTo>
                            <a:pt x="33529" y="0"/>
                            <a:pt x="43199" y="9670"/>
                            <a:pt x="43199" y="21599"/>
                          </a:cubicBezTo>
                        </a:path>
                        <a:path w="43200" h="22121" stroke="0" extrusionOk="0">
                          <a:moveTo>
                            <a:pt x="6" y="22120"/>
                          </a:moveTo>
                          <a:cubicBezTo>
                            <a:pt x="2" y="21947"/>
                            <a:pt x="0" y="21773"/>
                            <a:pt x="0" y="21600"/>
                          </a:cubicBezTo>
                          <a:cubicBezTo>
                            <a:pt x="0" y="9670"/>
                            <a:pt x="9670" y="0"/>
                            <a:pt x="21600" y="0"/>
                          </a:cubicBezTo>
                          <a:cubicBezTo>
                            <a:pt x="33529" y="0"/>
                            <a:pt x="43199" y="9670"/>
                            <a:pt x="43199" y="21599"/>
                          </a:cubicBezTo>
                          <a:lnTo>
                            <a:pt x="21600" y="21600"/>
                          </a:lnTo>
                          <a:close/>
                        </a:path>
                      </a:pathLst>
                    </a:custGeom>
                    <a:noFill/>
                    <a:ln w="9525">
                      <a:solidFill>
                        <a:srgbClr val="0000FF"/>
                      </a:solidFill>
                      <a:round/>
                      <a:headEnd/>
                      <a:tailEnd/>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grpSp>
            <p:grpSp>
              <p:nvGrpSpPr>
                <p:cNvPr id="139" name="Group 74">
                  <a:extLst>
                    <a:ext uri="{FF2B5EF4-FFF2-40B4-BE49-F238E27FC236}">
                      <a16:creationId xmlns:a16="http://schemas.microsoft.com/office/drawing/2014/main" id="{554C7215-208E-4E54-BE10-E53E2BDFD99B}"/>
                    </a:ext>
                  </a:extLst>
                </p:cNvPr>
                <p:cNvGrpSpPr>
                  <a:grpSpLocks/>
                </p:cNvGrpSpPr>
                <p:nvPr/>
              </p:nvGrpSpPr>
              <p:grpSpPr bwMode="auto">
                <a:xfrm>
                  <a:off x="527" y="1310"/>
                  <a:ext cx="57" cy="311"/>
                  <a:chOff x="696" y="1366"/>
                  <a:chExt cx="58" cy="425"/>
                </a:xfrm>
              </p:grpSpPr>
              <p:sp>
                <p:nvSpPr>
                  <p:cNvPr id="142" name="Line 75">
                    <a:extLst>
                      <a:ext uri="{FF2B5EF4-FFF2-40B4-BE49-F238E27FC236}">
                        <a16:creationId xmlns:a16="http://schemas.microsoft.com/office/drawing/2014/main" id="{F903FCA0-403B-467F-9D45-CB1B725B6F9E}"/>
                      </a:ext>
                    </a:extLst>
                  </p:cNvPr>
                  <p:cNvSpPr>
                    <a:spLocks noChangeShapeType="1"/>
                  </p:cNvSpPr>
                  <p:nvPr/>
                </p:nvSpPr>
                <p:spPr bwMode="auto">
                  <a:xfrm flipV="1">
                    <a:off x="725" y="1678"/>
                    <a:ext cx="0" cy="113"/>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43" name="Line 76">
                    <a:extLst>
                      <a:ext uri="{FF2B5EF4-FFF2-40B4-BE49-F238E27FC236}">
                        <a16:creationId xmlns:a16="http://schemas.microsoft.com/office/drawing/2014/main" id="{7DDAFF68-6E99-436B-8018-F618CED4E08A}"/>
                      </a:ext>
                    </a:extLst>
                  </p:cNvPr>
                  <p:cNvSpPr>
                    <a:spLocks noChangeShapeType="1"/>
                  </p:cNvSpPr>
                  <p:nvPr/>
                </p:nvSpPr>
                <p:spPr bwMode="auto">
                  <a:xfrm flipV="1">
                    <a:off x="725" y="1366"/>
                    <a:ext cx="0" cy="113"/>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144" name="Group 77">
                    <a:extLst>
                      <a:ext uri="{FF2B5EF4-FFF2-40B4-BE49-F238E27FC236}">
                        <a16:creationId xmlns:a16="http://schemas.microsoft.com/office/drawing/2014/main" id="{297CF280-A435-4A03-8984-F9E820B39576}"/>
                      </a:ext>
                    </a:extLst>
                  </p:cNvPr>
                  <p:cNvGrpSpPr>
                    <a:grpSpLocks/>
                  </p:cNvGrpSpPr>
                  <p:nvPr/>
                </p:nvGrpSpPr>
                <p:grpSpPr bwMode="auto">
                  <a:xfrm>
                    <a:off x="696" y="1478"/>
                    <a:ext cx="58" cy="202"/>
                    <a:chOff x="842" y="1487"/>
                    <a:chExt cx="58" cy="291"/>
                  </a:xfrm>
                </p:grpSpPr>
                <p:grpSp>
                  <p:nvGrpSpPr>
                    <p:cNvPr id="145" name="Group 78">
                      <a:extLst>
                        <a:ext uri="{FF2B5EF4-FFF2-40B4-BE49-F238E27FC236}">
                          <a16:creationId xmlns:a16="http://schemas.microsoft.com/office/drawing/2014/main" id="{1CAD51F5-25C6-461E-A483-D89BFA8BF47C}"/>
                        </a:ext>
                      </a:extLst>
                    </p:cNvPr>
                    <p:cNvGrpSpPr>
                      <a:grpSpLocks/>
                    </p:cNvGrpSpPr>
                    <p:nvPr/>
                  </p:nvGrpSpPr>
                  <p:grpSpPr bwMode="auto">
                    <a:xfrm>
                      <a:off x="843" y="1505"/>
                      <a:ext cx="57" cy="255"/>
                      <a:chOff x="867" y="1508"/>
                      <a:chExt cx="57" cy="255"/>
                    </a:xfrm>
                  </p:grpSpPr>
                  <p:sp>
                    <p:nvSpPr>
                      <p:cNvPr id="148" name="Line 79">
                        <a:extLst>
                          <a:ext uri="{FF2B5EF4-FFF2-40B4-BE49-F238E27FC236}">
                            <a16:creationId xmlns:a16="http://schemas.microsoft.com/office/drawing/2014/main" id="{A9989496-8223-4CC5-8A0D-9C7A319BF2C0}"/>
                          </a:ext>
                        </a:extLst>
                      </p:cNvPr>
                      <p:cNvSpPr>
                        <a:spLocks noChangeShapeType="1"/>
                      </p:cNvSpPr>
                      <p:nvPr/>
                    </p:nvSpPr>
                    <p:spPr bwMode="auto">
                      <a:xfrm flipH="1">
                        <a:off x="867" y="1508"/>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49" name="Line 80">
                        <a:extLst>
                          <a:ext uri="{FF2B5EF4-FFF2-40B4-BE49-F238E27FC236}">
                            <a16:creationId xmlns:a16="http://schemas.microsoft.com/office/drawing/2014/main" id="{9437CB22-9C0C-4627-8050-530CC8A212A9}"/>
                          </a:ext>
                        </a:extLst>
                      </p:cNvPr>
                      <p:cNvSpPr>
                        <a:spLocks noChangeShapeType="1"/>
                      </p:cNvSpPr>
                      <p:nvPr/>
                    </p:nvSpPr>
                    <p:spPr bwMode="auto">
                      <a:xfrm flipH="1">
                        <a:off x="867" y="1565"/>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50" name="Line 81">
                        <a:extLst>
                          <a:ext uri="{FF2B5EF4-FFF2-40B4-BE49-F238E27FC236}">
                            <a16:creationId xmlns:a16="http://schemas.microsoft.com/office/drawing/2014/main" id="{3AE89FAF-3603-4E0C-8C7F-30BFA25B2262}"/>
                          </a:ext>
                        </a:extLst>
                      </p:cNvPr>
                      <p:cNvSpPr>
                        <a:spLocks noChangeShapeType="1"/>
                      </p:cNvSpPr>
                      <p:nvPr/>
                    </p:nvSpPr>
                    <p:spPr bwMode="auto">
                      <a:xfrm flipH="1">
                        <a:off x="867" y="1622"/>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51" name="Line 82">
                        <a:extLst>
                          <a:ext uri="{FF2B5EF4-FFF2-40B4-BE49-F238E27FC236}">
                            <a16:creationId xmlns:a16="http://schemas.microsoft.com/office/drawing/2014/main" id="{837E5131-F4E0-40E3-A2B6-76436053D7CD}"/>
                          </a:ext>
                        </a:extLst>
                      </p:cNvPr>
                      <p:cNvSpPr>
                        <a:spLocks noChangeShapeType="1"/>
                      </p:cNvSpPr>
                      <p:nvPr/>
                    </p:nvSpPr>
                    <p:spPr bwMode="auto">
                      <a:xfrm flipH="1" flipV="1">
                        <a:off x="867" y="1536"/>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52" name="Line 83">
                        <a:extLst>
                          <a:ext uri="{FF2B5EF4-FFF2-40B4-BE49-F238E27FC236}">
                            <a16:creationId xmlns:a16="http://schemas.microsoft.com/office/drawing/2014/main" id="{ADDDCBD7-10C8-41AF-A72E-E323EAEA318E}"/>
                          </a:ext>
                        </a:extLst>
                      </p:cNvPr>
                      <p:cNvSpPr>
                        <a:spLocks noChangeShapeType="1"/>
                      </p:cNvSpPr>
                      <p:nvPr/>
                    </p:nvSpPr>
                    <p:spPr bwMode="auto">
                      <a:xfrm flipH="1" flipV="1">
                        <a:off x="867" y="1593"/>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53" name="Line 84">
                        <a:extLst>
                          <a:ext uri="{FF2B5EF4-FFF2-40B4-BE49-F238E27FC236}">
                            <a16:creationId xmlns:a16="http://schemas.microsoft.com/office/drawing/2014/main" id="{51D8D4D5-3603-4996-8AC8-34DC3BA36F9F}"/>
                          </a:ext>
                        </a:extLst>
                      </p:cNvPr>
                      <p:cNvSpPr>
                        <a:spLocks noChangeShapeType="1"/>
                      </p:cNvSpPr>
                      <p:nvPr/>
                    </p:nvSpPr>
                    <p:spPr bwMode="auto">
                      <a:xfrm flipH="1">
                        <a:off x="867" y="1678"/>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54" name="Line 85">
                        <a:extLst>
                          <a:ext uri="{FF2B5EF4-FFF2-40B4-BE49-F238E27FC236}">
                            <a16:creationId xmlns:a16="http://schemas.microsoft.com/office/drawing/2014/main" id="{D62DCD65-ABDC-4A70-BD02-405E7C6E26C0}"/>
                          </a:ext>
                        </a:extLst>
                      </p:cNvPr>
                      <p:cNvSpPr>
                        <a:spLocks noChangeShapeType="1"/>
                      </p:cNvSpPr>
                      <p:nvPr/>
                    </p:nvSpPr>
                    <p:spPr bwMode="auto">
                      <a:xfrm flipH="1">
                        <a:off x="867" y="1735"/>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55" name="Line 86">
                        <a:extLst>
                          <a:ext uri="{FF2B5EF4-FFF2-40B4-BE49-F238E27FC236}">
                            <a16:creationId xmlns:a16="http://schemas.microsoft.com/office/drawing/2014/main" id="{57F38442-0885-449D-AB71-B86AC30CB973}"/>
                          </a:ext>
                        </a:extLst>
                      </p:cNvPr>
                      <p:cNvSpPr>
                        <a:spLocks noChangeShapeType="1"/>
                      </p:cNvSpPr>
                      <p:nvPr/>
                    </p:nvSpPr>
                    <p:spPr bwMode="auto">
                      <a:xfrm flipH="1" flipV="1">
                        <a:off x="867" y="1649"/>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56" name="Line 87">
                        <a:extLst>
                          <a:ext uri="{FF2B5EF4-FFF2-40B4-BE49-F238E27FC236}">
                            <a16:creationId xmlns:a16="http://schemas.microsoft.com/office/drawing/2014/main" id="{8D5AA676-4238-4B67-A036-533609303E0D}"/>
                          </a:ext>
                        </a:extLst>
                      </p:cNvPr>
                      <p:cNvSpPr>
                        <a:spLocks noChangeShapeType="1"/>
                      </p:cNvSpPr>
                      <p:nvPr/>
                    </p:nvSpPr>
                    <p:spPr bwMode="auto">
                      <a:xfrm flipH="1" flipV="1">
                        <a:off x="867" y="1706"/>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sp>
                  <p:nvSpPr>
                    <p:cNvPr id="146" name="Line 88">
                      <a:extLst>
                        <a:ext uri="{FF2B5EF4-FFF2-40B4-BE49-F238E27FC236}">
                          <a16:creationId xmlns:a16="http://schemas.microsoft.com/office/drawing/2014/main" id="{3C47A6D8-563F-4A3E-97C7-F9D67F440F0A}"/>
                        </a:ext>
                      </a:extLst>
                    </p:cNvPr>
                    <p:cNvSpPr>
                      <a:spLocks noChangeShapeType="1"/>
                    </p:cNvSpPr>
                    <p:nvPr/>
                  </p:nvSpPr>
                  <p:spPr bwMode="auto">
                    <a:xfrm flipH="1" flipV="1">
                      <a:off x="866" y="1487"/>
                      <a:ext cx="33" cy="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47" name="Line 89">
                      <a:extLst>
                        <a:ext uri="{FF2B5EF4-FFF2-40B4-BE49-F238E27FC236}">
                          <a16:creationId xmlns:a16="http://schemas.microsoft.com/office/drawing/2014/main" id="{7C9CD3C0-CA78-4215-BC48-C315879B2228}"/>
                        </a:ext>
                      </a:extLst>
                    </p:cNvPr>
                    <p:cNvSpPr>
                      <a:spLocks noChangeShapeType="1"/>
                    </p:cNvSpPr>
                    <p:nvPr/>
                  </p:nvSpPr>
                  <p:spPr bwMode="auto">
                    <a:xfrm>
                      <a:off x="842" y="1761"/>
                      <a:ext cx="35" cy="17"/>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grpSp>
            <p:sp>
              <p:nvSpPr>
                <p:cNvPr id="140" name="Line 90">
                  <a:extLst>
                    <a:ext uri="{FF2B5EF4-FFF2-40B4-BE49-F238E27FC236}">
                      <a16:creationId xmlns:a16="http://schemas.microsoft.com/office/drawing/2014/main" id="{7EA100C6-2F7A-4577-B883-CAA3641A3839}"/>
                    </a:ext>
                  </a:extLst>
                </p:cNvPr>
                <p:cNvSpPr>
                  <a:spLocks noChangeShapeType="1"/>
                </p:cNvSpPr>
                <p:nvPr/>
              </p:nvSpPr>
              <p:spPr bwMode="auto">
                <a:xfrm>
                  <a:off x="555" y="1848"/>
                  <a:ext cx="0" cy="17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41" name="Rectangle 91">
                  <a:extLst>
                    <a:ext uri="{FF2B5EF4-FFF2-40B4-BE49-F238E27FC236}">
                      <a16:creationId xmlns:a16="http://schemas.microsoft.com/office/drawing/2014/main" id="{CA11B182-CF1F-4B85-BAB1-5F0101F7473D}"/>
                    </a:ext>
                  </a:extLst>
                </p:cNvPr>
                <p:cNvSpPr>
                  <a:spLocks noChangeArrowheads="1"/>
                </p:cNvSpPr>
                <p:nvPr/>
              </p:nvSpPr>
              <p:spPr bwMode="auto">
                <a:xfrm>
                  <a:off x="442" y="1366"/>
                  <a:ext cx="227" cy="539"/>
                </a:xfrm>
                <a:prstGeom prst="rect">
                  <a:avLst/>
                </a:prstGeom>
                <a:noFill/>
                <a:ln w="9525" algn="ctr">
                  <a:solidFill>
                    <a:srgbClr val="0000FF"/>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sp>
            <p:nvSpPr>
              <p:cNvPr id="137" name="AutoShape 92">
                <a:extLst>
                  <a:ext uri="{FF2B5EF4-FFF2-40B4-BE49-F238E27FC236}">
                    <a16:creationId xmlns:a16="http://schemas.microsoft.com/office/drawing/2014/main" id="{70443D1F-A93C-4D93-BA82-23C61AF84726}"/>
                  </a:ext>
                </a:extLst>
              </p:cNvPr>
              <p:cNvSpPr>
                <a:spLocks noChangeArrowheads="1"/>
              </p:cNvSpPr>
              <p:nvPr/>
            </p:nvSpPr>
            <p:spPr bwMode="auto">
              <a:xfrm rot="10800000">
                <a:off x="357" y="1877"/>
                <a:ext cx="112" cy="56"/>
              </a:xfrm>
              <a:prstGeom prst="triangle">
                <a:avLst>
                  <a:gd name="adj" fmla="val 50000"/>
                </a:avLst>
              </a:prstGeom>
              <a:gradFill rotWithShape="1">
                <a:gsLst>
                  <a:gs pos="0">
                    <a:srgbClr val="CCFFFF"/>
                  </a:gs>
                  <a:gs pos="100000">
                    <a:srgbClr val="FFFFFF"/>
                  </a:gs>
                </a:gsLst>
                <a:lin ang="18900000" scaled="1"/>
              </a:gra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grpSp>
          <p:nvGrpSpPr>
            <p:cNvPr id="52" name="Group 93">
              <a:extLst>
                <a:ext uri="{FF2B5EF4-FFF2-40B4-BE49-F238E27FC236}">
                  <a16:creationId xmlns:a16="http://schemas.microsoft.com/office/drawing/2014/main" id="{C8124EE5-CF1B-4486-AAB2-3FC68E7ED8B1}"/>
                </a:ext>
              </a:extLst>
            </p:cNvPr>
            <p:cNvGrpSpPr>
              <a:grpSpLocks/>
            </p:cNvGrpSpPr>
            <p:nvPr/>
          </p:nvGrpSpPr>
          <p:grpSpPr bwMode="auto">
            <a:xfrm>
              <a:off x="906" y="2390"/>
              <a:ext cx="312" cy="57"/>
              <a:chOff x="612" y="1139"/>
              <a:chExt cx="312" cy="57"/>
            </a:xfrm>
          </p:grpSpPr>
          <p:sp>
            <p:nvSpPr>
              <p:cNvPr id="126" name="Line 94">
                <a:extLst>
                  <a:ext uri="{FF2B5EF4-FFF2-40B4-BE49-F238E27FC236}">
                    <a16:creationId xmlns:a16="http://schemas.microsoft.com/office/drawing/2014/main" id="{2E0A13E2-9007-4D8D-9EC8-BB7BC3BA49AA}"/>
                  </a:ext>
                </a:extLst>
              </p:cNvPr>
              <p:cNvSpPr>
                <a:spLocks noChangeShapeType="1"/>
              </p:cNvSpPr>
              <p:nvPr/>
            </p:nvSpPr>
            <p:spPr bwMode="auto">
              <a:xfrm>
                <a:off x="612"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127" name="Group 95">
                <a:extLst>
                  <a:ext uri="{FF2B5EF4-FFF2-40B4-BE49-F238E27FC236}">
                    <a16:creationId xmlns:a16="http://schemas.microsoft.com/office/drawing/2014/main" id="{B2736057-E2DA-4531-AD83-F2637738B027}"/>
                  </a:ext>
                </a:extLst>
              </p:cNvPr>
              <p:cNvGrpSpPr>
                <a:grpSpLocks/>
              </p:cNvGrpSpPr>
              <p:nvPr/>
            </p:nvGrpSpPr>
            <p:grpSpPr bwMode="auto">
              <a:xfrm>
                <a:off x="697" y="1139"/>
                <a:ext cx="142" cy="57"/>
                <a:chOff x="697" y="1111"/>
                <a:chExt cx="198" cy="113"/>
              </a:xfrm>
            </p:grpSpPr>
            <p:sp>
              <p:nvSpPr>
                <p:cNvPr id="129" name="Oval 96">
                  <a:extLst>
                    <a:ext uri="{FF2B5EF4-FFF2-40B4-BE49-F238E27FC236}">
                      <a16:creationId xmlns:a16="http://schemas.microsoft.com/office/drawing/2014/main" id="{D4FA0438-BDEF-422C-8EAA-627CFC863130}"/>
                    </a:ext>
                  </a:extLst>
                </p:cNvPr>
                <p:cNvSpPr>
                  <a:spLocks noChangeArrowheads="1"/>
                </p:cNvSpPr>
                <p:nvPr/>
              </p:nvSpPr>
              <p:spPr bwMode="auto">
                <a:xfrm>
                  <a:off x="726"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30" name="Arc 97">
                  <a:extLst>
                    <a:ext uri="{FF2B5EF4-FFF2-40B4-BE49-F238E27FC236}">
                      <a16:creationId xmlns:a16="http://schemas.microsoft.com/office/drawing/2014/main" id="{6B466A6A-73DD-4394-B04C-EB954482009D}"/>
                    </a:ext>
                  </a:extLst>
                </p:cNvPr>
                <p:cNvSpPr>
                  <a:spLocks/>
                </p:cNvSpPr>
                <p:nvPr/>
              </p:nvSpPr>
              <p:spPr bwMode="auto">
                <a:xfrm flipH="1">
                  <a:off x="697" y="1112"/>
                  <a:ext cx="28" cy="70"/>
                </a:xfrm>
                <a:custGeom>
                  <a:avLst/>
                  <a:gdLst>
                    <a:gd name="G0" fmla="+- 21600 0 0"/>
                    <a:gd name="G1" fmla="+- 21600 0 0"/>
                    <a:gd name="G2" fmla="+- 21600 0 0"/>
                    <a:gd name="T0" fmla="*/ 690 w 43200"/>
                    <a:gd name="T1" fmla="*/ 27016 h 27016"/>
                    <a:gd name="T2" fmla="*/ 43200 w 43200"/>
                    <a:gd name="T3" fmla="*/ 21600 h 27016"/>
                    <a:gd name="T4" fmla="*/ 21600 w 43200"/>
                    <a:gd name="T5" fmla="*/ 21600 h 27016"/>
                  </a:gdLst>
                  <a:ahLst/>
                  <a:cxnLst>
                    <a:cxn ang="0">
                      <a:pos x="T0" y="T1"/>
                    </a:cxn>
                    <a:cxn ang="0">
                      <a:pos x="T2" y="T3"/>
                    </a:cxn>
                    <a:cxn ang="0">
                      <a:pos x="T4" y="T5"/>
                    </a:cxn>
                  </a:cxnLst>
                  <a:rect l="0" t="0" r="r" b="b"/>
                  <a:pathLst>
                    <a:path w="43200" h="27016" fill="none" extrusionOk="0">
                      <a:moveTo>
                        <a:pt x="690" y="27015"/>
                      </a:moveTo>
                      <a:cubicBezTo>
                        <a:pt x="231" y="25247"/>
                        <a:pt x="0" y="23427"/>
                        <a:pt x="0" y="21600"/>
                      </a:cubicBezTo>
                      <a:cubicBezTo>
                        <a:pt x="0" y="9670"/>
                        <a:pt x="9670" y="0"/>
                        <a:pt x="21600" y="0"/>
                      </a:cubicBezTo>
                      <a:cubicBezTo>
                        <a:pt x="33529" y="0"/>
                        <a:pt x="43199" y="9670"/>
                        <a:pt x="43199" y="21599"/>
                      </a:cubicBezTo>
                    </a:path>
                    <a:path w="43200" h="27016" stroke="0" extrusionOk="0">
                      <a:moveTo>
                        <a:pt x="690" y="27015"/>
                      </a:moveTo>
                      <a:cubicBezTo>
                        <a:pt x="231" y="25247"/>
                        <a:pt x="0" y="23427"/>
                        <a:pt x="0" y="21600"/>
                      </a:cubicBezTo>
                      <a:cubicBezTo>
                        <a:pt x="0" y="9670"/>
                        <a:pt x="9670" y="0"/>
                        <a:pt x="21600" y="0"/>
                      </a:cubicBezTo>
                      <a:cubicBezTo>
                        <a:pt x="33529" y="0"/>
                        <a:pt x="43199" y="9670"/>
                        <a:pt x="43199" y="21599"/>
                      </a:cubicBezTo>
                      <a:lnTo>
                        <a:pt x="21600" y="21600"/>
                      </a:lnTo>
                      <a:close/>
                    </a:path>
                  </a:pathLst>
                </a:custGeom>
                <a:noFill/>
                <a:ln w="9525">
                  <a:solidFill>
                    <a:srgbClr val="0000FF"/>
                  </a:solidFill>
                  <a:round/>
                  <a:headEnd/>
                  <a:tailEnd/>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31" name="Oval 98">
                  <a:extLst>
                    <a:ext uri="{FF2B5EF4-FFF2-40B4-BE49-F238E27FC236}">
                      <a16:creationId xmlns:a16="http://schemas.microsoft.com/office/drawing/2014/main" id="{430BA9C4-3805-4AA7-8670-ED1A72442F6A}"/>
                    </a:ext>
                  </a:extLst>
                </p:cNvPr>
                <p:cNvSpPr>
                  <a:spLocks noChangeArrowheads="1"/>
                </p:cNvSpPr>
                <p:nvPr/>
              </p:nvSpPr>
              <p:spPr bwMode="auto">
                <a:xfrm>
                  <a:off x="754"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32" name="Oval 99">
                  <a:extLst>
                    <a:ext uri="{FF2B5EF4-FFF2-40B4-BE49-F238E27FC236}">
                      <a16:creationId xmlns:a16="http://schemas.microsoft.com/office/drawing/2014/main" id="{7874EA29-462D-4443-A5CB-597DA0D123CC}"/>
                    </a:ext>
                  </a:extLst>
                </p:cNvPr>
                <p:cNvSpPr>
                  <a:spLocks noChangeArrowheads="1"/>
                </p:cNvSpPr>
                <p:nvPr/>
              </p:nvSpPr>
              <p:spPr bwMode="auto">
                <a:xfrm>
                  <a:off x="782"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33" name="Oval 100">
                  <a:extLst>
                    <a:ext uri="{FF2B5EF4-FFF2-40B4-BE49-F238E27FC236}">
                      <a16:creationId xmlns:a16="http://schemas.microsoft.com/office/drawing/2014/main" id="{41C8F373-EBEB-4F3D-959A-659CBF2B94A3}"/>
                    </a:ext>
                  </a:extLst>
                </p:cNvPr>
                <p:cNvSpPr>
                  <a:spLocks noChangeArrowheads="1"/>
                </p:cNvSpPr>
                <p:nvPr/>
              </p:nvSpPr>
              <p:spPr bwMode="auto">
                <a:xfrm>
                  <a:off x="810"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34" name="Oval 101">
                  <a:extLst>
                    <a:ext uri="{FF2B5EF4-FFF2-40B4-BE49-F238E27FC236}">
                      <a16:creationId xmlns:a16="http://schemas.microsoft.com/office/drawing/2014/main" id="{F7613864-30A3-4ABC-A33E-494B167995C6}"/>
                    </a:ext>
                  </a:extLst>
                </p:cNvPr>
                <p:cNvSpPr>
                  <a:spLocks noChangeArrowheads="1"/>
                </p:cNvSpPr>
                <p:nvPr/>
              </p:nvSpPr>
              <p:spPr bwMode="auto">
                <a:xfrm>
                  <a:off x="839"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35" name="Oval 102">
                  <a:extLst>
                    <a:ext uri="{FF2B5EF4-FFF2-40B4-BE49-F238E27FC236}">
                      <a16:creationId xmlns:a16="http://schemas.microsoft.com/office/drawing/2014/main" id="{89C43A71-3469-40FD-B4F2-43188EF9C4A0}"/>
                    </a:ext>
                  </a:extLst>
                </p:cNvPr>
                <p:cNvSpPr>
                  <a:spLocks noChangeArrowheads="1"/>
                </p:cNvSpPr>
                <p:nvPr/>
              </p:nvSpPr>
              <p:spPr bwMode="auto">
                <a:xfrm>
                  <a:off x="867"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sp>
            <p:nvSpPr>
              <p:cNvPr id="128" name="Line 103">
                <a:extLst>
                  <a:ext uri="{FF2B5EF4-FFF2-40B4-BE49-F238E27FC236}">
                    <a16:creationId xmlns:a16="http://schemas.microsoft.com/office/drawing/2014/main" id="{8045A17F-E881-434E-A46F-B89C659C46DB}"/>
                  </a:ext>
                </a:extLst>
              </p:cNvPr>
              <p:cNvSpPr>
                <a:spLocks noChangeShapeType="1"/>
              </p:cNvSpPr>
              <p:nvPr/>
            </p:nvSpPr>
            <p:spPr bwMode="auto">
              <a:xfrm>
                <a:off x="839"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grpSp>
          <p:nvGrpSpPr>
            <p:cNvPr id="53" name="Group 104">
              <a:extLst>
                <a:ext uri="{FF2B5EF4-FFF2-40B4-BE49-F238E27FC236}">
                  <a16:creationId xmlns:a16="http://schemas.microsoft.com/office/drawing/2014/main" id="{BF4F925D-F9E5-42BE-A363-1CB4C2582F2B}"/>
                </a:ext>
              </a:extLst>
            </p:cNvPr>
            <p:cNvGrpSpPr>
              <a:grpSpLocks/>
            </p:cNvGrpSpPr>
            <p:nvPr/>
          </p:nvGrpSpPr>
          <p:grpSpPr bwMode="auto">
            <a:xfrm>
              <a:off x="1358" y="2390"/>
              <a:ext cx="312" cy="57"/>
              <a:chOff x="612" y="1139"/>
              <a:chExt cx="312" cy="57"/>
            </a:xfrm>
          </p:grpSpPr>
          <p:sp>
            <p:nvSpPr>
              <p:cNvPr id="116" name="Line 105">
                <a:extLst>
                  <a:ext uri="{FF2B5EF4-FFF2-40B4-BE49-F238E27FC236}">
                    <a16:creationId xmlns:a16="http://schemas.microsoft.com/office/drawing/2014/main" id="{9ADF4D64-FF58-4CCA-B40F-4A88EC3364F5}"/>
                  </a:ext>
                </a:extLst>
              </p:cNvPr>
              <p:cNvSpPr>
                <a:spLocks noChangeShapeType="1"/>
              </p:cNvSpPr>
              <p:nvPr/>
            </p:nvSpPr>
            <p:spPr bwMode="auto">
              <a:xfrm>
                <a:off x="612"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117" name="Group 106">
                <a:extLst>
                  <a:ext uri="{FF2B5EF4-FFF2-40B4-BE49-F238E27FC236}">
                    <a16:creationId xmlns:a16="http://schemas.microsoft.com/office/drawing/2014/main" id="{92AABA1F-BD89-4D12-85FB-ECC8EFE26B49}"/>
                  </a:ext>
                </a:extLst>
              </p:cNvPr>
              <p:cNvGrpSpPr>
                <a:grpSpLocks/>
              </p:cNvGrpSpPr>
              <p:nvPr/>
            </p:nvGrpSpPr>
            <p:grpSpPr bwMode="auto">
              <a:xfrm>
                <a:off x="697" y="1139"/>
                <a:ext cx="142" cy="57"/>
                <a:chOff x="697" y="1111"/>
                <a:chExt cx="198" cy="113"/>
              </a:xfrm>
            </p:grpSpPr>
            <p:sp>
              <p:nvSpPr>
                <p:cNvPr id="119" name="Oval 107">
                  <a:extLst>
                    <a:ext uri="{FF2B5EF4-FFF2-40B4-BE49-F238E27FC236}">
                      <a16:creationId xmlns:a16="http://schemas.microsoft.com/office/drawing/2014/main" id="{3DD8551B-775A-4671-BBD7-0F34906763D8}"/>
                    </a:ext>
                  </a:extLst>
                </p:cNvPr>
                <p:cNvSpPr>
                  <a:spLocks noChangeArrowheads="1"/>
                </p:cNvSpPr>
                <p:nvPr/>
              </p:nvSpPr>
              <p:spPr bwMode="auto">
                <a:xfrm>
                  <a:off x="726"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20" name="Arc 108">
                  <a:extLst>
                    <a:ext uri="{FF2B5EF4-FFF2-40B4-BE49-F238E27FC236}">
                      <a16:creationId xmlns:a16="http://schemas.microsoft.com/office/drawing/2014/main" id="{F3DB177D-581D-475E-AB75-C6D96F97E149}"/>
                    </a:ext>
                  </a:extLst>
                </p:cNvPr>
                <p:cNvSpPr>
                  <a:spLocks/>
                </p:cNvSpPr>
                <p:nvPr/>
              </p:nvSpPr>
              <p:spPr bwMode="auto">
                <a:xfrm flipH="1">
                  <a:off x="697" y="1112"/>
                  <a:ext cx="28" cy="70"/>
                </a:xfrm>
                <a:custGeom>
                  <a:avLst/>
                  <a:gdLst>
                    <a:gd name="G0" fmla="+- 21600 0 0"/>
                    <a:gd name="G1" fmla="+- 21600 0 0"/>
                    <a:gd name="G2" fmla="+- 21600 0 0"/>
                    <a:gd name="T0" fmla="*/ 690 w 43200"/>
                    <a:gd name="T1" fmla="*/ 27016 h 27016"/>
                    <a:gd name="T2" fmla="*/ 43200 w 43200"/>
                    <a:gd name="T3" fmla="*/ 21600 h 27016"/>
                    <a:gd name="T4" fmla="*/ 21600 w 43200"/>
                    <a:gd name="T5" fmla="*/ 21600 h 27016"/>
                  </a:gdLst>
                  <a:ahLst/>
                  <a:cxnLst>
                    <a:cxn ang="0">
                      <a:pos x="T0" y="T1"/>
                    </a:cxn>
                    <a:cxn ang="0">
                      <a:pos x="T2" y="T3"/>
                    </a:cxn>
                    <a:cxn ang="0">
                      <a:pos x="T4" y="T5"/>
                    </a:cxn>
                  </a:cxnLst>
                  <a:rect l="0" t="0" r="r" b="b"/>
                  <a:pathLst>
                    <a:path w="43200" h="27016" fill="none" extrusionOk="0">
                      <a:moveTo>
                        <a:pt x="690" y="27015"/>
                      </a:moveTo>
                      <a:cubicBezTo>
                        <a:pt x="231" y="25247"/>
                        <a:pt x="0" y="23427"/>
                        <a:pt x="0" y="21600"/>
                      </a:cubicBezTo>
                      <a:cubicBezTo>
                        <a:pt x="0" y="9670"/>
                        <a:pt x="9670" y="0"/>
                        <a:pt x="21600" y="0"/>
                      </a:cubicBezTo>
                      <a:cubicBezTo>
                        <a:pt x="33529" y="0"/>
                        <a:pt x="43199" y="9670"/>
                        <a:pt x="43199" y="21599"/>
                      </a:cubicBezTo>
                    </a:path>
                    <a:path w="43200" h="27016" stroke="0" extrusionOk="0">
                      <a:moveTo>
                        <a:pt x="690" y="27015"/>
                      </a:moveTo>
                      <a:cubicBezTo>
                        <a:pt x="231" y="25247"/>
                        <a:pt x="0" y="23427"/>
                        <a:pt x="0" y="21600"/>
                      </a:cubicBezTo>
                      <a:cubicBezTo>
                        <a:pt x="0" y="9670"/>
                        <a:pt x="9670" y="0"/>
                        <a:pt x="21600" y="0"/>
                      </a:cubicBezTo>
                      <a:cubicBezTo>
                        <a:pt x="33529" y="0"/>
                        <a:pt x="43199" y="9670"/>
                        <a:pt x="43199" y="21599"/>
                      </a:cubicBezTo>
                      <a:lnTo>
                        <a:pt x="21600" y="21600"/>
                      </a:lnTo>
                      <a:close/>
                    </a:path>
                  </a:pathLst>
                </a:custGeom>
                <a:noFill/>
                <a:ln w="9525">
                  <a:solidFill>
                    <a:srgbClr val="0000FF"/>
                  </a:solidFill>
                  <a:round/>
                  <a:headEnd/>
                  <a:tailEnd/>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21" name="Oval 109">
                  <a:extLst>
                    <a:ext uri="{FF2B5EF4-FFF2-40B4-BE49-F238E27FC236}">
                      <a16:creationId xmlns:a16="http://schemas.microsoft.com/office/drawing/2014/main" id="{2E8388A3-0953-4D05-8175-354252A975E5}"/>
                    </a:ext>
                  </a:extLst>
                </p:cNvPr>
                <p:cNvSpPr>
                  <a:spLocks noChangeArrowheads="1"/>
                </p:cNvSpPr>
                <p:nvPr/>
              </p:nvSpPr>
              <p:spPr bwMode="auto">
                <a:xfrm>
                  <a:off x="754"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22" name="Oval 110">
                  <a:extLst>
                    <a:ext uri="{FF2B5EF4-FFF2-40B4-BE49-F238E27FC236}">
                      <a16:creationId xmlns:a16="http://schemas.microsoft.com/office/drawing/2014/main" id="{9C006F4D-998F-4BAB-8B81-C0974412A230}"/>
                    </a:ext>
                  </a:extLst>
                </p:cNvPr>
                <p:cNvSpPr>
                  <a:spLocks noChangeArrowheads="1"/>
                </p:cNvSpPr>
                <p:nvPr/>
              </p:nvSpPr>
              <p:spPr bwMode="auto">
                <a:xfrm>
                  <a:off x="782"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23" name="Oval 111">
                  <a:extLst>
                    <a:ext uri="{FF2B5EF4-FFF2-40B4-BE49-F238E27FC236}">
                      <a16:creationId xmlns:a16="http://schemas.microsoft.com/office/drawing/2014/main" id="{B0BBAEDC-83AA-428A-AC3A-4952E1476F31}"/>
                    </a:ext>
                  </a:extLst>
                </p:cNvPr>
                <p:cNvSpPr>
                  <a:spLocks noChangeArrowheads="1"/>
                </p:cNvSpPr>
                <p:nvPr/>
              </p:nvSpPr>
              <p:spPr bwMode="auto">
                <a:xfrm>
                  <a:off x="810"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24" name="Oval 112">
                  <a:extLst>
                    <a:ext uri="{FF2B5EF4-FFF2-40B4-BE49-F238E27FC236}">
                      <a16:creationId xmlns:a16="http://schemas.microsoft.com/office/drawing/2014/main" id="{C6255A8E-C3D7-4131-80CC-7EE02DFD957F}"/>
                    </a:ext>
                  </a:extLst>
                </p:cNvPr>
                <p:cNvSpPr>
                  <a:spLocks noChangeArrowheads="1"/>
                </p:cNvSpPr>
                <p:nvPr/>
              </p:nvSpPr>
              <p:spPr bwMode="auto">
                <a:xfrm>
                  <a:off x="839"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25" name="Oval 113">
                  <a:extLst>
                    <a:ext uri="{FF2B5EF4-FFF2-40B4-BE49-F238E27FC236}">
                      <a16:creationId xmlns:a16="http://schemas.microsoft.com/office/drawing/2014/main" id="{44EDF0AD-2FD6-4E82-A542-574CFE1606FD}"/>
                    </a:ext>
                  </a:extLst>
                </p:cNvPr>
                <p:cNvSpPr>
                  <a:spLocks noChangeArrowheads="1"/>
                </p:cNvSpPr>
                <p:nvPr/>
              </p:nvSpPr>
              <p:spPr bwMode="auto">
                <a:xfrm>
                  <a:off x="867"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sp>
            <p:nvSpPr>
              <p:cNvPr id="118" name="Line 114">
                <a:extLst>
                  <a:ext uri="{FF2B5EF4-FFF2-40B4-BE49-F238E27FC236}">
                    <a16:creationId xmlns:a16="http://schemas.microsoft.com/office/drawing/2014/main" id="{29E739FD-3181-4334-9FFF-5B8CB8A835B5}"/>
                  </a:ext>
                </a:extLst>
              </p:cNvPr>
              <p:cNvSpPr>
                <a:spLocks noChangeShapeType="1"/>
              </p:cNvSpPr>
              <p:nvPr/>
            </p:nvSpPr>
            <p:spPr bwMode="auto">
              <a:xfrm>
                <a:off x="839"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sp>
          <p:nvSpPr>
            <p:cNvPr id="54" name="Line 115">
              <a:extLst>
                <a:ext uri="{FF2B5EF4-FFF2-40B4-BE49-F238E27FC236}">
                  <a16:creationId xmlns:a16="http://schemas.microsoft.com/office/drawing/2014/main" id="{766192F2-560B-48EE-8222-4C0A61CEB6CB}"/>
                </a:ext>
              </a:extLst>
            </p:cNvPr>
            <p:cNvSpPr>
              <a:spLocks noChangeShapeType="1"/>
            </p:cNvSpPr>
            <p:nvPr/>
          </p:nvSpPr>
          <p:spPr bwMode="auto">
            <a:xfrm flipH="1">
              <a:off x="480" y="2419"/>
              <a:ext cx="425" cy="0"/>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55" name="Line 116">
              <a:extLst>
                <a:ext uri="{FF2B5EF4-FFF2-40B4-BE49-F238E27FC236}">
                  <a16:creationId xmlns:a16="http://schemas.microsoft.com/office/drawing/2014/main" id="{E5ACB394-797D-4F6A-9F1A-555E877C33D3}"/>
                </a:ext>
              </a:extLst>
            </p:cNvPr>
            <p:cNvSpPr>
              <a:spLocks noChangeShapeType="1"/>
            </p:cNvSpPr>
            <p:nvPr/>
          </p:nvSpPr>
          <p:spPr bwMode="auto">
            <a:xfrm>
              <a:off x="1217" y="2419"/>
              <a:ext cx="141" cy="0"/>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56" name="Group 117">
              <a:extLst>
                <a:ext uri="{FF2B5EF4-FFF2-40B4-BE49-F238E27FC236}">
                  <a16:creationId xmlns:a16="http://schemas.microsoft.com/office/drawing/2014/main" id="{6437EC0D-B63C-4144-BBA6-5EC4BB51DCEF}"/>
                </a:ext>
              </a:extLst>
            </p:cNvPr>
            <p:cNvGrpSpPr>
              <a:grpSpLocks/>
            </p:cNvGrpSpPr>
            <p:nvPr/>
          </p:nvGrpSpPr>
          <p:grpSpPr bwMode="auto">
            <a:xfrm>
              <a:off x="791" y="2419"/>
              <a:ext cx="57" cy="595"/>
              <a:chOff x="725" y="1168"/>
              <a:chExt cx="57" cy="595"/>
            </a:xfrm>
          </p:grpSpPr>
          <p:sp>
            <p:nvSpPr>
              <p:cNvPr id="111" name="Line 118">
                <a:extLst>
                  <a:ext uri="{FF2B5EF4-FFF2-40B4-BE49-F238E27FC236}">
                    <a16:creationId xmlns:a16="http://schemas.microsoft.com/office/drawing/2014/main" id="{C442CD29-6160-4B46-AEEC-03C6B978486E}"/>
                  </a:ext>
                </a:extLst>
              </p:cNvPr>
              <p:cNvSpPr>
                <a:spLocks noChangeShapeType="1"/>
              </p:cNvSpPr>
              <p:nvPr/>
            </p:nvSpPr>
            <p:spPr bwMode="auto">
              <a:xfrm>
                <a:off x="754" y="1168"/>
                <a:ext cx="0" cy="25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12" name="Line 119">
                <a:extLst>
                  <a:ext uri="{FF2B5EF4-FFF2-40B4-BE49-F238E27FC236}">
                    <a16:creationId xmlns:a16="http://schemas.microsoft.com/office/drawing/2014/main" id="{FD744512-A136-4F31-87EF-48DEC430AEF5}"/>
                  </a:ext>
                </a:extLst>
              </p:cNvPr>
              <p:cNvSpPr>
                <a:spLocks noChangeShapeType="1"/>
              </p:cNvSpPr>
              <p:nvPr/>
            </p:nvSpPr>
            <p:spPr bwMode="auto">
              <a:xfrm>
                <a:off x="754" y="1451"/>
                <a:ext cx="0" cy="283"/>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13" name="Line 120">
                <a:extLst>
                  <a:ext uri="{FF2B5EF4-FFF2-40B4-BE49-F238E27FC236}">
                    <a16:creationId xmlns:a16="http://schemas.microsoft.com/office/drawing/2014/main" id="{650F57A1-A5D5-419E-9D4B-1B2BA166F580}"/>
                  </a:ext>
                </a:extLst>
              </p:cNvPr>
              <p:cNvSpPr>
                <a:spLocks noChangeShapeType="1"/>
              </p:cNvSpPr>
              <p:nvPr/>
            </p:nvSpPr>
            <p:spPr bwMode="auto">
              <a:xfrm>
                <a:off x="725" y="1423"/>
                <a:ext cx="57"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14" name="Line 121">
                <a:extLst>
                  <a:ext uri="{FF2B5EF4-FFF2-40B4-BE49-F238E27FC236}">
                    <a16:creationId xmlns:a16="http://schemas.microsoft.com/office/drawing/2014/main" id="{389F9079-0AE8-4822-B9A5-D5A5C2499F9F}"/>
                  </a:ext>
                </a:extLst>
              </p:cNvPr>
              <p:cNvSpPr>
                <a:spLocks noChangeShapeType="1"/>
              </p:cNvSpPr>
              <p:nvPr/>
            </p:nvSpPr>
            <p:spPr bwMode="auto">
              <a:xfrm>
                <a:off x="725" y="1451"/>
                <a:ext cx="57"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15" name="AutoShape 122">
                <a:extLst>
                  <a:ext uri="{FF2B5EF4-FFF2-40B4-BE49-F238E27FC236}">
                    <a16:creationId xmlns:a16="http://schemas.microsoft.com/office/drawing/2014/main" id="{9F676F3F-3937-448E-BCE6-75B51AC00E1E}"/>
                  </a:ext>
                </a:extLst>
              </p:cNvPr>
              <p:cNvSpPr>
                <a:spLocks noChangeArrowheads="1"/>
              </p:cNvSpPr>
              <p:nvPr/>
            </p:nvSpPr>
            <p:spPr bwMode="auto">
              <a:xfrm rot="10800000">
                <a:off x="725" y="1735"/>
                <a:ext cx="57" cy="28"/>
              </a:xfrm>
              <a:prstGeom prst="triangle">
                <a:avLst>
                  <a:gd name="adj" fmla="val 50000"/>
                </a:avLst>
              </a:prstGeom>
              <a:gradFill rotWithShape="1">
                <a:gsLst>
                  <a:gs pos="0">
                    <a:srgbClr val="CCFFFF"/>
                  </a:gs>
                  <a:gs pos="100000">
                    <a:srgbClr val="FFFFFF"/>
                  </a:gs>
                </a:gsLst>
                <a:lin ang="18900000" scaled="1"/>
              </a:gra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grpSp>
          <p:nvGrpSpPr>
            <p:cNvPr id="57" name="Group 123">
              <a:extLst>
                <a:ext uri="{FF2B5EF4-FFF2-40B4-BE49-F238E27FC236}">
                  <a16:creationId xmlns:a16="http://schemas.microsoft.com/office/drawing/2014/main" id="{C639FA59-24AA-4E1E-BF7D-B88798945D78}"/>
                </a:ext>
              </a:extLst>
            </p:cNvPr>
            <p:cNvGrpSpPr>
              <a:grpSpLocks/>
            </p:cNvGrpSpPr>
            <p:nvPr/>
          </p:nvGrpSpPr>
          <p:grpSpPr bwMode="auto">
            <a:xfrm>
              <a:off x="1245" y="2419"/>
              <a:ext cx="57" cy="595"/>
              <a:chOff x="725" y="1168"/>
              <a:chExt cx="57" cy="595"/>
            </a:xfrm>
          </p:grpSpPr>
          <p:sp>
            <p:nvSpPr>
              <p:cNvPr id="106" name="Line 124">
                <a:extLst>
                  <a:ext uri="{FF2B5EF4-FFF2-40B4-BE49-F238E27FC236}">
                    <a16:creationId xmlns:a16="http://schemas.microsoft.com/office/drawing/2014/main" id="{60FCE037-FFEE-4D34-B8C3-FB71859A22EF}"/>
                  </a:ext>
                </a:extLst>
              </p:cNvPr>
              <p:cNvSpPr>
                <a:spLocks noChangeShapeType="1"/>
              </p:cNvSpPr>
              <p:nvPr/>
            </p:nvSpPr>
            <p:spPr bwMode="auto">
              <a:xfrm>
                <a:off x="754" y="1168"/>
                <a:ext cx="0" cy="25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07" name="Line 125">
                <a:extLst>
                  <a:ext uri="{FF2B5EF4-FFF2-40B4-BE49-F238E27FC236}">
                    <a16:creationId xmlns:a16="http://schemas.microsoft.com/office/drawing/2014/main" id="{F9472B94-01FE-4957-9533-137700EDDBF1}"/>
                  </a:ext>
                </a:extLst>
              </p:cNvPr>
              <p:cNvSpPr>
                <a:spLocks noChangeShapeType="1"/>
              </p:cNvSpPr>
              <p:nvPr/>
            </p:nvSpPr>
            <p:spPr bwMode="auto">
              <a:xfrm>
                <a:off x="754" y="1451"/>
                <a:ext cx="0" cy="283"/>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08" name="Line 126">
                <a:extLst>
                  <a:ext uri="{FF2B5EF4-FFF2-40B4-BE49-F238E27FC236}">
                    <a16:creationId xmlns:a16="http://schemas.microsoft.com/office/drawing/2014/main" id="{25D290F0-CF18-4591-9206-84114F7AAB17}"/>
                  </a:ext>
                </a:extLst>
              </p:cNvPr>
              <p:cNvSpPr>
                <a:spLocks noChangeShapeType="1"/>
              </p:cNvSpPr>
              <p:nvPr/>
            </p:nvSpPr>
            <p:spPr bwMode="auto">
              <a:xfrm>
                <a:off x="725" y="1423"/>
                <a:ext cx="57"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09" name="Line 127">
                <a:extLst>
                  <a:ext uri="{FF2B5EF4-FFF2-40B4-BE49-F238E27FC236}">
                    <a16:creationId xmlns:a16="http://schemas.microsoft.com/office/drawing/2014/main" id="{0E3841F4-F47D-4DE7-ADF3-DDBBB6D8A1BB}"/>
                  </a:ext>
                </a:extLst>
              </p:cNvPr>
              <p:cNvSpPr>
                <a:spLocks noChangeShapeType="1"/>
              </p:cNvSpPr>
              <p:nvPr/>
            </p:nvSpPr>
            <p:spPr bwMode="auto">
              <a:xfrm>
                <a:off x="725" y="1451"/>
                <a:ext cx="57"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10" name="AutoShape 128">
                <a:extLst>
                  <a:ext uri="{FF2B5EF4-FFF2-40B4-BE49-F238E27FC236}">
                    <a16:creationId xmlns:a16="http://schemas.microsoft.com/office/drawing/2014/main" id="{301EEF11-7674-4870-A531-7E715DC307ED}"/>
                  </a:ext>
                </a:extLst>
              </p:cNvPr>
              <p:cNvSpPr>
                <a:spLocks noChangeArrowheads="1"/>
              </p:cNvSpPr>
              <p:nvPr/>
            </p:nvSpPr>
            <p:spPr bwMode="auto">
              <a:xfrm rot="10800000">
                <a:off x="725" y="1735"/>
                <a:ext cx="57" cy="28"/>
              </a:xfrm>
              <a:prstGeom prst="triangle">
                <a:avLst>
                  <a:gd name="adj" fmla="val 50000"/>
                </a:avLst>
              </a:prstGeom>
              <a:gradFill rotWithShape="1">
                <a:gsLst>
                  <a:gs pos="0">
                    <a:srgbClr val="CCFFFF"/>
                  </a:gs>
                  <a:gs pos="100000">
                    <a:srgbClr val="FFFFFF"/>
                  </a:gs>
                </a:gsLst>
                <a:lin ang="18900000" scaled="1"/>
              </a:gra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mc:AlternateContent xmlns:mc="http://schemas.openxmlformats.org/markup-compatibility/2006" xmlns:a14="http://schemas.microsoft.com/office/drawing/2010/main">
          <mc:Choice Requires="a14">
            <p:sp>
              <p:nvSpPr>
                <p:cNvPr id="58" name="Object 129">
                  <a:extLst>
                    <a:ext uri="{FF2B5EF4-FFF2-40B4-BE49-F238E27FC236}">
                      <a16:creationId xmlns:a16="http://schemas.microsoft.com/office/drawing/2014/main" id="{CE0E1ED7-54E9-44D0-BFC3-14CA9CECC9F8}"/>
                    </a:ext>
                  </a:extLst>
                </p:cNvPr>
                <p:cNvSpPr txBox="1"/>
                <p:nvPr/>
              </p:nvSpPr>
              <p:spPr bwMode="auto">
                <a:xfrm>
                  <a:off x="556" y="2475"/>
                  <a:ext cx="94" cy="113"/>
                </a:xfrm>
                <a:prstGeom prst="rect">
                  <a:avLst/>
                </a:prstGeom>
                <a:noFill/>
                <a:ln>
                  <a:noFill/>
                </a:ln>
                <a:effectLst/>
              </p:spPr>
              <p:txBody>
                <a:bodyPr>
                  <a:normAutofit fontScale="25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0</m:t>
                            </m:r>
                          </m:sub>
                        </m:sSub>
                      </m:oMath>
                    </m:oMathPara>
                  </a14:m>
                  <a:endParaRPr lang="en-IN"/>
                </a:p>
              </p:txBody>
            </p:sp>
          </mc:Choice>
          <mc:Fallback xmlns="">
            <p:sp>
              <p:nvSpPr>
                <p:cNvPr id="58" name="Object 129">
                  <a:extLst>
                    <a:ext uri="{FF2B5EF4-FFF2-40B4-BE49-F238E27FC236}">
                      <a16:creationId xmlns:a16="http://schemas.microsoft.com/office/drawing/2014/main" id="{CE0E1ED7-54E9-44D0-BFC3-14CA9CECC9F8}"/>
                    </a:ext>
                  </a:extLst>
                </p:cNvPr>
                <p:cNvSpPr txBox="1">
                  <a:spLocks noRot="1" noChangeAspect="1" noMove="1" noResize="1" noEditPoints="1" noAdjustHandles="1" noChangeArrowheads="1" noChangeShapeType="1" noTextEdit="1"/>
                </p:cNvSpPr>
                <p:nvPr/>
              </p:nvSpPr>
              <p:spPr bwMode="auto">
                <a:xfrm>
                  <a:off x="556" y="2475"/>
                  <a:ext cx="94" cy="113"/>
                </a:xfrm>
                <a:prstGeom prst="rect">
                  <a:avLst/>
                </a:prstGeom>
                <a:blipFill>
                  <a:blip r:embed="rId10"/>
                  <a:stretch>
                    <a:fillRect/>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9" name="Object 130">
                  <a:extLst>
                    <a:ext uri="{FF2B5EF4-FFF2-40B4-BE49-F238E27FC236}">
                      <a16:creationId xmlns:a16="http://schemas.microsoft.com/office/drawing/2014/main" id="{081E349B-8BEB-4CF5-870C-31FE885A24AD}"/>
                    </a:ext>
                  </a:extLst>
                </p:cNvPr>
                <p:cNvSpPr txBox="1"/>
                <p:nvPr/>
              </p:nvSpPr>
              <p:spPr bwMode="auto">
                <a:xfrm>
                  <a:off x="1323" y="2614"/>
                  <a:ext cx="112" cy="145"/>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3</m:t>
                            </m:r>
                          </m:sub>
                        </m:sSub>
                      </m:oMath>
                    </m:oMathPara>
                  </a14:m>
                  <a:endParaRPr lang="en-IN"/>
                </a:p>
              </p:txBody>
            </p:sp>
          </mc:Choice>
          <mc:Fallback xmlns="">
            <p:sp>
              <p:nvSpPr>
                <p:cNvPr id="59" name="Object 130">
                  <a:extLst>
                    <a:ext uri="{FF2B5EF4-FFF2-40B4-BE49-F238E27FC236}">
                      <a16:creationId xmlns:a16="http://schemas.microsoft.com/office/drawing/2014/main" id="{081E349B-8BEB-4CF5-870C-31FE885A24AD}"/>
                    </a:ext>
                  </a:extLst>
                </p:cNvPr>
                <p:cNvSpPr txBox="1">
                  <a:spLocks noRot="1" noChangeAspect="1" noMove="1" noResize="1" noEditPoints="1" noAdjustHandles="1" noChangeArrowheads="1" noChangeShapeType="1" noTextEdit="1"/>
                </p:cNvSpPr>
                <p:nvPr/>
              </p:nvSpPr>
              <p:spPr bwMode="auto">
                <a:xfrm>
                  <a:off x="1323" y="2614"/>
                  <a:ext cx="112" cy="145"/>
                </a:xfrm>
                <a:prstGeom prst="rect">
                  <a:avLst/>
                </a:prstGeom>
                <a:blipFill>
                  <a:blip r:embed="rId11"/>
                  <a:stretch>
                    <a:fillRect r="-34483"/>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0" name="Object 131">
                  <a:extLst>
                    <a:ext uri="{FF2B5EF4-FFF2-40B4-BE49-F238E27FC236}">
                      <a16:creationId xmlns:a16="http://schemas.microsoft.com/office/drawing/2014/main" id="{698E150D-99F5-4413-998B-DF8286497069}"/>
                    </a:ext>
                  </a:extLst>
                </p:cNvPr>
                <p:cNvSpPr txBox="1"/>
                <p:nvPr/>
              </p:nvSpPr>
              <p:spPr bwMode="auto">
                <a:xfrm>
                  <a:off x="854" y="2618"/>
                  <a:ext cx="104" cy="137"/>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1</m:t>
                            </m:r>
                          </m:sub>
                        </m:sSub>
                      </m:oMath>
                    </m:oMathPara>
                  </a14:m>
                  <a:endParaRPr lang="en-IN"/>
                </a:p>
              </p:txBody>
            </p:sp>
          </mc:Choice>
          <mc:Fallback xmlns="">
            <p:sp>
              <p:nvSpPr>
                <p:cNvPr id="60" name="Object 131">
                  <a:extLst>
                    <a:ext uri="{FF2B5EF4-FFF2-40B4-BE49-F238E27FC236}">
                      <a16:creationId xmlns:a16="http://schemas.microsoft.com/office/drawing/2014/main" id="{698E150D-99F5-4413-998B-DF8286497069}"/>
                    </a:ext>
                  </a:extLst>
                </p:cNvPr>
                <p:cNvSpPr txBox="1">
                  <a:spLocks noRot="1" noChangeAspect="1" noMove="1" noResize="1" noEditPoints="1" noAdjustHandles="1" noChangeArrowheads="1" noChangeShapeType="1" noTextEdit="1"/>
                </p:cNvSpPr>
                <p:nvPr/>
              </p:nvSpPr>
              <p:spPr bwMode="auto">
                <a:xfrm>
                  <a:off x="854" y="2618"/>
                  <a:ext cx="104" cy="137"/>
                </a:xfrm>
                <a:prstGeom prst="rect">
                  <a:avLst/>
                </a:prstGeom>
                <a:blipFill>
                  <a:blip r:embed="rId12"/>
                  <a:stretch>
                    <a:fillRect r="-14815"/>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1" name="Object 132">
                  <a:extLst>
                    <a:ext uri="{FF2B5EF4-FFF2-40B4-BE49-F238E27FC236}">
                      <a16:creationId xmlns:a16="http://schemas.microsoft.com/office/drawing/2014/main" id="{B100547F-6382-4BE5-8F46-C7574FE4267F}"/>
                    </a:ext>
                  </a:extLst>
                </p:cNvPr>
                <p:cNvSpPr txBox="1"/>
                <p:nvPr/>
              </p:nvSpPr>
              <p:spPr bwMode="auto">
                <a:xfrm>
                  <a:off x="1018" y="2419"/>
                  <a:ext cx="120" cy="137"/>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2</m:t>
                            </m:r>
                          </m:sub>
                        </m:sSub>
                      </m:oMath>
                    </m:oMathPara>
                  </a14:m>
                  <a:endParaRPr lang="en-IN"/>
                </a:p>
              </p:txBody>
            </p:sp>
          </mc:Choice>
          <mc:Fallback xmlns="">
            <p:sp>
              <p:nvSpPr>
                <p:cNvPr id="61" name="Object 132">
                  <a:extLst>
                    <a:ext uri="{FF2B5EF4-FFF2-40B4-BE49-F238E27FC236}">
                      <a16:creationId xmlns:a16="http://schemas.microsoft.com/office/drawing/2014/main" id="{B100547F-6382-4BE5-8F46-C7574FE4267F}"/>
                    </a:ext>
                  </a:extLst>
                </p:cNvPr>
                <p:cNvSpPr txBox="1">
                  <a:spLocks noRot="1" noChangeAspect="1" noMove="1" noResize="1" noEditPoints="1" noAdjustHandles="1" noChangeArrowheads="1" noChangeShapeType="1" noTextEdit="1"/>
                </p:cNvSpPr>
                <p:nvPr/>
              </p:nvSpPr>
              <p:spPr bwMode="auto">
                <a:xfrm>
                  <a:off x="1018" y="2419"/>
                  <a:ext cx="120" cy="137"/>
                </a:xfrm>
                <a:prstGeom prst="rect">
                  <a:avLst/>
                </a:prstGeom>
                <a:blipFill>
                  <a:blip r:embed="rId13"/>
                  <a:stretch>
                    <a:fillRect r="-9677"/>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2" name="Object 133">
                  <a:extLst>
                    <a:ext uri="{FF2B5EF4-FFF2-40B4-BE49-F238E27FC236}">
                      <a16:creationId xmlns:a16="http://schemas.microsoft.com/office/drawing/2014/main" id="{44AF1BA7-4C3B-44E8-9FF3-5D9B65CC11BA}"/>
                    </a:ext>
                  </a:extLst>
                </p:cNvPr>
                <p:cNvSpPr txBox="1"/>
                <p:nvPr/>
              </p:nvSpPr>
              <p:spPr bwMode="auto">
                <a:xfrm>
                  <a:off x="1465" y="2415"/>
                  <a:ext cx="120" cy="137"/>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4</m:t>
                            </m:r>
                          </m:sub>
                        </m:sSub>
                      </m:oMath>
                    </m:oMathPara>
                  </a14:m>
                  <a:endParaRPr lang="en-IN"/>
                </a:p>
              </p:txBody>
            </p:sp>
          </mc:Choice>
          <mc:Fallback xmlns="">
            <p:sp>
              <p:nvSpPr>
                <p:cNvPr id="62" name="Object 133">
                  <a:extLst>
                    <a:ext uri="{FF2B5EF4-FFF2-40B4-BE49-F238E27FC236}">
                      <a16:creationId xmlns:a16="http://schemas.microsoft.com/office/drawing/2014/main" id="{44AF1BA7-4C3B-44E8-9FF3-5D9B65CC11BA}"/>
                    </a:ext>
                  </a:extLst>
                </p:cNvPr>
                <p:cNvSpPr txBox="1">
                  <a:spLocks noRot="1" noChangeAspect="1" noMove="1" noResize="1" noEditPoints="1" noAdjustHandles="1" noChangeArrowheads="1" noChangeShapeType="1" noTextEdit="1"/>
                </p:cNvSpPr>
                <p:nvPr/>
              </p:nvSpPr>
              <p:spPr bwMode="auto">
                <a:xfrm>
                  <a:off x="1465" y="2415"/>
                  <a:ext cx="120" cy="137"/>
                </a:xfrm>
                <a:prstGeom prst="rect">
                  <a:avLst/>
                </a:prstGeom>
                <a:blipFill>
                  <a:blip r:embed="rId14"/>
                  <a:stretch>
                    <a:fillRect r="-9677"/>
                  </a:stretch>
                </a:blipFill>
                <a:ln>
                  <a:noFill/>
                </a:ln>
                <a:effectLst/>
              </p:spPr>
              <p:txBody>
                <a:bodyPr/>
                <a:lstStyle/>
                <a:p>
                  <a:r>
                    <a:rPr lang="en-IN">
                      <a:noFill/>
                    </a:rPr>
                    <a:t> </a:t>
                  </a:r>
                </a:p>
              </p:txBody>
            </p:sp>
          </mc:Fallback>
        </mc:AlternateContent>
        <p:sp>
          <p:nvSpPr>
            <p:cNvPr id="63" name="Line 134">
              <a:extLst>
                <a:ext uri="{FF2B5EF4-FFF2-40B4-BE49-F238E27FC236}">
                  <a16:creationId xmlns:a16="http://schemas.microsoft.com/office/drawing/2014/main" id="{C4475024-6EA3-4E0E-AEE7-F30F374AEE23}"/>
                </a:ext>
              </a:extLst>
            </p:cNvPr>
            <p:cNvSpPr>
              <a:spLocks noChangeShapeType="1"/>
            </p:cNvSpPr>
            <p:nvPr/>
          </p:nvSpPr>
          <p:spPr bwMode="auto">
            <a:xfrm>
              <a:off x="1670" y="2419"/>
              <a:ext cx="369" cy="0"/>
            </a:xfrm>
            <a:prstGeom prst="line">
              <a:avLst/>
            </a:prstGeom>
            <a:noFill/>
            <a:ln w="9525">
              <a:solidFill>
                <a:srgbClr val="8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64" name="Group 135">
              <a:extLst>
                <a:ext uri="{FF2B5EF4-FFF2-40B4-BE49-F238E27FC236}">
                  <a16:creationId xmlns:a16="http://schemas.microsoft.com/office/drawing/2014/main" id="{0F4354B2-0DE0-422E-9C94-C3BDE99E0B0C}"/>
                </a:ext>
              </a:extLst>
            </p:cNvPr>
            <p:cNvGrpSpPr>
              <a:grpSpLocks/>
            </p:cNvGrpSpPr>
            <p:nvPr/>
          </p:nvGrpSpPr>
          <p:grpSpPr bwMode="auto">
            <a:xfrm>
              <a:off x="2298" y="2415"/>
              <a:ext cx="57" cy="568"/>
              <a:chOff x="696" y="1366"/>
              <a:chExt cx="58" cy="425"/>
            </a:xfrm>
          </p:grpSpPr>
          <p:sp>
            <p:nvSpPr>
              <p:cNvPr id="91" name="Line 136">
                <a:extLst>
                  <a:ext uri="{FF2B5EF4-FFF2-40B4-BE49-F238E27FC236}">
                    <a16:creationId xmlns:a16="http://schemas.microsoft.com/office/drawing/2014/main" id="{53886818-77BD-44C5-997F-D0FA5ECECF22}"/>
                  </a:ext>
                </a:extLst>
              </p:cNvPr>
              <p:cNvSpPr>
                <a:spLocks noChangeShapeType="1"/>
              </p:cNvSpPr>
              <p:nvPr/>
            </p:nvSpPr>
            <p:spPr bwMode="auto">
              <a:xfrm flipV="1">
                <a:off x="725" y="1678"/>
                <a:ext cx="0" cy="113"/>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92" name="Line 137">
                <a:extLst>
                  <a:ext uri="{FF2B5EF4-FFF2-40B4-BE49-F238E27FC236}">
                    <a16:creationId xmlns:a16="http://schemas.microsoft.com/office/drawing/2014/main" id="{2B8F4AC9-35F5-4BAC-9E6B-AC357AD887AF}"/>
                  </a:ext>
                </a:extLst>
              </p:cNvPr>
              <p:cNvSpPr>
                <a:spLocks noChangeShapeType="1"/>
              </p:cNvSpPr>
              <p:nvPr/>
            </p:nvSpPr>
            <p:spPr bwMode="auto">
              <a:xfrm flipV="1">
                <a:off x="725" y="1366"/>
                <a:ext cx="0" cy="113"/>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93" name="Group 138">
                <a:extLst>
                  <a:ext uri="{FF2B5EF4-FFF2-40B4-BE49-F238E27FC236}">
                    <a16:creationId xmlns:a16="http://schemas.microsoft.com/office/drawing/2014/main" id="{36E6A209-BE38-4BB9-AD77-B77DD0D0BB84}"/>
                  </a:ext>
                </a:extLst>
              </p:cNvPr>
              <p:cNvGrpSpPr>
                <a:grpSpLocks/>
              </p:cNvGrpSpPr>
              <p:nvPr/>
            </p:nvGrpSpPr>
            <p:grpSpPr bwMode="auto">
              <a:xfrm>
                <a:off x="696" y="1478"/>
                <a:ext cx="58" cy="202"/>
                <a:chOff x="842" y="1487"/>
                <a:chExt cx="58" cy="291"/>
              </a:xfrm>
            </p:grpSpPr>
            <p:grpSp>
              <p:nvGrpSpPr>
                <p:cNvPr id="94" name="Group 139">
                  <a:extLst>
                    <a:ext uri="{FF2B5EF4-FFF2-40B4-BE49-F238E27FC236}">
                      <a16:creationId xmlns:a16="http://schemas.microsoft.com/office/drawing/2014/main" id="{696D59E2-1E1B-4A81-B988-7802D63DE7A0}"/>
                    </a:ext>
                  </a:extLst>
                </p:cNvPr>
                <p:cNvGrpSpPr>
                  <a:grpSpLocks/>
                </p:cNvGrpSpPr>
                <p:nvPr/>
              </p:nvGrpSpPr>
              <p:grpSpPr bwMode="auto">
                <a:xfrm>
                  <a:off x="843" y="1505"/>
                  <a:ext cx="57" cy="255"/>
                  <a:chOff x="867" y="1508"/>
                  <a:chExt cx="57" cy="255"/>
                </a:xfrm>
              </p:grpSpPr>
              <p:sp>
                <p:nvSpPr>
                  <p:cNvPr id="97" name="Line 140">
                    <a:extLst>
                      <a:ext uri="{FF2B5EF4-FFF2-40B4-BE49-F238E27FC236}">
                        <a16:creationId xmlns:a16="http://schemas.microsoft.com/office/drawing/2014/main" id="{E5CEF5A6-6F59-4F00-84A7-2A33C64796F6}"/>
                      </a:ext>
                    </a:extLst>
                  </p:cNvPr>
                  <p:cNvSpPr>
                    <a:spLocks noChangeShapeType="1"/>
                  </p:cNvSpPr>
                  <p:nvPr/>
                </p:nvSpPr>
                <p:spPr bwMode="auto">
                  <a:xfrm flipH="1">
                    <a:off x="867" y="1508"/>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98" name="Line 141">
                    <a:extLst>
                      <a:ext uri="{FF2B5EF4-FFF2-40B4-BE49-F238E27FC236}">
                        <a16:creationId xmlns:a16="http://schemas.microsoft.com/office/drawing/2014/main" id="{CD33F95D-C206-4631-B2E7-002EA5964D5C}"/>
                      </a:ext>
                    </a:extLst>
                  </p:cNvPr>
                  <p:cNvSpPr>
                    <a:spLocks noChangeShapeType="1"/>
                  </p:cNvSpPr>
                  <p:nvPr/>
                </p:nvSpPr>
                <p:spPr bwMode="auto">
                  <a:xfrm flipH="1">
                    <a:off x="867" y="1565"/>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99" name="Line 142">
                    <a:extLst>
                      <a:ext uri="{FF2B5EF4-FFF2-40B4-BE49-F238E27FC236}">
                        <a16:creationId xmlns:a16="http://schemas.microsoft.com/office/drawing/2014/main" id="{2486AEBE-CB86-4B2E-9665-6AB3822A7EE0}"/>
                      </a:ext>
                    </a:extLst>
                  </p:cNvPr>
                  <p:cNvSpPr>
                    <a:spLocks noChangeShapeType="1"/>
                  </p:cNvSpPr>
                  <p:nvPr/>
                </p:nvSpPr>
                <p:spPr bwMode="auto">
                  <a:xfrm flipH="1">
                    <a:off x="867" y="1622"/>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00" name="Line 143">
                    <a:extLst>
                      <a:ext uri="{FF2B5EF4-FFF2-40B4-BE49-F238E27FC236}">
                        <a16:creationId xmlns:a16="http://schemas.microsoft.com/office/drawing/2014/main" id="{0AF38057-1694-4577-B331-6BFD4A670CD5}"/>
                      </a:ext>
                    </a:extLst>
                  </p:cNvPr>
                  <p:cNvSpPr>
                    <a:spLocks noChangeShapeType="1"/>
                  </p:cNvSpPr>
                  <p:nvPr/>
                </p:nvSpPr>
                <p:spPr bwMode="auto">
                  <a:xfrm flipH="1" flipV="1">
                    <a:off x="867" y="1536"/>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01" name="Line 144">
                    <a:extLst>
                      <a:ext uri="{FF2B5EF4-FFF2-40B4-BE49-F238E27FC236}">
                        <a16:creationId xmlns:a16="http://schemas.microsoft.com/office/drawing/2014/main" id="{684C156F-9658-4EA6-8821-3A8533896416}"/>
                      </a:ext>
                    </a:extLst>
                  </p:cNvPr>
                  <p:cNvSpPr>
                    <a:spLocks noChangeShapeType="1"/>
                  </p:cNvSpPr>
                  <p:nvPr/>
                </p:nvSpPr>
                <p:spPr bwMode="auto">
                  <a:xfrm flipH="1" flipV="1">
                    <a:off x="867" y="1593"/>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02" name="Line 145">
                    <a:extLst>
                      <a:ext uri="{FF2B5EF4-FFF2-40B4-BE49-F238E27FC236}">
                        <a16:creationId xmlns:a16="http://schemas.microsoft.com/office/drawing/2014/main" id="{19D31460-BD46-4945-9AA7-538DBD66CF33}"/>
                      </a:ext>
                    </a:extLst>
                  </p:cNvPr>
                  <p:cNvSpPr>
                    <a:spLocks noChangeShapeType="1"/>
                  </p:cNvSpPr>
                  <p:nvPr/>
                </p:nvSpPr>
                <p:spPr bwMode="auto">
                  <a:xfrm flipH="1">
                    <a:off x="867" y="1678"/>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03" name="Line 146">
                    <a:extLst>
                      <a:ext uri="{FF2B5EF4-FFF2-40B4-BE49-F238E27FC236}">
                        <a16:creationId xmlns:a16="http://schemas.microsoft.com/office/drawing/2014/main" id="{CBC0E1CB-0626-4F7A-9B13-89C55BB8F102}"/>
                      </a:ext>
                    </a:extLst>
                  </p:cNvPr>
                  <p:cNvSpPr>
                    <a:spLocks noChangeShapeType="1"/>
                  </p:cNvSpPr>
                  <p:nvPr/>
                </p:nvSpPr>
                <p:spPr bwMode="auto">
                  <a:xfrm flipH="1">
                    <a:off x="867" y="1735"/>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04" name="Line 147">
                    <a:extLst>
                      <a:ext uri="{FF2B5EF4-FFF2-40B4-BE49-F238E27FC236}">
                        <a16:creationId xmlns:a16="http://schemas.microsoft.com/office/drawing/2014/main" id="{553596F4-FB78-41D7-8E1F-1DDF5E151E0E}"/>
                      </a:ext>
                    </a:extLst>
                  </p:cNvPr>
                  <p:cNvSpPr>
                    <a:spLocks noChangeShapeType="1"/>
                  </p:cNvSpPr>
                  <p:nvPr/>
                </p:nvSpPr>
                <p:spPr bwMode="auto">
                  <a:xfrm flipH="1" flipV="1">
                    <a:off x="867" y="1649"/>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05" name="Line 148">
                    <a:extLst>
                      <a:ext uri="{FF2B5EF4-FFF2-40B4-BE49-F238E27FC236}">
                        <a16:creationId xmlns:a16="http://schemas.microsoft.com/office/drawing/2014/main" id="{696D310E-B635-498A-8FA7-06B92824235F}"/>
                      </a:ext>
                    </a:extLst>
                  </p:cNvPr>
                  <p:cNvSpPr>
                    <a:spLocks noChangeShapeType="1"/>
                  </p:cNvSpPr>
                  <p:nvPr/>
                </p:nvSpPr>
                <p:spPr bwMode="auto">
                  <a:xfrm flipH="1" flipV="1">
                    <a:off x="867" y="1706"/>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sp>
              <p:nvSpPr>
                <p:cNvPr id="95" name="Line 149">
                  <a:extLst>
                    <a:ext uri="{FF2B5EF4-FFF2-40B4-BE49-F238E27FC236}">
                      <a16:creationId xmlns:a16="http://schemas.microsoft.com/office/drawing/2014/main" id="{24F19558-8F89-4B70-8BD9-990FE509AC1C}"/>
                    </a:ext>
                  </a:extLst>
                </p:cNvPr>
                <p:cNvSpPr>
                  <a:spLocks noChangeShapeType="1"/>
                </p:cNvSpPr>
                <p:nvPr/>
              </p:nvSpPr>
              <p:spPr bwMode="auto">
                <a:xfrm flipH="1" flipV="1">
                  <a:off x="866" y="1487"/>
                  <a:ext cx="33" cy="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96" name="Line 150">
                  <a:extLst>
                    <a:ext uri="{FF2B5EF4-FFF2-40B4-BE49-F238E27FC236}">
                      <a16:creationId xmlns:a16="http://schemas.microsoft.com/office/drawing/2014/main" id="{63BDC8E1-0888-4994-B387-627D50F3447B}"/>
                    </a:ext>
                  </a:extLst>
                </p:cNvPr>
                <p:cNvSpPr>
                  <a:spLocks noChangeShapeType="1"/>
                </p:cNvSpPr>
                <p:nvPr/>
              </p:nvSpPr>
              <p:spPr bwMode="auto">
                <a:xfrm>
                  <a:off x="842" y="1761"/>
                  <a:ext cx="35" cy="17"/>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grpSp>
        <p:sp>
          <p:nvSpPr>
            <p:cNvPr id="65" name="AutoShape 151">
              <a:extLst>
                <a:ext uri="{FF2B5EF4-FFF2-40B4-BE49-F238E27FC236}">
                  <a16:creationId xmlns:a16="http://schemas.microsoft.com/office/drawing/2014/main" id="{D62A5984-AA58-4E2F-9EC5-7E0E5F2C1404}"/>
                </a:ext>
              </a:extLst>
            </p:cNvPr>
            <p:cNvSpPr>
              <a:spLocks noChangeArrowheads="1"/>
            </p:cNvSpPr>
            <p:nvPr/>
          </p:nvSpPr>
          <p:spPr bwMode="auto">
            <a:xfrm rot="10800000">
              <a:off x="2298" y="2983"/>
              <a:ext cx="57" cy="28"/>
            </a:xfrm>
            <a:prstGeom prst="triangle">
              <a:avLst>
                <a:gd name="adj" fmla="val 50000"/>
              </a:avLst>
            </a:prstGeom>
            <a:gradFill rotWithShape="1">
              <a:gsLst>
                <a:gs pos="0">
                  <a:srgbClr val="CCFFFF"/>
                </a:gs>
                <a:gs pos="100000">
                  <a:srgbClr val="FFFFFF"/>
                </a:gs>
              </a:gsLst>
              <a:lin ang="18900000" scaled="1"/>
            </a:gra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mc:AlternateContent xmlns:mc="http://schemas.openxmlformats.org/markup-compatibility/2006" xmlns:a14="http://schemas.microsoft.com/office/drawing/2010/main">
          <mc:Choice Requires="a14">
            <p:sp>
              <p:nvSpPr>
                <p:cNvPr id="66" name="Object 152">
                  <a:extLst>
                    <a:ext uri="{FF2B5EF4-FFF2-40B4-BE49-F238E27FC236}">
                      <a16:creationId xmlns:a16="http://schemas.microsoft.com/office/drawing/2014/main" id="{CC593BA8-3C77-4D12-98D7-043FBE39327D}"/>
                    </a:ext>
                  </a:extLst>
                </p:cNvPr>
                <p:cNvSpPr txBox="1"/>
                <p:nvPr/>
              </p:nvSpPr>
              <p:spPr bwMode="auto">
                <a:xfrm>
                  <a:off x="2349" y="2611"/>
                  <a:ext cx="176" cy="145"/>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𝑛</m:t>
                            </m:r>
                            <m:r>
                              <a:rPr lang="en-IN" i="1">
                                <a:solidFill>
                                  <a:srgbClr val="000000"/>
                                </a:solidFill>
                                <a:latin typeface="Cambria Math" panose="02040503050406030204" pitchFamily="18" charset="0"/>
                              </a:rPr>
                              <m:t>+1</m:t>
                            </m:r>
                          </m:sub>
                        </m:sSub>
                      </m:oMath>
                    </m:oMathPara>
                  </a14:m>
                  <a:endParaRPr lang="en-IN"/>
                </a:p>
              </p:txBody>
            </p:sp>
          </mc:Choice>
          <mc:Fallback xmlns="">
            <p:sp>
              <p:nvSpPr>
                <p:cNvPr id="66" name="Object 152">
                  <a:extLst>
                    <a:ext uri="{FF2B5EF4-FFF2-40B4-BE49-F238E27FC236}">
                      <a16:creationId xmlns:a16="http://schemas.microsoft.com/office/drawing/2014/main" id="{CC593BA8-3C77-4D12-98D7-043FBE39327D}"/>
                    </a:ext>
                  </a:extLst>
                </p:cNvPr>
                <p:cNvSpPr txBox="1">
                  <a:spLocks noRot="1" noChangeAspect="1" noMove="1" noResize="1" noEditPoints="1" noAdjustHandles="1" noChangeArrowheads="1" noChangeShapeType="1" noTextEdit="1"/>
                </p:cNvSpPr>
                <p:nvPr/>
              </p:nvSpPr>
              <p:spPr bwMode="auto">
                <a:xfrm>
                  <a:off x="2349" y="2611"/>
                  <a:ext cx="176" cy="145"/>
                </a:xfrm>
                <a:prstGeom prst="rect">
                  <a:avLst/>
                </a:prstGeom>
                <a:blipFill>
                  <a:blip r:embed="rId15"/>
                  <a:stretch>
                    <a:fillRect r="-26087"/>
                  </a:stretch>
                </a:blipFill>
                <a:ln>
                  <a:noFill/>
                </a:ln>
                <a:effectLst/>
              </p:spPr>
              <p:txBody>
                <a:bodyPr/>
                <a:lstStyle/>
                <a:p>
                  <a:r>
                    <a:rPr lang="en-IN">
                      <a:noFill/>
                    </a:rPr>
                    <a:t> </a:t>
                  </a:r>
                </a:p>
              </p:txBody>
            </p:sp>
          </mc:Fallback>
        </mc:AlternateContent>
        <p:grpSp>
          <p:nvGrpSpPr>
            <p:cNvPr id="67" name="Group 250">
              <a:extLst>
                <a:ext uri="{FF2B5EF4-FFF2-40B4-BE49-F238E27FC236}">
                  <a16:creationId xmlns:a16="http://schemas.microsoft.com/office/drawing/2014/main" id="{227043DF-8B05-4A3F-9A14-8D55686557A3}"/>
                </a:ext>
              </a:extLst>
            </p:cNvPr>
            <p:cNvGrpSpPr>
              <a:grpSpLocks/>
            </p:cNvGrpSpPr>
            <p:nvPr/>
          </p:nvGrpSpPr>
          <p:grpSpPr bwMode="auto">
            <a:xfrm>
              <a:off x="2006" y="2421"/>
              <a:ext cx="57" cy="595"/>
              <a:chOff x="725" y="1168"/>
              <a:chExt cx="57" cy="595"/>
            </a:xfrm>
          </p:grpSpPr>
          <p:sp>
            <p:nvSpPr>
              <p:cNvPr id="86" name="Line 251">
                <a:extLst>
                  <a:ext uri="{FF2B5EF4-FFF2-40B4-BE49-F238E27FC236}">
                    <a16:creationId xmlns:a16="http://schemas.microsoft.com/office/drawing/2014/main" id="{595543DD-8D7C-4E97-ADB6-0EA10314480C}"/>
                  </a:ext>
                </a:extLst>
              </p:cNvPr>
              <p:cNvSpPr>
                <a:spLocks noChangeShapeType="1"/>
              </p:cNvSpPr>
              <p:nvPr/>
            </p:nvSpPr>
            <p:spPr bwMode="auto">
              <a:xfrm>
                <a:off x="754" y="1168"/>
                <a:ext cx="0" cy="25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87" name="Line 252">
                <a:extLst>
                  <a:ext uri="{FF2B5EF4-FFF2-40B4-BE49-F238E27FC236}">
                    <a16:creationId xmlns:a16="http://schemas.microsoft.com/office/drawing/2014/main" id="{12D09355-EAF6-4A1D-BE0B-83C1C9808D71}"/>
                  </a:ext>
                </a:extLst>
              </p:cNvPr>
              <p:cNvSpPr>
                <a:spLocks noChangeShapeType="1"/>
              </p:cNvSpPr>
              <p:nvPr/>
            </p:nvSpPr>
            <p:spPr bwMode="auto">
              <a:xfrm>
                <a:off x="754" y="1451"/>
                <a:ext cx="0" cy="283"/>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88" name="Line 253">
                <a:extLst>
                  <a:ext uri="{FF2B5EF4-FFF2-40B4-BE49-F238E27FC236}">
                    <a16:creationId xmlns:a16="http://schemas.microsoft.com/office/drawing/2014/main" id="{43A16095-86CF-4982-A75A-2E3CE3A02481}"/>
                  </a:ext>
                </a:extLst>
              </p:cNvPr>
              <p:cNvSpPr>
                <a:spLocks noChangeShapeType="1"/>
              </p:cNvSpPr>
              <p:nvPr/>
            </p:nvSpPr>
            <p:spPr bwMode="auto">
              <a:xfrm>
                <a:off x="725" y="1423"/>
                <a:ext cx="57"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89" name="Line 254">
                <a:extLst>
                  <a:ext uri="{FF2B5EF4-FFF2-40B4-BE49-F238E27FC236}">
                    <a16:creationId xmlns:a16="http://schemas.microsoft.com/office/drawing/2014/main" id="{99B7323F-87B2-4BFA-9A95-3637C02C5242}"/>
                  </a:ext>
                </a:extLst>
              </p:cNvPr>
              <p:cNvSpPr>
                <a:spLocks noChangeShapeType="1"/>
              </p:cNvSpPr>
              <p:nvPr/>
            </p:nvSpPr>
            <p:spPr bwMode="auto">
              <a:xfrm>
                <a:off x="725" y="1451"/>
                <a:ext cx="57"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90" name="AutoShape 255">
                <a:extLst>
                  <a:ext uri="{FF2B5EF4-FFF2-40B4-BE49-F238E27FC236}">
                    <a16:creationId xmlns:a16="http://schemas.microsoft.com/office/drawing/2014/main" id="{519B1251-CDA2-4B06-97F6-59DEA2A1C557}"/>
                  </a:ext>
                </a:extLst>
              </p:cNvPr>
              <p:cNvSpPr>
                <a:spLocks noChangeArrowheads="1"/>
              </p:cNvSpPr>
              <p:nvPr/>
            </p:nvSpPr>
            <p:spPr bwMode="auto">
              <a:xfrm rot="10800000">
                <a:off x="725" y="1735"/>
                <a:ext cx="57" cy="28"/>
              </a:xfrm>
              <a:prstGeom prst="triangle">
                <a:avLst>
                  <a:gd name="adj" fmla="val 50000"/>
                </a:avLst>
              </a:prstGeom>
              <a:gradFill rotWithShape="1">
                <a:gsLst>
                  <a:gs pos="0">
                    <a:srgbClr val="CCFFFF"/>
                  </a:gs>
                  <a:gs pos="100000">
                    <a:srgbClr val="FFFFFF"/>
                  </a:gs>
                </a:gsLst>
                <a:lin ang="18900000" scaled="1"/>
              </a:gra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mc:AlternateContent xmlns:mc="http://schemas.openxmlformats.org/markup-compatibility/2006" xmlns:a14="http://schemas.microsoft.com/office/drawing/2010/main">
          <mc:Choice Requires="a14">
            <p:sp>
              <p:nvSpPr>
                <p:cNvPr id="68" name="Object 256">
                  <a:extLst>
                    <a:ext uri="{FF2B5EF4-FFF2-40B4-BE49-F238E27FC236}">
                      <a16:creationId xmlns:a16="http://schemas.microsoft.com/office/drawing/2014/main" id="{4EFDED0C-533A-4BD0-90C8-40F84BABD8BE}"/>
                    </a:ext>
                  </a:extLst>
                </p:cNvPr>
                <p:cNvSpPr txBox="1"/>
                <p:nvPr/>
              </p:nvSpPr>
              <p:spPr bwMode="auto">
                <a:xfrm>
                  <a:off x="2062" y="2610"/>
                  <a:ext cx="120" cy="145"/>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𝑛</m:t>
                            </m:r>
                          </m:sub>
                        </m:sSub>
                      </m:oMath>
                    </m:oMathPara>
                  </a14:m>
                  <a:endParaRPr lang="en-IN"/>
                </a:p>
              </p:txBody>
            </p:sp>
          </mc:Choice>
          <mc:Fallback xmlns="">
            <p:sp>
              <p:nvSpPr>
                <p:cNvPr id="68" name="Object 256">
                  <a:extLst>
                    <a:ext uri="{FF2B5EF4-FFF2-40B4-BE49-F238E27FC236}">
                      <a16:creationId xmlns:a16="http://schemas.microsoft.com/office/drawing/2014/main" id="{4EFDED0C-533A-4BD0-90C8-40F84BABD8BE}"/>
                    </a:ext>
                  </a:extLst>
                </p:cNvPr>
                <p:cNvSpPr txBox="1">
                  <a:spLocks noRot="1" noChangeAspect="1" noMove="1" noResize="1" noEditPoints="1" noAdjustHandles="1" noChangeArrowheads="1" noChangeShapeType="1" noTextEdit="1"/>
                </p:cNvSpPr>
                <p:nvPr/>
              </p:nvSpPr>
              <p:spPr bwMode="auto">
                <a:xfrm>
                  <a:off x="2062" y="2610"/>
                  <a:ext cx="120" cy="145"/>
                </a:xfrm>
                <a:prstGeom prst="rect">
                  <a:avLst/>
                </a:prstGeom>
                <a:blipFill>
                  <a:blip r:embed="rId16"/>
                  <a:stretch>
                    <a:fillRect r="-21875"/>
                  </a:stretch>
                </a:blipFill>
                <a:ln>
                  <a:noFill/>
                </a:ln>
                <a:effectLst/>
              </p:spPr>
              <p:txBody>
                <a:bodyPr/>
                <a:lstStyle/>
                <a:p>
                  <a:r>
                    <a:rPr lang="en-IN">
                      <a:noFill/>
                    </a:rPr>
                    <a:t> </a:t>
                  </a:r>
                </a:p>
              </p:txBody>
            </p:sp>
          </mc:Fallback>
        </mc:AlternateContent>
        <p:sp>
          <p:nvSpPr>
            <p:cNvPr id="69" name="Line 257">
              <a:extLst>
                <a:ext uri="{FF2B5EF4-FFF2-40B4-BE49-F238E27FC236}">
                  <a16:creationId xmlns:a16="http://schemas.microsoft.com/office/drawing/2014/main" id="{F3A521B0-B575-439F-8574-1B719BDDF673}"/>
                </a:ext>
              </a:extLst>
            </p:cNvPr>
            <p:cNvSpPr>
              <a:spLocks noChangeShapeType="1"/>
            </p:cNvSpPr>
            <p:nvPr/>
          </p:nvSpPr>
          <p:spPr bwMode="auto">
            <a:xfrm>
              <a:off x="2034" y="2418"/>
              <a:ext cx="282" cy="0"/>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70" name="Group 267">
              <a:extLst>
                <a:ext uri="{FF2B5EF4-FFF2-40B4-BE49-F238E27FC236}">
                  <a16:creationId xmlns:a16="http://schemas.microsoft.com/office/drawing/2014/main" id="{A4F34568-D6F8-468A-9A4E-8E0BC315D1D4}"/>
                </a:ext>
              </a:extLst>
            </p:cNvPr>
            <p:cNvGrpSpPr>
              <a:grpSpLocks/>
            </p:cNvGrpSpPr>
            <p:nvPr/>
          </p:nvGrpSpPr>
          <p:grpSpPr bwMode="auto">
            <a:xfrm>
              <a:off x="915" y="2273"/>
              <a:ext cx="291" cy="142"/>
              <a:chOff x="915" y="2228"/>
              <a:chExt cx="291" cy="142"/>
            </a:xfrm>
          </p:grpSpPr>
          <p:sp>
            <p:nvSpPr>
              <p:cNvPr id="80" name="Line 260">
                <a:extLst>
                  <a:ext uri="{FF2B5EF4-FFF2-40B4-BE49-F238E27FC236}">
                    <a16:creationId xmlns:a16="http://schemas.microsoft.com/office/drawing/2014/main" id="{82A4528A-AC09-4AB3-9B43-8317B64A05B9}"/>
                  </a:ext>
                </a:extLst>
              </p:cNvPr>
              <p:cNvSpPr>
                <a:spLocks noChangeShapeType="1"/>
              </p:cNvSpPr>
              <p:nvPr/>
            </p:nvSpPr>
            <p:spPr bwMode="auto">
              <a:xfrm flipV="1">
                <a:off x="915" y="2259"/>
                <a:ext cx="0" cy="11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81" name="Line 261">
                <a:extLst>
                  <a:ext uri="{FF2B5EF4-FFF2-40B4-BE49-F238E27FC236}">
                    <a16:creationId xmlns:a16="http://schemas.microsoft.com/office/drawing/2014/main" id="{E4DDAB11-C646-45CA-995F-7FFA3E33A49F}"/>
                  </a:ext>
                </a:extLst>
              </p:cNvPr>
              <p:cNvSpPr>
                <a:spLocks noChangeShapeType="1"/>
              </p:cNvSpPr>
              <p:nvPr/>
            </p:nvSpPr>
            <p:spPr bwMode="auto">
              <a:xfrm>
                <a:off x="915" y="2256"/>
                <a:ext cx="13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82" name="Line 262">
                <a:extLst>
                  <a:ext uri="{FF2B5EF4-FFF2-40B4-BE49-F238E27FC236}">
                    <a16:creationId xmlns:a16="http://schemas.microsoft.com/office/drawing/2014/main" id="{79762714-056F-4808-9FC2-BEB40E4320B8}"/>
                  </a:ext>
                </a:extLst>
              </p:cNvPr>
              <p:cNvSpPr>
                <a:spLocks noChangeShapeType="1"/>
              </p:cNvSpPr>
              <p:nvPr/>
            </p:nvSpPr>
            <p:spPr bwMode="auto">
              <a:xfrm>
                <a:off x="1053" y="2229"/>
                <a:ext cx="0" cy="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83" name="Line 263">
                <a:extLst>
                  <a:ext uri="{FF2B5EF4-FFF2-40B4-BE49-F238E27FC236}">
                    <a16:creationId xmlns:a16="http://schemas.microsoft.com/office/drawing/2014/main" id="{A5BA259A-C954-4EAC-B99E-F32C0C2DAF13}"/>
                  </a:ext>
                </a:extLst>
              </p:cNvPr>
              <p:cNvSpPr>
                <a:spLocks noChangeShapeType="1"/>
              </p:cNvSpPr>
              <p:nvPr/>
            </p:nvSpPr>
            <p:spPr bwMode="auto">
              <a:xfrm>
                <a:off x="1076" y="2228"/>
                <a:ext cx="0" cy="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84" name="Line 264">
                <a:extLst>
                  <a:ext uri="{FF2B5EF4-FFF2-40B4-BE49-F238E27FC236}">
                    <a16:creationId xmlns:a16="http://schemas.microsoft.com/office/drawing/2014/main" id="{65F769A8-D5C8-4685-80BC-93756650FC77}"/>
                  </a:ext>
                </a:extLst>
              </p:cNvPr>
              <p:cNvSpPr>
                <a:spLocks noChangeShapeType="1"/>
              </p:cNvSpPr>
              <p:nvPr/>
            </p:nvSpPr>
            <p:spPr bwMode="auto">
              <a:xfrm>
                <a:off x="1080" y="2256"/>
                <a:ext cx="123"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85" name="Line 266">
                <a:extLst>
                  <a:ext uri="{FF2B5EF4-FFF2-40B4-BE49-F238E27FC236}">
                    <a16:creationId xmlns:a16="http://schemas.microsoft.com/office/drawing/2014/main" id="{1D5F855F-F224-4B79-8461-78D5BB402B87}"/>
                  </a:ext>
                </a:extLst>
              </p:cNvPr>
              <p:cNvSpPr>
                <a:spLocks noChangeShapeType="1"/>
              </p:cNvSpPr>
              <p:nvPr/>
            </p:nvSpPr>
            <p:spPr bwMode="auto">
              <a:xfrm>
                <a:off x="1206" y="2256"/>
                <a:ext cx="0" cy="11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grpSp>
          <p:nvGrpSpPr>
            <p:cNvPr id="71" name="Group 268">
              <a:extLst>
                <a:ext uri="{FF2B5EF4-FFF2-40B4-BE49-F238E27FC236}">
                  <a16:creationId xmlns:a16="http://schemas.microsoft.com/office/drawing/2014/main" id="{F6C947CB-002A-496A-881B-98939A9ED67B}"/>
                </a:ext>
              </a:extLst>
            </p:cNvPr>
            <p:cNvGrpSpPr>
              <a:grpSpLocks/>
            </p:cNvGrpSpPr>
            <p:nvPr/>
          </p:nvGrpSpPr>
          <p:grpSpPr bwMode="auto">
            <a:xfrm>
              <a:off x="1364" y="2272"/>
              <a:ext cx="291" cy="142"/>
              <a:chOff x="915" y="2228"/>
              <a:chExt cx="291" cy="142"/>
            </a:xfrm>
          </p:grpSpPr>
          <p:sp>
            <p:nvSpPr>
              <p:cNvPr id="74" name="Line 269">
                <a:extLst>
                  <a:ext uri="{FF2B5EF4-FFF2-40B4-BE49-F238E27FC236}">
                    <a16:creationId xmlns:a16="http://schemas.microsoft.com/office/drawing/2014/main" id="{FD236D45-3C77-4D9F-B079-1482A4889DA5}"/>
                  </a:ext>
                </a:extLst>
              </p:cNvPr>
              <p:cNvSpPr>
                <a:spLocks noChangeShapeType="1"/>
              </p:cNvSpPr>
              <p:nvPr/>
            </p:nvSpPr>
            <p:spPr bwMode="auto">
              <a:xfrm flipV="1">
                <a:off x="915" y="2259"/>
                <a:ext cx="0" cy="11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75" name="Line 270">
                <a:extLst>
                  <a:ext uri="{FF2B5EF4-FFF2-40B4-BE49-F238E27FC236}">
                    <a16:creationId xmlns:a16="http://schemas.microsoft.com/office/drawing/2014/main" id="{6EFBA5D0-8AB0-4032-B119-B19C5F1303A6}"/>
                  </a:ext>
                </a:extLst>
              </p:cNvPr>
              <p:cNvSpPr>
                <a:spLocks noChangeShapeType="1"/>
              </p:cNvSpPr>
              <p:nvPr/>
            </p:nvSpPr>
            <p:spPr bwMode="auto">
              <a:xfrm>
                <a:off x="915" y="2256"/>
                <a:ext cx="13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76" name="Line 271">
                <a:extLst>
                  <a:ext uri="{FF2B5EF4-FFF2-40B4-BE49-F238E27FC236}">
                    <a16:creationId xmlns:a16="http://schemas.microsoft.com/office/drawing/2014/main" id="{A6C5E637-80BD-41E6-91F3-91F98D0EF289}"/>
                  </a:ext>
                </a:extLst>
              </p:cNvPr>
              <p:cNvSpPr>
                <a:spLocks noChangeShapeType="1"/>
              </p:cNvSpPr>
              <p:nvPr/>
            </p:nvSpPr>
            <p:spPr bwMode="auto">
              <a:xfrm>
                <a:off x="1053" y="2229"/>
                <a:ext cx="0" cy="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77" name="Line 272">
                <a:extLst>
                  <a:ext uri="{FF2B5EF4-FFF2-40B4-BE49-F238E27FC236}">
                    <a16:creationId xmlns:a16="http://schemas.microsoft.com/office/drawing/2014/main" id="{062EAB5B-2FA0-44F6-BCB4-7F3AC7A9A0CF}"/>
                  </a:ext>
                </a:extLst>
              </p:cNvPr>
              <p:cNvSpPr>
                <a:spLocks noChangeShapeType="1"/>
              </p:cNvSpPr>
              <p:nvPr/>
            </p:nvSpPr>
            <p:spPr bwMode="auto">
              <a:xfrm>
                <a:off x="1076" y="2228"/>
                <a:ext cx="0" cy="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78" name="Line 273">
                <a:extLst>
                  <a:ext uri="{FF2B5EF4-FFF2-40B4-BE49-F238E27FC236}">
                    <a16:creationId xmlns:a16="http://schemas.microsoft.com/office/drawing/2014/main" id="{C9239631-9B86-42AD-8C0D-A815F5E2CECB}"/>
                  </a:ext>
                </a:extLst>
              </p:cNvPr>
              <p:cNvSpPr>
                <a:spLocks noChangeShapeType="1"/>
              </p:cNvSpPr>
              <p:nvPr/>
            </p:nvSpPr>
            <p:spPr bwMode="auto">
              <a:xfrm>
                <a:off x="1080" y="2256"/>
                <a:ext cx="123"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79" name="Line 274">
                <a:extLst>
                  <a:ext uri="{FF2B5EF4-FFF2-40B4-BE49-F238E27FC236}">
                    <a16:creationId xmlns:a16="http://schemas.microsoft.com/office/drawing/2014/main" id="{EAD4C9D3-FD97-4063-B309-B9CB57AA28AE}"/>
                  </a:ext>
                </a:extLst>
              </p:cNvPr>
              <p:cNvSpPr>
                <a:spLocks noChangeShapeType="1"/>
              </p:cNvSpPr>
              <p:nvPr/>
            </p:nvSpPr>
            <p:spPr bwMode="auto">
              <a:xfrm>
                <a:off x="1206" y="2256"/>
                <a:ext cx="0" cy="11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mc:AlternateContent xmlns:mc="http://schemas.openxmlformats.org/markup-compatibility/2006" xmlns:a14="http://schemas.microsoft.com/office/drawing/2010/main">
          <mc:Choice Requires="a14">
            <p:sp>
              <p:nvSpPr>
                <p:cNvPr id="72" name="Object 275">
                  <a:extLst>
                    <a:ext uri="{FF2B5EF4-FFF2-40B4-BE49-F238E27FC236}">
                      <a16:creationId xmlns:a16="http://schemas.microsoft.com/office/drawing/2014/main" id="{EEF8A552-51B7-4D2E-9077-279F7C27F3BC}"/>
                    </a:ext>
                  </a:extLst>
                </p:cNvPr>
                <p:cNvSpPr txBox="1"/>
                <p:nvPr/>
              </p:nvSpPr>
              <p:spPr bwMode="auto">
                <a:xfrm>
                  <a:off x="1005" y="2136"/>
                  <a:ext cx="144" cy="138"/>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2</m:t>
                            </m:r>
                          </m:sub>
                        </m:sSub>
                        <m:r>
                          <a:rPr lang="en-IN" i="1">
                            <a:solidFill>
                              <a:srgbClr val="000000"/>
                            </a:solidFill>
                            <a:latin typeface="Cambria Math" panose="02040503050406030204" pitchFamily="18" charset="0"/>
                          </a:rPr>
                          <m:t>′</m:t>
                        </m:r>
                      </m:oMath>
                    </m:oMathPara>
                  </a14:m>
                  <a:endParaRPr lang="en-IN"/>
                </a:p>
              </p:txBody>
            </p:sp>
          </mc:Choice>
          <mc:Fallback xmlns="">
            <p:sp>
              <p:nvSpPr>
                <p:cNvPr id="72" name="Object 275">
                  <a:extLst>
                    <a:ext uri="{FF2B5EF4-FFF2-40B4-BE49-F238E27FC236}">
                      <a16:creationId xmlns:a16="http://schemas.microsoft.com/office/drawing/2014/main" id="{EEF8A552-51B7-4D2E-9077-279F7C27F3BC}"/>
                    </a:ext>
                  </a:extLst>
                </p:cNvPr>
                <p:cNvSpPr txBox="1">
                  <a:spLocks noRot="1" noChangeAspect="1" noMove="1" noResize="1" noEditPoints="1" noAdjustHandles="1" noChangeArrowheads="1" noChangeShapeType="1" noTextEdit="1"/>
                </p:cNvSpPr>
                <p:nvPr/>
              </p:nvSpPr>
              <p:spPr bwMode="auto">
                <a:xfrm>
                  <a:off x="1005" y="2136"/>
                  <a:ext cx="144" cy="138"/>
                </a:xfrm>
                <a:prstGeom prst="rect">
                  <a:avLst/>
                </a:prstGeom>
                <a:blipFill>
                  <a:blip r:embed="rId17"/>
                  <a:stretch>
                    <a:fillRect r="-7895"/>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3" name="Object 276">
                  <a:extLst>
                    <a:ext uri="{FF2B5EF4-FFF2-40B4-BE49-F238E27FC236}">
                      <a16:creationId xmlns:a16="http://schemas.microsoft.com/office/drawing/2014/main" id="{90E85C26-F88B-44FB-9FD4-F70D3432BAB8}"/>
                    </a:ext>
                  </a:extLst>
                </p:cNvPr>
                <p:cNvSpPr txBox="1"/>
                <p:nvPr/>
              </p:nvSpPr>
              <p:spPr bwMode="auto">
                <a:xfrm>
                  <a:off x="1452" y="2132"/>
                  <a:ext cx="144" cy="137"/>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4</m:t>
                            </m:r>
                          </m:sub>
                        </m:sSub>
                        <m:r>
                          <a:rPr lang="en-IN" i="1">
                            <a:solidFill>
                              <a:srgbClr val="000000"/>
                            </a:solidFill>
                            <a:latin typeface="Cambria Math" panose="02040503050406030204" pitchFamily="18" charset="0"/>
                          </a:rPr>
                          <m:t>′</m:t>
                        </m:r>
                      </m:oMath>
                    </m:oMathPara>
                  </a14:m>
                  <a:endParaRPr lang="en-IN"/>
                </a:p>
              </p:txBody>
            </p:sp>
          </mc:Choice>
          <mc:Fallback xmlns="">
            <p:sp>
              <p:nvSpPr>
                <p:cNvPr id="73" name="Object 276">
                  <a:extLst>
                    <a:ext uri="{FF2B5EF4-FFF2-40B4-BE49-F238E27FC236}">
                      <a16:creationId xmlns:a16="http://schemas.microsoft.com/office/drawing/2014/main" id="{90E85C26-F88B-44FB-9FD4-F70D3432BAB8}"/>
                    </a:ext>
                  </a:extLst>
                </p:cNvPr>
                <p:cNvSpPr txBox="1">
                  <a:spLocks noRot="1" noChangeAspect="1" noMove="1" noResize="1" noEditPoints="1" noAdjustHandles="1" noChangeArrowheads="1" noChangeShapeType="1" noTextEdit="1"/>
                </p:cNvSpPr>
                <p:nvPr/>
              </p:nvSpPr>
              <p:spPr bwMode="auto">
                <a:xfrm>
                  <a:off x="1452" y="2132"/>
                  <a:ext cx="144" cy="137"/>
                </a:xfrm>
                <a:prstGeom prst="rect">
                  <a:avLst/>
                </a:prstGeom>
                <a:blipFill>
                  <a:blip r:embed="rId18"/>
                  <a:stretch>
                    <a:fillRect r="-10811"/>
                  </a:stretch>
                </a:blipFill>
                <a:ln>
                  <a:noFill/>
                </a:ln>
                <a:effectLst/>
              </p:spPr>
              <p:txBody>
                <a:bodyPr/>
                <a:lstStyle/>
                <a:p>
                  <a:r>
                    <a:rPr lang="en-IN">
                      <a:noFill/>
                    </a:rPr>
                    <a:t> </a:t>
                  </a:r>
                </a:p>
              </p:txBody>
            </p:sp>
          </mc:Fallback>
        </mc:AlternateContent>
      </p:grpSp>
      <p:grpSp>
        <p:nvGrpSpPr>
          <p:cNvPr id="161" name="Group 313">
            <a:extLst>
              <a:ext uri="{FF2B5EF4-FFF2-40B4-BE49-F238E27FC236}">
                <a16:creationId xmlns:a16="http://schemas.microsoft.com/office/drawing/2014/main" id="{8DE18705-241A-487E-8677-3C34EF34E5F6}"/>
              </a:ext>
            </a:extLst>
          </p:cNvPr>
          <p:cNvGrpSpPr>
            <a:grpSpLocks/>
          </p:cNvGrpSpPr>
          <p:nvPr/>
        </p:nvGrpSpPr>
        <p:grpSpPr bwMode="auto">
          <a:xfrm>
            <a:off x="4765160" y="3805694"/>
            <a:ext cx="3390900" cy="1003300"/>
            <a:chOff x="2909" y="2491"/>
            <a:chExt cx="2136" cy="632"/>
          </a:xfrm>
        </p:grpSpPr>
        <p:sp>
          <p:nvSpPr>
            <p:cNvPr id="162" name="Oval 153">
              <a:extLst>
                <a:ext uri="{FF2B5EF4-FFF2-40B4-BE49-F238E27FC236}">
                  <a16:creationId xmlns:a16="http://schemas.microsoft.com/office/drawing/2014/main" id="{299036AB-0E0A-47D1-A220-A155416B4773}"/>
                </a:ext>
              </a:extLst>
            </p:cNvPr>
            <p:cNvSpPr>
              <a:spLocks noChangeArrowheads="1"/>
            </p:cNvSpPr>
            <p:nvPr/>
          </p:nvSpPr>
          <p:spPr bwMode="auto">
            <a:xfrm>
              <a:off x="2909" y="2747"/>
              <a:ext cx="170" cy="177"/>
            </a:xfrm>
            <a:prstGeom prst="ellipse">
              <a:avLst/>
            </a:prstGeom>
            <a:gradFill rotWithShape="1">
              <a:gsLst>
                <a:gs pos="0">
                  <a:srgbClr val="CCFFFF"/>
                </a:gs>
                <a:gs pos="100000">
                  <a:srgbClr val="FFFFFF"/>
                </a:gs>
              </a:gsLst>
              <a:lin ang="18900000" scaled="1"/>
            </a:gradFill>
            <a:ln w="952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63" name="Line 154">
              <a:extLst>
                <a:ext uri="{FF2B5EF4-FFF2-40B4-BE49-F238E27FC236}">
                  <a16:creationId xmlns:a16="http://schemas.microsoft.com/office/drawing/2014/main" id="{DBE1591D-58BE-4763-A2F1-1319731F3AF9}"/>
                </a:ext>
              </a:extLst>
            </p:cNvPr>
            <p:cNvSpPr>
              <a:spLocks noChangeShapeType="1"/>
            </p:cNvSpPr>
            <p:nvPr/>
          </p:nvSpPr>
          <p:spPr bwMode="auto">
            <a:xfrm flipH="1" flipV="1">
              <a:off x="3192" y="2832"/>
              <a:ext cx="0" cy="17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64" name="Line 155">
              <a:extLst>
                <a:ext uri="{FF2B5EF4-FFF2-40B4-BE49-F238E27FC236}">
                  <a16:creationId xmlns:a16="http://schemas.microsoft.com/office/drawing/2014/main" id="{C68CD529-26A5-4BC6-966F-4246112E5636}"/>
                </a:ext>
              </a:extLst>
            </p:cNvPr>
            <p:cNvSpPr>
              <a:spLocks noChangeShapeType="1"/>
            </p:cNvSpPr>
            <p:nvPr/>
          </p:nvSpPr>
          <p:spPr bwMode="auto">
            <a:xfrm flipH="1" flipV="1">
              <a:off x="3186" y="2519"/>
              <a:ext cx="0" cy="19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165" name="Group 156">
              <a:extLst>
                <a:ext uri="{FF2B5EF4-FFF2-40B4-BE49-F238E27FC236}">
                  <a16:creationId xmlns:a16="http://schemas.microsoft.com/office/drawing/2014/main" id="{BBAC3F7E-014B-4149-A46F-6A13BEE33C40}"/>
                </a:ext>
              </a:extLst>
            </p:cNvPr>
            <p:cNvGrpSpPr>
              <a:grpSpLocks/>
            </p:cNvGrpSpPr>
            <p:nvPr/>
          </p:nvGrpSpPr>
          <p:grpSpPr bwMode="auto">
            <a:xfrm>
              <a:off x="3164" y="2718"/>
              <a:ext cx="42" cy="115"/>
              <a:chOff x="842" y="1487"/>
              <a:chExt cx="58" cy="291"/>
            </a:xfrm>
          </p:grpSpPr>
          <p:grpSp>
            <p:nvGrpSpPr>
              <p:cNvPr id="268" name="Group 157">
                <a:extLst>
                  <a:ext uri="{FF2B5EF4-FFF2-40B4-BE49-F238E27FC236}">
                    <a16:creationId xmlns:a16="http://schemas.microsoft.com/office/drawing/2014/main" id="{31E3308D-4D85-496E-B995-3DF3E14BCA5C}"/>
                  </a:ext>
                </a:extLst>
              </p:cNvPr>
              <p:cNvGrpSpPr>
                <a:grpSpLocks/>
              </p:cNvGrpSpPr>
              <p:nvPr/>
            </p:nvGrpSpPr>
            <p:grpSpPr bwMode="auto">
              <a:xfrm>
                <a:off x="843" y="1505"/>
                <a:ext cx="57" cy="255"/>
                <a:chOff x="867" y="1508"/>
                <a:chExt cx="57" cy="255"/>
              </a:xfrm>
            </p:grpSpPr>
            <p:sp>
              <p:nvSpPr>
                <p:cNvPr id="271" name="Line 158">
                  <a:extLst>
                    <a:ext uri="{FF2B5EF4-FFF2-40B4-BE49-F238E27FC236}">
                      <a16:creationId xmlns:a16="http://schemas.microsoft.com/office/drawing/2014/main" id="{9DA32525-184E-4C9B-B9ED-F6ADB5F8424B}"/>
                    </a:ext>
                  </a:extLst>
                </p:cNvPr>
                <p:cNvSpPr>
                  <a:spLocks noChangeShapeType="1"/>
                </p:cNvSpPr>
                <p:nvPr/>
              </p:nvSpPr>
              <p:spPr bwMode="auto">
                <a:xfrm flipH="1">
                  <a:off x="867" y="1508"/>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72" name="Line 159">
                  <a:extLst>
                    <a:ext uri="{FF2B5EF4-FFF2-40B4-BE49-F238E27FC236}">
                      <a16:creationId xmlns:a16="http://schemas.microsoft.com/office/drawing/2014/main" id="{651310B4-650B-4611-86E8-4B87ED2480EC}"/>
                    </a:ext>
                  </a:extLst>
                </p:cNvPr>
                <p:cNvSpPr>
                  <a:spLocks noChangeShapeType="1"/>
                </p:cNvSpPr>
                <p:nvPr/>
              </p:nvSpPr>
              <p:spPr bwMode="auto">
                <a:xfrm flipH="1">
                  <a:off x="867" y="1565"/>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73" name="Line 160">
                  <a:extLst>
                    <a:ext uri="{FF2B5EF4-FFF2-40B4-BE49-F238E27FC236}">
                      <a16:creationId xmlns:a16="http://schemas.microsoft.com/office/drawing/2014/main" id="{FC16FAA6-6AA1-46B4-A24A-CDFFE5A994ED}"/>
                    </a:ext>
                  </a:extLst>
                </p:cNvPr>
                <p:cNvSpPr>
                  <a:spLocks noChangeShapeType="1"/>
                </p:cNvSpPr>
                <p:nvPr/>
              </p:nvSpPr>
              <p:spPr bwMode="auto">
                <a:xfrm flipH="1">
                  <a:off x="867" y="1622"/>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74" name="Line 161">
                  <a:extLst>
                    <a:ext uri="{FF2B5EF4-FFF2-40B4-BE49-F238E27FC236}">
                      <a16:creationId xmlns:a16="http://schemas.microsoft.com/office/drawing/2014/main" id="{47AA3D0F-84BE-4E89-93D8-72B8E0941303}"/>
                    </a:ext>
                  </a:extLst>
                </p:cNvPr>
                <p:cNvSpPr>
                  <a:spLocks noChangeShapeType="1"/>
                </p:cNvSpPr>
                <p:nvPr/>
              </p:nvSpPr>
              <p:spPr bwMode="auto">
                <a:xfrm flipH="1" flipV="1">
                  <a:off x="867" y="1536"/>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75" name="Line 162">
                  <a:extLst>
                    <a:ext uri="{FF2B5EF4-FFF2-40B4-BE49-F238E27FC236}">
                      <a16:creationId xmlns:a16="http://schemas.microsoft.com/office/drawing/2014/main" id="{DF18DDEB-8208-4E62-AF8B-B952457D80B0}"/>
                    </a:ext>
                  </a:extLst>
                </p:cNvPr>
                <p:cNvSpPr>
                  <a:spLocks noChangeShapeType="1"/>
                </p:cNvSpPr>
                <p:nvPr/>
              </p:nvSpPr>
              <p:spPr bwMode="auto">
                <a:xfrm flipH="1" flipV="1">
                  <a:off x="867" y="1593"/>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76" name="Line 163">
                  <a:extLst>
                    <a:ext uri="{FF2B5EF4-FFF2-40B4-BE49-F238E27FC236}">
                      <a16:creationId xmlns:a16="http://schemas.microsoft.com/office/drawing/2014/main" id="{C6F00995-9B58-425E-BB4A-F785A8082D6E}"/>
                    </a:ext>
                  </a:extLst>
                </p:cNvPr>
                <p:cNvSpPr>
                  <a:spLocks noChangeShapeType="1"/>
                </p:cNvSpPr>
                <p:nvPr/>
              </p:nvSpPr>
              <p:spPr bwMode="auto">
                <a:xfrm flipH="1">
                  <a:off x="867" y="1678"/>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77" name="Line 164">
                  <a:extLst>
                    <a:ext uri="{FF2B5EF4-FFF2-40B4-BE49-F238E27FC236}">
                      <a16:creationId xmlns:a16="http://schemas.microsoft.com/office/drawing/2014/main" id="{575254FE-5A6D-4874-88AF-3FF0BADC6214}"/>
                    </a:ext>
                  </a:extLst>
                </p:cNvPr>
                <p:cNvSpPr>
                  <a:spLocks noChangeShapeType="1"/>
                </p:cNvSpPr>
                <p:nvPr/>
              </p:nvSpPr>
              <p:spPr bwMode="auto">
                <a:xfrm flipH="1">
                  <a:off x="867" y="1735"/>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78" name="Line 165">
                  <a:extLst>
                    <a:ext uri="{FF2B5EF4-FFF2-40B4-BE49-F238E27FC236}">
                      <a16:creationId xmlns:a16="http://schemas.microsoft.com/office/drawing/2014/main" id="{C8FA49EF-CDF2-4231-9287-270B8D3F496D}"/>
                    </a:ext>
                  </a:extLst>
                </p:cNvPr>
                <p:cNvSpPr>
                  <a:spLocks noChangeShapeType="1"/>
                </p:cNvSpPr>
                <p:nvPr/>
              </p:nvSpPr>
              <p:spPr bwMode="auto">
                <a:xfrm flipH="1" flipV="1">
                  <a:off x="867" y="1649"/>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79" name="Line 166">
                  <a:extLst>
                    <a:ext uri="{FF2B5EF4-FFF2-40B4-BE49-F238E27FC236}">
                      <a16:creationId xmlns:a16="http://schemas.microsoft.com/office/drawing/2014/main" id="{28513FCF-0163-4F20-B7D7-B34C8F00EECC}"/>
                    </a:ext>
                  </a:extLst>
                </p:cNvPr>
                <p:cNvSpPr>
                  <a:spLocks noChangeShapeType="1"/>
                </p:cNvSpPr>
                <p:nvPr/>
              </p:nvSpPr>
              <p:spPr bwMode="auto">
                <a:xfrm flipH="1" flipV="1">
                  <a:off x="867" y="1706"/>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sp>
            <p:nvSpPr>
              <p:cNvPr id="269" name="Line 167">
                <a:extLst>
                  <a:ext uri="{FF2B5EF4-FFF2-40B4-BE49-F238E27FC236}">
                    <a16:creationId xmlns:a16="http://schemas.microsoft.com/office/drawing/2014/main" id="{AB235960-BC43-49E2-8F2D-2BED61FF15DD}"/>
                  </a:ext>
                </a:extLst>
              </p:cNvPr>
              <p:cNvSpPr>
                <a:spLocks noChangeShapeType="1"/>
              </p:cNvSpPr>
              <p:nvPr/>
            </p:nvSpPr>
            <p:spPr bwMode="auto">
              <a:xfrm flipH="1" flipV="1">
                <a:off x="866" y="1487"/>
                <a:ext cx="33" cy="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70" name="Line 168">
                <a:extLst>
                  <a:ext uri="{FF2B5EF4-FFF2-40B4-BE49-F238E27FC236}">
                    <a16:creationId xmlns:a16="http://schemas.microsoft.com/office/drawing/2014/main" id="{E129D3D9-FEE8-479D-9093-DAEF68C7B791}"/>
                  </a:ext>
                </a:extLst>
              </p:cNvPr>
              <p:cNvSpPr>
                <a:spLocks noChangeShapeType="1"/>
              </p:cNvSpPr>
              <p:nvPr/>
            </p:nvSpPr>
            <p:spPr bwMode="auto">
              <a:xfrm>
                <a:off x="842" y="1761"/>
                <a:ext cx="35" cy="17"/>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sp>
          <p:nvSpPr>
            <p:cNvPr id="166" name="Line 169">
              <a:extLst>
                <a:ext uri="{FF2B5EF4-FFF2-40B4-BE49-F238E27FC236}">
                  <a16:creationId xmlns:a16="http://schemas.microsoft.com/office/drawing/2014/main" id="{9D44CC7F-0A5C-42FE-BB04-9CF214CC98F3}"/>
                </a:ext>
              </a:extLst>
            </p:cNvPr>
            <p:cNvSpPr>
              <a:spLocks noChangeShapeType="1"/>
            </p:cNvSpPr>
            <p:nvPr/>
          </p:nvSpPr>
          <p:spPr bwMode="auto">
            <a:xfrm>
              <a:off x="2994" y="2918"/>
              <a:ext cx="0" cy="1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67" name="Rectangle 170">
              <a:extLst>
                <a:ext uri="{FF2B5EF4-FFF2-40B4-BE49-F238E27FC236}">
                  <a16:creationId xmlns:a16="http://schemas.microsoft.com/office/drawing/2014/main" id="{D8DE34AD-314E-4BC4-8435-9F059DA87974}"/>
                </a:ext>
              </a:extLst>
            </p:cNvPr>
            <p:cNvSpPr>
              <a:spLocks noChangeArrowheads="1"/>
            </p:cNvSpPr>
            <p:nvPr/>
          </p:nvSpPr>
          <p:spPr bwMode="auto">
            <a:xfrm>
              <a:off x="2909" y="2565"/>
              <a:ext cx="170" cy="419"/>
            </a:xfrm>
            <a:prstGeom prst="rect">
              <a:avLst/>
            </a:prstGeom>
            <a:noFill/>
            <a:ln w="9525" algn="ctr">
              <a:solidFill>
                <a:srgbClr val="0000FF"/>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168" name="AutoShape 171">
              <a:extLst>
                <a:ext uri="{FF2B5EF4-FFF2-40B4-BE49-F238E27FC236}">
                  <a16:creationId xmlns:a16="http://schemas.microsoft.com/office/drawing/2014/main" id="{254F3E8A-2AC4-4BBA-AF5A-7D0A1B7E7CD9}"/>
                </a:ext>
              </a:extLst>
            </p:cNvPr>
            <p:cNvSpPr>
              <a:spLocks noChangeArrowheads="1"/>
            </p:cNvSpPr>
            <p:nvPr/>
          </p:nvSpPr>
          <p:spPr bwMode="auto">
            <a:xfrm rot="10800000">
              <a:off x="2952" y="3071"/>
              <a:ext cx="84" cy="44"/>
            </a:xfrm>
            <a:prstGeom prst="triangle">
              <a:avLst>
                <a:gd name="adj" fmla="val 50000"/>
              </a:avLst>
            </a:prstGeom>
            <a:gradFill rotWithShape="1">
              <a:gsLst>
                <a:gs pos="0">
                  <a:srgbClr val="CCFFFF"/>
                </a:gs>
                <a:gs pos="100000">
                  <a:srgbClr val="FFFFFF"/>
                </a:gs>
              </a:gsLst>
              <a:lin ang="18900000" scaled="1"/>
            </a:gra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nvGrpSpPr>
            <p:cNvPr id="169" name="Group 172">
              <a:extLst>
                <a:ext uri="{FF2B5EF4-FFF2-40B4-BE49-F238E27FC236}">
                  <a16:creationId xmlns:a16="http://schemas.microsoft.com/office/drawing/2014/main" id="{031D11AF-B799-4062-AC47-3B22FEF9AE1D}"/>
                </a:ext>
              </a:extLst>
            </p:cNvPr>
            <p:cNvGrpSpPr>
              <a:grpSpLocks/>
            </p:cNvGrpSpPr>
            <p:nvPr/>
          </p:nvGrpSpPr>
          <p:grpSpPr bwMode="auto">
            <a:xfrm>
              <a:off x="3792" y="2491"/>
              <a:ext cx="312" cy="57"/>
              <a:chOff x="612" y="1139"/>
              <a:chExt cx="312" cy="57"/>
            </a:xfrm>
          </p:grpSpPr>
          <p:sp>
            <p:nvSpPr>
              <p:cNvPr id="258" name="Line 173">
                <a:extLst>
                  <a:ext uri="{FF2B5EF4-FFF2-40B4-BE49-F238E27FC236}">
                    <a16:creationId xmlns:a16="http://schemas.microsoft.com/office/drawing/2014/main" id="{B50A6AC5-3687-4047-9508-BBB80FA83E13}"/>
                  </a:ext>
                </a:extLst>
              </p:cNvPr>
              <p:cNvSpPr>
                <a:spLocks noChangeShapeType="1"/>
              </p:cNvSpPr>
              <p:nvPr/>
            </p:nvSpPr>
            <p:spPr bwMode="auto">
              <a:xfrm>
                <a:off x="612"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259" name="Group 174">
                <a:extLst>
                  <a:ext uri="{FF2B5EF4-FFF2-40B4-BE49-F238E27FC236}">
                    <a16:creationId xmlns:a16="http://schemas.microsoft.com/office/drawing/2014/main" id="{A6BF1DF8-3F9B-4091-9403-7314FF84A58F}"/>
                  </a:ext>
                </a:extLst>
              </p:cNvPr>
              <p:cNvGrpSpPr>
                <a:grpSpLocks/>
              </p:cNvGrpSpPr>
              <p:nvPr/>
            </p:nvGrpSpPr>
            <p:grpSpPr bwMode="auto">
              <a:xfrm>
                <a:off x="697" y="1139"/>
                <a:ext cx="142" cy="57"/>
                <a:chOff x="697" y="1111"/>
                <a:chExt cx="198" cy="113"/>
              </a:xfrm>
            </p:grpSpPr>
            <p:sp>
              <p:nvSpPr>
                <p:cNvPr id="261" name="Oval 175">
                  <a:extLst>
                    <a:ext uri="{FF2B5EF4-FFF2-40B4-BE49-F238E27FC236}">
                      <a16:creationId xmlns:a16="http://schemas.microsoft.com/office/drawing/2014/main" id="{88E94F64-87B4-47A9-A530-36F63838AAE3}"/>
                    </a:ext>
                  </a:extLst>
                </p:cNvPr>
                <p:cNvSpPr>
                  <a:spLocks noChangeArrowheads="1"/>
                </p:cNvSpPr>
                <p:nvPr/>
              </p:nvSpPr>
              <p:spPr bwMode="auto">
                <a:xfrm>
                  <a:off x="726"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62" name="Arc 176">
                  <a:extLst>
                    <a:ext uri="{FF2B5EF4-FFF2-40B4-BE49-F238E27FC236}">
                      <a16:creationId xmlns:a16="http://schemas.microsoft.com/office/drawing/2014/main" id="{C5EAB674-8551-4350-9DC9-4C395F8B3500}"/>
                    </a:ext>
                  </a:extLst>
                </p:cNvPr>
                <p:cNvSpPr>
                  <a:spLocks/>
                </p:cNvSpPr>
                <p:nvPr/>
              </p:nvSpPr>
              <p:spPr bwMode="auto">
                <a:xfrm flipH="1">
                  <a:off x="697" y="1112"/>
                  <a:ext cx="28" cy="70"/>
                </a:xfrm>
                <a:custGeom>
                  <a:avLst/>
                  <a:gdLst>
                    <a:gd name="G0" fmla="+- 21600 0 0"/>
                    <a:gd name="G1" fmla="+- 21600 0 0"/>
                    <a:gd name="G2" fmla="+- 21600 0 0"/>
                    <a:gd name="T0" fmla="*/ 690 w 43200"/>
                    <a:gd name="T1" fmla="*/ 27016 h 27016"/>
                    <a:gd name="T2" fmla="*/ 43200 w 43200"/>
                    <a:gd name="T3" fmla="*/ 21600 h 27016"/>
                    <a:gd name="T4" fmla="*/ 21600 w 43200"/>
                    <a:gd name="T5" fmla="*/ 21600 h 27016"/>
                  </a:gdLst>
                  <a:ahLst/>
                  <a:cxnLst>
                    <a:cxn ang="0">
                      <a:pos x="T0" y="T1"/>
                    </a:cxn>
                    <a:cxn ang="0">
                      <a:pos x="T2" y="T3"/>
                    </a:cxn>
                    <a:cxn ang="0">
                      <a:pos x="T4" y="T5"/>
                    </a:cxn>
                  </a:cxnLst>
                  <a:rect l="0" t="0" r="r" b="b"/>
                  <a:pathLst>
                    <a:path w="43200" h="27016" fill="none" extrusionOk="0">
                      <a:moveTo>
                        <a:pt x="690" y="27015"/>
                      </a:moveTo>
                      <a:cubicBezTo>
                        <a:pt x="231" y="25247"/>
                        <a:pt x="0" y="23427"/>
                        <a:pt x="0" y="21600"/>
                      </a:cubicBezTo>
                      <a:cubicBezTo>
                        <a:pt x="0" y="9670"/>
                        <a:pt x="9670" y="0"/>
                        <a:pt x="21600" y="0"/>
                      </a:cubicBezTo>
                      <a:cubicBezTo>
                        <a:pt x="33529" y="0"/>
                        <a:pt x="43199" y="9670"/>
                        <a:pt x="43199" y="21599"/>
                      </a:cubicBezTo>
                    </a:path>
                    <a:path w="43200" h="27016" stroke="0" extrusionOk="0">
                      <a:moveTo>
                        <a:pt x="690" y="27015"/>
                      </a:moveTo>
                      <a:cubicBezTo>
                        <a:pt x="231" y="25247"/>
                        <a:pt x="0" y="23427"/>
                        <a:pt x="0" y="21600"/>
                      </a:cubicBezTo>
                      <a:cubicBezTo>
                        <a:pt x="0" y="9670"/>
                        <a:pt x="9670" y="0"/>
                        <a:pt x="21600" y="0"/>
                      </a:cubicBezTo>
                      <a:cubicBezTo>
                        <a:pt x="33529" y="0"/>
                        <a:pt x="43199" y="9670"/>
                        <a:pt x="43199" y="21599"/>
                      </a:cubicBezTo>
                      <a:lnTo>
                        <a:pt x="21600" y="21600"/>
                      </a:lnTo>
                      <a:close/>
                    </a:path>
                  </a:pathLst>
                </a:custGeom>
                <a:noFill/>
                <a:ln w="9525">
                  <a:solidFill>
                    <a:srgbClr val="0000FF"/>
                  </a:solidFill>
                  <a:round/>
                  <a:headEnd/>
                  <a:tailEnd/>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63" name="Oval 177">
                  <a:extLst>
                    <a:ext uri="{FF2B5EF4-FFF2-40B4-BE49-F238E27FC236}">
                      <a16:creationId xmlns:a16="http://schemas.microsoft.com/office/drawing/2014/main" id="{EB02880D-1048-4E28-AA80-7A6037269CA7}"/>
                    </a:ext>
                  </a:extLst>
                </p:cNvPr>
                <p:cNvSpPr>
                  <a:spLocks noChangeArrowheads="1"/>
                </p:cNvSpPr>
                <p:nvPr/>
              </p:nvSpPr>
              <p:spPr bwMode="auto">
                <a:xfrm>
                  <a:off x="754"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64" name="Oval 178">
                  <a:extLst>
                    <a:ext uri="{FF2B5EF4-FFF2-40B4-BE49-F238E27FC236}">
                      <a16:creationId xmlns:a16="http://schemas.microsoft.com/office/drawing/2014/main" id="{3C7BE892-EB8D-46B6-A049-F33D71F3E8F3}"/>
                    </a:ext>
                  </a:extLst>
                </p:cNvPr>
                <p:cNvSpPr>
                  <a:spLocks noChangeArrowheads="1"/>
                </p:cNvSpPr>
                <p:nvPr/>
              </p:nvSpPr>
              <p:spPr bwMode="auto">
                <a:xfrm>
                  <a:off x="782"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65" name="Oval 179">
                  <a:extLst>
                    <a:ext uri="{FF2B5EF4-FFF2-40B4-BE49-F238E27FC236}">
                      <a16:creationId xmlns:a16="http://schemas.microsoft.com/office/drawing/2014/main" id="{0991E617-30AF-4FB0-BB61-0C0A2D562682}"/>
                    </a:ext>
                  </a:extLst>
                </p:cNvPr>
                <p:cNvSpPr>
                  <a:spLocks noChangeArrowheads="1"/>
                </p:cNvSpPr>
                <p:nvPr/>
              </p:nvSpPr>
              <p:spPr bwMode="auto">
                <a:xfrm>
                  <a:off x="810"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66" name="Oval 180">
                  <a:extLst>
                    <a:ext uri="{FF2B5EF4-FFF2-40B4-BE49-F238E27FC236}">
                      <a16:creationId xmlns:a16="http://schemas.microsoft.com/office/drawing/2014/main" id="{492BF267-D2B7-4DF3-8D01-20626AA085D2}"/>
                    </a:ext>
                  </a:extLst>
                </p:cNvPr>
                <p:cNvSpPr>
                  <a:spLocks noChangeArrowheads="1"/>
                </p:cNvSpPr>
                <p:nvPr/>
              </p:nvSpPr>
              <p:spPr bwMode="auto">
                <a:xfrm>
                  <a:off x="839"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67" name="Oval 181">
                  <a:extLst>
                    <a:ext uri="{FF2B5EF4-FFF2-40B4-BE49-F238E27FC236}">
                      <a16:creationId xmlns:a16="http://schemas.microsoft.com/office/drawing/2014/main" id="{4BFC69D3-B96C-423A-A46D-6206D94FFF92}"/>
                    </a:ext>
                  </a:extLst>
                </p:cNvPr>
                <p:cNvSpPr>
                  <a:spLocks noChangeArrowheads="1"/>
                </p:cNvSpPr>
                <p:nvPr/>
              </p:nvSpPr>
              <p:spPr bwMode="auto">
                <a:xfrm>
                  <a:off x="867"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sp>
            <p:nvSpPr>
              <p:cNvPr id="260" name="Line 182">
                <a:extLst>
                  <a:ext uri="{FF2B5EF4-FFF2-40B4-BE49-F238E27FC236}">
                    <a16:creationId xmlns:a16="http://schemas.microsoft.com/office/drawing/2014/main" id="{64DA6C87-2496-4DEC-96E3-92ACE9766F41}"/>
                  </a:ext>
                </a:extLst>
              </p:cNvPr>
              <p:cNvSpPr>
                <a:spLocks noChangeShapeType="1"/>
              </p:cNvSpPr>
              <p:nvPr/>
            </p:nvSpPr>
            <p:spPr bwMode="auto">
              <a:xfrm>
                <a:off x="839"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sp>
          <p:nvSpPr>
            <p:cNvPr id="170" name="Line 184">
              <a:extLst>
                <a:ext uri="{FF2B5EF4-FFF2-40B4-BE49-F238E27FC236}">
                  <a16:creationId xmlns:a16="http://schemas.microsoft.com/office/drawing/2014/main" id="{0882FAE4-1863-44BD-8B35-8F9144F20406}"/>
                </a:ext>
              </a:extLst>
            </p:cNvPr>
            <p:cNvSpPr>
              <a:spLocks noChangeShapeType="1"/>
            </p:cNvSpPr>
            <p:nvPr/>
          </p:nvSpPr>
          <p:spPr bwMode="auto">
            <a:xfrm>
              <a:off x="4103" y="2520"/>
              <a:ext cx="141" cy="0"/>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mc:AlternateContent xmlns:mc="http://schemas.openxmlformats.org/markup-compatibility/2006" xmlns:a14="http://schemas.microsoft.com/office/drawing/2010/main">
          <mc:Choice Requires="a14">
            <p:sp>
              <p:nvSpPr>
                <p:cNvPr id="171" name="Object 197">
                  <a:extLst>
                    <a:ext uri="{FF2B5EF4-FFF2-40B4-BE49-F238E27FC236}">
                      <a16:creationId xmlns:a16="http://schemas.microsoft.com/office/drawing/2014/main" id="{E5610B84-4BA3-41CF-8C74-5D1FFD699854}"/>
                    </a:ext>
                  </a:extLst>
                </p:cNvPr>
                <p:cNvSpPr txBox="1"/>
                <p:nvPr/>
              </p:nvSpPr>
              <p:spPr bwMode="auto">
                <a:xfrm>
                  <a:off x="3196" y="2714"/>
                  <a:ext cx="94" cy="113"/>
                </a:xfrm>
                <a:prstGeom prst="rect">
                  <a:avLst/>
                </a:prstGeom>
                <a:noFill/>
                <a:ln>
                  <a:noFill/>
                </a:ln>
                <a:effectLst/>
              </p:spPr>
              <p:txBody>
                <a:bodyPr>
                  <a:normAutofit fontScale="25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0</m:t>
                            </m:r>
                          </m:sub>
                        </m:sSub>
                      </m:oMath>
                    </m:oMathPara>
                  </a14:m>
                  <a:endParaRPr lang="en-IN"/>
                </a:p>
              </p:txBody>
            </p:sp>
          </mc:Choice>
          <mc:Fallback xmlns="">
            <p:sp>
              <p:nvSpPr>
                <p:cNvPr id="171" name="Object 197">
                  <a:extLst>
                    <a:ext uri="{FF2B5EF4-FFF2-40B4-BE49-F238E27FC236}">
                      <a16:creationId xmlns:a16="http://schemas.microsoft.com/office/drawing/2014/main" id="{E5610B84-4BA3-41CF-8C74-5D1FFD699854}"/>
                    </a:ext>
                  </a:extLst>
                </p:cNvPr>
                <p:cNvSpPr txBox="1">
                  <a:spLocks noRot="1" noChangeAspect="1" noMove="1" noResize="1" noEditPoints="1" noAdjustHandles="1" noChangeArrowheads="1" noChangeShapeType="1" noTextEdit="1"/>
                </p:cNvSpPr>
                <p:nvPr/>
              </p:nvSpPr>
              <p:spPr bwMode="auto">
                <a:xfrm>
                  <a:off x="3196" y="2714"/>
                  <a:ext cx="94" cy="113"/>
                </a:xfrm>
                <a:prstGeom prst="rect">
                  <a:avLst/>
                </a:prstGeom>
                <a:blipFill>
                  <a:blip r:embed="rId19"/>
                  <a:stretch>
                    <a:fillRect r="-4000"/>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72" name="Object 198">
                  <a:extLst>
                    <a:ext uri="{FF2B5EF4-FFF2-40B4-BE49-F238E27FC236}">
                      <a16:creationId xmlns:a16="http://schemas.microsoft.com/office/drawing/2014/main" id="{389A6713-8FC1-4C6A-9A51-C6180B339EFB}"/>
                    </a:ext>
                  </a:extLst>
                </p:cNvPr>
                <p:cNvSpPr txBox="1"/>
                <p:nvPr/>
              </p:nvSpPr>
              <p:spPr bwMode="auto">
                <a:xfrm>
                  <a:off x="3915" y="2511"/>
                  <a:ext cx="112" cy="145"/>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3</m:t>
                            </m:r>
                          </m:sub>
                        </m:sSub>
                      </m:oMath>
                    </m:oMathPara>
                  </a14:m>
                  <a:endParaRPr lang="en-IN"/>
                </a:p>
              </p:txBody>
            </p:sp>
          </mc:Choice>
          <mc:Fallback xmlns="">
            <p:sp>
              <p:nvSpPr>
                <p:cNvPr id="172" name="Object 198">
                  <a:extLst>
                    <a:ext uri="{FF2B5EF4-FFF2-40B4-BE49-F238E27FC236}">
                      <a16:creationId xmlns:a16="http://schemas.microsoft.com/office/drawing/2014/main" id="{389A6713-8FC1-4C6A-9A51-C6180B339EFB}"/>
                    </a:ext>
                  </a:extLst>
                </p:cNvPr>
                <p:cNvSpPr txBox="1">
                  <a:spLocks noRot="1" noChangeAspect="1" noMove="1" noResize="1" noEditPoints="1" noAdjustHandles="1" noChangeArrowheads="1" noChangeShapeType="1" noTextEdit="1"/>
                </p:cNvSpPr>
                <p:nvPr/>
              </p:nvSpPr>
              <p:spPr bwMode="auto">
                <a:xfrm>
                  <a:off x="3915" y="2511"/>
                  <a:ext cx="112" cy="145"/>
                </a:xfrm>
                <a:prstGeom prst="rect">
                  <a:avLst/>
                </a:prstGeom>
                <a:blipFill>
                  <a:blip r:embed="rId20"/>
                  <a:stretch>
                    <a:fillRect r="-31034"/>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73" name="Object 199">
                  <a:extLst>
                    <a:ext uri="{FF2B5EF4-FFF2-40B4-BE49-F238E27FC236}">
                      <a16:creationId xmlns:a16="http://schemas.microsoft.com/office/drawing/2014/main" id="{658C0840-5666-4E32-9EDD-F13A598D976C}"/>
                    </a:ext>
                  </a:extLst>
                </p:cNvPr>
                <p:cNvSpPr txBox="1"/>
                <p:nvPr/>
              </p:nvSpPr>
              <p:spPr bwMode="auto">
                <a:xfrm>
                  <a:off x="3434" y="2509"/>
                  <a:ext cx="104" cy="137"/>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1</m:t>
                            </m:r>
                          </m:sub>
                        </m:sSub>
                      </m:oMath>
                    </m:oMathPara>
                  </a14:m>
                  <a:endParaRPr lang="en-IN"/>
                </a:p>
              </p:txBody>
            </p:sp>
          </mc:Choice>
          <mc:Fallback xmlns="">
            <p:sp>
              <p:nvSpPr>
                <p:cNvPr id="173" name="Object 199">
                  <a:extLst>
                    <a:ext uri="{FF2B5EF4-FFF2-40B4-BE49-F238E27FC236}">
                      <a16:creationId xmlns:a16="http://schemas.microsoft.com/office/drawing/2014/main" id="{658C0840-5666-4E32-9EDD-F13A598D976C}"/>
                    </a:ext>
                  </a:extLst>
                </p:cNvPr>
                <p:cNvSpPr txBox="1">
                  <a:spLocks noRot="1" noChangeAspect="1" noMove="1" noResize="1" noEditPoints="1" noAdjustHandles="1" noChangeArrowheads="1" noChangeShapeType="1" noTextEdit="1"/>
                </p:cNvSpPr>
                <p:nvPr/>
              </p:nvSpPr>
              <p:spPr bwMode="auto">
                <a:xfrm>
                  <a:off x="3434" y="2509"/>
                  <a:ext cx="104" cy="137"/>
                </a:xfrm>
                <a:prstGeom prst="rect">
                  <a:avLst/>
                </a:prstGeom>
                <a:blipFill>
                  <a:blip r:embed="rId21"/>
                  <a:stretch>
                    <a:fillRect r="-18519"/>
                  </a:stretch>
                </a:blipFill>
                <a:ln>
                  <a:noFill/>
                </a:ln>
                <a:effectLst/>
              </p:spPr>
              <p:txBody>
                <a:bodyPr/>
                <a:lstStyle/>
                <a:p>
                  <a:r>
                    <a:rPr lang="en-IN">
                      <a:noFill/>
                    </a:rPr>
                    <a:t> </a:t>
                  </a:r>
                </a:p>
              </p:txBody>
            </p:sp>
          </mc:Fallback>
        </mc:AlternateContent>
        <p:sp>
          <p:nvSpPr>
            <p:cNvPr id="174" name="Line 202">
              <a:extLst>
                <a:ext uri="{FF2B5EF4-FFF2-40B4-BE49-F238E27FC236}">
                  <a16:creationId xmlns:a16="http://schemas.microsoft.com/office/drawing/2014/main" id="{61579431-EBC9-4DCB-8996-6262B2DB8D33}"/>
                </a:ext>
              </a:extLst>
            </p:cNvPr>
            <p:cNvSpPr>
              <a:spLocks noChangeShapeType="1"/>
            </p:cNvSpPr>
            <p:nvPr/>
          </p:nvSpPr>
          <p:spPr bwMode="auto">
            <a:xfrm>
              <a:off x="4178" y="2520"/>
              <a:ext cx="225" cy="0"/>
            </a:xfrm>
            <a:prstGeom prst="line">
              <a:avLst/>
            </a:prstGeom>
            <a:noFill/>
            <a:ln w="9525">
              <a:solidFill>
                <a:srgbClr val="8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175" name="Group 203">
              <a:extLst>
                <a:ext uri="{FF2B5EF4-FFF2-40B4-BE49-F238E27FC236}">
                  <a16:creationId xmlns:a16="http://schemas.microsoft.com/office/drawing/2014/main" id="{0E0CAD94-983F-48C9-AB7B-EB9592DCEE16}"/>
                </a:ext>
              </a:extLst>
            </p:cNvPr>
            <p:cNvGrpSpPr>
              <a:grpSpLocks/>
            </p:cNvGrpSpPr>
            <p:nvPr/>
          </p:nvGrpSpPr>
          <p:grpSpPr bwMode="auto">
            <a:xfrm>
              <a:off x="4818" y="2525"/>
              <a:ext cx="57" cy="568"/>
              <a:chOff x="696" y="1366"/>
              <a:chExt cx="58" cy="425"/>
            </a:xfrm>
          </p:grpSpPr>
          <p:sp>
            <p:nvSpPr>
              <p:cNvPr id="243" name="Line 204">
                <a:extLst>
                  <a:ext uri="{FF2B5EF4-FFF2-40B4-BE49-F238E27FC236}">
                    <a16:creationId xmlns:a16="http://schemas.microsoft.com/office/drawing/2014/main" id="{CEB75C66-7A80-4A38-9DAC-07FD776D59B9}"/>
                  </a:ext>
                </a:extLst>
              </p:cNvPr>
              <p:cNvSpPr>
                <a:spLocks noChangeShapeType="1"/>
              </p:cNvSpPr>
              <p:nvPr/>
            </p:nvSpPr>
            <p:spPr bwMode="auto">
              <a:xfrm flipV="1">
                <a:off x="725" y="1678"/>
                <a:ext cx="0" cy="113"/>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44" name="Line 205">
                <a:extLst>
                  <a:ext uri="{FF2B5EF4-FFF2-40B4-BE49-F238E27FC236}">
                    <a16:creationId xmlns:a16="http://schemas.microsoft.com/office/drawing/2014/main" id="{90884212-90C1-4A5B-82D2-34AB8FCE1512}"/>
                  </a:ext>
                </a:extLst>
              </p:cNvPr>
              <p:cNvSpPr>
                <a:spLocks noChangeShapeType="1"/>
              </p:cNvSpPr>
              <p:nvPr/>
            </p:nvSpPr>
            <p:spPr bwMode="auto">
              <a:xfrm flipV="1">
                <a:off x="725" y="1366"/>
                <a:ext cx="0" cy="113"/>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245" name="Group 206">
                <a:extLst>
                  <a:ext uri="{FF2B5EF4-FFF2-40B4-BE49-F238E27FC236}">
                    <a16:creationId xmlns:a16="http://schemas.microsoft.com/office/drawing/2014/main" id="{930218CD-618E-4A0D-B94E-DC41A628623A}"/>
                  </a:ext>
                </a:extLst>
              </p:cNvPr>
              <p:cNvGrpSpPr>
                <a:grpSpLocks/>
              </p:cNvGrpSpPr>
              <p:nvPr/>
            </p:nvGrpSpPr>
            <p:grpSpPr bwMode="auto">
              <a:xfrm>
                <a:off x="696" y="1478"/>
                <a:ext cx="58" cy="202"/>
                <a:chOff x="842" y="1487"/>
                <a:chExt cx="58" cy="291"/>
              </a:xfrm>
            </p:grpSpPr>
            <p:grpSp>
              <p:nvGrpSpPr>
                <p:cNvPr id="246" name="Group 207">
                  <a:extLst>
                    <a:ext uri="{FF2B5EF4-FFF2-40B4-BE49-F238E27FC236}">
                      <a16:creationId xmlns:a16="http://schemas.microsoft.com/office/drawing/2014/main" id="{562CA170-5FFB-4305-9340-51B99335CC58}"/>
                    </a:ext>
                  </a:extLst>
                </p:cNvPr>
                <p:cNvGrpSpPr>
                  <a:grpSpLocks/>
                </p:cNvGrpSpPr>
                <p:nvPr/>
              </p:nvGrpSpPr>
              <p:grpSpPr bwMode="auto">
                <a:xfrm>
                  <a:off x="843" y="1505"/>
                  <a:ext cx="57" cy="255"/>
                  <a:chOff x="867" y="1508"/>
                  <a:chExt cx="57" cy="255"/>
                </a:xfrm>
              </p:grpSpPr>
              <p:sp>
                <p:nvSpPr>
                  <p:cNvPr id="249" name="Line 208">
                    <a:extLst>
                      <a:ext uri="{FF2B5EF4-FFF2-40B4-BE49-F238E27FC236}">
                        <a16:creationId xmlns:a16="http://schemas.microsoft.com/office/drawing/2014/main" id="{117CBFAC-D436-4233-A9B4-22BB4B432751}"/>
                      </a:ext>
                    </a:extLst>
                  </p:cNvPr>
                  <p:cNvSpPr>
                    <a:spLocks noChangeShapeType="1"/>
                  </p:cNvSpPr>
                  <p:nvPr/>
                </p:nvSpPr>
                <p:spPr bwMode="auto">
                  <a:xfrm flipH="1">
                    <a:off x="867" y="1508"/>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50" name="Line 209">
                    <a:extLst>
                      <a:ext uri="{FF2B5EF4-FFF2-40B4-BE49-F238E27FC236}">
                        <a16:creationId xmlns:a16="http://schemas.microsoft.com/office/drawing/2014/main" id="{81CCE468-4E7D-4BBA-93C3-467B8CBCF668}"/>
                      </a:ext>
                    </a:extLst>
                  </p:cNvPr>
                  <p:cNvSpPr>
                    <a:spLocks noChangeShapeType="1"/>
                  </p:cNvSpPr>
                  <p:nvPr/>
                </p:nvSpPr>
                <p:spPr bwMode="auto">
                  <a:xfrm flipH="1">
                    <a:off x="867" y="1565"/>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51" name="Line 210">
                    <a:extLst>
                      <a:ext uri="{FF2B5EF4-FFF2-40B4-BE49-F238E27FC236}">
                        <a16:creationId xmlns:a16="http://schemas.microsoft.com/office/drawing/2014/main" id="{183990DE-ECD1-4973-8F46-25B624ECC282}"/>
                      </a:ext>
                    </a:extLst>
                  </p:cNvPr>
                  <p:cNvSpPr>
                    <a:spLocks noChangeShapeType="1"/>
                  </p:cNvSpPr>
                  <p:nvPr/>
                </p:nvSpPr>
                <p:spPr bwMode="auto">
                  <a:xfrm flipH="1">
                    <a:off x="867" y="1622"/>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52" name="Line 211">
                    <a:extLst>
                      <a:ext uri="{FF2B5EF4-FFF2-40B4-BE49-F238E27FC236}">
                        <a16:creationId xmlns:a16="http://schemas.microsoft.com/office/drawing/2014/main" id="{9534D6E5-DE96-4D78-B2A1-FA9785445FEB}"/>
                      </a:ext>
                    </a:extLst>
                  </p:cNvPr>
                  <p:cNvSpPr>
                    <a:spLocks noChangeShapeType="1"/>
                  </p:cNvSpPr>
                  <p:nvPr/>
                </p:nvSpPr>
                <p:spPr bwMode="auto">
                  <a:xfrm flipH="1" flipV="1">
                    <a:off x="867" y="1536"/>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53" name="Line 212">
                    <a:extLst>
                      <a:ext uri="{FF2B5EF4-FFF2-40B4-BE49-F238E27FC236}">
                        <a16:creationId xmlns:a16="http://schemas.microsoft.com/office/drawing/2014/main" id="{8F9C0230-02C6-4964-BC05-09032F1C9C05}"/>
                      </a:ext>
                    </a:extLst>
                  </p:cNvPr>
                  <p:cNvSpPr>
                    <a:spLocks noChangeShapeType="1"/>
                  </p:cNvSpPr>
                  <p:nvPr/>
                </p:nvSpPr>
                <p:spPr bwMode="auto">
                  <a:xfrm flipH="1" flipV="1">
                    <a:off x="867" y="1593"/>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54" name="Line 213">
                    <a:extLst>
                      <a:ext uri="{FF2B5EF4-FFF2-40B4-BE49-F238E27FC236}">
                        <a16:creationId xmlns:a16="http://schemas.microsoft.com/office/drawing/2014/main" id="{B57BF7E3-C182-40F5-99ED-3B4449FF0C46}"/>
                      </a:ext>
                    </a:extLst>
                  </p:cNvPr>
                  <p:cNvSpPr>
                    <a:spLocks noChangeShapeType="1"/>
                  </p:cNvSpPr>
                  <p:nvPr/>
                </p:nvSpPr>
                <p:spPr bwMode="auto">
                  <a:xfrm flipH="1">
                    <a:off x="867" y="1678"/>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55" name="Line 214">
                    <a:extLst>
                      <a:ext uri="{FF2B5EF4-FFF2-40B4-BE49-F238E27FC236}">
                        <a16:creationId xmlns:a16="http://schemas.microsoft.com/office/drawing/2014/main" id="{E04A6D39-F9D0-457E-98A6-B2C7ABFA9E9E}"/>
                      </a:ext>
                    </a:extLst>
                  </p:cNvPr>
                  <p:cNvSpPr>
                    <a:spLocks noChangeShapeType="1"/>
                  </p:cNvSpPr>
                  <p:nvPr/>
                </p:nvSpPr>
                <p:spPr bwMode="auto">
                  <a:xfrm flipH="1">
                    <a:off x="867" y="1735"/>
                    <a:ext cx="57" cy="2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56" name="Line 215">
                    <a:extLst>
                      <a:ext uri="{FF2B5EF4-FFF2-40B4-BE49-F238E27FC236}">
                        <a16:creationId xmlns:a16="http://schemas.microsoft.com/office/drawing/2014/main" id="{C10CD525-3A96-4B81-B417-52208326554C}"/>
                      </a:ext>
                    </a:extLst>
                  </p:cNvPr>
                  <p:cNvSpPr>
                    <a:spLocks noChangeShapeType="1"/>
                  </p:cNvSpPr>
                  <p:nvPr/>
                </p:nvSpPr>
                <p:spPr bwMode="auto">
                  <a:xfrm flipH="1" flipV="1">
                    <a:off x="867" y="1649"/>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57" name="Line 216">
                    <a:extLst>
                      <a:ext uri="{FF2B5EF4-FFF2-40B4-BE49-F238E27FC236}">
                        <a16:creationId xmlns:a16="http://schemas.microsoft.com/office/drawing/2014/main" id="{4BC18521-A881-4279-A4D6-6C95999E3B08}"/>
                      </a:ext>
                    </a:extLst>
                  </p:cNvPr>
                  <p:cNvSpPr>
                    <a:spLocks noChangeShapeType="1"/>
                  </p:cNvSpPr>
                  <p:nvPr/>
                </p:nvSpPr>
                <p:spPr bwMode="auto">
                  <a:xfrm flipH="1" flipV="1">
                    <a:off x="867" y="1706"/>
                    <a:ext cx="57" cy="2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sp>
              <p:nvSpPr>
                <p:cNvPr id="247" name="Line 217">
                  <a:extLst>
                    <a:ext uri="{FF2B5EF4-FFF2-40B4-BE49-F238E27FC236}">
                      <a16:creationId xmlns:a16="http://schemas.microsoft.com/office/drawing/2014/main" id="{08F89055-6D9E-4D65-90AA-F307AEA4B037}"/>
                    </a:ext>
                  </a:extLst>
                </p:cNvPr>
                <p:cNvSpPr>
                  <a:spLocks noChangeShapeType="1"/>
                </p:cNvSpPr>
                <p:nvPr/>
              </p:nvSpPr>
              <p:spPr bwMode="auto">
                <a:xfrm flipH="1" flipV="1">
                  <a:off x="866" y="1487"/>
                  <a:ext cx="33" cy="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48" name="Line 218">
                  <a:extLst>
                    <a:ext uri="{FF2B5EF4-FFF2-40B4-BE49-F238E27FC236}">
                      <a16:creationId xmlns:a16="http://schemas.microsoft.com/office/drawing/2014/main" id="{ACEA891F-415C-4041-BDF9-F6E419FED2E7}"/>
                    </a:ext>
                  </a:extLst>
                </p:cNvPr>
                <p:cNvSpPr>
                  <a:spLocks noChangeShapeType="1"/>
                </p:cNvSpPr>
                <p:nvPr/>
              </p:nvSpPr>
              <p:spPr bwMode="auto">
                <a:xfrm>
                  <a:off x="842" y="1761"/>
                  <a:ext cx="35" cy="17"/>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grpSp>
        <p:sp>
          <p:nvSpPr>
            <p:cNvPr id="176" name="AutoShape 219">
              <a:extLst>
                <a:ext uri="{FF2B5EF4-FFF2-40B4-BE49-F238E27FC236}">
                  <a16:creationId xmlns:a16="http://schemas.microsoft.com/office/drawing/2014/main" id="{DB46E1F5-223D-4DB2-8514-096ADB340501}"/>
                </a:ext>
              </a:extLst>
            </p:cNvPr>
            <p:cNvSpPr>
              <a:spLocks noChangeArrowheads="1"/>
            </p:cNvSpPr>
            <p:nvPr/>
          </p:nvSpPr>
          <p:spPr bwMode="auto">
            <a:xfrm rot="10800000">
              <a:off x="4818" y="3093"/>
              <a:ext cx="57" cy="28"/>
            </a:xfrm>
            <a:prstGeom prst="triangle">
              <a:avLst>
                <a:gd name="adj" fmla="val 50000"/>
              </a:avLst>
            </a:prstGeom>
            <a:gradFill rotWithShape="1">
              <a:gsLst>
                <a:gs pos="0">
                  <a:srgbClr val="CCFFFF"/>
                </a:gs>
                <a:gs pos="100000">
                  <a:srgbClr val="FFFFFF"/>
                </a:gs>
              </a:gsLst>
              <a:lin ang="18900000" scaled="1"/>
            </a:gra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mc:AlternateContent xmlns:mc="http://schemas.openxmlformats.org/markup-compatibility/2006" xmlns:a14="http://schemas.microsoft.com/office/drawing/2010/main">
          <mc:Choice Requires="a14">
            <p:sp>
              <p:nvSpPr>
                <p:cNvPr id="177" name="Object 220">
                  <a:extLst>
                    <a:ext uri="{FF2B5EF4-FFF2-40B4-BE49-F238E27FC236}">
                      <a16:creationId xmlns:a16="http://schemas.microsoft.com/office/drawing/2014/main" id="{7E7CF364-D12B-4539-8710-3890DF1450C9}"/>
                    </a:ext>
                  </a:extLst>
                </p:cNvPr>
                <p:cNvSpPr txBox="1"/>
                <p:nvPr/>
              </p:nvSpPr>
              <p:spPr bwMode="auto">
                <a:xfrm>
                  <a:off x="4869" y="2721"/>
                  <a:ext cx="176" cy="145"/>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𝑛</m:t>
                            </m:r>
                            <m:r>
                              <a:rPr lang="en-IN" i="1">
                                <a:solidFill>
                                  <a:srgbClr val="000000"/>
                                </a:solidFill>
                                <a:latin typeface="Cambria Math" panose="02040503050406030204" pitchFamily="18" charset="0"/>
                              </a:rPr>
                              <m:t>+1</m:t>
                            </m:r>
                          </m:sub>
                        </m:sSub>
                      </m:oMath>
                    </m:oMathPara>
                  </a14:m>
                  <a:endParaRPr lang="en-IN"/>
                </a:p>
              </p:txBody>
            </p:sp>
          </mc:Choice>
          <mc:Fallback xmlns="">
            <p:sp>
              <p:nvSpPr>
                <p:cNvPr id="177" name="Object 220">
                  <a:extLst>
                    <a:ext uri="{FF2B5EF4-FFF2-40B4-BE49-F238E27FC236}">
                      <a16:creationId xmlns:a16="http://schemas.microsoft.com/office/drawing/2014/main" id="{7E7CF364-D12B-4539-8710-3890DF1450C9}"/>
                    </a:ext>
                  </a:extLst>
                </p:cNvPr>
                <p:cNvSpPr txBox="1">
                  <a:spLocks noRot="1" noChangeAspect="1" noMove="1" noResize="1" noEditPoints="1" noAdjustHandles="1" noChangeArrowheads="1" noChangeShapeType="1" noTextEdit="1"/>
                </p:cNvSpPr>
                <p:nvPr/>
              </p:nvSpPr>
              <p:spPr bwMode="auto">
                <a:xfrm>
                  <a:off x="4869" y="2721"/>
                  <a:ext cx="176" cy="145"/>
                </a:xfrm>
                <a:prstGeom prst="rect">
                  <a:avLst/>
                </a:prstGeom>
                <a:blipFill>
                  <a:blip r:embed="rId22"/>
                  <a:stretch>
                    <a:fillRect r="-26087"/>
                  </a:stretch>
                </a:blipFill>
                <a:ln>
                  <a:noFill/>
                </a:ln>
                <a:effectLst/>
              </p:spPr>
              <p:txBody>
                <a:bodyPr/>
                <a:lstStyle/>
                <a:p>
                  <a:r>
                    <a:rPr lang="en-IN">
                      <a:noFill/>
                    </a:rPr>
                    <a:t> </a:t>
                  </a:r>
                </a:p>
              </p:txBody>
            </p:sp>
          </mc:Fallback>
        </mc:AlternateContent>
        <p:sp>
          <p:nvSpPr>
            <p:cNvPr id="178" name="Line 221">
              <a:extLst>
                <a:ext uri="{FF2B5EF4-FFF2-40B4-BE49-F238E27FC236}">
                  <a16:creationId xmlns:a16="http://schemas.microsoft.com/office/drawing/2014/main" id="{FFB3B466-138C-416A-B035-76E9C0D06859}"/>
                </a:ext>
              </a:extLst>
            </p:cNvPr>
            <p:cNvSpPr>
              <a:spLocks noChangeShapeType="1"/>
            </p:cNvSpPr>
            <p:nvPr/>
          </p:nvSpPr>
          <p:spPr bwMode="auto">
            <a:xfrm flipV="1">
              <a:off x="2994" y="2776"/>
              <a:ext cx="0" cy="113"/>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79" name="Line 222">
              <a:extLst>
                <a:ext uri="{FF2B5EF4-FFF2-40B4-BE49-F238E27FC236}">
                  <a16:creationId xmlns:a16="http://schemas.microsoft.com/office/drawing/2014/main" id="{FBC403C8-54C7-427E-B114-2309E9A79AFA}"/>
                </a:ext>
              </a:extLst>
            </p:cNvPr>
            <p:cNvSpPr>
              <a:spLocks noChangeShapeType="1"/>
            </p:cNvSpPr>
            <p:nvPr/>
          </p:nvSpPr>
          <p:spPr bwMode="auto">
            <a:xfrm flipV="1">
              <a:off x="2994" y="2521"/>
              <a:ext cx="0" cy="22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80" name="Line 223">
              <a:extLst>
                <a:ext uri="{FF2B5EF4-FFF2-40B4-BE49-F238E27FC236}">
                  <a16:creationId xmlns:a16="http://schemas.microsoft.com/office/drawing/2014/main" id="{9F042DF7-2ED4-4042-BC0D-A96FD25E412C}"/>
                </a:ext>
              </a:extLst>
            </p:cNvPr>
            <p:cNvSpPr>
              <a:spLocks noChangeShapeType="1"/>
            </p:cNvSpPr>
            <p:nvPr/>
          </p:nvSpPr>
          <p:spPr bwMode="auto">
            <a:xfrm flipV="1">
              <a:off x="2994" y="3003"/>
              <a:ext cx="2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181" name="Group 225">
              <a:extLst>
                <a:ext uri="{FF2B5EF4-FFF2-40B4-BE49-F238E27FC236}">
                  <a16:creationId xmlns:a16="http://schemas.microsoft.com/office/drawing/2014/main" id="{452C8F74-F464-46EA-86D4-C1379478D899}"/>
                </a:ext>
              </a:extLst>
            </p:cNvPr>
            <p:cNvGrpSpPr>
              <a:grpSpLocks/>
            </p:cNvGrpSpPr>
            <p:nvPr/>
          </p:nvGrpSpPr>
          <p:grpSpPr bwMode="auto">
            <a:xfrm>
              <a:off x="3329" y="2493"/>
              <a:ext cx="312" cy="54"/>
              <a:chOff x="612" y="1139"/>
              <a:chExt cx="312" cy="57"/>
            </a:xfrm>
          </p:grpSpPr>
          <p:sp>
            <p:nvSpPr>
              <p:cNvPr id="233" name="Line 226">
                <a:extLst>
                  <a:ext uri="{FF2B5EF4-FFF2-40B4-BE49-F238E27FC236}">
                    <a16:creationId xmlns:a16="http://schemas.microsoft.com/office/drawing/2014/main" id="{C0CCF1B8-C9F2-4E8F-898E-1C02F5D9316F}"/>
                  </a:ext>
                </a:extLst>
              </p:cNvPr>
              <p:cNvSpPr>
                <a:spLocks noChangeShapeType="1"/>
              </p:cNvSpPr>
              <p:nvPr/>
            </p:nvSpPr>
            <p:spPr bwMode="auto">
              <a:xfrm>
                <a:off x="612"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234" name="Group 227">
                <a:extLst>
                  <a:ext uri="{FF2B5EF4-FFF2-40B4-BE49-F238E27FC236}">
                    <a16:creationId xmlns:a16="http://schemas.microsoft.com/office/drawing/2014/main" id="{821CB476-8117-4115-B306-64237411C64F}"/>
                  </a:ext>
                </a:extLst>
              </p:cNvPr>
              <p:cNvGrpSpPr>
                <a:grpSpLocks/>
              </p:cNvGrpSpPr>
              <p:nvPr/>
            </p:nvGrpSpPr>
            <p:grpSpPr bwMode="auto">
              <a:xfrm>
                <a:off x="697" y="1139"/>
                <a:ext cx="142" cy="57"/>
                <a:chOff x="697" y="1111"/>
                <a:chExt cx="198" cy="113"/>
              </a:xfrm>
            </p:grpSpPr>
            <p:sp>
              <p:nvSpPr>
                <p:cNvPr id="236" name="Oval 228">
                  <a:extLst>
                    <a:ext uri="{FF2B5EF4-FFF2-40B4-BE49-F238E27FC236}">
                      <a16:creationId xmlns:a16="http://schemas.microsoft.com/office/drawing/2014/main" id="{CD18C7EB-F893-4E99-AB0E-7FEF4675FFE9}"/>
                    </a:ext>
                  </a:extLst>
                </p:cNvPr>
                <p:cNvSpPr>
                  <a:spLocks noChangeArrowheads="1"/>
                </p:cNvSpPr>
                <p:nvPr/>
              </p:nvSpPr>
              <p:spPr bwMode="auto">
                <a:xfrm>
                  <a:off x="726"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37" name="Arc 229">
                  <a:extLst>
                    <a:ext uri="{FF2B5EF4-FFF2-40B4-BE49-F238E27FC236}">
                      <a16:creationId xmlns:a16="http://schemas.microsoft.com/office/drawing/2014/main" id="{FA086E39-01FE-410C-AD48-AF7DF139C084}"/>
                    </a:ext>
                  </a:extLst>
                </p:cNvPr>
                <p:cNvSpPr>
                  <a:spLocks/>
                </p:cNvSpPr>
                <p:nvPr/>
              </p:nvSpPr>
              <p:spPr bwMode="auto">
                <a:xfrm flipH="1">
                  <a:off x="697" y="1112"/>
                  <a:ext cx="28" cy="70"/>
                </a:xfrm>
                <a:custGeom>
                  <a:avLst/>
                  <a:gdLst>
                    <a:gd name="G0" fmla="+- 21600 0 0"/>
                    <a:gd name="G1" fmla="+- 21600 0 0"/>
                    <a:gd name="G2" fmla="+- 21600 0 0"/>
                    <a:gd name="T0" fmla="*/ 690 w 43200"/>
                    <a:gd name="T1" fmla="*/ 27016 h 27016"/>
                    <a:gd name="T2" fmla="*/ 43200 w 43200"/>
                    <a:gd name="T3" fmla="*/ 21600 h 27016"/>
                    <a:gd name="T4" fmla="*/ 21600 w 43200"/>
                    <a:gd name="T5" fmla="*/ 21600 h 27016"/>
                  </a:gdLst>
                  <a:ahLst/>
                  <a:cxnLst>
                    <a:cxn ang="0">
                      <a:pos x="T0" y="T1"/>
                    </a:cxn>
                    <a:cxn ang="0">
                      <a:pos x="T2" y="T3"/>
                    </a:cxn>
                    <a:cxn ang="0">
                      <a:pos x="T4" y="T5"/>
                    </a:cxn>
                  </a:cxnLst>
                  <a:rect l="0" t="0" r="r" b="b"/>
                  <a:pathLst>
                    <a:path w="43200" h="27016" fill="none" extrusionOk="0">
                      <a:moveTo>
                        <a:pt x="690" y="27015"/>
                      </a:moveTo>
                      <a:cubicBezTo>
                        <a:pt x="231" y="25247"/>
                        <a:pt x="0" y="23427"/>
                        <a:pt x="0" y="21600"/>
                      </a:cubicBezTo>
                      <a:cubicBezTo>
                        <a:pt x="0" y="9670"/>
                        <a:pt x="9670" y="0"/>
                        <a:pt x="21600" y="0"/>
                      </a:cubicBezTo>
                      <a:cubicBezTo>
                        <a:pt x="33529" y="0"/>
                        <a:pt x="43199" y="9670"/>
                        <a:pt x="43199" y="21599"/>
                      </a:cubicBezTo>
                    </a:path>
                    <a:path w="43200" h="27016" stroke="0" extrusionOk="0">
                      <a:moveTo>
                        <a:pt x="690" y="27015"/>
                      </a:moveTo>
                      <a:cubicBezTo>
                        <a:pt x="231" y="25247"/>
                        <a:pt x="0" y="23427"/>
                        <a:pt x="0" y="21600"/>
                      </a:cubicBezTo>
                      <a:cubicBezTo>
                        <a:pt x="0" y="9670"/>
                        <a:pt x="9670" y="0"/>
                        <a:pt x="21600" y="0"/>
                      </a:cubicBezTo>
                      <a:cubicBezTo>
                        <a:pt x="33529" y="0"/>
                        <a:pt x="43199" y="9670"/>
                        <a:pt x="43199" y="21599"/>
                      </a:cubicBezTo>
                      <a:lnTo>
                        <a:pt x="21600" y="21600"/>
                      </a:lnTo>
                      <a:close/>
                    </a:path>
                  </a:pathLst>
                </a:custGeom>
                <a:noFill/>
                <a:ln w="9525">
                  <a:solidFill>
                    <a:srgbClr val="0000FF"/>
                  </a:solidFill>
                  <a:round/>
                  <a:headEnd/>
                  <a:tailEnd/>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38" name="Oval 230">
                  <a:extLst>
                    <a:ext uri="{FF2B5EF4-FFF2-40B4-BE49-F238E27FC236}">
                      <a16:creationId xmlns:a16="http://schemas.microsoft.com/office/drawing/2014/main" id="{86B95722-E559-4C84-A962-EB828DB58E9C}"/>
                    </a:ext>
                  </a:extLst>
                </p:cNvPr>
                <p:cNvSpPr>
                  <a:spLocks noChangeArrowheads="1"/>
                </p:cNvSpPr>
                <p:nvPr/>
              </p:nvSpPr>
              <p:spPr bwMode="auto">
                <a:xfrm>
                  <a:off x="754"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39" name="Oval 231">
                  <a:extLst>
                    <a:ext uri="{FF2B5EF4-FFF2-40B4-BE49-F238E27FC236}">
                      <a16:creationId xmlns:a16="http://schemas.microsoft.com/office/drawing/2014/main" id="{B33BBB14-3E7D-413D-BA99-704CBED15C3D}"/>
                    </a:ext>
                  </a:extLst>
                </p:cNvPr>
                <p:cNvSpPr>
                  <a:spLocks noChangeArrowheads="1"/>
                </p:cNvSpPr>
                <p:nvPr/>
              </p:nvSpPr>
              <p:spPr bwMode="auto">
                <a:xfrm>
                  <a:off x="782"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40" name="Oval 232">
                  <a:extLst>
                    <a:ext uri="{FF2B5EF4-FFF2-40B4-BE49-F238E27FC236}">
                      <a16:creationId xmlns:a16="http://schemas.microsoft.com/office/drawing/2014/main" id="{5F5EA5B6-9BB2-4164-976D-2EDAEDA69A5A}"/>
                    </a:ext>
                  </a:extLst>
                </p:cNvPr>
                <p:cNvSpPr>
                  <a:spLocks noChangeArrowheads="1"/>
                </p:cNvSpPr>
                <p:nvPr/>
              </p:nvSpPr>
              <p:spPr bwMode="auto">
                <a:xfrm>
                  <a:off x="810"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41" name="Oval 233">
                  <a:extLst>
                    <a:ext uri="{FF2B5EF4-FFF2-40B4-BE49-F238E27FC236}">
                      <a16:creationId xmlns:a16="http://schemas.microsoft.com/office/drawing/2014/main" id="{56FDCED3-B24E-4A89-8975-BD4DD5840DF6}"/>
                    </a:ext>
                  </a:extLst>
                </p:cNvPr>
                <p:cNvSpPr>
                  <a:spLocks noChangeArrowheads="1"/>
                </p:cNvSpPr>
                <p:nvPr/>
              </p:nvSpPr>
              <p:spPr bwMode="auto">
                <a:xfrm>
                  <a:off x="839"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42" name="Oval 234">
                  <a:extLst>
                    <a:ext uri="{FF2B5EF4-FFF2-40B4-BE49-F238E27FC236}">
                      <a16:creationId xmlns:a16="http://schemas.microsoft.com/office/drawing/2014/main" id="{1592C85A-399D-4582-939E-726D258BCF88}"/>
                    </a:ext>
                  </a:extLst>
                </p:cNvPr>
                <p:cNvSpPr>
                  <a:spLocks noChangeArrowheads="1"/>
                </p:cNvSpPr>
                <p:nvPr/>
              </p:nvSpPr>
              <p:spPr bwMode="auto">
                <a:xfrm>
                  <a:off x="867"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sp>
            <p:nvSpPr>
              <p:cNvPr id="235" name="Line 235">
                <a:extLst>
                  <a:ext uri="{FF2B5EF4-FFF2-40B4-BE49-F238E27FC236}">
                    <a16:creationId xmlns:a16="http://schemas.microsoft.com/office/drawing/2014/main" id="{4682A1AB-F809-4410-A454-E4B1E18CDEC8}"/>
                  </a:ext>
                </a:extLst>
              </p:cNvPr>
              <p:cNvSpPr>
                <a:spLocks noChangeShapeType="1"/>
              </p:cNvSpPr>
              <p:nvPr/>
            </p:nvSpPr>
            <p:spPr bwMode="auto">
              <a:xfrm>
                <a:off x="839"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sp>
          <p:nvSpPr>
            <p:cNvPr id="182" name="Line 236">
              <a:extLst>
                <a:ext uri="{FF2B5EF4-FFF2-40B4-BE49-F238E27FC236}">
                  <a16:creationId xmlns:a16="http://schemas.microsoft.com/office/drawing/2014/main" id="{CA55C792-29BD-4988-9400-43A96219A2ED}"/>
                </a:ext>
              </a:extLst>
            </p:cNvPr>
            <p:cNvSpPr>
              <a:spLocks noChangeShapeType="1"/>
            </p:cNvSpPr>
            <p:nvPr/>
          </p:nvSpPr>
          <p:spPr bwMode="auto">
            <a:xfrm>
              <a:off x="3630" y="2520"/>
              <a:ext cx="162" cy="0"/>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183" name="Group 237">
              <a:extLst>
                <a:ext uri="{FF2B5EF4-FFF2-40B4-BE49-F238E27FC236}">
                  <a16:creationId xmlns:a16="http://schemas.microsoft.com/office/drawing/2014/main" id="{45215EAA-7A72-4885-84B5-BBA3B8ED0F89}"/>
                </a:ext>
              </a:extLst>
            </p:cNvPr>
            <p:cNvGrpSpPr>
              <a:grpSpLocks/>
            </p:cNvGrpSpPr>
            <p:nvPr/>
          </p:nvGrpSpPr>
          <p:grpSpPr bwMode="auto">
            <a:xfrm>
              <a:off x="4415" y="2496"/>
              <a:ext cx="312" cy="57"/>
              <a:chOff x="612" y="1139"/>
              <a:chExt cx="312" cy="57"/>
            </a:xfrm>
          </p:grpSpPr>
          <p:sp>
            <p:nvSpPr>
              <p:cNvPr id="223" name="Line 238">
                <a:extLst>
                  <a:ext uri="{FF2B5EF4-FFF2-40B4-BE49-F238E27FC236}">
                    <a16:creationId xmlns:a16="http://schemas.microsoft.com/office/drawing/2014/main" id="{423DDBD8-0132-4447-B5FF-700A182C26D3}"/>
                  </a:ext>
                </a:extLst>
              </p:cNvPr>
              <p:cNvSpPr>
                <a:spLocks noChangeShapeType="1"/>
              </p:cNvSpPr>
              <p:nvPr/>
            </p:nvSpPr>
            <p:spPr bwMode="auto">
              <a:xfrm>
                <a:off x="612"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224" name="Group 239">
                <a:extLst>
                  <a:ext uri="{FF2B5EF4-FFF2-40B4-BE49-F238E27FC236}">
                    <a16:creationId xmlns:a16="http://schemas.microsoft.com/office/drawing/2014/main" id="{41B418F9-05C6-476D-9E29-25F67C06E3A0}"/>
                  </a:ext>
                </a:extLst>
              </p:cNvPr>
              <p:cNvGrpSpPr>
                <a:grpSpLocks/>
              </p:cNvGrpSpPr>
              <p:nvPr/>
            </p:nvGrpSpPr>
            <p:grpSpPr bwMode="auto">
              <a:xfrm>
                <a:off x="697" y="1139"/>
                <a:ext cx="142" cy="57"/>
                <a:chOff x="697" y="1111"/>
                <a:chExt cx="198" cy="113"/>
              </a:xfrm>
            </p:grpSpPr>
            <p:sp>
              <p:nvSpPr>
                <p:cNvPr id="226" name="Oval 240">
                  <a:extLst>
                    <a:ext uri="{FF2B5EF4-FFF2-40B4-BE49-F238E27FC236}">
                      <a16:creationId xmlns:a16="http://schemas.microsoft.com/office/drawing/2014/main" id="{347446EE-E401-44B6-B966-2C14B7ADA9D2}"/>
                    </a:ext>
                  </a:extLst>
                </p:cNvPr>
                <p:cNvSpPr>
                  <a:spLocks noChangeArrowheads="1"/>
                </p:cNvSpPr>
                <p:nvPr/>
              </p:nvSpPr>
              <p:spPr bwMode="auto">
                <a:xfrm>
                  <a:off x="726"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27" name="Arc 241">
                  <a:extLst>
                    <a:ext uri="{FF2B5EF4-FFF2-40B4-BE49-F238E27FC236}">
                      <a16:creationId xmlns:a16="http://schemas.microsoft.com/office/drawing/2014/main" id="{44F73724-B8F9-4B0B-BB22-A665ACCE4475}"/>
                    </a:ext>
                  </a:extLst>
                </p:cNvPr>
                <p:cNvSpPr>
                  <a:spLocks/>
                </p:cNvSpPr>
                <p:nvPr/>
              </p:nvSpPr>
              <p:spPr bwMode="auto">
                <a:xfrm flipH="1">
                  <a:off x="697" y="1112"/>
                  <a:ext cx="28" cy="70"/>
                </a:xfrm>
                <a:custGeom>
                  <a:avLst/>
                  <a:gdLst>
                    <a:gd name="G0" fmla="+- 21600 0 0"/>
                    <a:gd name="G1" fmla="+- 21600 0 0"/>
                    <a:gd name="G2" fmla="+- 21600 0 0"/>
                    <a:gd name="T0" fmla="*/ 690 w 43200"/>
                    <a:gd name="T1" fmla="*/ 27016 h 27016"/>
                    <a:gd name="T2" fmla="*/ 43200 w 43200"/>
                    <a:gd name="T3" fmla="*/ 21600 h 27016"/>
                    <a:gd name="T4" fmla="*/ 21600 w 43200"/>
                    <a:gd name="T5" fmla="*/ 21600 h 27016"/>
                  </a:gdLst>
                  <a:ahLst/>
                  <a:cxnLst>
                    <a:cxn ang="0">
                      <a:pos x="T0" y="T1"/>
                    </a:cxn>
                    <a:cxn ang="0">
                      <a:pos x="T2" y="T3"/>
                    </a:cxn>
                    <a:cxn ang="0">
                      <a:pos x="T4" y="T5"/>
                    </a:cxn>
                  </a:cxnLst>
                  <a:rect l="0" t="0" r="r" b="b"/>
                  <a:pathLst>
                    <a:path w="43200" h="27016" fill="none" extrusionOk="0">
                      <a:moveTo>
                        <a:pt x="690" y="27015"/>
                      </a:moveTo>
                      <a:cubicBezTo>
                        <a:pt x="231" y="25247"/>
                        <a:pt x="0" y="23427"/>
                        <a:pt x="0" y="21600"/>
                      </a:cubicBezTo>
                      <a:cubicBezTo>
                        <a:pt x="0" y="9670"/>
                        <a:pt x="9670" y="0"/>
                        <a:pt x="21600" y="0"/>
                      </a:cubicBezTo>
                      <a:cubicBezTo>
                        <a:pt x="33529" y="0"/>
                        <a:pt x="43199" y="9670"/>
                        <a:pt x="43199" y="21599"/>
                      </a:cubicBezTo>
                    </a:path>
                    <a:path w="43200" h="27016" stroke="0" extrusionOk="0">
                      <a:moveTo>
                        <a:pt x="690" y="27015"/>
                      </a:moveTo>
                      <a:cubicBezTo>
                        <a:pt x="231" y="25247"/>
                        <a:pt x="0" y="23427"/>
                        <a:pt x="0" y="21600"/>
                      </a:cubicBezTo>
                      <a:cubicBezTo>
                        <a:pt x="0" y="9670"/>
                        <a:pt x="9670" y="0"/>
                        <a:pt x="21600" y="0"/>
                      </a:cubicBezTo>
                      <a:cubicBezTo>
                        <a:pt x="33529" y="0"/>
                        <a:pt x="43199" y="9670"/>
                        <a:pt x="43199" y="21599"/>
                      </a:cubicBezTo>
                      <a:lnTo>
                        <a:pt x="21600" y="21600"/>
                      </a:lnTo>
                      <a:close/>
                    </a:path>
                  </a:pathLst>
                </a:custGeom>
                <a:noFill/>
                <a:ln w="9525">
                  <a:solidFill>
                    <a:srgbClr val="0000FF"/>
                  </a:solidFill>
                  <a:round/>
                  <a:headEnd/>
                  <a:tailEnd/>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28" name="Oval 242">
                  <a:extLst>
                    <a:ext uri="{FF2B5EF4-FFF2-40B4-BE49-F238E27FC236}">
                      <a16:creationId xmlns:a16="http://schemas.microsoft.com/office/drawing/2014/main" id="{62BE1087-9FEF-4552-A84B-926BD218DE0B}"/>
                    </a:ext>
                  </a:extLst>
                </p:cNvPr>
                <p:cNvSpPr>
                  <a:spLocks noChangeArrowheads="1"/>
                </p:cNvSpPr>
                <p:nvPr/>
              </p:nvSpPr>
              <p:spPr bwMode="auto">
                <a:xfrm>
                  <a:off x="754"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29" name="Oval 243">
                  <a:extLst>
                    <a:ext uri="{FF2B5EF4-FFF2-40B4-BE49-F238E27FC236}">
                      <a16:creationId xmlns:a16="http://schemas.microsoft.com/office/drawing/2014/main" id="{4C99A1C0-8AC1-4C0E-985D-0F7EBDF794DD}"/>
                    </a:ext>
                  </a:extLst>
                </p:cNvPr>
                <p:cNvSpPr>
                  <a:spLocks noChangeArrowheads="1"/>
                </p:cNvSpPr>
                <p:nvPr/>
              </p:nvSpPr>
              <p:spPr bwMode="auto">
                <a:xfrm>
                  <a:off x="782"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30" name="Oval 244">
                  <a:extLst>
                    <a:ext uri="{FF2B5EF4-FFF2-40B4-BE49-F238E27FC236}">
                      <a16:creationId xmlns:a16="http://schemas.microsoft.com/office/drawing/2014/main" id="{E1ADA08D-4F32-459B-B628-7F6B366F8018}"/>
                    </a:ext>
                  </a:extLst>
                </p:cNvPr>
                <p:cNvSpPr>
                  <a:spLocks noChangeArrowheads="1"/>
                </p:cNvSpPr>
                <p:nvPr/>
              </p:nvSpPr>
              <p:spPr bwMode="auto">
                <a:xfrm>
                  <a:off x="810"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31" name="Oval 245">
                  <a:extLst>
                    <a:ext uri="{FF2B5EF4-FFF2-40B4-BE49-F238E27FC236}">
                      <a16:creationId xmlns:a16="http://schemas.microsoft.com/office/drawing/2014/main" id="{E706D439-F795-42ED-99F3-E525AFCB68CF}"/>
                    </a:ext>
                  </a:extLst>
                </p:cNvPr>
                <p:cNvSpPr>
                  <a:spLocks noChangeArrowheads="1"/>
                </p:cNvSpPr>
                <p:nvPr/>
              </p:nvSpPr>
              <p:spPr bwMode="auto">
                <a:xfrm>
                  <a:off x="839"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32" name="Oval 246">
                  <a:extLst>
                    <a:ext uri="{FF2B5EF4-FFF2-40B4-BE49-F238E27FC236}">
                      <a16:creationId xmlns:a16="http://schemas.microsoft.com/office/drawing/2014/main" id="{22C6902C-E609-4D84-864C-D9034308CD76}"/>
                    </a:ext>
                  </a:extLst>
                </p:cNvPr>
                <p:cNvSpPr>
                  <a:spLocks noChangeArrowheads="1"/>
                </p:cNvSpPr>
                <p:nvPr/>
              </p:nvSpPr>
              <p:spPr bwMode="auto">
                <a:xfrm>
                  <a:off x="867"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sp>
            <p:nvSpPr>
              <p:cNvPr id="225" name="Line 247">
                <a:extLst>
                  <a:ext uri="{FF2B5EF4-FFF2-40B4-BE49-F238E27FC236}">
                    <a16:creationId xmlns:a16="http://schemas.microsoft.com/office/drawing/2014/main" id="{637C9DCE-51C3-4D84-BFD5-ADDE78396F8F}"/>
                  </a:ext>
                </a:extLst>
              </p:cNvPr>
              <p:cNvSpPr>
                <a:spLocks noChangeShapeType="1"/>
              </p:cNvSpPr>
              <p:nvPr/>
            </p:nvSpPr>
            <p:spPr bwMode="auto">
              <a:xfrm>
                <a:off x="839"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sp>
          <p:nvSpPr>
            <p:cNvPr id="184" name="Line 248">
              <a:extLst>
                <a:ext uri="{FF2B5EF4-FFF2-40B4-BE49-F238E27FC236}">
                  <a16:creationId xmlns:a16="http://schemas.microsoft.com/office/drawing/2014/main" id="{F13FADB5-5CB4-4E9D-8B1C-631715F9D8B1}"/>
                </a:ext>
              </a:extLst>
            </p:cNvPr>
            <p:cNvSpPr>
              <a:spLocks noChangeShapeType="1"/>
            </p:cNvSpPr>
            <p:nvPr/>
          </p:nvSpPr>
          <p:spPr bwMode="auto">
            <a:xfrm>
              <a:off x="4726" y="2525"/>
              <a:ext cx="111" cy="0"/>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mc:AlternateContent xmlns:mc="http://schemas.openxmlformats.org/markup-compatibility/2006" xmlns:a14="http://schemas.microsoft.com/office/drawing/2010/main">
          <mc:Choice Requires="a14">
            <p:sp>
              <p:nvSpPr>
                <p:cNvPr id="185" name="Object 249">
                  <a:extLst>
                    <a:ext uri="{FF2B5EF4-FFF2-40B4-BE49-F238E27FC236}">
                      <a16:creationId xmlns:a16="http://schemas.microsoft.com/office/drawing/2014/main" id="{C2D3C576-24EB-42DA-A0F8-F445E8AD26EB}"/>
                    </a:ext>
                  </a:extLst>
                </p:cNvPr>
                <p:cNvSpPr txBox="1"/>
                <p:nvPr/>
              </p:nvSpPr>
              <p:spPr bwMode="auto">
                <a:xfrm>
                  <a:off x="4534" y="2516"/>
                  <a:ext cx="120" cy="145"/>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𝑛</m:t>
                            </m:r>
                          </m:sub>
                        </m:sSub>
                      </m:oMath>
                    </m:oMathPara>
                  </a14:m>
                  <a:endParaRPr lang="en-IN"/>
                </a:p>
              </p:txBody>
            </p:sp>
          </mc:Choice>
          <mc:Fallback xmlns="">
            <p:sp>
              <p:nvSpPr>
                <p:cNvPr id="185" name="Object 249">
                  <a:extLst>
                    <a:ext uri="{FF2B5EF4-FFF2-40B4-BE49-F238E27FC236}">
                      <a16:creationId xmlns:a16="http://schemas.microsoft.com/office/drawing/2014/main" id="{C2D3C576-24EB-42DA-A0F8-F445E8AD26EB}"/>
                    </a:ext>
                  </a:extLst>
                </p:cNvPr>
                <p:cNvSpPr txBox="1">
                  <a:spLocks noRot="1" noChangeAspect="1" noMove="1" noResize="1" noEditPoints="1" noAdjustHandles="1" noChangeArrowheads="1" noChangeShapeType="1" noTextEdit="1"/>
                </p:cNvSpPr>
                <p:nvPr/>
              </p:nvSpPr>
              <p:spPr bwMode="auto">
                <a:xfrm>
                  <a:off x="4534" y="2516"/>
                  <a:ext cx="120" cy="145"/>
                </a:xfrm>
                <a:prstGeom prst="rect">
                  <a:avLst/>
                </a:prstGeom>
                <a:blipFill>
                  <a:blip r:embed="rId23"/>
                  <a:stretch>
                    <a:fillRect r="-25806"/>
                  </a:stretch>
                </a:blipFill>
                <a:ln>
                  <a:noFill/>
                </a:ln>
                <a:effectLst/>
              </p:spPr>
              <p:txBody>
                <a:bodyPr/>
                <a:lstStyle/>
                <a:p>
                  <a:r>
                    <a:rPr lang="en-IN">
                      <a:noFill/>
                    </a:rPr>
                    <a:t> </a:t>
                  </a:r>
                </a:p>
              </p:txBody>
            </p:sp>
          </mc:Fallback>
        </mc:AlternateContent>
        <p:sp>
          <p:nvSpPr>
            <p:cNvPr id="186" name="Line 278">
              <a:extLst>
                <a:ext uri="{FF2B5EF4-FFF2-40B4-BE49-F238E27FC236}">
                  <a16:creationId xmlns:a16="http://schemas.microsoft.com/office/drawing/2014/main" id="{4D91D1F2-2916-4234-B526-559C0F4EB0F2}"/>
                </a:ext>
              </a:extLst>
            </p:cNvPr>
            <p:cNvSpPr>
              <a:spLocks noChangeShapeType="1"/>
            </p:cNvSpPr>
            <p:nvPr/>
          </p:nvSpPr>
          <p:spPr bwMode="auto">
            <a:xfrm flipH="1">
              <a:off x="2991" y="2520"/>
              <a:ext cx="33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187" name="Group 312">
              <a:extLst>
                <a:ext uri="{FF2B5EF4-FFF2-40B4-BE49-F238E27FC236}">
                  <a16:creationId xmlns:a16="http://schemas.microsoft.com/office/drawing/2014/main" id="{ECD1E3DD-F4B5-4085-B6C3-1FF62EC97914}"/>
                </a:ext>
              </a:extLst>
            </p:cNvPr>
            <p:cNvGrpSpPr>
              <a:grpSpLocks/>
            </p:cNvGrpSpPr>
            <p:nvPr/>
          </p:nvGrpSpPr>
          <p:grpSpPr bwMode="auto">
            <a:xfrm>
              <a:off x="3677" y="2519"/>
              <a:ext cx="202" cy="596"/>
              <a:chOff x="3719" y="2519"/>
              <a:chExt cx="202" cy="596"/>
            </a:xfrm>
          </p:grpSpPr>
          <p:sp>
            <p:nvSpPr>
              <p:cNvPr id="206" name="Line 188">
                <a:extLst>
                  <a:ext uri="{FF2B5EF4-FFF2-40B4-BE49-F238E27FC236}">
                    <a16:creationId xmlns:a16="http://schemas.microsoft.com/office/drawing/2014/main" id="{2948FB0F-9924-41CF-ACEF-941D14993656}"/>
                  </a:ext>
                </a:extLst>
              </p:cNvPr>
              <p:cNvSpPr>
                <a:spLocks noChangeShapeType="1"/>
              </p:cNvSpPr>
              <p:nvPr/>
            </p:nvSpPr>
            <p:spPr bwMode="auto">
              <a:xfrm>
                <a:off x="3719" y="2835"/>
                <a:ext cx="57"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07" name="Line 189">
                <a:extLst>
                  <a:ext uri="{FF2B5EF4-FFF2-40B4-BE49-F238E27FC236}">
                    <a16:creationId xmlns:a16="http://schemas.microsoft.com/office/drawing/2014/main" id="{0F2177BE-DBAD-4714-B3AB-D02978516F81}"/>
                  </a:ext>
                </a:extLst>
              </p:cNvPr>
              <p:cNvSpPr>
                <a:spLocks noChangeShapeType="1"/>
              </p:cNvSpPr>
              <p:nvPr/>
            </p:nvSpPr>
            <p:spPr bwMode="auto">
              <a:xfrm>
                <a:off x="3719" y="2863"/>
                <a:ext cx="57"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208" name="AutoShape 190">
                <a:extLst>
                  <a:ext uri="{FF2B5EF4-FFF2-40B4-BE49-F238E27FC236}">
                    <a16:creationId xmlns:a16="http://schemas.microsoft.com/office/drawing/2014/main" id="{CAFAB493-9CF6-4E24-9A66-475A92F01C0E}"/>
                  </a:ext>
                </a:extLst>
              </p:cNvPr>
              <p:cNvSpPr>
                <a:spLocks noChangeArrowheads="1"/>
              </p:cNvSpPr>
              <p:nvPr/>
            </p:nvSpPr>
            <p:spPr bwMode="auto">
              <a:xfrm rot="10800000">
                <a:off x="3719" y="3087"/>
                <a:ext cx="57" cy="28"/>
              </a:xfrm>
              <a:prstGeom prst="triangle">
                <a:avLst>
                  <a:gd name="adj" fmla="val 50000"/>
                </a:avLst>
              </a:prstGeom>
              <a:gradFill rotWithShape="1">
                <a:gsLst>
                  <a:gs pos="0">
                    <a:srgbClr val="CCFFFF"/>
                  </a:gs>
                  <a:gs pos="100000">
                    <a:srgbClr val="FFFFFF"/>
                  </a:gs>
                </a:gsLst>
                <a:lin ang="18900000" scaled="1"/>
              </a:gra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mc:AlternateContent xmlns:mc="http://schemas.openxmlformats.org/markup-compatibility/2006" xmlns:a14="http://schemas.microsoft.com/office/drawing/2010/main">
            <mc:Choice Requires="a14">
              <p:sp>
                <p:nvSpPr>
                  <p:cNvPr id="209" name="Object 200">
                    <a:extLst>
                      <a:ext uri="{FF2B5EF4-FFF2-40B4-BE49-F238E27FC236}">
                        <a16:creationId xmlns:a16="http://schemas.microsoft.com/office/drawing/2014/main" id="{154E4D51-B3F9-493F-B60B-8530FFDB5548}"/>
                      </a:ext>
                    </a:extLst>
                  </p:cNvPr>
                  <p:cNvSpPr txBox="1"/>
                  <p:nvPr/>
                </p:nvSpPr>
                <p:spPr bwMode="auto">
                  <a:xfrm>
                    <a:off x="3784" y="2766"/>
                    <a:ext cx="120" cy="137"/>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2</m:t>
                              </m:r>
                            </m:sub>
                          </m:sSub>
                        </m:oMath>
                      </m:oMathPara>
                    </a14:m>
                    <a:endParaRPr lang="en-IN"/>
                  </a:p>
                </p:txBody>
              </p:sp>
            </mc:Choice>
            <mc:Fallback xmlns="">
              <p:sp>
                <p:nvSpPr>
                  <p:cNvPr id="209" name="Object 200">
                    <a:extLst>
                      <a:ext uri="{FF2B5EF4-FFF2-40B4-BE49-F238E27FC236}">
                        <a16:creationId xmlns:a16="http://schemas.microsoft.com/office/drawing/2014/main" id="{154E4D51-B3F9-493F-B60B-8530FFDB5548}"/>
                      </a:ext>
                    </a:extLst>
                  </p:cNvPr>
                  <p:cNvSpPr txBox="1">
                    <a:spLocks noRot="1" noChangeAspect="1" noMove="1" noResize="1" noEditPoints="1" noAdjustHandles="1" noChangeArrowheads="1" noChangeShapeType="1" noTextEdit="1"/>
                  </p:cNvSpPr>
                  <p:nvPr/>
                </p:nvSpPr>
                <p:spPr bwMode="auto">
                  <a:xfrm>
                    <a:off x="3784" y="2766"/>
                    <a:ext cx="120" cy="137"/>
                  </a:xfrm>
                  <a:prstGeom prst="rect">
                    <a:avLst/>
                  </a:prstGeom>
                  <a:blipFill>
                    <a:blip r:embed="rId24"/>
                    <a:stretch>
                      <a:fillRect r="-9677"/>
                    </a:stretch>
                  </a:blipFill>
                  <a:ln>
                    <a:noFill/>
                  </a:ln>
                  <a:effectLst/>
                </p:spPr>
                <p:txBody>
                  <a:bodyPr/>
                  <a:lstStyle/>
                  <a:p>
                    <a:r>
                      <a:rPr lang="en-IN">
                        <a:noFill/>
                      </a:rPr>
                      <a:t> </a:t>
                    </a:r>
                  </a:p>
                </p:txBody>
              </p:sp>
            </mc:Fallback>
          </mc:AlternateContent>
          <p:grpSp>
            <p:nvGrpSpPr>
              <p:cNvPr id="210" name="Group 279">
                <a:extLst>
                  <a:ext uri="{FF2B5EF4-FFF2-40B4-BE49-F238E27FC236}">
                    <a16:creationId xmlns:a16="http://schemas.microsoft.com/office/drawing/2014/main" id="{3402C1E5-0620-4914-B586-C296DF79D32D}"/>
                  </a:ext>
                </a:extLst>
              </p:cNvPr>
              <p:cNvGrpSpPr>
                <a:grpSpLocks/>
              </p:cNvGrpSpPr>
              <p:nvPr/>
            </p:nvGrpSpPr>
            <p:grpSpPr bwMode="auto">
              <a:xfrm rot="5400000">
                <a:off x="3592" y="2648"/>
                <a:ext cx="312" cy="54"/>
                <a:chOff x="612" y="1139"/>
                <a:chExt cx="312" cy="57"/>
              </a:xfrm>
            </p:grpSpPr>
            <p:sp>
              <p:nvSpPr>
                <p:cNvPr id="213" name="Line 280">
                  <a:extLst>
                    <a:ext uri="{FF2B5EF4-FFF2-40B4-BE49-F238E27FC236}">
                      <a16:creationId xmlns:a16="http://schemas.microsoft.com/office/drawing/2014/main" id="{FFAF00BE-D200-45BF-862D-B0DBDD72D075}"/>
                    </a:ext>
                  </a:extLst>
                </p:cNvPr>
                <p:cNvSpPr>
                  <a:spLocks noChangeShapeType="1"/>
                </p:cNvSpPr>
                <p:nvPr/>
              </p:nvSpPr>
              <p:spPr bwMode="auto">
                <a:xfrm>
                  <a:off x="612"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214" name="Group 281">
                  <a:extLst>
                    <a:ext uri="{FF2B5EF4-FFF2-40B4-BE49-F238E27FC236}">
                      <a16:creationId xmlns:a16="http://schemas.microsoft.com/office/drawing/2014/main" id="{BE5B2BC6-9B2F-4404-85FE-DF79FF3386C8}"/>
                    </a:ext>
                  </a:extLst>
                </p:cNvPr>
                <p:cNvGrpSpPr>
                  <a:grpSpLocks/>
                </p:cNvGrpSpPr>
                <p:nvPr/>
              </p:nvGrpSpPr>
              <p:grpSpPr bwMode="auto">
                <a:xfrm>
                  <a:off x="697" y="1139"/>
                  <a:ext cx="142" cy="57"/>
                  <a:chOff x="697" y="1111"/>
                  <a:chExt cx="198" cy="113"/>
                </a:xfrm>
              </p:grpSpPr>
              <p:sp>
                <p:nvSpPr>
                  <p:cNvPr id="216" name="Oval 282">
                    <a:extLst>
                      <a:ext uri="{FF2B5EF4-FFF2-40B4-BE49-F238E27FC236}">
                        <a16:creationId xmlns:a16="http://schemas.microsoft.com/office/drawing/2014/main" id="{616F3558-5453-4CD9-9221-AC693E27BC70}"/>
                      </a:ext>
                    </a:extLst>
                  </p:cNvPr>
                  <p:cNvSpPr>
                    <a:spLocks noChangeArrowheads="1"/>
                  </p:cNvSpPr>
                  <p:nvPr/>
                </p:nvSpPr>
                <p:spPr bwMode="auto">
                  <a:xfrm>
                    <a:off x="726"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17" name="Arc 283">
                    <a:extLst>
                      <a:ext uri="{FF2B5EF4-FFF2-40B4-BE49-F238E27FC236}">
                        <a16:creationId xmlns:a16="http://schemas.microsoft.com/office/drawing/2014/main" id="{0EB69521-D946-46C0-A460-3443F14E01AE}"/>
                      </a:ext>
                    </a:extLst>
                  </p:cNvPr>
                  <p:cNvSpPr>
                    <a:spLocks/>
                  </p:cNvSpPr>
                  <p:nvPr/>
                </p:nvSpPr>
                <p:spPr bwMode="auto">
                  <a:xfrm flipH="1">
                    <a:off x="697" y="1112"/>
                    <a:ext cx="28" cy="70"/>
                  </a:xfrm>
                  <a:custGeom>
                    <a:avLst/>
                    <a:gdLst>
                      <a:gd name="G0" fmla="+- 21600 0 0"/>
                      <a:gd name="G1" fmla="+- 21600 0 0"/>
                      <a:gd name="G2" fmla="+- 21600 0 0"/>
                      <a:gd name="T0" fmla="*/ 690 w 43200"/>
                      <a:gd name="T1" fmla="*/ 27016 h 27016"/>
                      <a:gd name="T2" fmla="*/ 43200 w 43200"/>
                      <a:gd name="T3" fmla="*/ 21600 h 27016"/>
                      <a:gd name="T4" fmla="*/ 21600 w 43200"/>
                      <a:gd name="T5" fmla="*/ 21600 h 27016"/>
                    </a:gdLst>
                    <a:ahLst/>
                    <a:cxnLst>
                      <a:cxn ang="0">
                        <a:pos x="T0" y="T1"/>
                      </a:cxn>
                      <a:cxn ang="0">
                        <a:pos x="T2" y="T3"/>
                      </a:cxn>
                      <a:cxn ang="0">
                        <a:pos x="T4" y="T5"/>
                      </a:cxn>
                    </a:cxnLst>
                    <a:rect l="0" t="0" r="r" b="b"/>
                    <a:pathLst>
                      <a:path w="43200" h="27016" fill="none" extrusionOk="0">
                        <a:moveTo>
                          <a:pt x="690" y="27015"/>
                        </a:moveTo>
                        <a:cubicBezTo>
                          <a:pt x="231" y="25247"/>
                          <a:pt x="0" y="23427"/>
                          <a:pt x="0" y="21600"/>
                        </a:cubicBezTo>
                        <a:cubicBezTo>
                          <a:pt x="0" y="9670"/>
                          <a:pt x="9670" y="0"/>
                          <a:pt x="21600" y="0"/>
                        </a:cubicBezTo>
                        <a:cubicBezTo>
                          <a:pt x="33529" y="0"/>
                          <a:pt x="43199" y="9670"/>
                          <a:pt x="43199" y="21599"/>
                        </a:cubicBezTo>
                      </a:path>
                      <a:path w="43200" h="27016" stroke="0" extrusionOk="0">
                        <a:moveTo>
                          <a:pt x="690" y="27015"/>
                        </a:moveTo>
                        <a:cubicBezTo>
                          <a:pt x="231" y="25247"/>
                          <a:pt x="0" y="23427"/>
                          <a:pt x="0" y="21600"/>
                        </a:cubicBezTo>
                        <a:cubicBezTo>
                          <a:pt x="0" y="9670"/>
                          <a:pt x="9670" y="0"/>
                          <a:pt x="21600" y="0"/>
                        </a:cubicBezTo>
                        <a:cubicBezTo>
                          <a:pt x="33529" y="0"/>
                          <a:pt x="43199" y="9670"/>
                          <a:pt x="43199" y="21599"/>
                        </a:cubicBezTo>
                        <a:lnTo>
                          <a:pt x="21600" y="21600"/>
                        </a:lnTo>
                        <a:close/>
                      </a:path>
                    </a:pathLst>
                  </a:custGeom>
                  <a:noFill/>
                  <a:ln w="9525">
                    <a:solidFill>
                      <a:srgbClr val="0000FF"/>
                    </a:solidFill>
                    <a:round/>
                    <a:headEnd/>
                    <a:tailEnd/>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18" name="Oval 284">
                    <a:extLst>
                      <a:ext uri="{FF2B5EF4-FFF2-40B4-BE49-F238E27FC236}">
                        <a16:creationId xmlns:a16="http://schemas.microsoft.com/office/drawing/2014/main" id="{018CCD95-69DF-485A-A84D-129AA99F06C6}"/>
                      </a:ext>
                    </a:extLst>
                  </p:cNvPr>
                  <p:cNvSpPr>
                    <a:spLocks noChangeArrowheads="1"/>
                  </p:cNvSpPr>
                  <p:nvPr/>
                </p:nvSpPr>
                <p:spPr bwMode="auto">
                  <a:xfrm>
                    <a:off x="754"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19" name="Oval 285">
                    <a:extLst>
                      <a:ext uri="{FF2B5EF4-FFF2-40B4-BE49-F238E27FC236}">
                        <a16:creationId xmlns:a16="http://schemas.microsoft.com/office/drawing/2014/main" id="{365DDD45-19D8-4F4F-BD6D-DBDA3604C615}"/>
                      </a:ext>
                    </a:extLst>
                  </p:cNvPr>
                  <p:cNvSpPr>
                    <a:spLocks noChangeArrowheads="1"/>
                  </p:cNvSpPr>
                  <p:nvPr/>
                </p:nvSpPr>
                <p:spPr bwMode="auto">
                  <a:xfrm>
                    <a:off x="782"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20" name="Oval 286">
                    <a:extLst>
                      <a:ext uri="{FF2B5EF4-FFF2-40B4-BE49-F238E27FC236}">
                        <a16:creationId xmlns:a16="http://schemas.microsoft.com/office/drawing/2014/main" id="{11D7B0D7-0709-4ACB-B949-FA6A947BBA2E}"/>
                      </a:ext>
                    </a:extLst>
                  </p:cNvPr>
                  <p:cNvSpPr>
                    <a:spLocks noChangeArrowheads="1"/>
                  </p:cNvSpPr>
                  <p:nvPr/>
                </p:nvSpPr>
                <p:spPr bwMode="auto">
                  <a:xfrm>
                    <a:off x="810"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21" name="Oval 287">
                    <a:extLst>
                      <a:ext uri="{FF2B5EF4-FFF2-40B4-BE49-F238E27FC236}">
                        <a16:creationId xmlns:a16="http://schemas.microsoft.com/office/drawing/2014/main" id="{F819F6CF-623E-4F9F-B800-F8835AD59E4F}"/>
                      </a:ext>
                    </a:extLst>
                  </p:cNvPr>
                  <p:cNvSpPr>
                    <a:spLocks noChangeArrowheads="1"/>
                  </p:cNvSpPr>
                  <p:nvPr/>
                </p:nvSpPr>
                <p:spPr bwMode="auto">
                  <a:xfrm>
                    <a:off x="839"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22" name="Oval 288">
                    <a:extLst>
                      <a:ext uri="{FF2B5EF4-FFF2-40B4-BE49-F238E27FC236}">
                        <a16:creationId xmlns:a16="http://schemas.microsoft.com/office/drawing/2014/main" id="{A3E8F453-9122-4B8F-BBFD-7F345F965956}"/>
                      </a:ext>
                    </a:extLst>
                  </p:cNvPr>
                  <p:cNvSpPr>
                    <a:spLocks noChangeArrowheads="1"/>
                  </p:cNvSpPr>
                  <p:nvPr/>
                </p:nvSpPr>
                <p:spPr bwMode="auto">
                  <a:xfrm>
                    <a:off x="867"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sp>
              <p:nvSpPr>
                <p:cNvPr id="215" name="Line 289">
                  <a:extLst>
                    <a:ext uri="{FF2B5EF4-FFF2-40B4-BE49-F238E27FC236}">
                      <a16:creationId xmlns:a16="http://schemas.microsoft.com/office/drawing/2014/main" id="{B1FADF08-4B14-476E-BA04-DFD092A873AC}"/>
                    </a:ext>
                  </a:extLst>
                </p:cNvPr>
                <p:cNvSpPr>
                  <a:spLocks noChangeShapeType="1"/>
                </p:cNvSpPr>
                <p:nvPr/>
              </p:nvSpPr>
              <p:spPr bwMode="auto">
                <a:xfrm>
                  <a:off x="839"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sp>
            <p:nvSpPr>
              <p:cNvPr id="211" name="Line 290">
                <a:extLst>
                  <a:ext uri="{FF2B5EF4-FFF2-40B4-BE49-F238E27FC236}">
                    <a16:creationId xmlns:a16="http://schemas.microsoft.com/office/drawing/2014/main" id="{04055B7D-783E-4E3E-B5FF-DF0B8C9AB124}"/>
                  </a:ext>
                </a:extLst>
              </p:cNvPr>
              <p:cNvSpPr>
                <a:spLocks noChangeShapeType="1"/>
              </p:cNvSpPr>
              <p:nvPr/>
            </p:nvSpPr>
            <p:spPr bwMode="auto">
              <a:xfrm>
                <a:off x="3747" y="2865"/>
                <a:ext cx="0" cy="21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mc:AlternateContent xmlns:mc="http://schemas.openxmlformats.org/markup-compatibility/2006" xmlns:a14="http://schemas.microsoft.com/office/drawing/2010/main">
            <mc:Choice Requires="a14">
              <p:sp>
                <p:nvSpPr>
                  <p:cNvPr id="212" name="Object 291">
                    <a:extLst>
                      <a:ext uri="{FF2B5EF4-FFF2-40B4-BE49-F238E27FC236}">
                        <a16:creationId xmlns:a16="http://schemas.microsoft.com/office/drawing/2014/main" id="{A6807BBF-3AAD-4568-B434-787A4FA04A5C}"/>
                      </a:ext>
                    </a:extLst>
                  </p:cNvPr>
                  <p:cNvSpPr txBox="1"/>
                  <p:nvPr/>
                </p:nvSpPr>
                <p:spPr bwMode="auto">
                  <a:xfrm>
                    <a:off x="3789" y="2627"/>
                    <a:ext cx="132" cy="125"/>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2</m:t>
                              </m:r>
                            </m:sub>
                          </m:sSub>
                          <m:r>
                            <a:rPr lang="en-IN" i="1">
                              <a:solidFill>
                                <a:srgbClr val="000000"/>
                              </a:solidFill>
                              <a:latin typeface="Cambria Math" panose="02040503050406030204" pitchFamily="18" charset="0"/>
                            </a:rPr>
                            <m:t>′</m:t>
                          </m:r>
                        </m:oMath>
                      </m:oMathPara>
                    </a14:m>
                    <a:endParaRPr lang="en-IN"/>
                  </a:p>
                </p:txBody>
              </p:sp>
            </mc:Choice>
            <mc:Fallback xmlns="">
              <p:sp>
                <p:nvSpPr>
                  <p:cNvPr id="212" name="Object 291">
                    <a:extLst>
                      <a:ext uri="{FF2B5EF4-FFF2-40B4-BE49-F238E27FC236}">
                        <a16:creationId xmlns:a16="http://schemas.microsoft.com/office/drawing/2014/main" id="{A6807BBF-3AAD-4568-B434-787A4FA04A5C}"/>
                      </a:ext>
                    </a:extLst>
                  </p:cNvPr>
                  <p:cNvSpPr txBox="1">
                    <a:spLocks noRot="1" noChangeAspect="1" noMove="1" noResize="1" noEditPoints="1" noAdjustHandles="1" noChangeArrowheads="1" noChangeShapeType="1" noTextEdit="1"/>
                  </p:cNvSpPr>
                  <p:nvPr/>
                </p:nvSpPr>
                <p:spPr bwMode="auto">
                  <a:xfrm>
                    <a:off x="3789" y="2627"/>
                    <a:ext cx="132" cy="125"/>
                  </a:xfrm>
                  <a:prstGeom prst="rect">
                    <a:avLst/>
                  </a:prstGeom>
                  <a:blipFill>
                    <a:blip r:embed="rId25"/>
                    <a:stretch>
                      <a:fillRect r="-20588"/>
                    </a:stretch>
                  </a:blipFill>
                  <a:ln>
                    <a:noFill/>
                  </a:ln>
                  <a:effectLst/>
                </p:spPr>
                <p:txBody>
                  <a:bodyPr/>
                  <a:lstStyle/>
                  <a:p>
                    <a:r>
                      <a:rPr lang="en-IN">
                        <a:noFill/>
                      </a:rPr>
                      <a:t> </a:t>
                    </a:r>
                  </a:p>
                </p:txBody>
              </p:sp>
            </mc:Fallback>
          </mc:AlternateContent>
        </p:grpSp>
        <p:grpSp>
          <p:nvGrpSpPr>
            <p:cNvPr id="188" name="Group 311">
              <a:extLst>
                <a:ext uri="{FF2B5EF4-FFF2-40B4-BE49-F238E27FC236}">
                  <a16:creationId xmlns:a16="http://schemas.microsoft.com/office/drawing/2014/main" id="{E8FEC6FE-9BF3-4734-9306-0F38B0EE0245}"/>
                </a:ext>
              </a:extLst>
            </p:cNvPr>
            <p:cNvGrpSpPr>
              <a:grpSpLocks/>
            </p:cNvGrpSpPr>
            <p:nvPr/>
          </p:nvGrpSpPr>
          <p:grpSpPr bwMode="auto">
            <a:xfrm>
              <a:off x="4147" y="2527"/>
              <a:ext cx="205" cy="596"/>
              <a:chOff x="4189" y="2527"/>
              <a:chExt cx="205" cy="596"/>
            </a:xfrm>
          </p:grpSpPr>
          <p:sp>
            <p:nvSpPr>
              <p:cNvPr id="189" name="Line 294">
                <a:extLst>
                  <a:ext uri="{FF2B5EF4-FFF2-40B4-BE49-F238E27FC236}">
                    <a16:creationId xmlns:a16="http://schemas.microsoft.com/office/drawing/2014/main" id="{C9228867-F0C8-47C3-8C74-7960CF6538D0}"/>
                  </a:ext>
                </a:extLst>
              </p:cNvPr>
              <p:cNvSpPr>
                <a:spLocks noChangeShapeType="1"/>
              </p:cNvSpPr>
              <p:nvPr/>
            </p:nvSpPr>
            <p:spPr bwMode="auto">
              <a:xfrm>
                <a:off x="4189" y="2843"/>
                <a:ext cx="57"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90" name="Line 295">
                <a:extLst>
                  <a:ext uri="{FF2B5EF4-FFF2-40B4-BE49-F238E27FC236}">
                    <a16:creationId xmlns:a16="http://schemas.microsoft.com/office/drawing/2014/main" id="{28A79443-962A-4E3F-823E-60486B3F1333}"/>
                  </a:ext>
                </a:extLst>
              </p:cNvPr>
              <p:cNvSpPr>
                <a:spLocks noChangeShapeType="1"/>
              </p:cNvSpPr>
              <p:nvPr/>
            </p:nvSpPr>
            <p:spPr bwMode="auto">
              <a:xfrm>
                <a:off x="4189" y="2871"/>
                <a:ext cx="57"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sp>
            <p:nvSpPr>
              <p:cNvPr id="191" name="AutoShape 296">
                <a:extLst>
                  <a:ext uri="{FF2B5EF4-FFF2-40B4-BE49-F238E27FC236}">
                    <a16:creationId xmlns:a16="http://schemas.microsoft.com/office/drawing/2014/main" id="{AA7F3D2F-604B-4953-AF83-A7069D36804C}"/>
                  </a:ext>
                </a:extLst>
              </p:cNvPr>
              <p:cNvSpPr>
                <a:spLocks noChangeArrowheads="1"/>
              </p:cNvSpPr>
              <p:nvPr/>
            </p:nvSpPr>
            <p:spPr bwMode="auto">
              <a:xfrm rot="10800000">
                <a:off x="4189" y="3095"/>
                <a:ext cx="57" cy="28"/>
              </a:xfrm>
              <a:prstGeom prst="triangle">
                <a:avLst>
                  <a:gd name="adj" fmla="val 50000"/>
                </a:avLst>
              </a:prstGeom>
              <a:gradFill rotWithShape="1">
                <a:gsLst>
                  <a:gs pos="0">
                    <a:srgbClr val="CCFFFF"/>
                  </a:gs>
                  <a:gs pos="100000">
                    <a:srgbClr val="FFFFFF"/>
                  </a:gs>
                </a:gsLst>
                <a:lin ang="18900000" scaled="1"/>
              </a:gra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mc:AlternateContent xmlns:mc="http://schemas.openxmlformats.org/markup-compatibility/2006" xmlns:a14="http://schemas.microsoft.com/office/drawing/2010/main">
            <mc:Choice Requires="a14">
              <p:sp>
                <p:nvSpPr>
                  <p:cNvPr id="192" name="Object 297">
                    <a:extLst>
                      <a:ext uri="{FF2B5EF4-FFF2-40B4-BE49-F238E27FC236}">
                        <a16:creationId xmlns:a16="http://schemas.microsoft.com/office/drawing/2014/main" id="{AC9D9CE1-F321-4C68-B53B-1BC296CACA60}"/>
                      </a:ext>
                    </a:extLst>
                  </p:cNvPr>
                  <p:cNvSpPr txBox="1"/>
                  <p:nvPr/>
                </p:nvSpPr>
                <p:spPr bwMode="auto">
                  <a:xfrm>
                    <a:off x="4254" y="2774"/>
                    <a:ext cx="120" cy="137"/>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4</m:t>
                              </m:r>
                            </m:sub>
                          </m:sSub>
                        </m:oMath>
                      </m:oMathPara>
                    </a14:m>
                    <a:endParaRPr lang="en-IN"/>
                  </a:p>
                </p:txBody>
              </p:sp>
            </mc:Choice>
            <mc:Fallback xmlns="">
              <p:sp>
                <p:nvSpPr>
                  <p:cNvPr id="192" name="Object 297">
                    <a:extLst>
                      <a:ext uri="{FF2B5EF4-FFF2-40B4-BE49-F238E27FC236}">
                        <a16:creationId xmlns:a16="http://schemas.microsoft.com/office/drawing/2014/main" id="{AC9D9CE1-F321-4C68-B53B-1BC296CACA60}"/>
                      </a:ext>
                    </a:extLst>
                  </p:cNvPr>
                  <p:cNvSpPr txBox="1">
                    <a:spLocks noRot="1" noChangeAspect="1" noMove="1" noResize="1" noEditPoints="1" noAdjustHandles="1" noChangeArrowheads="1" noChangeShapeType="1" noTextEdit="1"/>
                  </p:cNvSpPr>
                  <p:nvPr/>
                </p:nvSpPr>
                <p:spPr bwMode="auto">
                  <a:xfrm>
                    <a:off x="4254" y="2774"/>
                    <a:ext cx="120" cy="137"/>
                  </a:xfrm>
                  <a:prstGeom prst="rect">
                    <a:avLst/>
                  </a:prstGeom>
                  <a:blipFill>
                    <a:blip r:embed="rId26"/>
                    <a:stretch>
                      <a:fillRect r="-9677"/>
                    </a:stretch>
                  </a:blipFill>
                  <a:ln>
                    <a:noFill/>
                  </a:ln>
                  <a:effectLst/>
                </p:spPr>
                <p:txBody>
                  <a:bodyPr/>
                  <a:lstStyle/>
                  <a:p>
                    <a:r>
                      <a:rPr lang="en-IN">
                        <a:noFill/>
                      </a:rPr>
                      <a:t> </a:t>
                    </a:r>
                  </a:p>
                </p:txBody>
              </p:sp>
            </mc:Fallback>
          </mc:AlternateContent>
          <p:grpSp>
            <p:nvGrpSpPr>
              <p:cNvPr id="193" name="Group 298">
                <a:extLst>
                  <a:ext uri="{FF2B5EF4-FFF2-40B4-BE49-F238E27FC236}">
                    <a16:creationId xmlns:a16="http://schemas.microsoft.com/office/drawing/2014/main" id="{643A1D26-1E6D-4988-B57A-15EFAF59DD40}"/>
                  </a:ext>
                </a:extLst>
              </p:cNvPr>
              <p:cNvGrpSpPr>
                <a:grpSpLocks/>
              </p:cNvGrpSpPr>
              <p:nvPr/>
            </p:nvGrpSpPr>
            <p:grpSpPr bwMode="auto">
              <a:xfrm rot="5400000">
                <a:off x="4062" y="2656"/>
                <a:ext cx="312" cy="54"/>
                <a:chOff x="612" y="1139"/>
                <a:chExt cx="312" cy="57"/>
              </a:xfrm>
            </p:grpSpPr>
            <p:sp>
              <p:nvSpPr>
                <p:cNvPr id="196" name="Line 299">
                  <a:extLst>
                    <a:ext uri="{FF2B5EF4-FFF2-40B4-BE49-F238E27FC236}">
                      <a16:creationId xmlns:a16="http://schemas.microsoft.com/office/drawing/2014/main" id="{ECC8B967-E085-4D2A-9DF2-63E0F0BAB586}"/>
                    </a:ext>
                  </a:extLst>
                </p:cNvPr>
                <p:cNvSpPr>
                  <a:spLocks noChangeShapeType="1"/>
                </p:cNvSpPr>
                <p:nvPr/>
              </p:nvSpPr>
              <p:spPr bwMode="auto">
                <a:xfrm>
                  <a:off x="612"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nvGrpSpPr>
                <p:cNvPr id="197" name="Group 300">
                  <a:extLst>
                    <a:ext uri="{FF2B5EF4-FFF2-40B4-BE49-F238E27FC236}">
                      <a16:creationId xmlns:a16="http://schemas.microsoft.com/office/drawing/2014/main" id="{C0B2E6F4-A700-4685-8180-2474660A2FB8}"/>
                    </a:ext>
                  </a:extLst>
                </p:cNvPr>
                <p:cNvGrpSpPr>
                  <a:grpSpLocks/>
                </p:cNvGrpSpPr>
                <p:nvPr/>
              </p:nvGrpSpPr>
              <p:grpSpPr bwMode="auto">
                <a:xfrm>
                  <a:off x="697" y="1139"/>
                  <a:ext cx="142" cy="57"/>
                  <a:chOff x="697" y="1111"/>
                  <a:chExt cx="198" cy="113"/>
                </a:xfrm>
              </p:grpSpPr>
              <p:sp>
                <p:nvSpPr>
                  <p:cNvPr id="199" name="Oval 301">
                    <a:extLst>
                      <a:ext uri="{FF2B5EF4-FFF2-40B4-BE49-F238E27FC236}">
                        <a16:creationId xmlns:a16="http://schemas.microsoft.com/office/drawing/2014/main" id="{FA50F578-2790-4978-8655-71D797A72034}"/>
                      </a:ext>
                    </a:extLst>
                  </p:cNvPr>
                  <p:cNvSpPr>
                    <a:spLocks noChangeArrowheads="1"/>
                  </p:cNvSpPr>
                  <p:nvPr/>
                </p:nvSpPr>
                <p:spPr bwMode="auto">
                  <a:xfrm>
                    <a:off x="726"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00" name="Arc 302">
                    <a:extLst>
                      <a:ext uri="{FF2B5EF4-FFF2-40B4-BE49-F238E27FC236}">
                        <a16:creationId xmlns:a16="http://schemas.microsoft.com/office/drawing/2014/main" id="{A784F49A-D8F6-414B-9384-133B93BD1968}"/>
                      </a:ext>
                    </a:extLst>
                  </p:cNvPr>
                  <p:cNvSpPr>
                    <a:spLocks/>
                  </p:cNvSpPr>
                  <p:nvPr/>
                </p:nvSpPr>
                <p:spPr bwMode="auto">
                  <a:xfrm flipH="1">
                    <a:off x="697" y="1112"/>
                    <a:ext cx="28" cy="70"/>
                  </a:xfrm>
                  <a:custGeom>
                    <a:avLst/>
                    <a:gdLst>
                      <a:gd name="G0" fmla="+- 21600 0 0"/>
                      <a:gd name="G1" fmla="+- 21600 0 0"/>
                      <a:gd name="G2" fmla="+- 21600 0 0"/>
                      <a:gd name="T0" fmla="*/ 690 w 43200"/>
                      <a:gd name="T1" fmla="*/ 27016 h 27016"/>
                      <a:gd name="T2" fmla="*/ 43200 w 43200"/>
                      <a:gd name="T3" fmla="*/ 21600 h 27016"/>
                      <a:gd name="T4" fmla="*/ 21600 w 43200"/>
                      <a:gd name="T5" fmla="*/ 21600 h 27016"/>
                    </a:gdLst>
                    <a:ahLst/>
                    <a:cxnLst>
                      <a:cxn ang="0">
                        <a:pos x="T0" y="T1"/>
                      </a:cxn>
                      <a:cxn ang="0">
                        <a:pos x="T2" y="T3"/>
                      </a:cxn>
                      <a:cxn ang="0">
                        <a:pos x="T4" y="T5"/>
                      </a:cxn>
                    </a:cxnLst>
                    <a:rect l="0" t="0" r="r" b="b"/>
                    <a:pathLst>
                      <a:path w="43200" h="27016" fill="none" extrusionOk="0">
                        <a:moveTo>
                          <a:pt x="690" y="27015"/>
                        </a:moveTo>
                        <a:cubicBezTo>
                          <a:pt x="231" y="25247"/>
                          <a:pt x="0" y="23427"/>
                          <a:pt x="0" y="21600"/>
                        </a:cubicBezTo>
                        <a:cubicBezTo>
                          <a:pt x="0" y="9670"/>
                          <a:pt x="9670" y="0"/>
                          <a:pt x="21600" y="0"/>
                        </a:cubicBezTo>
                        <a:cubicBezTo>
                          <a:pt x="33529" y="0"/>
                          <a:pt x="43199" y="9670"/>
                          <a:pt x="43199" y="21599"/>
                        </a:cubicBezTo>
                      </a:path>
                      <a:path w="43200" h="27016" stroke="0" extrusionOk="0">
                        <a:moveTo>
                          <a:pt x="690" y="27015"/>
                        </a:moveTo>
                        <a:cubicBezTo>
                          <a:pt x="231" y="25247"/>
                          <a:pt x="0" y="23427"/>
                          <a:pt x="0" y="21600"/>
                        </a:cubicBezTo>
                        <a:cubicBezTo>
                          <a:pt x="0" y="9670"/>
                          <a:pt x="9670" y="0"/>
                          <a:pt x="21600" y="0"/>
                        </a:cubicBezTo>
                        <a:cubicBezTo>
                          <a:pt x="33529" y="0"/>
                          <a:pt x="43199" y="9670"/>
                          <a:pt x="43199" y="21599"/>
                        </a:cubicBezTo>
                        <a:lnTo>
                          <a:pt x="21600" y="21600"/>
                        </a:lnTo>
                        <a:close/>
                      </a:path>
                    </a:pathLst>
                  </a:custGeom>
                  <a:noFill/>
                  <a:ln w="9525">
                    <a:solidFill>
                      <a:srgbClr val="0000FF"/>
                    </a:solidFill>
                    <a:round/>
                    <a:headEnd/>
                    <a:tailEnd/>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01" name="Oval 303">
                    <a:extLst>
                      <a:ext uri="{FF2B5EF4-FFF2-40B4-BE49-F238E27FC236}">
                        <a16:creationId xmlns:a16="http://schemas.microsoft.com/office/drawing/2014/main" id="{11062C7D-7D62-43A3-B5F2-C88CF63A74A1}"/>
                      </a:ext>
                    </a:extLst>
                  </p:cNvPr>
                  <p:cNvSpPr>
                    <a:spLocks noChangeArrowheads="1"/>
                  </p:cNvSpPr>
                  <p:nvPr/>
                </p:nvSpPr>
                <p:spPr bwMode="auto">
                  <a:xfrm>
                    <a:off x="754"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02" name="Oval 304">
                    <a:extLst>
                      <a:ext uri="{FF2B5EF4-FFF2-40B4-BE49-F238E27FC236}">
                        <a16:creationId xmlns:a16="http://schemas.microsoft.com/office/drawing/2014/main" id="{2CFC988E-456A-456B-9ECD-E54FB74C48B8}"/>
                      </a:ext>
                    </a:extLst>
                  </p:cNvPr>
                  <p:cNvSpPr>
                    <a:spLocks noChangeArrowheads="1"/>
                  </p:cNvSpPr>
                  <p:nvPr/>
                </p:nvSpPr>
                <p:spPr bwMode="auto">
                  <a:xfrm>
                    <a:off x="782"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03" name="Oval 305">
                    <a:extLst>
                      <a:ext uri="{FF2B5EF4-FFF2-40B4-BE49-F238E27FC236}">
                        <a16:creationId xmlns:a16="http://schemas.microsoft.com/office/drawing/2014/main" id="{409D4DD0-39E2-44FF-9D4B-2DB0C246D5EC}"/>
                      </a:ext>
                    </a:extLst>
                  </p:cNvPr>
                  <p:cNvSpPr>
                    <a:spLocks noChangeArrowheads="1"/>
                  </p:cNvSpPr>
                  <p:nvPr/>
                </p:nvSpPr>
                <p:spPr bwMode="auto">
                  <a:xfrm>
                    <a:off x="810"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04" name="Oval 306">
                    <a:extLst>
                      <a:ext uri="{FF2B5EF4-FFF2-40B4-BE49-F238E27FC236}">
                        <a16:creationId xmlns:a16="http://schemas.microsoft.com/office/drawing/2014/main" id="{F5A453EF-FBE5-4894-A7BC-6424CB7A4A42}"/>
                      </a:ext>
                    </a:extLst>
                  </p:cNvPr>
                  <p:cNvSpPr>
                    <a:spLocks noChangeArrowheads="1"/>
                  </p:cNvSpPr>
                  <p:nvPr/>
                </p:nvSpPr>
                <p:spPr bwMode="auto">
                  <a:xfrm>
                    <a:off x="839"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sp>
                <p:nvSpPr>
                  <p:cNvPr id="205" name="Oval 307">
                    <a:extLst>
                      <a:ext uri="{FF2B5EF4-FFF2-40B4-BE49-F238E27FC236}">
                        <a16:creationId xmlns:a16="http://schemas.microsoft.com/office/drawing/2014/main" id="{B07FCA7F-B8A4-40F9-817A-591600C5090F}"/>
                      </a:ext>
                    </a:extLst>
                  </p:cNvPr>
                  <p:cNvSpPr>
                    <a:spLocks noChangeArrowheads="1"/>
                  </p:cNvSpPr>
                  <p:nvPr/>
                </p:nvSpPr>
                <p:spPr bwMode="auto">
                  <a:xfrm>
                    <a:off x="867" y="1111"/>
                    <a:ext cx="28" cy="113"/>
                  </a:xfrm>
                  <a:prstGeom prst="ellipse">
                    <a:avLst/>
                  </a:prstGeom>
                  <a:noFill/>
                  <a:ln w="9525" algn="ctr">
                    <a:solidFill>
                      <a:srgbClr val="0000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IN"/>
                  </a:p>
                </p:txBody>
              </p:sp>
            </p:grpSp>
            <p:sp>
              <p:nvSpPr>
                <p:cNvPr id="198" name="Line 308">
                  <a:extLst>
                    <a:ext uri="{FF2B5EF4-FFF2-40B4-BE49-F238E27FC236}">
                      <a16:creationId xmlns:a16="http://schemas.microsoft.com/office/drawing/2014/main" id="{96237E4B-AD32-4C35-A7A8-BA7D46DFB437}"/>
                    </a:ext>
                  </a:extLst>
                </p:cNvPr>
                <p:cNvSpPr>
                  <a:spLocks noChangeShapeType="1"/>
                </p:cNvSpPr>
                <p:nvPr/>
              </p:nvSpPr>
              <p:spPr bwMode="auto">
                <a:xfrm>
                  <a:off x="839" y="1168"/>
                  <a:ext cx="85"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p:grpSp>
          <p:sp>
            <p:nvSpPr>
              <p:cNvPr id="194" name="Line 309">
                <a:extLst>
                  <a:ext uri="{FF2B5EF4-FFF2-40B4-BE49-F238E27FC236}">
                    <a16:creationId xmlns:a16="http://schemas.microsoft.com/office/drawing/2014/main" id="{0A32C62F-37E7-4314-8AAB-1CC61252BE65}"/>
                  </a:ext>
                </a:extLst>
              </p:cNvPr>
              <p:cNvSpPr>
                <a:spLocks noChangeShapeType="1"/>
              </p:cNvSpPr>
              <p:nvPr/>
            </p:nvSpPr>
            <p:spPr bwMode="auto">
              <a:xfrm>
                <a:off x="4217" y="2873"/>
                <a:ext cx="0" cy="21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IN"/>
              </a:p>
            </p:txBody>
          </p:sp>
          <mc:AlternateContent xmlns:mc="http://schemas.openxmlformats.org/markup-compatibility/2006" xmlns:a14="http://schemas.microsoft.com/office/drawing/2010/main">
            <mc:Choice Requires="a14">
              <p:sp>
                <p:nvSpPr>
                  <p:cNvPr id="195" name="Object 310">
                    <a:extLst>
                      <a:ext uri="{FF2B5EF4-FFF2-40B4-BE49-F238E27FC236}">
                        <a16:creationId xmlns:a16="http://schemas.microsoft.com/office/drawing/2014/main" id="{A617D68E-3159-4A8C-AE72-1D6CFF9CBB64}"/>
                      </a:ext>
                    </a:extLst>
                  </p:cNvPr>
                  <p:cNvSpPr txBox="1"/>
                  <p:nvPr/>
                </p:nvSpPr>
                <p:spPr bwMode="auto">
                  <a:xfrm>
                    <a:off x="4259" y="2632"/>
                    <a:ext cx="135" cy="128"/>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4</m:t>
                              </m:r>
                            </m:sub>
                          </m:sSub>
                          <m:r>
                            <a:rPr lang="en-IN" i="1">
                              <a:solidFill>
                                <a:srgbClr val="000000"/>
                              </a:solidFill>
                              <a:latin typeface="Cambria Math" panose="02040503050406030204" pitchFamily="18" charset="0"/>
                            </a:rPr>
                            <m:t>′</m:t>
                          </m:r>
                        </m:oMath>
                      </m:oMathPara>
                    </a14:m>
                    <a:endParaRPr lang="en-IN"/>
                  </a:p>
                </p:txBody>
              </p:sp>
            </mc:Choice>
            <mc:Fallback xmlns="">
              <p:sp>
                <p:nvSpPr>
                  <p:cNvPr id="195" name="Object 310">
                    <a:extLst>
                      <a:ext uri="{FF2B5EF4-FFF2-40B4-BE49-F238E27FC236}">
                        <a16:creationId xmlns:a16="http://schemas.microsoft.com/office/drawing/2014/main" id="{A617D68E-3159-4A8C-AE72-1D6CFF9CBB64}"/>
                      </a:ext>
                    </a:extLst>
                  </p:cNvPr>
                  <p:cNvSpPr txBox="1">
                    <a:spLocks noRot="1" noChangeAspect="1" noMove="1" noResize="1" noEditPoints="1" noAdjustHandles="1" noChangeArrowheads="1" noChangeShapeType="1" noTextEdit="1"/>
                  </p:cNvSpPr>
                  <p:nvPr/>
                </p:nvSpPr>
                <p:spPr bwMode="auto">
                  <a:xfrm>
                    <a:off x="4259" y="2632"/>
                    <a:ext cx="135" cy="128"/>
                  </a:xfrm>
                  <a:prstGeom prst="rect">
                    <a:avLst/>
                  </a:prstGeom>
                  <a:blipFill>
                    <a:blip r:embed="rId27"/>
                    <a:stretch>
                      <a:fillRect r="-17143"/>
                    </a:stretch>
                  </a:blipFill>
                  <a:ln>
                    <a:noFill/>
                  </a:ln>
                  <a:effectLst/>
                </p:spPr>
                <p:txBody>
                  <a:bodyPr/>
                  <a:lstStyle/>
                  <a:p>
                    <a:r>
                      <a:rPr lang="en-IN">
                        <a:noFill/>
                      </a:rPr>
                      <a:t> </a:t>
                    </a:r>
                  </a:p>
                </p:txBody>
              </p:sp>
            </mc:Fallback>
          </mc:AlternateContent>
        </p:grpSp>
      </p:grpSp>
      <p:sp>
        <p:nvSpPr>
          <p:cNvPr id="280" name="Text Box 314">
            <a:extLst>
              <a:ext uri="{FF2B5EF4-FFF2-40B4-BE49-F238E27FC236}">
                <a16:creationId xmlns:a16="http://schemas.microsoft.com/office/drawing/2014/main" id="{16D44A67-18D6-45B4-8722-C9D7849941FA}"/>
              </a:ext>
            </a:extLst>
          </p:cNvPr>
          <p:cNvSpPr txBox="1">
            <a:spLocks noChangeArrowheads="1"/>
          </p:cNvSpPr>
          <p:nvPr/>
        </p:nvSpPr>
        <p:spPr bwMode="auto">
          <a:xfrm>
            <a:off x="730655" y="4993640"/>
            <a:ext cx="3615390" cy="525401"/>
          </a:xfrm>
          <a:prstGeom prst="rect">
            <a:avLst/>
          </a:prstGeom>
          <a:noFill/>
          <a:ln>
            <a:noFill/>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just"/>
            <a:r>
              <a:rPr lang="en-US" altLang="en-US" sz="1400" dirty="0"/>
              <a:t>Ladder Structure for Elliptic Low Pass Filter</a:t>
            </a:r>
          </a:p>
          <a:p>
            <a:pPr algn="just"/>
            <a:r>
              <a:rPr lang="en-US" altLang="en-US" sz="1400" dirty="0"/>
              <a:t>                 (Series Shunt-Resonant)</a:t>
            </a:r>
            <a:endParaRPr lang="en-MY" altLang="en-US" sz="1400" dirty="0"/>
          </a:p>
        </p:txBody>
      </p:sp>
      <p:sp>
        <p:nvSpPr>
          <p:cNvPr id="281" name="Text Box 315">
            <a:extLst>
              <a:ext uri="{FF2B5EF4-FFF2-40B4-BE49-F238E27FC236}">
                <a16:creationId xmlns:a16="http://schemas.microsoft.com/office/drawing/2014/main" id="{AC692BAC-65CB-46CF-9DFA-A8E090E7895D}"/>
              </a:ext>
            </a:extLst>
          </p:cNvPr>
          <p:cNvSpPr txBox="1">
            <a:spLocks noChangeArrowheads="1"/>
          </p:cNvSpPr>
          <p:nvPr/>
        </p:nvSpPr>
        <p:spPr bwMode="auto">
          <a:xfrm>
            <a:off x="4538208" y="4991031"/>
            <a:ext cx="3615390" cy="525401"/>
          </a:xfrm>
          <a:prstGeom prst="rect">
            <a:avLst/>
          </a:prstGeom>
          <a:noFill/>
          <a:ln>
            <a:noFill/>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just"/>
            <a:r>
              <a:rPr lang="en-US" altLang="en-US" sz="1400" dirty="0"/>
              <a:t>Ladder Structure for Elliptic Low Pass Filter</a:t>
            </a:r>
          </a:p>
          <a:p>
            <a:pPr algn="just"/>
            <a:r>
              <a:rPr lang="en-US" altLang="en-US" sz="1400" dirty="0"/>
              <a:t>                 (Shunt Series-Resonant)</a:t>
            </a:r>
            <a:endParaRPr lang="en-MY" altLang="en-US" sz="1400" dirty="0"/>
          </a:p>
        </p:txBody>
      </p:sp>
      <p:sp>
        <p:nvSpPr>
          <p:cNvPr id="282" name="Text Box 316">
            <a:extLst>
              <a:ext uri="{FF2B5EF4-FFF2-40B4-BE49-F238E27FC236}">
                <a16:creationId xmlns:a16="http://schemas.microsoft.com/office/drawing/2014/main" id="{FAA60205-117B-4085-9669-58884F8245E7}"/>
              </a:ext>
            </a:extLst>
          </p:cNvPr>
          <p:cNvSpPr txBox="1">
            <a:spLocks noChangeArrowheads="1"/>
          </p:cNvSpPr>
          <p:nvPr/>
        </p:nvSpPr>
        <p:spPr bwMode="auto">
          <a:xfrm>
            <a:off x="656199" y="5777935"/>
            <a:ext cx="6837426" cy="371513"/>
          </a:xfrm>
          <a:prstGeom prst="rect">
            <a:avLst/>
          </a:prstGeom>
          <a:noFill/>
          <a:ln>
            <a:noFill/>
          </a:ln>
          <a:effectLst/>
          <a:extLst>
            <a:ext uri="{909E8E84-426E-40DD-AFC4-6F175D3DCCD1}">
              <a14:hiddenFill xmlns:a14="http://schemas.microsoft.com/office/drawing/2010/main">
                <a:gradFill rotWithShape="1">
                  <a:gsLst>
                    <a:gs pos="0">
                      <a:srgbClr val="CCFFFF"/>
                    </a:gs>
                    <a:gs pos="100000">
                      <a:srgbClr val="FFFFFF"/>
                    </a:gs>
                  </a:gsLst>
                  <a:lin ang="18900000" scaled="1"/>
                </a:gra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just"/>
            <a:r>
              <a:rPr lang="en-US" altLang="en-US" dirty="0"/>
              <a:t>Figure is for odd N. For even N the terminations will not be same.</a:t>
            </a:r>
            <a:endParaRPr lang="en-MY" altLang="en-US" dirty="0"/>
          </a:p>
        </p:txBody>
      </p:sp>
      <p:grpSp>
        <p:nvGrpSpPr>
          <p:cNvPr id="283" name="Group 282">
            <a:extLst>
              <a:ext uri="{FF2B5EF4-FFF2-40B4-BE49-F238E27FC236}">
                <a16:creationId xmlns:a16="http://schemas.microsoft.com/office/drawing/2014/main" id="{563EB658-0F0A-43F5-942E-F8CBDD2F76A6}"/>
              </a:ext>
            </a:extLst>
          </p:cNvPr>
          <p:cNvGrpSpPr/>
          <p:nvPr/>
        </p:nvGrpSpPr>
        <p:grpSpPr>
          <a:xfrm>
            <a:off x="6260497" y="1644590"/>
            <a:ext cx="2592018" cy="942553"/>
            <a:chOff x="1580086" y="4618233"/>
            <a:chExt cx="1953087" cy="710214"/>
          </a:xfrm>
        </p:grpSpPr>
        <p:sp>
          <p:nvSpPr>
            <p:cNvPr id="284" name="Rectangle: Rounded Corners 283">
              <a:extLst>
                <a:ext uri="{FF2B5EF4-FFF2-40B4-BE49-F238E27FC236}">
                  <a16:creationId xmlns:a16="http://schemas.microsoft.com/office/drawing/2014/main" id="{F6DF4F69-FB2F-4222-AC9B-96210F847116}"/>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85" name="Group 284">
              <a:extLst>
                <a:ext uri="{FF2B5EF4-FFF2-40B4-BE49-F238E27FC236}">
                  <a16:creationId xmlns:a16="http://schemas.microsoft.com/office/drawing/2014/main" id="{C82C3BE5-2031-4A3B-8EE1-2BB046E252E3}"/>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13" name="Freeform: Shape 312">
                <a:extLst>
                  <a:ext uri="{FF2B5EF4-FFF2-40B4-BE49-F238E27FC236}">
                    <a16:creationId xmlns:a16="http://schemas.microsoft.com/office/drawing/2014/main" id="{502BA2CD-649D-43C1-8A9C-B92293DAB88B}"/>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4" name="Freeform: Shape 313">
                <a:extLst>
                  <a:ext uri="{FF2B5EF4-FFF2-40B4-BE49-F238E27FC236}">
                    <a16:creationId xmlns:a16="http://schemas.microsoft.com/office/drawing/2014/main" id="{9E9D3016-032A-4455-BD89-BEA76B962F6F}"/>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5" name="Freeform: Shape 314">
                <a:extLst>
                  <a:ext uri="{FF2B5EF4-FFF2-40B4-BE49-F238E27FC236}">
                    <a16:creationId xmlns:a16="http://schemas.microsoft.com/office/drawing/2014/main" id="{53667958-5734-43A8-9CA6-572495BCBD91}"/>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6" name="Freeform: Shape 315">
                <a:extLst>
                  <a:ext uri="{FF2B5EF4-FFF2-40B4-BE49-F238E27FC236}">
                    <a16:creationId xmlns:a16="http://schemas.microsoft.com/office/drawing/2014/main" id="{B4BEA150-DBD3-47A9-AB8F-D3BF52A5C0D2}"/>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7" name="Freeform: Shape 316">
                <a:extLst>
                  <a:ext uri="{FF2B5EF4-FFF2-40B4-BE49-F238E27FC236}">
                    <a16:creationId xmlns:a16="http://schemas.microsoft.com/office/drawing/2014/main" id="{8EB0AADA-997B-4E67-9567-CFA9F6EE96D9}"/>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8" name="Freeform: Shape 317">
                <a:extLst>
                  <a:ext uri="{FF2B5EF4-FFF2-40B4-BE49-F238E27FC236}">
                    <a16:creationId xmlns:a16="http://schemas.microsoft.com/office/drawing/2014/main" id="{0F358818-5E51-4C28-87EC-675A20CC173F}"/>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9" name="Freeform: Shape 318">
                <a:extLst>
                  <a:ext uri="{FF2B5EF4-FFF2-40B4-BE49-F238E27FC236}">
                    <a16:creationId xmlns:a16="http://schemas.microsoft.com/office/drawing/2014/main" id="{367D64A2-DBF9-4479-9CAA-31FCE4E4650D}"/>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86" name="Group 285">
              <a:extLst>
                <a:ext uri="{FF2B5EF4-FFF2-40B4-BE49-F238E27FC236}">
                  <a16:creationId xmlns:a16="http://schemas.microsoft.com/office/drawing/2014/main" id="{22FE0FEB-AB8F-42AF-B74F-1ACA3DDEFB89}"/>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06" name="Freeform: Shape 305">
                <a:extLst>
                  <a:ext uri="{FF2B5EF4-FFF2-40B4-BE49-F238E27FC236}">
                    <a16:creationId xmlns:a16="http://schemas.microsoft.com/office/drawing/2014/main" id="{5D38FABD-3715-4751-B15E-04463981D9AC}"/>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7" name="Freeform: Shape 306">
                <a:extLst>
                  <a:ext uri="{FF2B5EF4-FFF2-40B4-BE49-F238E27FC236}">
                    <a16:creationId xmlns:a16="http://schemas.microsoft.com/office/drawing/2014/main" id="{FDEF30C1-970A-41CC-A813-45BDF643967E}"/>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8" name="Freeform: Shape 307">
                <a:extLst>
                  <a:ext uri="{FF2B5EF4-FFF2-40B4-BE49-F238E27FC236}">
                    <a16:creationId xmlns:a16="http://schemas.microsoft.com/office/drawing/2014/main" id="{3EFA0F0E-7AE2-4D95-9552-C4C782E493B3}"/>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9" name="Freeform: Shape 308">
                <a:extLst>
                  <a:ext uri="{FF2B5EF4-FFF2-40B4-BE49-F238E27FC236}">
                    <a16:creationId xmlns:a16="http://schemas.microsoft.com/office/drawing/2014/main" id="{0C4CBE63-7420-43E5-B4A4-0B028BE0C1DF}"/>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0" name="Freeform: Shape 309">
                <a:extLst>
                  <a:ext uri="{FF2B5EF4-FFF2-40B4-BE49-F238E27FC236}">
                    <a16:creationId xmlns:a16="http://schemas.microsoft.com/office/drawing/2014/main" id="{BC7459FC-E8A7-4B35-9B85-DAD219BBA65B}"/>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1" name="Freeform: Shape 310">
                <a:extLst>
                  <a:ext uri="{FF2B5EF4-FFF2-40B4-BE49-F238E27FC236}">
                    <a16:creationId xmlns:a16="http://schemas.microsoft.com/office/drawing/2014/main" id="{4F8C6757-B6B9-4CF7-9C9C-53137CF7FAC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2" name="Freeform: Shape 311">
                <a:extLst>
                  <a:ext uri="{FF2B5EF4-FFF2-40B4-BE49-F238E27FC236}">
                    <a16:creationId xmlns:a16="http://schemas.microsoft.com/office/drawing/2014/main" id="{968E7492-BA38-4A5F-B0D0-293EDCFB7BC0}"/>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87" name="Group 286">
              <a:extLst>
                <a:ext uri="{FF2B5EF4-FFF2-40B4-BE49-F238E27FC236}">
                  <a16:creationId xmlns:a16="http://schemas.microsoft.com/office/drawing/2014/main" id="{204A27F8-C717-47B5-B4E8-BF2549F959A7}"/>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99" name="Freeform: Shape 298">
                <a:extLst>
                  <a:ext uri="{FF2B5EF4-FFF2-40B4-BE49-F238E27FC236}">
                    <a16:creationId xmlns:a16="http://schemas.microsoft.com/office/drawing/2014/main" id="{0920D798-E266-4A6F-A969-6D572F03571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0" name="Freeform: Shape 299">
                <a:extLst>
                  <a:ext uri="{FF2B5EF4-FFF2-40B4-BE49-F238E27FC236}">
                    <a16:creationId xmlns:a16="http://schemas.microsoft.com/office/drawing/2014/main" id="{7B4C803C-7B8A-4B15-B3E9-3E12FE88EC41}"/>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1" name="Freeform: Shape 300">
                <a:extLst>
                  <a:ext uri="{FF2B5EF4-FFF2-40B4-BE49-F238E27FC236}">
                    <a16:creationId xmlns:a16="http://schemas.microsoft.com/office/drawing/2014/main" id="{73EFC2F4-F733-4C77-94DA-6998CCFA6CEA}"/>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2" name="Freeform: Shape 301">
                <a:extLst>
                  <a:ext uri="{FF2B5EF4-FFF2-40B4-BE49-F238E27FC236}">
                    <a16:creationId xmlns:a16="http://schemas.microsoft.com/office/drawing/2014/main" id="{072F9948-A00E-46B7-BEE8-8C46DCE4B2EC}"/>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3" name="Freeform: Shape 302">
                <a:extLst>
                  <a:ext uri="{FF2B5EF4-FFF2-40B4-BE49-F238E27FC236}">
                    <a16:creationId xmlns:a16="http://schemas.microsoft.com/office/drawing/2014/main" id="{5B26563B-75D7-4599-B543-145D31656A4F}"/>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D4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4" name="Freeform: Shape 303">
                <a:extLst>
                  <a:ext uri="{FF2B5EF4-FFF2-40B4-BE49-F238E27FC236}">
                    <a16:creationId xmlns:a16="http://schemas.microsoft.com/office/drawing/2014/main" id="{B3AE899F-5494-4D16-980A-B9FE4FCC64DD}"/>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5" name="Freeform: Shape 304">
                <a:extLst>
                  <a:ext uri="{FF2B5EF4-FFF2-40B4-BE49-F238E27FC236}">
                    <a16:creationId xmlns:a16="http://schemas.microsoft.com/office/drawing/2014/main" id="{B3A5DE10-C8D6-4C7C-80A4-15B18A8EDCE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88" name="Group 287">
              <a:extLst>
                <a:ext uri="{FF2B5EF4-FFF2-40B4-BE49-F238E27FC236}">
                  <a16:creationId xmlns:a16="http://schemas.microsoft.com/office/drawing/2014/main" id="{6B641D2A-F4DF-46F7-85D7-52F3C712233C}"/>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292" name="Freeform: Shape 291">
                <a:extLst>
                  <a:ext uri="{FF2B5EF4-FFF2-40B4-BE49-F238E27FC236}">
                    <a16:creationId xmlns:a16="http://schemas.microsoft.com/office/drawing/2014/main" id="{EB182DC4-A50C-4518-9AF8-7B87414B45BC}"/>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3" name="Freeform: Shape 292">
                <a:extLst>
                  <a:ext uri="{FF2B5EF4-FFF2-40B4-BE49-F238E27FC236}">
                    <a16:creationId xmlns:a16="http://schemas.microsoft.com/office/drawing/2014/main" id="{0011A869-F765-485C-BA8E-F3216FBCE06C}"/>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4" name="Freeform: Shape 293">
                <a:extLst>
                  <a:ext uri="{FF2B5EF4-FFF2-40B4-BE49-F238E27FC236}">
                    <a16:creationId xmlns:a16="http://schemas.microsoft.com/office/drawing/2014/main" id="{A0FD218B-C492-4BEC-AF3C-C57228015EE7}"/>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5" name="Freeform: Shape 294">
                <a:extLst>
                  <a:ext uri="{FF2B5EF4-FFF2-40B4-BE49-F238E27FC236}">
                    <a16:creationId xmlns:a16="http://schemas.microsoft.com/office/drawing/2014/main" id="{8168915B-E5C9-46B6-BAEE-973667BC9AA4}"/>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6" name="Freeform: Shape 295">
                <a:extLst>
                  <a:ext uri="{FF2B5EF4-FFF2-40B4-BE49-F238E27FC236}">
                    <a16:creationId xmlns:a16="http://schemas.microsoft.com/office/drawing/2014/main" id="{4F8BD8A2-B4A2-4700-9670-57F61E01141E}"/>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7" name="Freeform: Shape 296">
                <a:extLst>
                  <a:ext uri="{FF2B5EF4-FFF2-40B4-BE49-F238E27FC236}">
                    <a16:creationId xmlns:a16="http://schemas.microsoft.com/office/drawing/2014/main" id="{9A538F89-9D70-4D40-ACB7-18874C4D8641}"/>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8" name="Freeform: Shape 297">
                <a:extLst>
                  <a:ext uri="{FF2B5EF4-FFF2-40B4-BE49-F238E27FC236}">
                    <a16:creationId xmlns:a16="http://schemas.microsoft.com/office/drawing/2014/main" id="{C5D544F5-6557-41A1-AB8A-11D66ACA7120}"/>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89" name="Group 288">
              <a:extLst>
                <a:ext uri="{FF2B5EF4-FFF2-40B4-BE49-F238E27FC236}">
                  <a16:creationId xmlns:a16="http://schemas.microsoft.com/office/drawing/2014/main" id="{93775D93-EAFD-4E50-BD90-8D926FD09CF8}"/>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290" name="Oval 289">
                <a:extLst>
                  <a:ext uri="{FF2B5EF4-FFF2-40B4-BE49-F238E27FC236}">
                    <a16:creationId xmlns:a16="http://schemas.microsoft.com/office/drawing/2014/main" id="{DD4B5CCA-9C4B-4F33-9413-E0FB3CC3A4D5}"/>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1" name="Oval 290">
                <a:extLst>
                  <a:ext uri="{FF2B5EF4-FFF2-40B4-BE49-F238E27FC236}">
                    <a16:creationId xmlns:a16="http://schemas.microsoft.com/office/drawing/2014/main" id="{308E14DD-AB9E-4C4A-8709-607473A5A265}"/>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3382786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0D48-3074-436A-A387-E084A024C97D}"/>
              </a:ext>
            </a:extLst>
          </p:cNvPr>
          <p:cNvSpPr>
            <a:spLocks noGrp="1"/>
          </p:cNvSpPr>
          <p:nvPr>
            <p:ph type="title"/>
          </p:nvPr>
        </p:nvSpPr>
        <p:spPr/>
        <p:txBody>
          <a:bodyPr/>
          <a:lstStyle/>
          <a:p>
            <a:r>
              <a:rPr lang="en-IN" dirty="0"/>
              <a:t>Elliptic Low Pass Filter Design</a:t>
            </a:r>
          </a:p>
        </p:txBody>
      </p:sp>
      <p:sp>
        <p:nvSpPr>
          <p:cNvPr id="3" name="Date Placeholder 2">
            <a:extLst>
              <a:ext uri="{FF2B5EF4-FFF2-40B4-BE49-F238E27FC236}">
                <a16:creationId xmlns:a16="http://schemas.microsoft.com/office/drawing/2014/main" id="{65B0BB68-D748-4367-B274-4D807CA1EE5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8388D82-C161-47D6-A0C5-B02B34E2C85D}"/>
              </a:ext>
            </a:extLst>
          </p:cNvPr>
          <p:cNvSpPr>
            <a:spLocks noGrp="1"/>
          </p:cNvSpPr>
          <p:nvPr>
            <p:ph type="sldNum" sz="quarter" idx="12"/>
          </p:nvPr>
        </p:nvSpPr>
        <p:spPr/>
        <p:txBody>
          <a:bodyPr/>
          <a:lstStyle/>
          <a:p>
            <a:fld id="{2495F090-CA2D-44FF-B42B-1156B48CA943}" type="slidenum">
              <a:rPr lang="en-IN" smtClean="0"/>
              <a:t>38</a:t>
            </a:fld>
            <a:endParaRPr lang="en-IN"/>
          </a:p>
        </p:txBody>
      </p:sp>
      <p:sp>
        <p:nvSpPr>
          <p:cNvPr id="5" name="TextBox 4">
            <a:extLst>
              <a:ext uri="{FF2B5EF4-FFF2-40B4-BE49-F238E27FC236}">
                <a16:creationId xmlns:a16="http://schemas.microsoft.com/office/drawing/2014/main" id="{6FC57234-2F68-4233-ADDD-C298D714AEF1}"/>
              </a:ext>
            </a:extLst>
          </p:cNvPr>
          <p:cNvSpPr txBox="1"/>
          <p:nvPr/>
        </p:nvSpPr>
        <p:spPr>
          <a:xfrm>
            <a:off x="628650" y="701336"/>
            <a:ext cx="8515350" cy="738664"/>
          </a:xfrm>
          <a:prstGeom prst="rect">
            <a:avLst/>
          </a:prstGeom>
          <a:noFill/>
        </p:spPr>
        <p:txBody>
          <a:bodyPr wrap="square" rtlCol="0">
            <a:spAutoFit/>
          </a:bodyPr>
          <a:lstStyle/>
          <a:p>
            <a:r>
              <a:rPr lang="en-IN" sz="1400" dirty="0"/>
              <a:t>Elliptic Filters do not have exact match on both the ports. For a given Stop Band Attenuation, a certain mismatch has to be acceptable. Unlike Butterworth and Tchebyshev designs, Elliptic filters do not have stop band attenuation charts but rather a set of tables for different pass band attenuation.</a:t>
            </a:r>
          </a:p>
        </p:txBody>
      </p:sp>
      <p:graphicFrame>
        <p:nvGraphicFramePr>
          <p:cNvPr id="6" name="Group 1474">
            <a:extLst>
              <a:ext uri="{FF2B5EF4-FFF2-40B4-BE49-F238E27FC236}">
                <a16:creationId xmlns:a16="http://schemas.microsoft.com/office/drawing/2014/main" id="{ED875379-A51E-4EC7-92EA-E7282E5B6921}"/>
              </a:ext>
            </a:extLst>
          </p:cNvPr>
          <p:cNvGraphicFramePr>
            <a:graphicFrameLocks noGrp="1"/>
          </p:cNvGraphicFramePr>
          <p:nvPr>
            <p:extLst>
              <p:ext uri="{D42A27DB-BD31-4B8C-83A1-F6EECF244321}">
                <p14:modId xmlns:p14="http://schemas.microsoft.com/office/powerpoint/2010/main" val="2503419591"/>
              </p:ext>
            </p:extLst>
          </p:nvPr>
        </p:nvGraphicFramePr>
        <p:xfrm>
          <a:off x="707520" y="1470418"/>
          <a:ext cx="6070600" cy="4741440"/>
        </p:xfrm>
        <a:graphic>
          <a:graphicData uri="http://schemas.openxmlformats.org/drawingml/2006/table">
            <a:tbl>
              <a:tblPr/>
              <a:tblGrid>
                <a:gridCol w="558800">
                  <a:extLst>
                    <a:ext uri="{9D8B030D-6E8A-4147-A177-3AD203B41FA5}">
                      <a16:colId xmlns:a16="http://schemas.microsoft.com/office/drawing/2014/main" val="2285716517"/>
                    </a:ext>
                  </a:extLst>
                </a:gridCol>
                <a:gridCol w="609600">
                  <a:extLst>
                    <a:ext uri="{9D8B030D-6E8A-4147-A177-3AD203B41FA5}">
                      <a16:colId xmlns:a16="http://schemas.microsoft.com/office/drawing/2014/main" val="3790170902"/>
                    </a:ext>
                  </a:extLst>
                </a:gridCol>
                <a:gridCol w="635000">
                  <a:extLst>
                    <a:ext uri="{9D8B030D-6E8A-4147-A177-3AD203B41FA5}">
                      <a16:colId xmlns:a16="http://schemas.microsoft.com/office/drawing/2014/main" val="1666462118"/>
                    </a:ext>
                  </a:extLst>
                </a:gridCol>
                <a:gridCol w="609600">
                  <a:extLst>
                    <a:ext uri="{9D8B030D-6E8A-4147-A177-3AD203B41FA5}">
                      <a16:colId xmlns:a16="http://schemas.microsoft.com/office/drawing/2014/main" val="3270424003"/>
                    </a:ext>
                  </a:extLst>
                </a:gridCol>
                <a:gridCol w="609600">
                  <a:extLst>
                    <a:ext uri="{9D8B030D-6E8A-4147-A177-3AD203B41FA5}">
                      <a16:colId xmlns:a16="http://schemas.microsoft.com/office/drawing/2014/main" val="2976790840"/>
                    </a:ext>
                  </a:extLst>
                </a:gridCol>
                <a:gridCol w="609600">
                  <a:extLst>
                    <a:ext uri="{9D8B030D-6E8A-4147-A177-3AD203B41FA5}">
                      <a16:colId xmlns:a16="http://schemas.microsoft.com/office/drawing/2014/main" val="3190726914"/>
                    </a:ext>
                  </a:extLst>
                </a:gridCol>
                <a:gridCol w="609600">
                  <a:extLst>
                    <a:ext uri="{9D8B030D-6E8A-4147-A177-3AD203B41FA5}">
                      <a16:colId xmlns:a16="http://schemas.microsoft.com/office/drawing/2014/main" val="314277247"/>
                    </a:ext>
                  </a:extLst>
                </a:gridCol>
                <a:gridCol w="609600">
                  <a:extLst>
                    <a:ext uri="{9D8B030D-6E8A-4147-A177-3AD203B41FA5}">
                      <a16:colId xmlns:a16="http://schemas.microsoft.com/office/drawing/2014/main" val="3629661931"/>
                    </a:ext>
                  </a:extLst>
                </a:gridCol>
                <a:gridCol w="609600">
                  <a:extLst>
                    <a:ext uri="{9D8B030D-6E8A-4147-A177-3AD203B41FA5}">
                      <a16:colId xmlns:a16="http://schemas.microsoft.com/office/drawing/2014/main" val="316188740"/>
                    </a:ext>
                  </a:extLst>
                </a:gridCol>
                <a:gridCol w="609600">
                  <a:extLst>
                    <a:ext uri="{9D8B030D-6E8A-4147-A177-3AD203B41FA5}">
                      <a16:colId xmlns:a16="http://schemas.microsoft.com/office/drawing/2014/main" val="3072061290"/>
                    </a:ext>
                  </a:extLst>
                </a:gridCol>
              </a:tblGrid>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N</a:t>
                      </a:r>
                      <a:endPar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Amin (dB)</a:t>
                      </a:r>
                      <a:endPar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40174662"/>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1.4493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13.5698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0.7427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0.7096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0.5412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0.7427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4812998"/>
                  </a:ext>
                </a:extLst>
              </a:tr>
              <a:tr h="187325">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1.6949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18.8571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0.8333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0.8439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0.3252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0.8333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07333112"/>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24.0012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0.8949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0.9375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0.207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0.8949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21111272"/>
                  </a:ext>
                </a:extLst>
              </a:tr>
              <a:tr h="187325">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30.5161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0.9471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1.0173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0.1205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0.9471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8779654"/>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12.0856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0.3714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0.5664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1.0929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1.1194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0.9244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72811"/>
                  </a:ext>
                </a:extLst>
              </a:tr>
              <a:tr h="187325">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1.2425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14.1259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0.4282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0.6437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0.8902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1.1445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0.9289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1553648"/>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1.2977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16.5343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0.4877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0.7284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0.7155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1.1728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0.9322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51892360"/>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1.3962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20.3012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0.5675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0.8467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0.5261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1.2138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0.9345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34161195"/>
                  </a:ext>
                </a:extLst>
              </a:tr>
              <a:tr h="187325">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23.7378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0.6282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0.9401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0.4073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1.2471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0.9352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82479113"/>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1.709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29.5343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0.7094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1.0688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0.273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1.2943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0.9348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07298103"/>
                  </a:ext>
                </a:extLst>
              </a:tr>
              <a:tr h="187325">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36.0438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0.7755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1.1765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0.1796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1.3347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0.9352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420575"/>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13.8785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0.7081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0.7663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0.7357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1.1276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0.2014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4.3812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0.0499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7304335"/>
                  </a:ext>
                </a:extLst>
              </a:tr>
              <a:tr h="187325">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20.0291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0.813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0.9242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0.4934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1.2245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0.3719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2.135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0.2913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25373084"/>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1.1494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24.5451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0.8726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1.0084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0.3845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1.3097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0.4991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1.445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0.4302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95290556"/>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28.3031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0.9144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1.0652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0.3163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1.382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0.6013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1.0933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0.5297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50999"/>
                  </a:ext>
                </a:extLst>
              </a:tr>
              <a:tr h="187325">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31.4911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0.9448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1.106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0.2694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1.4415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0.6829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0.8827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0.604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26674064"/>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1.2987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34.2484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0.9681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1.1366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0.2352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1.4904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0.7489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0.7426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0.6615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0135583"/>
                  </a:ext>
                </a:extLst>
              </a:tr>
              <a:tr h="187325">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1.4085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39.5947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1.0058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1.1862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0.1816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1.5771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0.8638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0.5436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0.7578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13402709"/>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1.6129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47.5698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1.0481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1.2416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0.1244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1.6843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1.0031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0.354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0.8692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59040742"/>
                  </a:ext>
                </a:extLst>
              </a:tr>
              <a:tr h="187325">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1.8182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54.0215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1.073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1.2741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0.0919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1.7522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1.0903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0.255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0.9367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57930320"/>
                  </a:ext>
                </a:extLst>
              </a:tr>
              <a:tr h="188913">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58.9117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1.0876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1.2932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0.0732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1.7939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1.1433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0.2004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0.9772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66058345"/>
                  </a:ext>
                </a:extLst>
              </a:tr>
            </a:tbl>
          </a:graphicData>
        </a:graphic>
      </p:graphicFrame>
      <p:grpSp>
        <p:nvGrpSpPr>
          <p:cNvPr id="7" name="Group 1470">
            <a:extLst>
              <a:ext uri="{FF2B5EF4-FFF2-40B4-BE49-F238E27FC236}">
                <a16:creationId xmlns:a16="http://schemas.microsoft.com/office/drawing/2014/main" id="{D5754932-8A75-4902-AAC4-AEE4D4C88999}"/>
              </a:ext>
            </a:extLst>
          </p:cNvPr>
          <p:cNvGrpSpPr>
            <a:grpSpLocks/>
          </p:cNvGrpSpPr>
          <p:nvPr/>
        </p:nvGrpSpPr>
        <p:grpSpPr bwMode="auto">
          <a:xfrm>
            <a:off x="1301041" y="1440000"/>
            <a:ext cx="5216525" cy="252412"/>
            <a:chOff x="786" y="795"/>
            <a:chExt cx="3286" cy="159"/>
          </a:xfrm>
        </p:grpSpPr>
        <mc:AlternateContent xmlns:mc="http://schemas.openxmlformats.org/markup-compatibility/2006" xmlns:a14="http://schemas.microsoft.com/office/drawing/2010/main">
          <mc:Choice Requires="a14">
            <p:sp>
              <p:nvSpPr>
                <p:cNvPr id="8" name="Object 1462">
                  <a:extLst>
                    <a:ext uri="{FF2B5EF4-FFF2-40B4-BE49-F238E27FC236}">
                      <a16:creationId xmlns:a16="http://schemas.microsoft.com/office/drawing/2014/main" id="{61F82B6B-2901-477D-A67C-406C72F3D3C2}"/>
                    </a:ext>
                  </a:extLst>
                </p:cNvPr>
                <p:cNvSpPr txBox="1"/>
                <p:nvPr/>
              </p:nvSpPr>
              <p:spPr bwMode="auto">
                <a:xfrm>
                  <a:off x="786" y="810"/>
                  <a:ext cx="288"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f>
                          <m:fPr>
                            <m:type m:val="lin"/>
                            <m:ctrlPr>
                              <a:rPr lang="en-IN" i="1">
                                <a:solidFill>
                                  <a:srgbClr val="000000"/>
                                </a:solidFill>
                                <a:latin typeface="Cambria Math" panose="02040503050406030204" pitchFamily="18" charset="0"/>
                              </a:rPr>
                            </m:ctrlPr>
                          </m:fPr>
                          <m:num>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𝜔</m:t>
                                </m:r>
                              </m:e>
                              <m:sub>
                                <m:r>
                                  <a:rPr lang="en-IN" i="1">
                                    <a:solidFill>
                                      <a:srgbClr val="000000"/>
                                    </a:solidFill>
                                    <a:latin typeface="Cambria Math" panose="02040503050406030204" pitchFamily="18" charset="0"/>
                                  </a:rPr>
                                  <m:t>∞</m:t>
                                </m:r>
                              </m:sub>
                            </m:sSub>
                          </m:num>
                          <m:den>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𝜔</m:t>
                                </m:r>
                              </m:e>
                              <m:sub>
                                <m:r>
                                  <a:rPr lang="en-IN" i="1">
                                    <a:solidFill>
                                      <a:srgbClr val="000000"/>
                                    </a:solidFill>
                                    <a:latin typeface="Cambria Math" panose="02040503050406030204" pitchFamily="18" charset="0"/>
                                  </a:rPr>
                                  <m:t>𝑐</m:t>
                                </m:r>
                              </m:sub>
                            </m:sSub>
                          </m:den>
                        </m:f>
                      </m:oMath>
                    </m:oMathPara>
                  </a14:m>
                  <a:endParaRPr lang="en-IN"/>
                </a:p>
              </p:txBody>
            </p:sp>
          </mc:Choice>
          <mc:Fallback xmlns="">
            <p:sp>
              <p:nvSpPr>
                <p:cNvPr id="8" name="Object 1462">
                  <a:extLst>
                    <a:ext uri="{FF2B5EF4-FFF2-40B4-BE49-F238E27FC236}">
                      <a16:creationId xmlns:a16="http://schemas.microsoft.com/office/drawing/2014/main" id="{61F82B6B-2901-477D-A67C-406C72F3D3C2}"/>
                    </a:ext>
                  </a:extLst>
                </p:cNvPr>
                <p:cNvSpPr txBox="1">
                  <a:spLocks noRot="1" noChangeAspect="1" noMove="1" noResize="1" noEditPoints="1" noAdjustHandles="1" noChangeArrowheads="1" noChangeShapeType="1" noTextEdit="1"/>
                </p:cNvSpPr>
                <p:nvPr/>
              </p:nvSpPr>
              <p:spPr bwMode="auto">
                <a:xfrm>
                  <a:off x="786" y="810"/>
                  <a:ext cx="288" cy="144"/>
                </a:xfrm>
                <a:prstGeom prst="rect">
                  <a:avLst/>
                </a:prstGeom>
                <a:blipFill>
                  <a:blip r:embed="rId2"/>
                  <a:stretch>
                    <a:fillRect t="-81579" r="-60000" b="-134211"/>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 name="Object 1463">
                  <a:extLst>
                    <a:ext uri="{FF2B5EF4-FFF2-40B4-BE49-F238E27FC236}">
                      <a16:creationId xmlns:a16="http://schemas.microsoft.com/office/drawing/2014/main" id="{4BBCD1C6-843E-4A87-BD02-15E5AC906AC8}"/>
                    </a:ext>
                  </a:extLst>
                </p:cNvPr>
                <p:cNvSpPr txBox="1"/>
                <p:nvPr/>
              </p:nvSpPr>
              <p:spPr bwMode="auto">
                <a:xfrm>
                  <a:off x="1658" y="796"/>
                  <a:ext cx="104"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1</m:t>
                            </m:r>
                          </m:sub>
                        </m:sSub>
                      </m:oMath>
                    </m:oMathPara>
                  </a14:m>
                  <a:endParaRPr lang="en-IN"/>
                </a:p>
              </p:txBody>
            </p:sp>
          </mc:Choice>
          <mc:Fallback xmlns="">
            <p:sp>
              <p:nvSpPr>
                <p:cNvPr id="9" name="Object 1463">
                  <a:extLst>
                    <a:ext uri="{FF2B5EF4-FFF2-40B4-BE49-F238E27FC236}">
                      <a16:creationId xmlns:a16="http://schemas.microsoft.com/office/drawing/2014/main" id="{4BBCD1C6-843E-4A87-BD02-15E5AC906AC8}"/>
                    </a:ext>
                  </a:extLst>
                </p:cNvPr>
                <p:cNvSpPr txBox="1">
                  <a:spLocks noRot="1" noChangeAspect="1" noMove="1" noResize="1" noEditPoints="1" noAdjustHandles="1" noChangeArrowheads="1" noChangeShapeType="1" noTextEdit="1"/>
                </p:cNvSpPr>
                <p:nvPr/>
              </p:nvSpPr>
              <p:spPr bwMode="auto">
                <a:xfrm>
                  <a:off x="1658" y="796"/>
                  <a:ext cx="104" cy="136"/>
                </a:xfrm>
                <a:prstGeom prst="rect">
                  <a:avLst/>
                </a:prstGeom>
                <a:blipFill>
                  <a:blip r:embed="rId3"/>
                  <a:stretch>
                    <a:fillRect r="-14815"/>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 name="Object 1464">
                  <a:extLst>
                    <a:ext uri="{FF2B5EF4-FFF2-40B4-BE49-F238E27FC236}">
                      <a16:creationId xmlns:a16="http://schemas.microsoft.com/office/drawing/2014/main" id="{E91F259F-9B99-4598-B25A-0E3D39D6D5EE}"/>
                    </a:ext>
                  </a:extLst>
                </p:cNvPr>
                <p:cNvSpPr txBox="1"/>
                <p:nvPr/>
              </p:nvSpPr>
              <p:spPr bwMode="auto">
                <a:xfrm>
                  <a:off x="2033" y="801"/>
                  <a:ext cx="120"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2</m:t>
                            </m:r>
                          </m:sub>
                        </m:sSub>
                      </m:oMath>
                    </m:oMathPara>
                  </a14:m>
                  <a:endParaRPr lang="en-IN"/>
                </a:p>
              </p:txBody>
            </p:sp>
          </mc:Choice>
          <mc:Fallback xmlns="">
            <p:sp>
              <p:nvSpPr>
                <p:cNvPr id="10" name="Object 1464">
                  <a:extLst>
                    <a:ext uri="{FF2B5EF4-FFF2-40B4-BE49-F238E27FC236}">
                      <a16:creationId xmlns:a16="http://schemas.microsoft.com/office/drawing/2014/main" id="{E91F259F-9B99-4598-B25A-0E3D39D6D5EE}"/>
                    </a:ext>
                  </a:extLst>
                </p:cNvPr>
                <p:cNvSpPr txBox="1">
                  <a:spLocks noRot="1" noChangeAspect="1" noMove="1" noResize="1" noEditPoints="1" noAdjustHandles="1" noChangeArrowheads="1" noChangeShapeType="1" noTextEdit="1"/>
                </p:cNvSpPr>
                <p:nvPr/>
              </p:nvSpPr>
              <p:spPr bwMode="auto">
                <a:xfrm>
                  <a:off x="2033" y="801"/>
                  <a:ext cx="120" cy="136"/>
                </a:xfrm>
                <a:prstGeom prst="rect">
                  <a:avLst/>
                </a:prstGeom>
                <a:blipFill>
                  <a:blip r:embed="rId4"/>
                  <a:stretch>
                    <a:fillRect r="-9677"/>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Object 1465">
                  <a:extLst>
                    <a:ext uri="{FF2B5EF4-FFF2-40B4-BE49-F238E27FC236}">
                      <a16:creationId xmlns:a16="http://schemas.microsoft.com/office/drawing/2014/main" id="{B468FE9E-5FB5-4D39-AACD-7FCC18EECE8C}"/>
                    </a:ext>
                  </a:extLst>
                </p:cNvPr>
                <p:cNvSpPr txBox="1"/>
                <p:nvPr/>
              </p:nvSpPr>
              <p:spPr bwMode="auto">
                <a:xfrm>
                  <a:off x="2398" y="800"/>
                  <a:ext cx="144"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2</m:t>
                            </m:r>
                          </m:sub>
                        </m:sSub>
                        <m:r>
                          <a:rPr lang="en-IN" i="1">
                            <a:solidFill>
                              <a:srgbClr val="000000"/>
                            </a:solidFill>
                            <a:latin typeface="Cambria Math" panose="02040503050406030204" pitchFamily="18" charset="0"/>
                          </a:rPr>
                          <m:t>′</m:t>
                        </m:r>
                      </m:oMath>
                    </m:oMathPara>
                  </a14:m>
                  <a:endParaRPr lang="en-IN"/>
                </a:p>
              </p:txBody>
            </p:sp>
          </mc:Choice>
          <mc:Fallback xmlns="">
            <p:sp>
              <p:nvSpPr>
                <p:cNvPr id="11" name="Object 1465">
                  <a:extLst>
                    <a:ext uri="{FF2B5EF4-FFF2-40B4-BE49-F238E27FC236}">
                      <a16:creationId xmlns:a16="http://schemas.microsoft.com/office/drawing/2014/main" id="{B468FE9E-5FB5-4D39-AACD-7FCC18EECE8C}"/>
                    </a:ext>
                  </a:extLst>
                </p:cNvPr>
                <p:cNvSpPr txBox="1">
                  <a:spLocks noRot="1" noChangeAspect="1" noMove="1" noResize="1" noEditPoints="1" noAdjustHandles="1" noChangeArrowheads="1" noChangeShapeType="1" noTextEdit="1"/>
                </p:cNvSpPr>
                <p:nvPr/>
              </p:nvSpPr>
              <p:spPr bwMode="auto">
                <a:xfrm>
                  <a:off x="2398" y="800"/>
                  <a:ext cx="144" cy="136"/>
                </a:xfrm>
                <a:prstGeom prst="rect">
                  <a:avLst/>
                </a:prstGeom>
                <a:blipFill>
                  <a:blip r:embed="rId5"/>
                  <a:stretch>
                    <a:fillRect r="-7895"/>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2" name="Object 1466">
                  <a:extLst>
                    <a:ext uri="{FF2B5EF4-FFF2-40B4-BE49-F238E27FC236}">
                      <a16:creationId xmlns:a16="http://schemas.microsoft.com/office/drawing/2014/main" id="{50F74CE4-5F1A-483E-AF01-D32F4E163BF8}"/>
                    </a:ext>
                  </a:extLst>
                </p:cNvPr>
                <p:cNvSpPr txBox="1"/>
                <p:nvPr/>
              </p:nvSpPr>
              <p:spPr bwMode="auto">
                <a:xfrm>
                  <a:off x="3190" y="800"/>
                  <a:ext cx="120"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4</m:t>
                            </m:r>
                          </m:sub>
                        </m:sSub>
                      </m:oMath>
                    </m:oMathPara>
                  </a14:m>
                  <a:endParaRPr lang="en-IN"/>
                </a:p>
              </p:txBody>
            </p:sp>
          </mc:Choice>
          <mc:Fallback xmlns="">
            <p:sp>
              <p:nvSpPr>
                <p:cNvPr id="12" name="Object 1466">
                  <a:extLst>
                    <a:ext uri="{FF2B5EF4-FFF2-40B4-BE49-F238E27FC236}">
                      <a16:creationId xmlns:a16="http://schemas.microsoft.com/office/drawing/2014/main" id="{50F74CE4-5F1A-483E-AF01-D32F4E163BF8}"/>
                    </a:ext>
                  </a:extLst>
                </p:cNvPr>
                <p:cNvSpPr txBox="1">
                  <a:spLocks noRot="1" noChangeAspect="1" noMove="1" noResize="1" noEditPoints="1" noAdjustHandles="1" noChangeArrowheads="1" noChangeShapeType="1" noTextEdit="1"/>
                </p:cNvSpPr>
                <p:nvPr/>
              </p:nvSpPr>
              <p:spPr bwMode="auto">
                <a:xfrm>
                  <a:off x="3190" y="800"/>
                  <a:ext cx="120" cy="136"/>
                </a:xfrm>
                <a:prstGeom prst="rect">
                  <a:avLst/>
                </a:prstGeom>
                <a:blipFill>
                  <a:blip r:embed="rId6"/>
                  <a:stretch>
                    <a:fillRect r="-6250"/>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Object 1467">
                  <a:extLst>
                    <a:ext uri="{FF2B5EF4-FFF2-40B4-BE49-F238E27FC236}">
                      <a16:creationId xmlns:a16="http://schemas.microsoft.com/office/drawing/2014/main" id="{CCBB1035-54BC-450D-A617-B1583540CAC6}"/>
                    </a:ext>
                  </a:extLst>
                </p:cNvPr>
                <p:cNvSpPr txBox="1"/>
                <p:nvPr/>
              </p:nvSpPr>
              <p:spPr bwMode="auto">
                <a:xfrm>
                  <a:off x="3555" y="799"/>
                  <a:ext cx="144"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4</m:t>
                            </m:r>
                          </m:sub>
                        </m:sSub>
                        <m:r>
                          <a:rPr lang="en-IN" i="1">
                            <a:solidFill>
                              <a:srgbClr val="000000"/>
                            </a:solidFill>
                            <a:latin typeface="Cambria Math" panose="02040503050406030204" pitchFamily="18" charset="0"/>
                          </a:rPr>
                          <m:t>′</m:t>
                        </m:r>
                      </m:oMath>
                    </m:oMathPara>
                  </a14:m>
                  <a:endParaRPr lang="en-IN"/>
                </a:p>
              </p:txBody>
            </p:sp>
          </mc:Choice>
          <mc:Fallback xmlns="">
            <p:sp>
              <p:nvSpPr>
                <p:cNvPr id="13" name="Object 1467">
                  <a:extLst>
                    <a:ext uri="{FF2B5EF4-FFF2-40B4-BE49-F238E27FC236}">
                      <a16:creationId xmlns:a16="http://schemas.microsoft.com/office/drawing/2014/main" id="{CCBB1035-54BC-450D-A617-B1583540CAC6}"/>
                    </a:ext>
                  </a:extLst>
                </p:cNvPr>
                <p:cNvSpPr txBox="1">
                  <a:spLocks noRot="1" noChangeAspect="1" noMove="1" noResize="1" noEditPoints="1" noAdjustHandles="1" noChangeArrowheads="1" noChangeShapeType="1" noTextEdit="1"/>
                </p:cNvSpPr>
                <p:nvPr/>
              </p:nvSpPr>
              <p:spPr bwMode="auto">
                <a:xfrm>
                  <a:off x="3555" y="799"/>
                  <a:ext cx="144" cy="136"/>
                </a:xfrm>
                <a:prstGeom prst="rect">
                  <a:avLst/>
                </a:prstGeom>
                <a:blipFill>
                  <a:blip r:embed="rId7"/>
                  <a:stretch>
                    <a:fillRect r="-10811"/>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4" name="Object 1468">
                  <a:extLst>
                    <a:ext uri="{FF2B5EF4-FFF2-40B4-BE49-F238E27FC236}">
                      <a16:creationId xmlns:a16="http://schemas.microsoft.com/office/drawing/2014/main" id="{28122F7C-5930-4480-B8AF-A21E9B4FF431}"/>
                    </a:ext>
                  </a:extLst>
                </p:cNvPr>
                <p:cNvSpPr txBox="1"/>
                <p:nvPr/>
              </p:nvSpPr>
              <p:spPr bwMode="auto">
                <a:xfrm>
                  <a:off x="2803" y="795"/>
                  <a:ext cx="112"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3</m:t>
                            </m:r>
                          </m:sub>
                        </m:sSub>
                      </m:oMath>
                    </m:oMathPara>
                  </a14:m>
                  <a:endParaRPr lang="en-IN"/>
                </a:p>
              </p:txBody>
            </p:sp>
          </mc:Choice>
          <mc:Fallback xmlns="">
            <p:sp>
              <p:nvSpPr>
                <p:cNvPr id="14" name="Object 1468">
                  <a:extLst>
                    <a:ext uri="{FF2B5EF4-FFF2-40B4-BE49-F238E27FC236}">
                      <a16:creationId xmlns:a16="http://schemas.microsoft.com/office/drawing/2014/main" id="{28122F7C-5930-4480-B8AF-A21E9B4FF431}"/>
                    </a:ext>
                  </a:extLst>
                </p:cNvPr>
                <p:cNvSpPr txBox="1">
                  <a:spLocks noRot="1" noChangeAspect="1" noMove="1" noResize="1" noEditPoints="1" noAdjustHandles="1" noChangeArrowheads="1" noChangeShapeType="1" noTextEdit="1"/>
                </p:cNvSpPr>
                <p:nvPr/>
              </p:nvSpPr>
              <p:spPr bwMode="auto">
                <a:xfrm>
                  <a:off x="2803" y="795"/>
                  <a:ext cx="112" cy="144"/>
                </a:xfrm>
                <a:prstGeom prst="rect">
                  <a:avLst/>
                </a:prstGeom>
                <a:blipFill>
                  <a:blip r:embed="rId8"/>
                  <a:stretch>
                    <a:fillRect r="-31034"/>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 name="Object 1469">
                  <a:extLst>
                    <a:ext uri="{FF2B5EF4-FFF2-40B4-BE49-F238E27FC236}">
                      <a16:creationId xmlns:a16="http://schemas.microsoft.com/office/drawing/2014/main" id="{82F7CF6C-44F8-4582-96EB-55A9ECBE4F07}"/>
                    </a:ext>
                  </a:extLst>
                </p:cNvPr>
                <p:cNvSpPr txBox="1"/>
                <p:nvPr/>
              </p:nvSpPr>
              <p:spPr bwMode="auto">
                <a:xfrm>
                  <a:off x="3960" y="800"/>
                  <a:ext cx="112"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5</m:t>
                            </m:r>
                          </m:sub>
                        </m:sSub>
                      </m:oMath>
                    </m:oMathPara>
                  </a14:m>
                  <a:endParaRPr lang="en-IN"/>
                </a:p>
              </p:txBody>
            </p:sp>
          </mc:Choice>
          <mc:Fallback xmlns="">
            <p:sp>
              <p:nvSpPr>
                <p:cNvPr id="15" name="Object 1469">
                  <a:extLst>
                    <a:ext uri="{FF2B5EF4-FFF2-40B4-BE49-F238E27FC236}">
                      <a16:creationId xmlns:a16="http://schemas.microsoft.com/office/drawing/2014/main" id="{82F7CF6C-44F8-4582-96EB-55A9ECBE4F07}"/>
                    </a:ext>
                  </a:extLst>
                </p:cNvPr>
                <p:cNvSpPr txBox="1">
                  <a:spLocks noRot="1" noChangeAspect="1" noMove="1" noResize="1" noEditPoints="1" noAdjustHandles="1" noChangeArrowheads="1" noChangeShapeType="1" noTextEdit="1"/>
                </p:cNvSpPr>
                <p:nvPr/>
              </p:nvSpPr>
              <p:spPr bwMode="auto">
                <a:xfrm>
                  <a:off x="3960" y="800"/>
                  <a:ext cx="112" cy="144"/>
                </a:xfrm>
                <a:prstGeom prst="rect">
                  <a:avLst/>
                </a:prstGeom>
                <a:blipFill>
                  <a:blip r:embed="rId9"/>
                  <a:stretch>
                    <a:fillRect r="-34483"/>
                  </a:stretch>
                </a:blipFill>
                <a:ln>
                  <a:noFill/>
                </a:ln>
                <a:effectLst/>
              </p:spPr>
              <p:txBody>
                <a:bodyPr/>
                <a:lstStyle/>
                <a:p>
                  <a:r>
                    <a:rPr lang="en-IN">
                      <a:noFill/>
                    </a:rPr>
                    <a:t> </a:t>
                  </a:r>
                </a:p>
              </p:txBody>
            </p:sp>
          </mc:Fallback>
        </mc:AlternateContent>
      </p:grpSp>
      <p:sp>
        <p:nvSpPr>
          <p:cNvPr id="16" name="Rectangle 15">
            <a:extLst>
              <a:ext uri="{FF2B5EF4-FFF2-40B4-BE49-F238E27FC236}">
                <a16:creationId xmlns:a16="http://schemas.microsoft.com/office/drawing/2014/main" id="{A65BE1C1-A666-4968-978F-D34111B5CE25}"/>
              </a:ext>
            </a:extLst>
          </p:cNvPr>
          <p:cNvSpPr/>
          <p:nvPr/>
        </p:nvSpPr>
        <p:spPr>
          <a:xfrm>
            <a:off x="6875157" y="5822260"/>
            <a:ext cx="1640193" cy="369332"/>
          </a:xfrm>
          <a:prstGeom prst="rect">
            <a:avLst/>
          </a:prstGeom>
        </p:spPr>
        <p:txBody>
          <a:bodyPr wrap="none">
            <a:spAutoFit/>
          </a:bodyPr>
          <a:lstStyle/>
          <a:p>
            <a:r>
              <a:rPr lang="en-US" altLang="en-US" dirty="0"/>
              <a:t>Amax=0.1 dB </a:t>
            </a:r>
            <a:endParaRPr lang="en-IN" dirty="0"/>
          </a:p>
        </p:txBody>
      </p:sp>
    </p:spTree>
    <p:extLst>
      <p:ext uri="{BB962C8B-B14F-4D97-AF65-F5344CB8AC3E}">
        <p14:creationId xmlns:p14="http://schemas.microsoft.com/office/powerpoint/2010/main" val="4136146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ABB6-DB5F-4441-8B3A-DF18F10E40BD}"/>
              </a:ext>
            </a:extLst>
          </p:cNvPr>
          <p:cNvSpPr>
            <a:spLocks noGrp="1"/>
          </p:cNvSpPr>
          <p:nvPr>
            <p:ph type="title"/>
          </p:nvPr>
        </p:nvSpPr>
        <p:spPr/>
        <p:txBody>
          <a:bodyPr/>
          <a:lstStyle/>
          <a:p>
            <a:r>
              <a:rPr lang="en-IN" dirty="0"/>
              <a:t>Elliptic Low Pass Filter Design</a:t>
            </a:r>
          </a:p>
        </p:txBody>
      </p:sp>
      <p:sp>
        <p:nvSpPr>
          <p:cNvPr id="3" name="Date Placeholder 2">
            <a:extLst>
              <a:ext uri="{FF2B5EF4-FFF2-40B4-BE49-F238E27FC236}">
                <a16:creationId xmlns:a16="http://schemas.microsoft.com/office/drawing/2014/main" id="{7F6384C6-F46D-4620-AC4F-5D16D28C8D11}"/>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0328D6F-2A50-4DCF-9B76-A5837A0FD1DF}"/>
              </a:ext>
            </a:extLst>
          </p:cNvPr>
          <p:cNvSpPr>
            <a:spLocks noGrp="1"/>
          </p:cNvSpPr>
          <p:nvPr>
            <p:ph type="sldNum" sz="quarter" idx="12"/>
          </p:nvPr>
        </p:nvSpPr>
        <p:spPr/>
        <p:txBody>
          <a:bodyPr/>
          <a:lstStyle/>
          <a:p>
            <a:fld id="{2495F090-CA2D-44FF-B42B-1156B48CA943}" type="slidenum">
              <a:rPr lang="en-IN" smtClean="0"/>
              <a:t>39</a:t>
            </a:fld>
            <a:endParaRPr lang="en-IN"/>
          </a:p>
        </p:txBody>
      </p:sp>
      <p:graphicFrame>
        <p:nvGraphicFramePr>
          <p:cNvPr id="5" name="Group 1380">
            <a:extLst>
              <a:ext uri="{FF2B5EF4-FFF2-40B4-BE49-F238E27FC236}">
                <a16:creationId xmlns:a16="http://schemas.microsoft.com/office/drawing/2014/main" id="{313E0AF4-9C62-4046-B737-48D8D66E3F73}"/>
              </a:ext>
            </a:extLst>
          </p:cNvPr>
          <p:cNvGraphicFramePr>
            <a:graphicFrameLocks noGrp="1"/>
          </p:cNvGraphicFramePr>
          <p:nvPr>
            <p:extLst>
              <p:ext uri="{D42A27DB-BD31-4B8C-83A1-F6EECF244321}">
                <p14:modId xmlns:p14="http://schemas.microsoft.com/office/powerpoint/2010/main" val="2846783435"/>
              </p:ext>
            </p:extLst>
          </p:nvPr>
        </p:nvGraphicFramePr>
        <p:xfrm>
          <a:off x="793966" y="956877"/>
          <a:ext cx="7950200" cy="4554544"/>
        </p:xfrm>
        <a:graphic>
          <a:graphicData uri="http://schemas.openxmlformats.org/drawingml/2006/table">
            <a:tbl>
              <a:tblPr/>
              <a:tblGrid>
                <a:gridCol w="609600">
                  <a:extLst>
                    <a:ext uri="{9D8B030D-6E8A-4147-A177-3AD203B41FA5}">
                      <a16:colId xmlns:a16="http://schemas.microsoft.com/office/drawing/2014/main" val="909711976"/>
                    </a:ext>
                  </a:extLst>
                </a:gridCol>
                <a:gridCol w="609600">
                  <a:extLst>
                    <a:ext uri="{9D8B030D-6E8A-4147-A177-3AD203B41FA5}">
                      <a16:colId xmlns:a16="http://schemas.microsoft.com/office/drawing/2014/main" val="2401048566"/>
                    </a:ext>
                  </a:extLst>
                </a:gridCol>
                <a:gridCol w="635000">
                  <a:extLst>
                    <a:ext uri="{9D8B030D-6E8A-4147-A177-3AD203B41FA5}">
                      <a16:colId xmlns:a16="http://schemas.microsoft.com/office/drawing/2014/main" val="1224989157"/>
                    </a:ext>
                  </a:extLst>
                </a:gridCol>
                <a:gridCol w="609600">
                  <a:extLst>
                    <a:ext uri="{9D8B030D-6E8A-4147-A177-3AD203B41FA5}">
                      <a16:colId xmlns:a16="http://schemas.microsoft.com/office/drawing/2014/main" val="3070719151"/>
                    </a:ext>
                  </a:extLst>
                </a:gridCol>
                <a:gridCol w="609600">
                  <a:extLst>
                    <a:ext uri="{9D8B030D-6E8A-4147-A177-3AD203B41FA5}">
                      <a16:colId xmlns:a16="http://schemas.microsoft.com/office/drawing/2014/main" val="2650581417"/>
                    </a:ext>
                  </a:extLst>
                </a:gridCol>
                <a:gridCol w="609600">
                  <a:extLst>
                    <a:ext uri="{9D8B030D-6E8A-4147-A177-3AD203B41FA5}">
                      <a16:colId xmlns:a16="http://schemas.microsoft.com/office/drawing/2014/main" val="2963130498"/>
                    </a:ext>
                  </a:extLst>
                </a:gridCol>
                <a:gridCol w="609600">
                  <a:extLst>
                    <a:ext uri="{9D8B030D-6E8A-4147-A177-3AD203B41FA5}">
                      <a16:colId xmlns:a16="http://schemas.microsoft.com/office/drawing/2014/main" val="3109500752"/>
                    </a:ext>
                  </a:extLst>
                </a:gridCol>
                <a:gridCol w="609600">
                  <a:extLst>
                    <a:ext uri="{9D8B030D-6E8A-4147-A177-3AD203B41FA5}">
                      <a16:colId xmlns:a16="http://schemas.microsoft.com/office/drawing/2014/main" val="2990323785"/>
                    </a:ext>
                  </a:extLst>
                </a:gridCol>
                <a:gridCol w="609600">
                  <a:extLst>
                    <a:ext uri="{9D8B030D-6E8A-4147-A177-3AD203B41FA5}">
                      <a16:colId xmlns:a16="http://schemas.microsoft.com/office/drawing/2014/main" val="1887656356"/>
                    </a:ext>
                  </a:extLst>
                </a:gridCol>
                <a:gridCol w="609600">
                  <a:extLst>
                    <a:ext uri="{9D8B030D-6E8A-4147-A177-3AD203B41FA5}">
                      <a16:colId xmlns:a16="http://schemas.microsoft.com/office/drawing/2014/main" val="50457573"/>
                    </a:ext>
                  </a:extLst>
                </a:gridCol>
                <a:gridCol w="609600">
                  <a:extLst>
                    <a:ext uri="{9D8B030D-6E8A-4147-A177-3AD203B41FA5}">
                      <a16:colId xmlns:a16="http://schemas.microsoft.com/office/drawing/2014/main" val="469307113"/>
                    </a:ext>
                  </a:extLst>
                </a:gridCol>
                <a:gridCol w="609600">
                  <a:extLst>
                    <a:ext uri="{9D8B030D-6E8A-4147-A177-3AD203B41FA5}">
                      <a16:colId xmlns:a16="http://schemas.microsoft.com/office/drawing/2014/main" val="1271412422"/>
                    </a:ext>
                  </a:extLst>
                </a:gridCol>
                <a:gridCol w="609600">
                  <a:extLst>
                    <a:ext uri="{9D8B030D-6E8A-4147-A177-3AD203B41FA5}">
                      <a16:colId xmlns:a16="http://schemas.microsoft.com/office/drawing/2014/main" val="4215823918"/>
                    </a:ext>
                  </a:extLst>
                </a:gridCol>
              </a:tblGrid>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N</a:t>
                      </a:r>
                      <a:endPar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Amin (dB)</a:t>
                      </a:r>
                      <a:endPar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19714338"/>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18.6757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0.4418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0.7165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0.9091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0.8314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0.3627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2.4468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0.8046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0.9986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11279857"/>
                  </a:ext>
                </a:extLst>
              </a:tr>
              <a:tr h="215900">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26.237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0.5763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0.888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0.6128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0.973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0.5906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1.3567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0.9431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1.0138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1275678"/>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1.158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32.4132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0.6549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1.0036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0.4597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1.0923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0.7731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0.9284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1.0406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1.0214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04745599"/>
                  </a:ext>
                </a:extLst>
              </a:tr>
              <a:tr h="215900">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1.2503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39.9773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0.7422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1.1189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0.3313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1.2276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0.9746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0.626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1.1413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1.0273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9848764"/>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1.3024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43.4113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0.7751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1.1631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0.287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1.2832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1.0565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0.5315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1.1809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1.0293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76157567"/>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1.3955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48.9251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0.8289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1.2243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0.2294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1.3634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1.1739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0.4148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1.2366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1.0316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41400842"/>
                  </a:ext>
                </a:extLst>
              </a:tr>
              <a:tr h="215900">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1.5962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58.4199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0.8821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1.3085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0.1565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1.4792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1.3421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0.2757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1.3148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1.0342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73429367"/>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1.7032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62.7525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0.9115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1.3383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0.1321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1.5216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1.4036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0.231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1.3429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1.035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9504762"/>
                  </a:ext>
                </a:extLst>
              </a:tr>
              <a:tr h="215900">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1.7927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66.019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0.9258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1.3583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0.1162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1.5505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1.4453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0.2022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1.3619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1.0355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7251822"/>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1.8915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69.3063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0.9316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1.3765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0.1019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1.5771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1.4837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0.1767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1.3794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1.0358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0290429"/>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30.5062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0.9194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1.0766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0.3422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1.0962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0.4052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2.2085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0.8434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0.5034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2.2085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0.411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17914921"/>
                  </a:ext>
                </a:extLst>
              </a:tr>
              <a:tr h="215900">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39.3517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0.9882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1.1673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0.2437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1.2774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0.5972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1.3568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1.0403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0.6788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1.3568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0.5828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5941528"/>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1.1494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45.6916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1.0252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1.2157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0.194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1.5811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0.9939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0.5816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1.2382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0.5243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0.5816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0.4369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22715007"/>
                  </a:ext>
                </a:extLst>
              </a:tr>
              <a:tr h="215900">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55.4327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1.0683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1.2724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0.1382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1.7059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1.134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0.4093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1.4104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0.7127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0.4093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0.6164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1166430"/>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1.2987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59.2932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1.0818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1.2902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0.1211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1.7478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1.1805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0.3578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1.4738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0.7804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0.3578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0.6759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64197207"/>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1.4085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66.7795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1.1034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1.3189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0.094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1.8177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1.2583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0.277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1.5856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0.8983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0.277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0.7755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2909085"/>
                  </a:ext>
                </a:extLst>
              </a:tr>
              <a:tr h="215900">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72.1183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1.1159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1.3355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0.0786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1.7569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1.1517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0.3716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1.6383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1.125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0.3716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0.9559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36014295"/>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1.6129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77.9449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1.1272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1.3506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0.0647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1.8985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1.3485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0.1903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1.7235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1.0417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0.1903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0.8913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31308221"/>
                  </a:ext>
                </a:extLst>
              </a:tr>
              <a:tr h="215900">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1.6949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81.7567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1.1336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1.359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0.057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1.9206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1.3734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0.1675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1.7628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1.0823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0.1675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0.9231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00874919"/>
                  </a:ext>
                </a:extLst>
              </a:tr>
              <a:tr h="217488">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1.8182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86.9778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1.1411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1.369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0.0479</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1.9472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1.4033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0.1408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1.8107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1.1316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0.1408</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0.9616</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00479388"/>
                  </a:ext>
                </a:extLst>
              </a:tr>
            </a:tbl>
          </a:graphicData>
        </a:graphic>
      </p:graphicFrame>
      <p:grpSp>
        <p:nvGrpSpPr>
          <p:cNvPr id="6" name="Group 1378">
            <a:extLst>
              <a:ext uri="{FF2B5EF4-FFF2-40B4-BE49-F238E27FC236}">
                <a16:creationId xmlns:a16="http://schemas.microsoft.com/office/drawing/2014/main" id="{0FA4CAC8-9CBC-4B61-913E-EB3DBA3797E6}"/>
              </a:ext>
            </a:extLst>
          </p:cNvPr>
          <p:cNvGrpSpPr>
            <a:grpSpLocks/>
          </p:cNvGrpSpPr>
          <p:nvPr/>
        </p:nvGrpSpPr>
        <p:grpSpPr bwMode="auto">
          <a:xfrm>
            <a:off x="1522412" y="933717"/>
            <a:ext cx="6992938" cy="252412"/>
            <a:chOff x="786" y="843"/>
            <a:chExt cx="4405" cy="159"/>
          </a:xfrm>
        </p:grpSpPr>
        <mc:AlternateContent xmlns:mc="http://schemas.openxmlformats.org/markup-compatibility/2006" xmlns:a14="http://schemas.microsoft.com/office/drawing/2010/main">
          <mc:Choice Requires="a14">
            <p:sp>
              <p:nvSpPr>
                <p:cNvPr id="7" name="Object 259">
                  <a:extLst>
                    <a:ext uri="{FF2B5EF4-FFF2-40B4-BE49-F238E27FC236}">
                      <a16:creationId xmlns:a16="http://schemas.microsoft.com/office/drawing/2014/main" id="{FC9EC21F-4F83-43A1-988D-EC13B2D50E0D}"/>
                    </a:ext>
                  </a:extLst>
                </p:cNvPr>
                <p:cNvSpPr txBox="1"/>
                <p:nvPr/>
              </p:nvSpPr>
              <p:spPr bwMode="auto">
                <a:xfrm>
                  <a:off x="786" y="858"/>
                  <a:ext cx="288"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f>
                          <m:fPr>
                            <m:type m:val="lin"/>
                            <m:ctrlPr>
                              <a:rPr lang="en-IN" i="1">
                                <a:solidFill>
                                  <a:srgbClr val="000000"/>
                                </a:solidFill>
                                <a:latin typeface="Cambria Math" panose="02040503050406030204" pitchFamily="18" charset="0"/>
                              </a:rPr>
                            </m:ctrlPr>
                          </m:fPr>
                          <m:num>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𝜔</m:t>
                                </m:r>
                              </m:e>
                              <m:sub>
                                <m:r>
                                  <a:rPr lang="en-IN" i="1">
                                    <a:solidFill>
                                      <a:srgbClr val="000000"/>
                                    </a:solidFill>
                                    <a:latin typeface="Cambria Math" panose="02040503050406030204" pitchFamily="18" charset="0"/>
                                  </a:rPr>
                                  <m:t>∞</m:t>
                                </m:r>
                              </m:sub>
                            </m:sSub>
                          </m:num>
                          <m:den>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𝜔</m:t>
                                </m:r>
                              </m:e>
                              <m:sub>
                                <m:r>
                                  <a:rPr lang="en-IN" i="1">
                                    <a:solidFill>
                                      <a:srgbClr val="000000"/>
                                    </a:solidFill>
                                    <a:latin typeface="Cambria Math" panose="02040503050406030204" pitchFamily="18" charset="0"/>
                                  </a:rPr>
                                  <m:t>𝑐</m:t>
                                </m:r>
                              </m:sub>
                            </m:sSub>
                          </m:den>
                        </m:f>
                      </m:oMath>
                    </m:oMathPara>
                  </a14:m>
                  <a:endParaRPr lang="en-IN"/>
                </a:p>
              </p:txBody>
            </p:sp>
          </mc:Choice>
          <mc:Fallback xmlns="">
            <p:sp>
              <p:nvSpPr>
                <p:cNvPr id="7" name="Object 259">
                  <a:extLst>
                    <a:ext uri="{FF2B5EF4-FFF2-40B4-BE49-F238E27FC236}">
                      <a16:creationId xmlns:a16="http://schemas.microsoft.com/office/drawing/2014/main" id="{FC9EC21F-4F83-43A1-988D-EC13B2D50E0D}"/>
                    </a:ext>
                  </a:extLst>
                </p:cNvPr>
                <p:cNvSpPr txBox="1">
                  <a:spLocks noRot="1" noChangeAspect="1" noMove="1" noResize="1" noEditPoints="1" noAdjustHandles="1" noChangeArrowheads="1" noChangeShapeType="1" noTextEdit="1"/>
                </p:cNvSpPr>
                <p:nvPr/>
              </p:nvSpPr>
              <p:spPr bwMode="auto">
                <a:xfrm>
                  <a:off x="786" y="858"/>
                  <a:ext cx="288" cy="144"/>
                </a:xfrm>
                <a:prstGeom prst="rect">
                  <a:avLst/>
                </a:prstGeom>
                <a:blipFill>
                  <a:blip r:embed="rId2"/>
                  <a:stretch>
                    <a:fillRect t="-81579" r="-58667" b="-134211"/>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Object 260">
                  <a:extLst>
                    <a:ext uri="{FF2B5EF4-FFF2-40B4-BE49-F238E27FC236}">
                      <a16:creationId xmlns:a16="http://schemas.microsoft.com/office/drawing/2014/main" id="{DEDB7D63-0CCA-42C7-9519-4F78DC1375F0}"/>
                    </a:ext>
                  </a:extLst>
                </p:cNvPr>
                <p:cNvSpPr txBox="1"/>
                <p:nvPr/>
              </p:nvSpPr>
              <p:spPr bwMode="auto">
                <a:xfrm>
                  <a:off x="1658" y="844"/>
                  <a:ext cx="104"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1</m:t>
                            </m:r>
                          </m:sub>
                        </m:sSub>
                      </m:oMath>
                    </m:oMathPara>
                  </a14:m>
                  <a:endParaRPr lang="en-IN"/>
                </a:p>
              </p:txBody>
            </p:sp>
          </mc:Choice>
          <mc:Fallback xmlns="">
            <p:sp>
              <p:nvSpPr>
                <p:cNvPr id="8" name="Object 260">
                  <a:extLst>
                    <a:ext uri="{FF2B5EF4-FFF2-40B4-BE49-F238E27FC236}">
                      <a16:creationId xmlns:a16="http://schemas.microsoft.com/office/drawing/2014/main" id="{DEDB7D63-0CCA-42C7-9519-4F78DC1375F0}"/>
                    </a:ext>
                  </a:extLst>
                </p:cNvPr>
                <p:cNvSpPr txBox="1">
                  <a:spLocks noRot="1" noChangeAspect="1" noMove="1" noResize="1" noEditPoints="1" noAdjustHandles="1" noChangeArrowheads="1" noChangeShapeType="1" noTextEdit="1"/>
                </p:cNvSpPr>
                <p:nvPr/>
              </p:nvSpPr>
              <p:spPr bwMode="auto">
                <a:xfrm>
                  <a:off x="1658" y="844"/>
                  <a:ext cx="104" cy="136"/>
                </a:xfrm>
                <a:prstGeom prst="rect">
                  <a:avLst/>
                </a:prstGeom>
                <a:blipFill>
                  <a:blip r:embed="rId3"/>
                  <a:stretch>
                    <a:fillRect r="-14815"/>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 name="Object 261">
                  <a:extLst>
                    <a:ext uri="{FF2B5EF4-FFF2-40B4-BE49-F238E27FC236}">
                      <a16:creationId xmlns:a16="http://schemas.microsoft.com/office/drawing/2014/main" id="{87694E5F-4112-4180-93D0-AE7AC90C95C2}"/>
                    </a:ext>
                  </a:extLst>
                </p:cNvPr>
                <p:cNvSpPr txBox="1"/>
                <p:nvPr/>
              </p:nvSpPr>
              <p:spPr bwMode="auto">
                <a:xfrm>
                  <a:off x="2033" y="849"/>
                  <a:ext cx="120"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2</m:t>
                            </m:r>
                          </m:sub>
                        </m:sSub>
                      </m:oMath>
                    </m:oMathPara>
                  </a14:m>
                  <a:endParaRPr lang="en-IN"/>
                </a:p>
              </p:txBody>
            </p:sp>
          </mc:Choice>
          <mc:Fallback xmlns="">
            <p:sp>
              <p:nvSpPr>
                <p:cNvPr id="9" name="Object 261">
                  <a:extLst>
                    <a:ext uri="{FF2B5EF4-FFF2-40B4-BE49-F238E27FC236}">
                      <a16:creationId xmlns:a16="http://schemas.microsoft.com/office/drawing/2014/main" id="{87694E5F-4112-4180-93D0-AE7AC90C95C2}"/>
                    </a:ext>
                  </a:extLst>
                </p:cNvPr>
                <p:cNvSpPr txBox="1">
                  <a:spLocks noRot="1" noChangeAspect="1" noMove="1" noResize="1" noEditPoints="1" noAdjustHandles="1" noChangeArrowheads="1" noChangeShapeType="1" noTextEdit="1"/>
                </p:cNvSpPr>
                <p:nvPr/>
              </p:nvSpPr>
              <p:spPr bwMode="auto">
                <a:xfrm>
                  <a:off x="2033" y="849"/>
                  <a:ext cx="120" cy="136"/>
                </a:xfrm>
                <a:prstGeom prst="rect">
                  <a:avLst/>
                </a:prstGeom>
                <a:blipFill>
                  <a:blip r:embed="rId4"/>
                  <a:stretch>
                    <a:fillRect r="-6250"/>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 name="Object 262">
                  <a:extLst>
                    <a:ext uri="{FF2B5EF4-FFF2-40B4-BE49-F238E27FC236}">
                      <a16:creationId xmlns:a16="http://schemas.microsoft.com/office/drawing/2014/main" id="{7E1A3B81-C9C7-48D5-BA00-C178073D32ED}"/>
                    </a:ext>
                  </a:extLst>
                </p:cNvPr>
                <p:cNvSpPr txBox="1"/>
                <p:nvPr/>
              </p:nvSpPr>
              <p:spPr bwMode="auto">
                <a:xfrm>
                  <a:off x="2398" y="848"/>
                  <a:ext cx="144"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2</m:t>
                            </m:r>
                          </m:sub>
                        </m:sSub>
                        <m:r>
                          <a:rPr lang="en-IN" i="1">
                            <a:solidFill>
                              <a:srgbClr val="000000"/>
                            </a:solidFill>
                            <a:latin typeface="Cambria Math" panose="02040503050406030204" pitchFamily="18" charset="0"/>
                          </a:rPr>
                          <m:t>′</m:t>
                        </m:r>
                      </m:oMath>
                    </m:oMathPara>
                  </a14:m>
                  <a:endParaRPr lang="en-IN"/>
                </a:p>
              </p:txBody>
            </p:sp>
          </mc:Choice>
          <mc:Fallback xmlns="">
            <p:sp>
              <p:nvSpPr>
                <p:cNvPr id="10" name="Object 262">
                  <a:extLst>
                    <a:ext uri="{FF2B5EF4-FFF2-40B4-BE49-F238E27FC236}">
                      <a16:creationId xmlns:a16="http://schemas.microsoft.com/office/drawing/2014/main" id="{7E1A3B81-C9C7-48D5-BA00-C178073D32ED}"/>
                    </a:ext>
                  </a:extLst>
                </p:cNvPr>
                <p:cNvSpPr txBox="1">
                  <a:spLocks noRot="1" noChangeAspect="1" noMove="1" noResize="1" noEditPoints="1" noAdjustHandles="1" noChangeArrowheads="1" noChangeShapeType="1" noTextEdit="1"/>
                </p:cNvSpPr>
                <p:nvPr/>
              </p:nvSpPr>
              <p:spPr bwMode="auto">
                <a:xfrm>
                  <a:off x="2398" y="848"/>
                  <a:ext cx="144" cy="136"/>
                </a:xfrm>
                <a:prstGeom prst="rect">
                  <a:avLst/>
                </a:prstGeom>
                <a:blipFill>
                  <a:blip r:embed="rId5"/>
                  <a:stretch>
                    <a:fillRect r="-10811"/>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Object 263">
                  <a:extLst>
                    <a:ext uri="{FF2B5EF4-FFF2-40B4-BE49-F238E27FC236}">
                      <a16:creationId xmlns:a16="http://schemas.microsoft.com/office/drawing/2014/main" id="{9870062D-E018-46F5-BF6D-4B636567C365}"/>
                    </a:ext>
                  </a:extLst>
                </p:cNvPr>
                <p:cNvSpPr txBox="1"/>
                <p:nvPr/>
              </p:nvSpPr>
              <p:spPr bwMode="auto">
                <a:xfrm>
                  <a:off x="3190" y="848"/>
                  <a:ext cx="120"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4</m:t>
                            </m:r>
                          </m:sub>
                        </m:sSub>
                      </m:oMath>
                    </m:oMathPara>
                  </a14:m>
                  <a:endParaRPr lang="en-IN"/>
                </a:p>
              </p:txBody>
            </p:sp>
          </mc:Choice>
          <mc:Fallback xmlns="">
            <p:sp>
              <p:nvSpPr>
                <p:cNvPr id="11" name="Object 263">
                  <a:extLst>
                    <a:ext uri="{FF2B5EF4-FFF2-40B4-BE49-F238E27FC236}">
                      <a16:creationId xmlns:a16="http://schemas.microsoft.com/office/drawing/2014/main" id="{9870062D-E018-46F5-BF6D-4B636567C365}"/>
                    </a:ext>
                  </a:extLst>
                </p:cNvPr>
                <p:cNvSpPr txBox="1">
                  <a:spLocks noRot="1" noChangeAspect="1" noMove="1" noResize="1" noEditPoints="1" noAdjustHandles="1" noChangeArrowheads="1" noChangeShapeType="1" noTextEdit="1"/>
                </p:cNvSpPr>
                <p:nvPr/>
              </p:nvSpPr>
              <p:spPr bwMode="auto">
                <a:xfrm>
                  <a:off x="3190" y="848"/>
                  <a:ext cx="120" cy="136"/>
                </a:xfrm>
                <a:prstGeom prst="rect">
                  <a:avLst/>
                </a:prstGeom>
                <a:blipFill>
                  <a:blip r:embed="rId6"/>
                  <a:stretch>
                    <a:fillRect r="-9677"/>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2" name="Object 264">
                  <a:extLst>
                    <a:ext uri="{FF2B5EF4-FFF2-40B4-BE49-F238E27FC236}">
                      <a16:creationId xmlns:a16="http://schemas.microsoft.com/office/drawing/2014/main" id="{7B029574-864E-4208-908A-E1F79A421BC0}"/>
                    </a:ext>
                  </a:extLst>
                </p:cNvPr>
                <p:cNvSpPr txBox="1"/>
                <p:nvPr/>
              </p:nvSpPr>
              <p:spPr bwMode="auto">
                <a:xfrm>
                  <a:off x="3555" y="847"/>
                  <a:ext cx="144"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4</m:t>
                            </m:r>
                          </m:sub>
                        </m:sSub>
                        <m:r>
                          <a:rPr lang="en-IN" i="1">
                            <a:solidFill>
                              <a:srgbClr val="000000"/>
                            </a:solidFill>
                            <a:latin typeface="Cambria Math" panose="02040503050406030204" pitchFamily="18" charset="0"/>
                          </a:rPr>
                          <m:t>′</m:t>
                        </m:r>
                      </m:oMath>
                    </m:oMathPara>
                  </a14:m>
                  <a:endParaRPr lang="en-IN"/>
                </a:p>
              </p:txBody>
            </p:sp>
          </mc:Choice>
          <mc:Fallback xmlns="">
            <p:sp>
              <p:nvSpPr>
                <p:cNvPr id="12" name="Object 264">
                  <a:extLst>
                    <a:ext uri="{FF2B5EF4-FFF2-40B4-BE49-F238E27FC236}">
                      <a16:creationId xmlns:a16="http://schemas.microsoft.com/office/drawing/2014/main" id="{7B029574-864E-4208-908A-E1F79A421BC0}"/>
                    </a:ext>
                  </a:extLst>
                </p:cNvPr>
                <p:cNvSpPr txBox="1">
                  <a:spLocks noRot="1" noChangeAspect="1" noMove="1" noResize="1" noEditPoints="1" noAdjustHandles="1" noChangeArrowheads="1" noChangeShapeType="1" noTextEdit="1"/>
                </p:cNvSpPr>
                <p:nvPr/>
              </p:nvSpPr>
              <p:spPr bwMode="auto">
                <a:xfrm>
                  <a:off x="3555" y="847"/>
                  <a:ext cx="144" cy="136"/>
                </a:xfrm>
                <a:prstGeom prst="rect">
                  <a:avLst/>
                </a:prstGeom>
                <a:blipFill>
                  <a:blip r:embed="rId7"/>
                  <a:stretch>
                    <a:fillRect r="-10811"/>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Object 265">
                  <a:extLst>
                    <a:ext uri="{FF2B5EF4-FFF2-40B4-BE49-F238E27FC236}">
                      <a16:creationId xmlns:a16="http://schemas.microsoft.com/office/drawing/2014/main" id="{63C6E7DA-456F-4AA1-8E3C-C423D9FDA54D}"/>
                    </a:ext>
                  </a:extLst>
                </p:cNvPr>
                <p:cNvSpPr txBox="1"/>
                <p:nvPr/>
              </p:nvSpPr>
              <p:spPr bwMode="auto">
                <a:xfrm>
                  <a:off x="2803" y="843"/>
                  <a:ext cx="112"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3</m:t>
                            </m:r>
                          </m:sub>
                        </m:sSub>
                      </m:oMath>
                    </m:oMathPara>
                  </a14:m>
                  <a:endParaRPr lang="en-IN"/>
                </a:p>
              </p:txBody>
            </p:sp>
          </mc:Choice>
          <mc:Fallback xmlns="">
            <p:sp>
              <p:nvSpPr>
                <p:cNvPr id="13" name="Object 265">
                  <a:extLst>
                    <a:ext uri="{FF2B5EF4-FFF2-40B4-BE49-F238E27FC236}">
                      <a16:creationId xmlns:a16="http://schemas.microsoft.com/office/drawing/2014/main" id="{63C6E7DA-456F-4AA1-8E3C-C423D9FDA54D}"/>
                    </a:ext>
                  </a:extLst>
                </p:cNvPr>
                <p:cNvSpPr txBox="1">
                  <a:spLocks noRot="1" noChangeAspect="1" noMove="1" noResize="1" noEditPoints="1" noAdjustHandles="1" noChangeArrowheads="1" noChangeShapeType="1" noTextEdit="1"/>
                </p:cNvSpPr>
                <p:nvPr/>
              </p:nvSpPr>
              <p:spPr bwMode="auto">
                <a:xfrm>
                  <a:off x="2803" y="843"/>
                  <a:ext cx="112" cy="144"/>
                </a:xfrm>
                <a:prstGeom prst="rect">
                  <a:avLst/>
                </a:prstGeom>
                <a:blipFill>
                  <a:blip r:embed="rId8"/>
                  <a:stretch>
                    <a:fillRect r="-34483"/>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4" name="Object 266">
                  <a:extLst>
                    <a:ext uri="{FF2B5EF4-FFF2-40B4-BE49-F238E27FC236}">
                      <a16:creationId xmlns:a16="http://schemas.microsoft.com/office/drawing/2014/main" id="{EB265E46-6137-4E7B-9B7F-C362511D27C1}"/>
                    </a:ext>
                  </a:extLst>
                </p:cNvPr>
                <p:cNvSpPr txBox="1"/>
                <p:nvPr/>
              </p:nvSpPr>
              <p:spPr bwMode="auto">
                <a:xfrm>
                  <a:off x="3960" y="848"/>
                  <a:ext cx="112"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5</m:t>
                            </m:r>
                          </m:sub>
                        </m:sSub>
                      </m:oMath>
                    </m:oMathPara>
                  </a14:m>
                  <a:endParaRPr lang="en-IN"/>
                </a:p>
              </p:txBody>
            </p:sp>
          </mc:Choice>
          <mc:Fallback xmlns="">
            <p:sp>
              <p:nvSpPr>
                <p:cNvPr id="14" name="Object 266">
                  <a:extLst>
                    <a:ext uri="{FF2B5EF4-FFF2-40B4-BE49-F238E27FC236}">
                      <a16:creationId xmlns:a16="http://schemas.microsoft.com/office/drawing/2014/main" id="{EB265E46-6137-4E7B-9B7F-C362511D27C1}"/>
                    </a:ext>
                  </a:extLst>
                </p:cNvPr>
                <p:cNvSpPr txBox="1">
                  <a:spLocks noRot="1" noChangeAspect="1" noMove="1" noResize="1" noEditPoints="1" noAdjustHandles="1" noChangeArrowheads="1" noChangeShapeType="1" noTextEdit="1"/>
                </p:cNvSpPr>
                <p:nvPr/>
              </p:nvSpPr>
              <p:spPr bwMode="auto">
                <a:xfrm>
                  <a:off x="3960" y="848"/>
                  <a:ext cx="112" cy="144"/>
                </a:xfrm>
                <a:prstGeom prst="rect">
                  <a:avLst/>
                </a:prstGeom>
                <a:blipFill>
                  <a:blip r:embed="rId9"/>
                  <a:stretch>
                    <a:fillRect r="-34483"/>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 name="Object 1375">
                  <a:extLst>
                    <a:ext uri="{FF2B5EF4-FFF2-40B4-BE49-F238E27FC236}">
                      <a16:creationId xmlns:a16="http://schemas.microsoft.com/office/drawing/2014/main" id="{79DD2BBF-20DE-405D-8DB2-F4163A557C0F}"/>
                    </a:ext>
                  </a:extLst>
                </p:cNvPr>
                <p:cNvSpPr txBox="1"/>
                <p:nvPr/>
              </p:nvSpPr>
              <p:spPr bwMode="auto">
                <a:xfrm>
                  <a:off x="4305" y="843"/>
                  <a:ext cx="120"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6</m:t>
                            </m:r>
                          </m:sub>
                        </m:sSub>
                      </m:oMath>
                    </m:oMathPara>
                  </a14:m>
                  <a:endParaRPr lang="en-IN"/>
                </a:p>
              </p:txBody>
            </p:sp>
          </mc:Choice>
          <mc:Fallback xmlns="">
            <p:sp>
              <p:nvSpPr>
                <p:cNvPr id="15" name="Object 1375">
                  <a:extLst>
                    <a:ext uri="{FF2B5EF4-FFF2-40B4-BE49-F238E27FC236}">
                      <a16:creationId xmlns:a16="http://schemas.microsoft.com/office/drawing/2014/main" id="{79DD2BBF-20DE-405D-8DB2-F4163A557C0F}"/>
                    </a:ext>
                  </a:extLst>
                </p:cNvPr>
                <p:cNvSpPr txBox="1">
                  <a:spLocks noRot="1" noChangeAspect="1" noMove="1" noResize="1" noEditPoints="1" noAdjustHandles="1" noChangeArrowheads="1" noChangeShapeType="1" noTextEdit="1"/>
                </p:cNvSpPr>
                <p:nvPr/>
              </p:nvSpPr>
              <p:spPr bwMode="auto">
                <a:xfrm>
                  <a:off x="4305" y="843"/>
                  <a:ext cx="120" cy="144"/>
                </a:xfrm>
                <a:prstGeom prst="rect">
                  <a:avLst/>
                </a:prstGeom>
                <a:blipFill>
                  <a:blip r:embed="rId10"/>
                  <a:stretch>
                    <a:fillRect r="-25806"/>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6" name="Object 1376">
                  <a:extLst>
                    <a:ext uri="{FF2B5EF4-FFF2-40B4-BE49-F238E27FC236}">
                      <a16:creationId xmlns:a16="http://schemas.microsoft.com/office/drawing/2014/main" id="{57D00233-B51E-47F8-B59B-75A12C91379C}"/>
                    </a:ext>
                  </a:extLst>
                </p:cNvPr>
                <p:cNvSpPr txBox="1"/>
                <p:nvPr/>
              </p:nvSpPr>
              <p:spPr bwMode="auto">
                <a:xfrm>
                  <a:off x="4670" y="848"/>
                  <a:ext cx="144"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6</m:t>
                            </m:r>
                          </m:sub>
                        </m:sSub>
                        <m:r>
                          <a:rPr lang="en-IN" i="1">
                            <a:solidFill>
                              <a:srgbClr val="000000"/>
                            </a:solidFill>
                            <a:latin typeface="Cambria Math" panose="02040503050406030204" pitchFamily="18" charset="0"/>
                          </a:rPr>
                          <m:t>′</m:t>
                        </m:r>
                      </m:oMath>
                    </m:oMathPara>
                  </a14:m>
                  <a:endParaRPr lang="en-IN"/>
                </a:p>
              </p:txBody>
            </p:sp>
          </mc:Choice>
          <mc:Fallback xmlns="">
            <p:sp>
              <p:nvSpPr>
                <p:cNvPr id="16" name="Object 1376">
                  <a:extLst>
                    <a:ext uri="{FF2B5EF4-FFF2-40B4-BE49-F238E27FC236}">
                      <a16:creationId xmlns:a16="http://schemas.microsoft.com/office/drawing/2014/main" id="{57D00233-B51E-47F8-B59B-75A12C91379C}"/>
                    </a:ext>
                  </a:extLst>
                </p:cNvPr>
                <p:cNvSpPr txBox="1">
                  <a:spLocks noRot="1" noChangeAspect="1" noMove="1" noResize="1" noEditPoints="1" noAdjustHandles="1" noChangeArrowheads="1" noChangeShapeType="1" noTextEdit="1"/>
                </p:cNvSpPr>
                <p:nvPr/>
              </p:nvSpPr>
              <p:spPr bwMode="auto">
                <a:xfrm>
                  <a:off x="4670" y="848"/>
                  <a:ext cx="144" cy="144"/>
                </a:xfrm>
                <a:prstGeom prst="rect">
                  <a:avLst/>
                </a:prstGeom>
                <a:blipFill>
                  <a:blip r:embed="rId11"/>
                  <a:stretch>
                    <a:fillRect r="-26316"/>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7" name="Object 1377">
                  <a:extLst>
                    <a:ext uri="{FF2B5EF4-FFF2-40B4-BE49-F238E27FC236}">
                      <a16:creationId xmlns:a16="http://schemas.microsoft.com/office/drawing/2014/main" id="{13EE42F5-0259-4560-A765-85AD16E5DCE9}"/>
                    </a:ext>
                  </a:extLst>
                </p:cNvPr>
                <p:cNvSpPr txBox="1"/>
                <p:nvPr/>
              </p:nvSpPr>
              <p:spPr bwMode="auto">
                <a:xfrm>
                  <a:off x="5071" y="847"/>
                  <a:ext cx="120"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7</m:t>
                            </m:r>
                          </m:sub>
                        </m:sSub>
                      </m:oMath>
                    </m:oMathPara>
                  </a14:m>
                  <a:endParaRPr lang="en-IN"/>
                </a:p>
              </p:txBody>
            </p:sp>
          </mc:Choice>
          <mc:Fallback xmlns="">
            <p:sp>
              <p:nvSpPr>
                <p:cNvPr id="17" name="Object 1377">
                  <a:extLst>
                    <a:ext uri="{FF2B5EF4-FFF2-40B4-BE49-F238E27FC236}">
                      <a16:creationId xmlns:a16="http://schemas.microsoft.com/office/drawing/2014/main" id="{13EE42F5-0259-4560-A765-85AD16E5DCE9}"/>
                    </a:ext>
                  </a:extLst>
                </p:cNvPr>
                <p:cNvSpPr txBox="1">
                  <a:spLocks noRot="1" noChangeAspect="1" noMove="1" noResize="1" noEditPoints="1" noAdjustHandles="1" noChangeArrowheads="1" noChangeShapeType="1" noTextEdit="1"/>
                </p:cNvSpPr>
                <p:nvPr/>
              </p:nvSpPr>
              <p:spPr bwMode="auto">
                <a:xfrm>
                  <a:off x="5071" y="847"/>
                  <a:ext cx="120" cy="144"/>
                </a:xfrm>
                <a:prstGeom prst="rect">
                  <a:avLst/>
                </a:prstGeom>
                <a:blipFill>
                  <a:blip r:embed="rId12"/>
                  <a:stretch>
                    <a:fillRect r="-25806"/>
                  </a:stretch>
                </a:blipFill>
                <a:ln>
                  <a:noFill/>
                </a:ln>
                <a:effectLst/>
              </p:spPr>
              <p:txBody>
                <a:bodyPr/>
                <a:lstStyle/>
                <a:p>
                  <a:r>
                    <a:rPr lang="en-IN">
                      <a:noFill/>
                    </a:rPr>
                    <a:t> </a:t>
                  </a:r>
                </a:p>
              </p:txBody>
            </p:sp>
          </mc:Fallback>
        </mc:AlternateContent>
      </p:grpSp>
      <p:sp>
        <p:nvSpPr>
          <p:cNvPr id="18" name="Rectangle 17">
            <a:extLst>
              <a:ext uri="{FF2B5EF4-FFF2-40B4-BE49-F238E27FC236}">
                <a16:creationId xmlns:a16="http://schemas.microsoft.com/office/drawing/2014/main" id="{2F1A6B19-AD58-4074-9C5B-750B4BB66780}"/>
              </a:ext>
            </a:extLst>
          </p:cNvPr>
          <p:cNvSpPr/>
          <p:nvPr/>
        </p:nvSpPr>
        <p:spPr>
          <a:xfrm>
            <a:off x="6875157" y="5822260"/>
            <a:ext cx="1640193" cy="369332"/>
          </a:xfrm>
          <a:prstGeom prst="rect">
            <a:avLst/>
          </a:prstGeom>
        </p:spPr>
        <p:txBody>
          <a:bodyPr wrap="none">
            <a:spAutoFit/>
          </a:bodyPr>
          <a:lstStyle/>
          <a:p>
            <a:r>
              <a:rPr lang="en-US" altLang="en-US" dirty="0"/>
              <a:t>Amax=0.1 dB </a:t>
            </a:r>
            <a:endParaRPr lang="en-IN" dirty="0"/>
          </a:p>
        </p:txBody>
      </p:sp>
    </p:spTree>
    <p:extLst>
      <p:ext uri="{BB962C8B-B14F-4D97-AF65-F5344CB8AC3E}">
        <p14:creationId xmlns:p14="http://schemas.microsoft.com/office/powerpoint/2010/main" val="3801097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9681-5542-46B4-A349-7BF9F15B74F6}"/>
              </a:ext>
            </a:extLst>
          </p:cNvPr>
          <p:cNvSpPr>
            <a:spLocks noGrp="1"/>
          </p:cNvSpPr>
          <p:nvPr>
            <p:ph type="title"/>
          </p:nvPr>
        </p:nvSpPr>
        <p:spPr/>
        <p:txBody>
          <a:bodyPr/>
          <a:lstStyle/>
          <a:p>
            <a:r>
              <a:rPr lang="en-IN" dirty="0"/>
              <a:t>Overview-Schematic</a:t>
            </a:r>
          </a:p>
        </p:txBody>
      </p:sp>
      <p:sp>
        <p:nvSpPr>
          <p:cNvPr id="3" name="Date Placeholder 2">
            <a:extLst>
              <a:ext uri="{FF2B5EF4-FFF2-40B4-BE49-F238E27FC236}">
                <a16:creationId xmlns:a16="http://schemas.microsoft.com/office/drawing/2014/main" id="{B0D945BC-BF3C-49FC-A385-80081E51FED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DB2BE5C-A36C-4327-A074-9BBBF6F82AD1}"/>
              </a:ext>
            </a:extLst>
          </p:cNvPr>
          <p:cNvSpPr>
            <a:spLocks noGrp="1"/>
          </p:cNvSpPr>
          <p:nvPr>
            <p:ph type="sldNum" sz="quarter" idx="12"/>
          </p:nvPr>
        </p:nvSpPr>
        <p:spPr/>
        <p:txBody>
          <a:bodyPr/>
          <a:lstStyle/>
          <a:p>
            <a:fld id="{2495F090-CA2D-44FF-B42B-1156B48CA943}" type="slidenum">
              <a:rPr lang="en-IN" smtClean="0"/>
              <a:t>4</a:t>
            </a:fld>
            <a:endParaRPr lang="en-IN"/>
          </a:p>
        </p:txBody>
      </p:sp>
      <p:grpSp>
        <p:nvGrpSpPr>
          <p:cNvPr id="20" name="Group 19">
            <a:extLst>
              <a:ext uri="{FF2B5EF4-FFF2-40B4-BE49-F238E27FC236}">
                <a16:creationId xmlns:a16="http://schemas.microsoft.com/office/drawing/2014/main" id="{0BC702D3-7C01-4438-BAB0-EEBAB57E2528}"/>
              </a:ext>
            </a:extLst>
          </p:cNvPr>
          <p:cNvGrpSpPr/>
          <p:nvPr/>
        </p:nvGrpSpPr>
        <p:grpSpPr>
          <a:xfrm>
            <a:off x="1299627" y="695313"/>
            <a:ext cx="7151059" cy="5621436"/>
            <a:chOff x="722579" y="695313"/>
            <a:chExt cx="7151059" cy="5621436"/>
          </a:xfrm>
        </p:grpSpPr>
        <p:sp>
          <p:nvSpPr>
            <p:cNvPr id="5" name="TextBox 4">
              <a:extLst>
                <a:ext uri="{FF2B5EF4-FFF2-40B4-BE49-F238E27FC236}">
                  <a16:creationId xmlns:a16="http://schemas.microsoft.com/office/drawing/2014/main" id="{E96F49A9-3449-43E9-9F9B-DD52755C57F0}"/>
                </a:ext>
              </a:extLst>
            </p:cNvPr>
            <p:cNvSpPr txBox="1"/>
            <p:nvPr/>
          </p:nvSpPr>
          <p:spPr>
            <a:xfrm>
              <a:off x="722579" y="911126"/>
              <a:ext cx="5070619" cy="369332"/>
            </a:xfrm>
            <a:prstGeom prst="rect">
              <a:avLst/>
            </a:prstGeom>
            <a:noFill/>
          </p:spPr>
          <p:txBody>
            <a:bodyPr wrap="none" rtlCol="0">
              <a:spAutoFit/>
            </a:bodyPr>
            <a:lstStyle/>
            <a:p>
              <a:r>
                <a:rPr lang="en-IN" dirty="0"/>
                <a:t>Optimization and Design Of Experiments (DOE)</a:t>
              </a:r>
            </a:p>
          </p:txBody>
        </p:sp>
        <p:sp>
          <p:nvSpPr>
            <p:cNvPr id="6" name="Speech Bubble: Oval 5">
              <a:extLst>
                <a:ext uri="{FF2B5EF4-FFF2-40B4-BE49-F238E27FC236}">
                  <a16:creationId xmlns:a16="http://schemas.microsoft.com/office/drawing/2014/main" id="{A03A2F55-B690-482A-B7F1-AAED4BBE0EDF}"/>
                </a:ext>
              </a:extLst>
            </p:cNvPr>
            <p:cNvSpPr/>
            <p:nvPr/>
          </p:nvSpPr>
          <p:spPr>
            <a:xfrm>
              <a:off x="848459" y="69531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9</a:t>
              </a:r>
            </a:p>
          </p:txBody>
        </p:sp>
        <p:pic>
          <p:nvPicPr>
            <p:cNvPr id="7" name="Picture 6">
              <a:extLst>
                <a:ext uri="{FF2B5EF4-FFF2-40B4-BE49-F238E27FC236}">
                  <a16:creationId xmlns:a16="http://schemas.microsoft.com/office/drawing/2014/main" id="{A2BE03DB-8D50-4CD8-9DA3-00D7B547E3A0}"/>
                </a:ext>
              </a:extLst>
            </p:cNvPr>
            <p:cNvPicPr>
              <a:picLocks noChangeAspect="1"/>
            </p:cNvPicPr>
            <p:nvPr/>
          </p:nvPicPr>
          <p:blipFill>
            <a:blip r:embed="rId2"/>
            <a:stretch>
              <a:fillRect/>
            </a:stretch>
          </p:blipFill>
          <p:spPr>
            <a:xfrm>
              <a:off x="5793198" y="911126"/>
              <a:ext cx="1371600" cy="3352800"/>
            </a:xfrm>
            <a:prstGeom prst="rect">
              <a:avLst/>
            </a:prstGeom>
            <a:ln>
              <a:solidFill>
                <a:srgbClr val="00B0F0"/>
              </a:solidFill>
            </a:ln>
          </p:spPr>
        </p:pic>
        <p:sp>
          <p:nvSpPr>
            <p:cNvPr id="8" name="TextBox 7">
              <a:extLst>
                <a:ext uri="{FF2B5EF4-FFF2-40B4-BE49-F238E27FC236}">
                  <a16:creationId xmlns:a16="http://schemas.microsoft.com/office/drawing/2014/main" id="{7E6A0E5E-0091-416B-8164-F5E4B58CA2ED}"/>
                </a:ext>
              </a:extLst>
            </p:cNvPr>
            <p:cNvSpPr txBox="1"/>
            <p:nvPr/>
          </p:nvSpPr>
          <p:spPr>
            <a:xfrm>
              <a:off x="722579" y="1564772"/>
              <a:ext cx="2595647" cy="369332"/>
            </a:xfrm>
            <a:prstGeom prst="rect">
              <a:avLst/>
            </a:prstGeom>
            <a:noFill/>
          </p:spPr>
          <p:txBody>
            <a:bodyPr wrap="none" rtlCol="0">
              <a:spAutoFit/>
            </a:bodyPr>
            <a:lstStyle/>
            <a:p>
              <a:r>
                <a:rPr lang="en-IN" dirty="0"/>
                <a:t>Data Adaptors/ Sockets</a:t>
              </a:r>
            </a:p>
          </p:txBody>
        </p:sp>
        <p:pic>
          <p:nvPicPr>
            <p:cNvPr id="10" name="Picture 9">
              <a:extLst>
                <a:ext uri="{FF2B5EF4-FFF2-40B4-BE49-F238E27FC236}">
                  <a16:creationId xmlns:a16="http://schemas.microsoft.com/office/drawing/2014/main" id="{CA7EE63A-E959-44CF-BD15-8FB6E06AB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226" y="1631147"/>
              <a:ext cx="1104996" cy="2743438"/>
            </a:xfrm>
            <a:prstGeom prst="rect">
              <a:avLst/>
            </a:prstGeom>
            <a:ln>
              <a:solidFill>
                <a:srgbClr val="00B0F0"/>
              </a:solidFill>
            </a:ln>
          </p:spPr>
        </p:pic>
        <p:sp>
          <p:nvSpPr>
            <p:cNvPr id="11" name="Speech Bubble: Oval 10">
              <a:extLst>
                <a:ext uri="{FF2B5EF4-FFF2-40B4-BE49-F238E27FC236}">
                  <a16:creationId xmlns:a16="http://schemas.microsoft.com/office/drawing/2014/main" id="{B733B691-6354-4DD0-A5E4-964FDF26AED6}"/>
                </a:ext>
              </a:extLst>
            </p:cNvPr>
            <p:cNvSpPr/>
            <p:nvPr/>
          </p:nvSpPr>
          <p:spPr>
            <a:xfrm>
              <a:off x="848458" y="1341562"/>
              <a:ext cx="625235"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10</a:t>
              </a:r>
            </a:p>
          </p:txBody>
        </p:sp>
        <p:sp>
          <p:nvSpPr>
            <p:cNvPr id="12" name="TextBox 11">
              <a:extLst>
                <a:ext uri="{FF2B5EF4-FFF2-40B4-BE49-F238E27FC236}">
                  <a16:creationId xmlns:a16="http://schemas.microsoft.com/office/drawing/2014/main" id="{B6271E54-05B0-4BF3-80B5-70E2FE275D1D}"/>
                </a:ext>
              </a:extLst>
            </p:cNvPr>
            <p:cNvSpPr txBox="1"/>
            <p:nvPr/>
          </p:nvSpPr>
          <p:spPr>
            <a:xfrm>
              <a:off x="722579" y="2367239"/>
              <a:ext cx="1697901" cy="369332"/>
            </a:xfrm>
            <a:prstGeom prst="rect">
              <a:avLst/>
            </a:prstGeom>
            <a:noFill/>
          </p:spPr>
          <p:txBody>
            <a:bodyPr wrap="none" rtlCol="0">
              <a:spAutoFit/>
            </a:bodyPr>
            <a:lstStyle/>
            <a:p>
              <a:r>
                <a:rPr lang="en-IN" dirty="0"/>
                <a:t>Design Guides</a:t>
              </a:r>
            </a:p>
          </p:txBody>
        </p:sp>
        <p:pic>
          <p:nvPicPr>
            <p:cNvPr id="14" name="Picture 13">
              <a:extLst>
                <a:ext uri="{FF2B5EF4-FFF2-40B4-BE49-F238E27FC236}">
                  <a16:creationId xmlns:a16="http://schemas.microsoft.com/office/drawing/2014/main" id="{0DC33DE2-B9B3-4507-B5A9-45589C990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715" y="2684568"/>
              <a:ext cx="1621726" cy="3632181"/>
            </a:xfrm>
            <a:prstGeom prst="rect">
              <a:avLst/>
            </a:prstGeom>
            <a:ln>
              <a:solidFill>
                <a:srgbClr val="00B0F0"/>
              </a:solidFill>
            </a:ln>
          </p:spPr>
        </p:pic>
        <p:sp>
          <p:nvSpPr>
            <p:cNvPr id="15" name="Speech Bubble: Oval 14">
              <a:extLst>
                <a:ext uri="{FF2B5EF4-FFF2-40B4-BE49-F238E27FC236}">
                  <a16:creationId xmlns:a16="http://schemas.microsoft.com/office/drawing/2014/main" id="{5DA94F76-E694-4B04-AC9C-6562AAB50CA6}"/>
                </a:ext>
              </a:extLst>
            </p:cNvPr>
            <p:cNvSpPr/>
            <p:nvPr/>
          </p:nvSpPr>
          <p:spPr>
            <a:xfrm>
              <a:off x="848459" y="2157314"/>
              <a:ext cx="625234"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11</a:t>
              </a:r>
            </a:p>
          </p:txBody>
        </p:sp>
        <p:pic>
          <p:nvPicPr>
            <p:cNvPr id="17" name="Picture 16">
              <a:extLst>
                <a:ext uri="{FF2B5EF4-FFF2-40B4-BE49-F238E27FC236}">
                  <a16:creationId xmlns:a16="http://schemas.microsoft.com/office/drawing/2014/main" id="{B4283AC2-20CE-45EC-A3B1-11FB3359A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198" y="4405968"/>
              <a:ext cx="2080440" cy="1874682"/>
            </a:xfrm>
            <a:prstGeom prst="rect">
              <a:avLst/>
            </a:prstGeom>
            <a:ln>
              <a:solidFill>
                <a:srgbClr val="00B0F0"/>
              </a:solidFill>
            </a:ln>
          </p:spPr>
        </p:pic>
        <p:sp>
          <p:nvSpPr>
            <p:cNvPr id="18" name="TextBox 17">
              <a:extLst>
                <a:ext uri="{FF2B5EF4-FFF2-40B4-BE49-F238E27FC236}">
                  <a16:creationId xmlns:a16="http://schemas.microsoft.com/office/drawing/2014/main" id="{B47C41F9-53AC-49D1-877D-6ACE4D9AF05C}"/>
                </a:ext>
              </a:extLst>
            </p:cNvPr>
            <p:cNvSpPr txBox="1"/>
            <p:nvPr/>
          </p:nvSpPr>
          <p:spPr>
            <a:xfrm>
              <a:off x="3997624" y="4696978"/>
              <a:ext cx="1979937" cy="646331"/>
            </a:xfrm>
            <a:prstGeom prst="rect">
              <a:avLst/>
            </a:prstGeom>
            <a:noFill/>
          </p:spPr>
          <p:txBody>
            <a:bodyPr wrap="square" rtlCol="0">
              <a:spAutoFit/>
            </a:bodyPr>
            <a:lstStyle/>
            <a:p>
              <a:r>
                <a:rPr lang="en-IN" dirty="0"/>
                <a:t>Dynamic Link to other software</a:t>
              </a:r>
            </a:p>
          </p:txBody>
        </p:sp>
        <p:sp>
          <p:nvSpPr>
            <p:cNvPr id="19" name="Speech Bubble: Oval 18">
              <a:extLst>
                <a:ext uri="{FF2B5EF4-FFF2-40B4-BE49-F238E27FC236}">
                  <a16:creationId xmlns:a16="http://schemas.microsoft.com/office/drawing/2014/main" id="{ADAD2193-A75B-40B8-8721-DA5A46749BAF}"/>
                </a:ext>
              </a:extLst>
            </p:cNvPr>
            <p:cNvSpPr/>
            <p:nvPr/>
          </p:nvSpPr>
          <p:spPr>
            <a:xfrm>
              <a:off x="4159553" y="4487027"/>
              <a:ext cx="66391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12</a:t>
              </a:r>
            </a:p>
          </p:txBody>
        </p:sp>
      </p:grpSp>
    </p:spTree>
    <p:extLst>
      <p:ext uri="{BB962C8B-B14F-4D97-AF65-F5344CB8AC3E}">
        <p14:creationId xmlns:p14="http://schemas.microsoft.com/office/powerpoint/2010/main" val="3741995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1AFCAB2-7347-472C-9B49-A04ED24ED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894" y="2339605"/>
            <a:ext cx="5037257" cy="495343"/>
          </a:xfrm>
          <a:prstGeom prst="rect">
            <a:avLst/>
          </a:prstGeom>
        </p:spPr>
      </p:pic>
      <p:sp>
        <p:nvSpPr>
          <p:cNvPr id="2" name="Title 1">
            <a:extLst>
              <a:ext uri="{FF2B5EF4-FFF2-40B4-BE49-F238E27FC236}">
                <a16:creationId xmlns:a16="http://schemas.microsoft.com/office/drawing/2014/main" id="{2D5786EC-D82D-425D-9AFC-D8324912F178}"/>
              </a:ext>
            </a:extLst>
          </p:cNvPr>
          <p:cNvSpPr>
            <a:spLocks noGrp="1"/>
          </p:cNvSpPr>
          <p:nvPr>
            <p:ph type="title"/>
          </p:nvPr>
        </p:nvSpPr>
        <p:spPr/>
        <p:txBody>
          <a:bodyPr/>
          <a:lstStyle/>
          <a:p>
            <a:r>
              <a:rPr lang="en-IN" dirty="0"/>
              <a:t>Low Pass Filter Design</a:t>
            </a:r>
          </a:p>
        </p:txBody>
      </p:sp>
      <p:sp>
        <p:nvSpPr>
          <p:cNvPr id="3" name="Date Placeholder 2">
            <a:extLst>
              <a:ext uri="{FF2B5EF4-FFF2-40B4-BE49-F238E27FC236}">
                <a16:creationId xmlns:a16="http://schemas.microsoft.com/office/drawing/2014/main" id="{6285606F-F176-439D-ADB7-EC4EC319088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67FDE92-9CD1-4759-A1A3-E2CCFFA73146}"/>
              </a:ext>
            </a:extLst>
          </p:cNvPr>
          <p:cNvSpPr>
            <a:spLocks noGrp="1"/>
          </p:cNvSpPr>
          <p:nvPr>
            <p:ph type="sldNum" sz="quarter" idx="12"/>
          </p:nvPr>
        </p:nvSpPr>
        <p:spPr/>
        <p:txBody>
          <a:bodyPr/>
          <a:lstStyle/>
          <a:p>
            <a:fld id="{2495F090-CA2D-44FF-B42B-1156B48CA943}" type="slidenum">
              <a:rPr lang="en-IN" smtClean="0"/>
              <a:t>40</a:t>
            </a:fld>
            <a:endParaRPr lang="en-IN"/>
          </a:p>
        </p:txBody>
      </p:sp>
      <p:sp>
        <p:nvSpPr>
          <p:cNvPr id="5" name="TextBox 4">
            <a:extLst>
              <a:ext uri="{FF2B5EF4-FFF2-40B4-BE49-F238E27FC236}">
                <a16:creationId xmlns:a16="http://schemas.microsoft.com/office/drawing/2014/main" id="{48F628BF-5710-48C9-A724-5E37673FAED0}"/>
              </a:ext>
            </a:extLst>
          </p:cNvPr>
          <p:cNvSpPr txBox="1"/>
          <p:nvPr/>
        </p:nvSpPr>
        <p:spPr>
          <a:xfrm>
            <a:off x="628650" y="692459"/>
            <a:ext cx="2185214" cy="369332"/>
          </a:xfrm>
          <a:prstGeom prst="rect">
            <a:avLst/>
          </a:prstGeom>
          <a:noFill/>
        </p:spPr>
        <p:txBody>
          <a:bodyPr wrap="none" rtlCol="0">
            <a:spAutoFit/>
          </a:bodyPr>
          <a:lstStyle/>
          <a:p>
            <a:r>
              <a:rPr lang="en-IN" dirty="0"/>
              <a:t>Filter Specifications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54CECB4-486E-4D4E-8819-08832C35AFDB}"/>
                  </a:ext>
                </a:extLst>
              </p:cNvPr>
              <p:cNvSpPr txBox="1"/>
              <p:nvPr/>
            </p:nvSpPr>
            <p:spPr>
              <a:xfrm>
                <a:off x="628650" y="1061791"/>
                <a:ext cx="7670626" cy="369332"/>
              </a:xfrm>
              <a:prstGeom prst="rect">
                <a:avLst/>
              </a:prstGeom>
              <a:noFill/>
            </p:spPr>
            <p:txBody>
              <a:bodyPr wrap="none" rtlCol="0">
                <a:spAutoFit/>
              </a:bodyPr>
              <a:lstStyle/>
              <a:p>
                <a14:m>
                  <m:oMath xmlns:m="http://schemas.openxmlformats.org/officeDocument/2006/math">
                    <m:sSub>
                      <m:sSubPr>
                        <m:ctrlPr>
                          <a:rPr lang="en-IN" i="1" smtClean="0">
                            <a:latin typeface="Cambria Math" panose="02040503050406030204" pitchFamily="18" charset="0"/>
                          </a:rPr>
                        </m:ctrlPr>
                      </m:sSubPr>
                      <m:e>
                        <m:r>
                          <a:rPr lang="en-IN" b="0" i="1" smtClean="0">
                            <a:latin typeface="Cambria Math" panose="02040503050406030204" pitchFamily="18" charset="0"/>
                          </a:rPr>
                          <m:t>𝑓</m:t>
                        </m:r>
                      </m:e>
                      <m:sub>
                        <m:r>
                          <a:rPr lang="en-IN" b="0" i="1" smtClean="0">
                            <a:latin typeface="Cambria Math" panose="02040503050406030204" pitchFamily="18" charset="0"/>
                          </a:rPr>
                          <m:t>𝑐</m:t>
                        </m:r>
                      </m:sub>
                    </m:sSub>
                    <m:r>
                      <a:rPr lang="en-IN" b="0" i="1" smtClean="0">
                        <a:latin typeface="Cambria Math" panose="02040503050406030204" pitchFamily="18" charset="0"/>
                      </a:rPr>
                      <m:t>=2.5 </m:t>
                    </m:r>
                    <m:r>
                      <a:rPr lang="en-IN" b="0" i="1" smtClean="0">
                        <a:latin typeface="Cambria Math" panose="02040503050406030204" pitchFamily="18" charset="0"/>
                      </a:rPr>
                      <m:t>𝐺𝐻𝑧</m:t>
                    </m:r>
                  </m:oMath>
                </a14:m>
                <a:r>
                  <a:rPr lang="en-IN" dirty="0"/>
                  <a:t>   and </a:t>
                </a:r>
                <a14:m>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𝑓</m:t>
                        </m:r>
                      </m:e>
                      <m:sub>
                        <m:r>
                          <a:rPr lang="en-IN" i="1" smtClean="0">
                            <a:latin typeface="Cambria Math" panose="02040503050406030204" pitchFamily="18" charset="0"/>
                            <a:ea typeface="Cambria Math" panose="02040503050406030204" pitchFamily="18" charset="0"/>
                          </a:rPr>
                          <m:t>∞</m:t>
                        </m:r>
                      </m:sub>
                    </m:sSub>
                    <m:r>
                      <a:rPr lang="en-IN" i="1">
                        <a:latin typeface="Cambria Math" panose="02040503050406030204" pitchFamily="18" charset="0"/>
                      </a:rPr>
                      <m:t>=</m:t>
                    </m:r>
                    <m:r>
                      <a:rPr lang="en-IN" b="0" i="1" smtClean="0">
                        <a:latin typeface="Cambria Math" panose="02040503050406030204" pitchFamily="18" charset="0"/>
                      </a:rPr>
                      <m:t>3</m:t>
                    </m:r>
                    <m:r>
                      <a:rPr lang="en-IN" i="1">
                        <a:latin typeface="Cambria Math" panose="02040503050406030204" pitchFamily="18" charset="0"/>
                      </a:rPr>
                      <m:t> </m:t>
                    </m:r>
                    <m:r>
                      <a:rPr lang="en-IN" i="1">
                        <a:latin typeface="Cambria Math" panose="02040503050406030204" pitchFamily="18" charset="0"/>
                      </a:rPr>
                      <m:t>𝐺𝐻𝑧</m:t>
                    </m:r>
                  </m:oMath>
                </a14:m>
                <a:r>
                  <a:rPr lang="en-IN" dirty="0"/>
                  <a:t> desired attenuation in stop band is &gt;30 dB </a:t>
                </a:r>
              </a:p>
            </p:txBody>
          </p:sp>
        </mc:Choice>
        <mc:Fallback xmlns="">
          <p:sp>
            <p:nvSpPr>
              <p:cNvPr id="6" name="TextBox 5">
                <a:extLst>
                  <a:ext uri="{FF2B5EF4-FFF2-40B4-BE49-F238E27FC236}">
                    <a16:creationId xmlns:a16="http://schemas.microsoft.com/office/drawing/2014/main" id="{E54CECB4-486E-4D4E-8819-08832C35AFDB}"/>
                  </a:ext>
                </a:extLst>
              </p:cNvPr>
              <p:cNvSpPr txBox="1">
                <a:spLocks noRot="1" noChangeAspect="1" noMove="1" noResize="1" noEditPoints="1" noAdjustHandles="1" noChangeArrowheads="1" noChangeShapeType="1" noTextEdit="1"/>
              </p:cNvSpPr>
              <p:nvPr/>
            </p:nvSpPr>
            <p:spPr>
              <a:xfrm>
                <a:off x="628650" y="1061791"/>
                <a:ext cx="7670626" cy="369332"/>
              </a:xfrm>
              <a:prstGeom prst="rect">
                <a:avLst/>
              </a:prstGeom>
              <a:blipFill>
                <a:blip r:embed="rId4"/>
                <a:stretch>
                  <a:fillRect l="-238" t="-8197" r="-79" b="-2459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74C7455-6C95-420A-AA6D-8F60A4B366C4}"/>
                  </a:ext>
                </a:extLst>
              </p:cNvPr>
              <p:cNvSpPr/>
              <p:nvPr/>
            </p:nvSpPr>
            <p:spPr>
              <a:xfrm>
                <a:off x="628650" y="1409837"/>
                <a:ext cx="15627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lin"/>
                          <m:ctrlPr>
                            <a:rPr lang="en-IN" i="1" smtClean="0">
                              <a:latin typeface="Cambria Math" panose="02040503050406030204" pitchFamily="18" charset="0"/>
                            </a:rPr>
                          </m:ctrlPr>
                        </m:fPr>
                        <m:num>
                          <m:sSub>
                            <m:sSubPr>
                              <m:ctrlPr>
                                <a:rPr lang="en-IN" i="1">
                                  <a:latin typeface="Cambria Math" panose="02040503050406030204" pitchFamily="18" charset="0"/>
                                </a:rPr>
                              </m:ctrlPr>
                            </m:sSubPr>
                            <m:e>
                              <m:r>
                                <a:rPr lang="en-IN" i="1" smtClean="0">
                                  <a:latin typeface="Cambria Math" panose="02040503050406030204" pitchFamily="18" charset="0"/>
                                  <a:ea typeface="Cambria Math" panose="02040503050406030204" pitchFamily="18" charset="0"/>
                                </a:rPr>
                                <m:t>𝜔</m:t>
                              </m:r>
                            </m:e>
                            <m:sub>
                              <m:r>
                                <a:rPr lang="en-IN" i="1" smtClean="0">
                                  <a:latin typeface="Cambria Math" panose="02040503050406030204" pitchFamily="18" charset="0"/>
                                  <a:ea typeface="Cambria Math" panose="02040503050406030204" pitchFamily="18" charset="0"/>
                                </a:rPr>
                                <m:t>∞</m:t>
                              </m:r>
                            </m:sub>
                          </m:sSub>
                        </m:num>
                        <m:den>
                          <m:sSub>
                            <m:sSubPr>
                              <m:ctrlPr>
                                <a:rPr lang="en-IN" i="1">
                                  <a:latin typeface="Cambria Math" panose="02040503050406030204" pitchFamily="18" charset="0"/>
                                </a:rPr>
                              </m:ctrlPr>
                            </m:sSubPr>
                            <m:e>
                              <m:r>
                                <a:rPr lang="en-IN" i="1" smtClean="0">
                                  <a:latin typeface="Cambria Math" panose="02040503050406030204" pitchFamily="18" charset="0"/>
                                  <a:ea typeface="Cambria Math" panose="02040503050406030204" pitchFamily="18" charset="0"/>
                                </a:rPr>
                                <m:t>𝜔</m:t>
                              </m:r>
                            </m:e>
                            <m:sub>
                              <m:r>
                                <a:rPr lang="en-IN" i="1">
                                  <a:latin typeface="Cambria Math" panose="02040503050406030204" pitchFamily="18" charset="0"/>
                                </a:rPr>
                                <m:t>𝑐</m:t>
                              </m:r>
                            </m:sub>
                          </m:sSub>
                        </m:den>
                      </m:f>
                      <m:r>
                        <a:rPr lang="en-IN" i="1">
                          <a:latin typeface="Cambria Math" panose="02040503050406030204" pitchFamily="18" charset="0"/>
                        </a:rPr>
                        <m:t>=</m:t>
                      </m:r>
                      <m:r>
                        <a:rPr lang="en-IN" b="0" i="1" smtClean="0">
                          <a:latin typeface="Cambria Math" panose="02040503050406030204" pitchFamily="18" charset="0"/>
                        </a:rPr>
                        <m:t>1.2</m:t>
                      </m:r>
                    </m:oMath>
                  </m:oMathPara>
                </a14:m>
                <a:endParaRPr lang="en-IN" dirty="0"/>
              </a:p>
            </p:txBody>
          </p:sp>
        </mc:Choice>
        <mc:Fallback xmlns="">
          <p:sp>
            <p:nvSpPr>
              <p:cNvPr id="7" name="Rectangle 6">
                <a:extLst>
                  <a:ext uri="{FF2B5EF4-FFF2-40B4-BE49-F238E27FC236}">
                    <a16:creationId xmlns:a16="http://schemas.microsoft.com/office/drawing/2014/main" id="{574C7455-6C95-420A-AA6D-8F60A4B366C4}"/>
                  </a:ext>
                </a:extLst>
              </p:cNvPr>
              <p:cNvSpPr>
                <a:spLocks noRot="1" noChangeAspect="1" noMove="1" noResize="1" noEditPoints="1" noAdjustHandles="1" noChangeArrowheads="1" noChangeShapeType="1" noTextEdit="1"/>
              </p:cNvSpPr>
              <p:nvPr/>
            </p:nvSpPr>
            <p:spPr>
              <a:xfrm>
                <a:off x="628650" y="1409837"/>
                <a:ext cx="1562735" cy="369332"/>
              </a:xfrm>
              <a:prstGeom prst="rect">
                <a:avLst/>
              </a:prstGeom>
              <a:blipFill>
                <a:blip r:embed="rId5"/>
                <a:stretch>
                  <a:fillRect t="-114754" b="-177049"/>
                </a:stretch>
              </a:blipFill>
            </p:spPr>
            <p:txBody>
              <a:bodyPr/>
              <a:lstStyle/>
              <a:p>
                <a:r>
                  <a:rPr lang="en-IN">
                    <a:noFill/>
                  </a:rPr>
                  <a:t> </a:t>
                </a:r>
              </a:p>
            </p:txBody>
          </p:sp>
        </mc:Fallback>
      </mc:AlternateContent>
      <p:graphicFrame>
        <p:nvGraphicFramePr>
          <p:cNvPr id="8" name="Table 7">
            <a:extLst>
              <a:ext uri="{FF2B5EF4-FFF2-40B4-BE49-F238E27FC236}">
                <a16:creationId xmlns:a16="http://schemas.microsoft.com/office/drawing/2014/main" id="{6AD946DA-2D1E-4CA2-A883-B4BFBB1F44E3}"/>
              </a:ext>
            </a:extLst>
          </p:cNvPr>
          <p:cNvGraphicFramePr>
            <a:graphicFrameLocks noGrp="1"/>
          </p:cNvGraphicFramePr>
          <p:nvPr>
            <p:extLst>
              <p:ext uri="{D42A27DB-BD31-4B8C-83A1-F6EECF244321}">
                <p14:modId xmlns:p14="http://schemas.microsoft.com/office/powerpoint/2010/main" val="2481353574"/>
              </p:ext>
            </p:extLst>
          </p:nvPr>
        </p:nvGraphicFramePr>
        <p:xfrm>
          <a:off x="886102" y="1911695"/>
          <a:ext cx="6070600" cy="431040"/>
        </p:xfrm>
        <a:graphic>
          <a:graphicData uri="http://schemas.openxmlformats.org/drawingml/2006/table">
            <a:tbl>
              <a:tblPr/>
              <a:tblGrid>
                <a:gridCol w="558800">
                  <a:extLst>
                    <a:ext uri="{9D8B030D-6E8A-4147-A177-3AD203B41FA5}">
                      <a16:colId xmlns:a16="http://schemas.microsoft.com/office/drawing/2014/main" val="4283171766"/>
                    </a:ext>
                  </a:extLst>
                </a:gridCol>
                <a:gridCol w="609600">
                  <a:extLst>
                    <a:ext uri="{9D8B030D-6E8A-4147-A177-3AD203B41FA5}">
                      <a16:colId xmlns:a16="http://schemas.microsoft.com/office/drawing/2014/main" val="1836981305"/>
                    </a:ext>
                  </a:extLst>
                </a:gridCol>
                <a:gridCol w="635000">
                  <a:extLst>
                    <a:ext uri="{9D8B030D-6E8A-4147-A177-3AD203B41FA5}">
                      <a16:colId xmlns:a16="http://schemas.microsoft.com/office/drawing/2014/main" val="2295147324"/>
                    </a:ext>
                  </a:extLst>
                </a:gridCol>
                <a:gridCol w="609600">
                  <a:extLst>
                    <a:ext uri="{9D8B030D-6E8A-4147-A177-3AD203B41FA5}">
                      <a16:colId xmlns:a16="http://schemas.microsoft.com/office/drawing/2014/main" val="908373767"/>
                    </a:ext>
                  </a:extLst>
                </a:gridCol>
                <a:gridCol w="609600">
                  <a:extLst>
                    <a:ext uri="{9D8B030D-6E8A-4147-A177-3AD203B41FA5}">
                      <a16:colId xmlns:a16="http://schemas.microsoft.com/office/drawing/2014/main" val="2294667920"/>
                    </a:ext>
                  </a:extLst>
                </a:gridCol>
                <a:gridCol w="609600">
                  <a:extLst>
                    <a:ext uri="{9D8B030D-6E8A-4147-A177-3AD203B41FA5}">
                      <a16:colId xmlns:a16="http://schemas.microsoft.com/office/drawing/2014/main" val="1334104982"/>
                    </a:ext>
                  </a:extLst>
                </a:gridCol>
                <a:gridCol w="609600">
                  <a:extLst>
                    <a:ext uri="{9D8B030D-6E8A-4147-A177-3AD203B41FA5}">
                      <a16:colId xmlns:a16="http://schemas.microsoft.com/office/drawing/2014/main" val="425081713"/>
                    </a:ext>
                  </a:extLst>
                </a:gridCol>
                <a:gridCol w="609600">
                  <a:extLst>
                    <a:ext uri="{9D8B030D-6E8A-4147-A177-3AD203B41FA5}">
                      <a16:colId xmlns:a16="http://schemas.microsoft.com/office/drawing/2014/main" val="473598264"/>
                    </a:ext>
                  </a:extLst>
                </a:gridCol>
                <a:gridCol w="609600">
                  <a:extLst>
                    <a:ext uri="{9D8B030D-6E8A-4147-A177-3AD203B41FA5}">
                      <a16:colId xmlns:a16="http://schemas.microsoft.com/office/drawing/2014/main" val="3559160142"/>
                    </a:ext>
                  </a:extLst>
                </a:gridCol>
                <a:gridCol w="609600">
                  <a:extLst>
                    <a:ext uri="{9D8B030D-6E8A-4147-A177-3AD203B41FA5}">
                      <a16:colId xmlns:a16="http://schemas.microsoft.com/office/drawing/2014/main" val="516033726"/>
                    </a:ext>
                  </a:extLst>
                </a:gridCol>
              </a:tblGrid>
              <a:tr h="0">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a:t>
                      </a:r>
                      <a:endPar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Amin (dB)</a:t>
                      </a:r>
                      <a:endPar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n-US" altLang="en-US" sz="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2079584"/>
                  </a:ext>
                </a:extLst>
              </a:tr>
              <a:tr h="0">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en-US" sz="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5</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28.3031</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0.9144</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1.0652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0.3163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1.382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0.6013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a:ln>
                            <a:noFill/>
                          </a:ln>
                          <a:solidFill>
                            <a:schemeClr val="tx1"/>
                          </a:solidFill>
                          <a:effectLst/>
                          <a:latin typeface="Arial" panose="020B0604020202020204" pitchFamily="34" charset="0"/>
                          <a:cs typeface="Arial" panose="020B0604020202020204" pitchFamily="34" charset="0"/>
                        </a:rPr>
                        <a:t>1.0933</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000">
                          <a:solidFill>
                            <a:srgbClr val="0000FF"/>
                          </a:solidFill>
                          <a:latin typeface="Arial" panose="020B060402020202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MY"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0.5297</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3183377"/>
                  </a:ext>
                </a:extLst>
              </a:tr>
            </a:tbl>
          </a:graphicData>
        </a:graphic>
      </p:graphicFrame>
      <p:grpSp>
        <p:nvGrpSpPr>
          <p:cNvPr id="9" name="Group 1470">
            <a:extLst>
              <a:ext uri="{FF2B5EF4-FFF2-40B4-BE49-F238E27FC236}">
                <a16:creationId xmlns:a16="http://schemas.microsoft.com/office/drawing/2014/main" id="{FB024538-28CE-4E90-99F6-B8221157521B}"/>
              </a:ext>
            </a:extLst>
          </p:cNvPr>
          <p:cNvGrpSpPr>
            <a:grpSpLocks/>
          </p:cNvGrpSpPr>
          <p:nvPr/>
        </p:nvGrpSpPr>
        <p:grpSpPr bwMode="auto">
          <a:xfrm>
            <a:off x="1561595" y="1874803"/>
            <a:ext cx="5216525" cy="252412"/>
            <a:chOff x="786" y="795"/>
            <a:chExt cx="3286" cy="159"/>
          </a:xfrm>
        </p:grpSpPr>
        <mc:AlternateContent xmlns:mc="http://schemas.openxmlformats.org/markup-compatibility/2006" xmlns:a14="http://schemas.microsoft.com/office/drawing/2010/main">
          <mc:Choice Requires="a14">
            <p:sp>
              <p:nvSpPr>
                <p:cNvPr id="10" name="Object 1462">
                  <a:extLst>
                    <a:ext uri="{FF2B5EF4-FFF2-40B4-BE49-F238E27FC236}">
                      <a16:creationId xmlns:a16="http://schemas.microsoft.com/office/drawing/2014/main" id="{7306282D-D66E-455D-A603-5A22D7D5D724}"/>
                    </a:ext>
                  </a:extLst>
                </p:cNvPr>
                <p:cNvSpPr txBox="1"/>
                <p:nvPr/>
              </p:nvSpPr>
              <p:spPr bwMode="auto">
                <a:xfrm>
                  <a:off x="786" y="810"/>
                  <a:ext cx="288"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f>
                          <m:fPr>
                            <m:type m:val="lin"/>
                            <m:ctrlPr>
                              <a:rPr lang="en-IN" i="1">
                                <a:solidFill>
                                  <a:srgbClr val="000000"/>
                                </a:solidFill>
                                <a:latin typeface="Cambria Math" panose="02040503050406030204" pitchFamily="18" charset="0"/>
                              </a:rPr>
                            </m:ctrlPr>
                          </m:fPr>
                          <m:num>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𝜔</m:t>
                                </m:r>
                              </m:e>
                              <m:sub>
                                <m:r>
                                  <a:rPr lang="en-IN" i="1">
                                    <a:solidFill>
                                      <a:srgbClr val="000000"/>
                                    </a:solidFill>
                                    <a:latin typeface="Cambria Math" panose="02040503050406030204" pitchFamily="18" charset="0"/>
                                  </a:rPr>
                                  <m:t>∞</m:t>
                                </m:r>
                              </m:sub>
                            </m:sSub>
                          </m:num>
                          <m:den>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𝜔</m:t>
                                </m:r>
                              </m:e>
                              <m:sub>
                                <m:r>
                                  <a:rPr lang="en-IN" i="1">
                                    <a:solidFill>
                                      <a:srgbClr val="000000"/>
                                    </a:solidFill>
                                    <a:latin typeface="Cambria Math" panose="02040503050406030204" pitchFamily="18" charset="0"/>
                                  </a:rPr>
                                  <m:t>𝑐</m:t>
                                </m:r>
                              </m:sub>
                            </m:sSub>
                          </m:den>
                        </m:f>
                      </m:oMath>
                    </m:oMathPara>
                  </a14:m>
                  <a:endParaRPr lang="en-IN"/>
                </a:p>
              </p:txBody>
            </p:sp>
          </mc:Choice>
          <mc:Fallback xmlns="">
            <p:sp>
              <p:nvSpPr>
                <p:cNvPr id="10" name="Object 1462">
                  <a:extLst>
                    <a:ext uri="{FF2B5EF4-FFF2-40B4-BE49-F238E27FC236}">
                      <a16:creationId xmlns:a16="http://schemas.microsoft.com/office/drawing/2014/main" id="{7306282D-D66E-455D-A603-5A22D7D5D724}"/>
                    </a:ext>
                  </a:extLst>
                </p:cNvPr>
                <p:cNvSpPr txBox="1">
                  <a:spLocks noRot="1" noChangeAspect="1" noMove="1" noResize="1" noEditPoints="1" noAdjustHandles="1" noChangeArrowheads="1" noChangeShapeType="1" noTextEdit="1"/>
                </p:cNvSpPr>
                <p:nvPr/>
              </p:nvSpPr>
              <p:spPr bwMode="auto">
                <a:xfrm>
                  <a:off x="786" y="810"/>
                  <a:ext cx="288" cy="144"/>
                </a:xfrm>
                <a:prstGeom prst="rect">
                  <a:avLst/>
                </a:prstGeom>
                <a:blipFill>
                  <a:blip r:embed="rId6"/>
                  <a:stretch>
                    <a:fillRect t="-81579" r="-60000" b="-134211"/>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Object 1463">
                  <a:extLst>
                    <a:ext uri="{FF2B5EF4-FFF2-40B4-BE49-F238E27FC236}">
                      <a16:creationId xmlns:a16="http://schemas.microsoft.com/office/drawing/2014/main" id="{E24853D6-BA5D-4BF3-AF07-F38BCDD85B89}"/>
                    </a:ext>
                  </a:extLst>
                </p:cNvPr>
                <p:cNvSpPr txBox="1"/>
                <p:nvPr/>
              </p:nvSpPr>
              <p:spPr bwMode="auto">
                <a:xfrm>
                  <a:off x="1658" y="796"/>
                  <a:ext cx="104"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1</m:t>
                            </m:r>
                          </m:sub>
                        </m:sSub>
                      </m:oMath>
                    </m:oMathPara>
                  </a14:m>
                  <a:endParaRPr lang="en-IN"/>
                </a:p>
              </p:txBody>
            </p:sp>
          </mc:Choice>
          <mc:Fallback xmlns="">
            <p:sp>
              <p:nvSpPr>
                <p:cNvPr id="11" name="Object 1463">
                  <a:extLst>
                    <a:ext uri="{FF2B5EF4-FFF2-40B4-BE49-F238E27FC236}">
                      <a16:creationId xmlns:a16="http://schemas.microsoft.com/office/drawing/2014/main" id="{E24853D6-BA5D-4BF3-AF07-F38BCDD85B89}"/>
                    </a:ext>
                  </a:extLst>
                </p:cNvPr>
                <p:cNvSpPr txBox="1">
                  <a:spLocks noRot="1" noChangeAspect="1" noMove="1" noResize="1" noEditPoints="1" noAdjustHandles="1" noChangeArrowheads="1" noChangeShapeType="1" noTextEdit="1"/>
                </p:cNvSpPr>
                <p:nvPr/>
              </p:nvSpPr>
              <p:spPr bwMode="auto">
                <a:xfrm>
                  <a:off x="1658" y="796"/>
                  <a:ext cx="104" cy="136"/>
                </a:xfrm>
                <a:prstGeom prst="rect">
                  <a:avLst/>
                </a:prstGeom>
                <a:blipFill>
                  <a:blip r:embed="rId7"/>
                  <a:stretch>
                    <a:fillRect r="-18519"/>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2" name="Object 1464">
                  <a:extLst>
                    <a:ext uri="{FF2B5EF4-FFF2-40B4-BE49-F238E27FC236}">
                      <a16:creationId xmlns:a16="http://schemas.microsoft.com/office/drawing/2014/main" id="{3F4C10AC-CA79-4E8F-94C8-A956315B51FD}"/>
                    </a:ext>
                  </a:extLst>
                </p:cNvPr>
                <p:cNvSpPr txBox="1"/>
                <p:nvPr/>
              </p:nvSpPr>
              <p:spPr bwMode="auto">
                <a:xfrm>
                  <a:off x="2033" y="801"/>
                  <a:ext cx="120"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2</m:t>
                            </m:r>
                          </m:sub>
                        </m:sSub>
                      </m:oMath>
                    </m:oMathPara>
                  </a14:m>
                  <a:endParaRPr lang="en-IN"/>
                </a:p>
              </p:txBody>
            </p:sp>
          </mc:Choice>
          <mc:Fallback xmlns="">
            <p:sp>
              <p:nvSpPr>
                <p:cNvPr id="12" name="Object 1464">
                  <a:extLst>
                    <a:ext uri="{FF2B5EF4-FFF2-40B4-BE49-F238E27FC236}">
                      <a16:creationId xmlns:a16="http://schemas.microsoft.com/office/drawing/2014/main" id="{3F4C10AC-CA79-4E8F-94C8-A956315B51FD}"/>
                    </a:ext>
                  </a:extLst>
                </p:cNvPr>
                <p:cNvSpPr txBox="1">
                  <a:spLocks noRot="1" noChangeAspect="1" noMove="1" noResize="1" noEditPoints="1" noAdjustHandles="1" noChangeArrowheads="1" noChangeShapeType="1" noTextEdit="1"/>
                </p:cNvSpPr>
                <p:nvPr/>
              </p:nvSpPr>
              <p:spPr bwMode="auto">
                <a:xfrm>
                  <a:off x="2033" y="801"/>
                  <a:ext cx="120" cy="136"/>
                </a:xfrm>
                <a:prstGeom prst="rect">
                  <a:avLst/>
                </a:prstGeom>
                <a:blipFill>
                  <a:blip r:embed="rId8"/>
                  <a:stretch>
                    <a:fillRect r="-9677"/>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Object 1465">
                  <a:extLst>
                    <a:ext uri="{FF2B5EF4-FFF2-40B4-BE49-F238E27FC236}">
                      <a16:creationId xmlns:a16="http://schemas.microsoft.com/office/drawing/2014/main" id="{07BD0729-E711-46E5-8816-79D048C5DBFD}"/>
                    </a:ext>
                  </a:extLst>
                </p:cNvPr>
                <p:cNvSpPr txBox="1"/>
                <p:nvPr/>
              </p:nvSpPr>
              <p:spPr bwMode="auto">
                <a:xfrm>
                  <a:off x="2398" y="800"/>
                  <a:ext cx="144"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2</m:t>
                            </m:r>
                          </m:sub>
                        </m:sSub>
                        <m:r>
                          <a:rPr lang="en-IN" i="1">
                            <a:solidFill>
                              <a:srgbClr val="000000"/>
                            </a:solidFill>
                            <a:latin typeface="Cambria Math" panose="02040503050406030204" pitchFamily="18" charset="0"/>
                          </a:rPr>
                          <m:t>′</m:t>
                        </m:r>
                      </m:oMath>
                    </m:oMathPara>
                  </a14:m>
                  <a:endParaRPr lang="en-IN"/>
                </a:p>
              </p:txBody>
            </p:sp>
          </mc:Choice>
          <mc:Fallback xmlns="">
            <p:sp>
              <p:nvSpPr>
                <p:cNvPr id="13" name="Object 1465">
                  <a:extLst>
                    <a:ext uri="{FF2B5EF4-FFF2-40B4-BE49-F238E27FC236}">
                      <a16:creationId xmlns:a16="http://schemas.microsoft.com/office/drawing/2014/main" id="{07BD0729-E711-46E5-8816-79D048C5DBFD}"/>
                    </a:ext>
                  </a:extLst>
                </p:cNvPr>
                <p:cNvSpPr txBox="1">
                  <a:spLocks noRot="1" noChangeAspect="1" noMove="1" noResize="1" noEditPoints="1" noAdjustHandles="1" noChangeArrowheads="1" noChangeShapeType="1" noTextEdit="1"/>
                </p:cNvSpPr>
                <p:nvPr/>
              </p:nvSpPr>
              <p:spPr bwMode="auto">
                <a:xfrm>
                  <a:off x="2398" y="800"/>
                  <a:ext cx="144" cy="136"/>
                </a:xfrm>
                <a:prstGeom prst="rect">
                  <a:avLst/>
                </a:prstGeom>
                <a:blipFill>
                  <a:blip r:embed="rId9"/>
                  <a:stretch>
                    <a:fillRect r="-10811"/>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4" name="Object 1466">
                  <a:extLst>
                    <a:ext uri="{FF2B5EF4-FFF2-40B4-BE49-F238E27FC236}">
                      <a16:creationId xmlns:a16="http://schemas.microsoft.com/office/drawing/2014/main" id="{9416AEC9-B774-48CD-9AFF-14E1DD7BC284}"/>
                    </a:ext>
                  </a:extLst>
                </p:cNvPr>
                <p:cNvSpPr txBox="1"/>
                <p:nvPr/>
              </p:nvSpPr>
              <p:spPr bwMode="auto">
                <a:xfrm>
                  <a:off x="3190" y="800"/>
                  <a:ext cx="120"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4</m:t>
                            </m:r>
                          </m:sub>
                        </m:sSub>
                      </m:oMath>
                    </m:oMathPara>
                  </a14:m>
                  <a:endParaRPr lang="en-IN"/>
                </a:p>
              </p:txBody>
            </p:sp>
          </mc:Choice>
          <mc:Fallback xmlns="">
            <p:sp>
              <p:nvSpPr>
                <p:cNvPr id="14" name="Object 1466">
                  <a:extLst>
                    <a:ext uri="{FF2B5EF4-FFF2-40B4-BE49-F238E27FC236}">
                      <a16:creationId xmlns:a16="http://schemas.microsoft.com/office/drawing/2014/main" id="{9416AEC9-B774-48CD-9AFF-14E1DD7BC284}"/>
                    </a:ext>
                  </a:extLst>
                </p:cNvPr>
                <p:cNvSpPr txBox="1">
                  <a:spLocks noRot="1" noChangeAspect="1" noMove="1" noResize="1" noEditPoints="1" noAdjustHandles="1" noChangeArrowheads="1" noChangeShapeType="1" noTextEdit="1"/>
                </p:cNvSpPr>
                <p:nvPr/>
              </p:nvSpPr>
              <p:spPr bwMode="auto">
                <a:xfrm>
                  <a:off x="3190" y="800"/>
                  <a:ext cx="120" cy="136"/>
                </a:xfrm>
                <a:prstGeom prst="rect">
                  <a:avLst/>
                </a:prstGeom>
                <a:blipFill>
                  <a:blip r:embed="rId10"/>
                  <a:stretch>
                    <a:fillRect r="-9677"/>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 name="Object 1467">
                  <a:extLst>
                    <a:ext uri="{FF2B5EF4-FFF2-40B4-BE49-F238E27FC236}">
                      <a16:creationId xmlns:a16="http://schemas.microsoft.com/office/drawing/2014/main" id="{3AF66E16-3A8F-4B70-99D7-06BF2F35A7F1}"/>
                    </a:ext>
                  </a:extLst>
                </p:cNvPr>
                <p:cNvSpPr txBox="1"/>
                <p:nvPr/>
              </p:nvSpPr>
              <p:spPr bwMode="auto">
                <a:xfrm>
                  <a:off x="3555" y="799"/>
                  <a:ext cx="144" cy="136"/>
                </a:xfrm>
                <a:prstGeom prst="rect">
                  <a:avLst/>
                </a:prstGeom>
                <a:noFill/>
                <a:ln>
                  <a:noFill/>
                </a:ln>
                <a:effectLst/>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4</m:t>
                            </m:r>
                          </m:sub>
                        </m:sSub>
                        <m:r>
                          <a:rPr lang="en-IN" i="1">
                            <a:solidFill>
                              <a:srgbClr val="000000"/>
                            </a:solidFill>
                            <a:latin typeface="Cambria Math" panose="02040503050406030204" pitchFamily="18" charset="0"/>
                          </a:rPr>
                          <m:t>′</m:t>
                        </m:r>
                      </m:oMath>
                    </m:oMathPara>
                  </a14:m>
                  <a:endParaRPr lang="en-IN"/>
                </a:p>
              </p:txBody>
            </p:sp>
          </mc:Choice>
          <mc:Fallback xmlns="">
            <p:sp>
              <p:nvSpPr>
                <p:cNvPr id="15" name="Object 1467">
                  <a:extLst>
                    <a:ext uri="{FF2B5EF4-FFF2-40B4-BE49-F238E27FC236}">
                      <a16:creationId xmlns:a16="http://schemas.microsoft.com/office/drawing/2014/main" id="{3AF66E16-3A8F-4B70-99D7-06BF2F35A7F1}"/>
                    </a:ext>
                  </a:extLst>
                </p:cNvPr>
                <p:cNvSpPr txBox="1">
                  <a:spLocks noRot="1" noChangeAspect="1" noMove="1" noResize="1" noEditPoints="1" noAdjustHandles="1" noChangeArrowheads="1" noChangeShapeType="1" noTextEdit="1"/>
                </p:cNvSpPr>
                <p:nvPr/>
              </p:nvSpPr>
              <p:spPr bwMode="auto">
                <a:xfrm>
                  <a:off x="3555" y="799"/>
                  <a:ext cx="144" cy="136"/>
                </a:xfrm>
                <a:prstGeom prst="rect">
                  <a:avLst/>
                </a:prstGeom>
                <a:blipFill>
                  <a:blip r:embed="rId11"/>
                  <a:stretch>
                    <a:fillRect r="-7895"/>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6" name="Object 1468">
                  <a:extLst>
                    <a:ext uri="{FF2B5EF4-FFF2-40B4-BE49-F238E27FC236}">
                      <a16:creationId xmlns:a16="http://schemas.microsoft.com/office/drawing/2014/main" id="{B97B89B3-F05B-48E4-A4C1-80E8E8006B9C}"/>
                    </a:ext>
                  </a:extLst>
                </p:cNvPr>
                <p:cNvSpPr txBox="1"/>
                <p:nvPr/>
              </p:nvSpPr>
              <p:spPr bwMode="auto">
                <a:xfrm>
                  <a:off x="2803" y="795"/>
                  <a:ext cx="112"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3</m:t>
                            </m:r>
                          </m:sub>
                        </m:sSub>
                      </m:oMath>
                    </m:oMathPara>
                  </a14:m>
                  <a:endParaRPr lang="en-IN"/>
                </a:p>
              </p:txBody>
            </p:sp>
          </mc:Choice>
          <mc:Fallback xmlns="">
            <p:sp>
              <p:nvSpPr>
                <p:cNvPr id="16" name="Object 1468">
                  <a:extLst>
                    <a:ext uri="{FF2B5EF4-FFF2-40B4-BE49-F238E27FC236}">
                      <a16:creationId xmlns:a16="http://schemas.microsoft.com/office/drawing/2014/main" id="{B97B89B3-F05B-48E4-A4C1-80E8E8006B9C}"/>
                    </a:ext>
                  </a:extLst>
                </p:cNvPr>
                <p:cNvSpPr txBox="1">
                  <a:spLocks noRot="1" noChangeAspect="1" noMove="1" noResize="1" noEditPoints="1" noAdjustHandles="1" noChangeArrowheads="1" noChangeShapeType="1" noTextEdit="1"/>
                </p:cNvSpPr>
                <p:nvPr/>
              </p:nvSpPr>
              <p:spPr bwMode="auto">
                <a:xfrm>
                  <a:off x="2803" y="795"/>
                  <a:ext cx="112" cy="144"/>
                </a:xfrm>
                <a:prstGeom prst="rect">
                  <a:avLst/>
                </a:prstGeom>
                <a:blipFill>
                  <a:blip r:embed="rId12"/>
                  <a:stretch>
                    <a:fillRect r="-30000"/>
                  </a:stretch>
                </a:blipFill>
                <a:ln>
                  <a:noFill/>
                </a:ln>
                <a:effec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7" name="Object 1469">
                  <a:extLst>
                    <a:ext uri="{FF2B5EF4-FFF2-40B4-BE49-F238E27FC236}">
                      <a16:creationId xmlns:a16="http://schemas.microsoft.com/office/drawing/2014/main" id="{9BDA55C2-0BFA-48E0-92FD-2A8F42BDF5F7}"/>
                    </a:ext>
                  </a:extLst>
                </p:cNvPr>
                <p:cNvSpPr txBox="1"/>
                <p:nvPr/>
              </p:nvSpPr>
              <p:spPr bwMode="auto">
                <a:xfrm>
                  <a:off x="3960" y="800"/>
                  <a:ext cx="112" cy="144"/>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IN" i="1">
                                <a:solidFill>
                                  <a:srgbClr val="000000"/>
                                </a:solidFill>
                                <a:latin typeface="Cambria Math" panose="02040503050406030204" pitchFamily="18" charset="0"/>
                              </a:rPr>
                            </m:ctrlPr>
                          </m:sSubPr>
                          <m:e>
                            <m:r>
                              <a:rPr lang="en-IN" i="1">
                                <a:solidFill>
                                  <a:srgbClr val="000000"/>
                                </a:solidFill>
                                <a:latin typeface="Cambria Math" panose="02040503050406030204" pitchFamily="18" charset="0"/>
                              </a:rPr>
                              <m:t>𝑔</m:t>
                            </m:r>
                          </m:e>
                          <m:sub>
                            <m:r>
                              <a:rPr lang="en-IN" i="1">
                                <a:solidFill>
                                  <a:srgbClr val="000000"/>
                                </a:solidFill>
                                <a:latin typeface="Cambria Math" panose="02040503050406030204" pitchFamily="18" charset="0"/>
                              </a:rPr>
                              <m:t>5</m:t>
                            </m:r>
                          </m:sub>
                        </m:sSub>
                      </m:oMath>
                    </m:oMathPara>
                  </a14:m>
                  <a:endParaRPr lang="en-IN"/>
                </a:p>
              </p:txBody>
            </p:sp>
          </mc:Choice>
          <mc:Fallback xmlns="">
            <p:sp>
              <p:nvSpPr>
                <p:cNvPr id="17" name="Object 1469">
                  <a:extLst>
                    <a:ext uri="{FF2B5EF4-FFF2-40B4-BE49-F238E27FC236}">
                      <a16:creationId xmlns:a16="http://schemas.microsoft.com/office/drawing/2014/main" id="{9BDA55C2-0BFA-48E0-92FD-2A8F42BDF5F7}"/>
                    </a:ext>
                  </a:extLst>
                </p:cNvPr>
                <p:cNvSpPr txBox="1">
                  <a:spLocks noRot="1" noChangeAspect="1" noMove="1" noResize="1" noEditPoints="1" noAdjustHandles="1" noChangeArrowheads="1" noChangeShapeType="1" noTextEdit="1"/>
                </p:cNvSpPr>
                <p:nvPr/>
              </p:nvSpPr>
              <p:spPr bwMode="auto">
                <a:xfrm>
                  <a:off x="3960" y="800"/>
                  <a:ext cx="112" cy="144"/>
                </a:xfrm>
                <a:prstGeom prst="rect">
                  <a:avLst/>
                </a:prstGeom>
                <a:blipFill>
                  <a:blip r:embed="rId13"/>
                  <a:stretch>
                    <a:fillRect r="-31034"/>
                  </a:stretch>
                </a:blipFill>
                <a:ln>
                  <a:noFill/>
                </a:ln>
                <a:effectLst/>
              </p:spPr>
              <p:txBody>
                <a:bodyPr/>
                <a:lstStyle/>
                <a:p>
                  <a:r>
                    <a:rPr lang="en-IN">
                      <a:noFill/>
                    </a:rPr>
                    <a:t> </a:t>
                  </a:r>
                </a:p>
              </p:txBody>
            </p:sp>
          </mc:Fallback>
        </mc:AlternateContent>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18C6C27-6E53-4C86-A2B9-52BCE82840B7}"/>
                  </a:ext>
                </a:extLst>
              </p:cNvPr>
              <p:cNvSpPr txBox="1"/>
              <p:nvPr/>
            </p:nvSpPr>
            <p:spPr>
              <a:xfrm>
                <a:off x="850216" y="2618884"/>
                <a:ext cx="1119601" cy="521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b="0" i="1" smtClean="0">
                              <a:latin typeface="Cambria Math" panose="02040503050406030204" pitchFamily="18" charset="0"/>
                            </a:rPr>
                            <m:t>𝐶</m:t>
                          </m:r>
                        </m:e>
                        <m:sub>
                          <m:r>
                            <a:rPr lang="en-IN" b="0" i="1" smtClean="0">
                              <a:latin typeface="Cambria Math" panose="02040503050406030204" pitchFamily="18" charset="0"/>
                            </a:rPr>
                            <m:t>𝑛</m:t>
                          </m:r>
                        </m:sub>
                      </m:sSub>
                      <m:r>
                        <a:rPr lang="en-IN" b="0" i="1" smtClean="0">
                          <a:latin typeface="Cambria Math" panose="02040503050406030204" pitchFamily="18" charset="0"/>
                        </a:rPr>
                        <m:t>=</m:t>
                      </m:r>
                      <m:f>
                        <m:fPr>
                          <m:ctrlPr>
                            <a:rPr lang="en-IN" b="0" i="1" smtClean="0">
                              <a:latin typeface="Cambria Math" panose="02040503050406030204" pitchFamily="18" charset="0"/>
                            </a:rPr>
                          </m:ctrlPr>
                        </m:fPr>
                        <m:num>
                          <m:sSub>
                            <m:sSubPr>
                              <m:ctrlPr>
                                <a:rPr lang="en-IN" b="0" i="1" smtClean="0">
                                  <a:latin typeface="Cambria Math" panose="02040503050406030204" pitchFamily="18" charset="0"/>
                                </a:rPr>
                              </m:ctrlPr>
                            </m:sSubPr>
                            <m:e>
                              <m:r>
                                <a:rPr lang="en-IN" b="0" i="1" smtClean="0">
                                  <a:latin typeface="Cambria Math" panose="02040503050406030204" pitchFamily="18" charset="0"/>
                                </a:rPr>
                                <m:t>𝑔</m:t>
                              </m:r>
                            </m:e>
                            <m:sub>
                              <m:r>
                                <a:rPr lang="en-IN" b="0" i="1" smtClean="0">
                                  <a:latin typeface="Cambria Math" panose="02040503050406030204" pitchFamily="18" charset="0"/>
                                </a:rPr>
                                <m:t>𝑛</m:t>
                              </m:r>
                            </m:sub>
                          </m:sSub>
                        </m:num>
                        <m:den>
                          <m:sSub>
                            <m:sSubPr>
                              <m:ctrlPr>
                                <a:rPr lang="en-IN" b="0" i="1" smtClean="0">
                                  <a:latin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𝜔</m:t>
                              </m:r>
                            </m:e>
                            <m:sub>
                              <m:r>
                                <a:rPr lang="en-IN" b="0" i="1" smtClean="0">
                                  <a:latin typeface="Cambria Math" panose="02040503050406030204" pitchFamily="18" charset="0"/>
                                </a:rPr>
                                <m:t>𝑐</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𝑅</m:t>
                              </m:r>
                            </m:e>
                            <m:sub>
                              <m:r>
                                <a:rPr lang="en-IN" b="0" i="1" smtClean="0">
                                  <a:latin typeface="Cambria Math" panose="02040503050406030204" pitchFamily="18" charset="0"/>
                                </a:rPr>
                                <m:t>0</m:t>
                              </m:r>
                            </m:sub>
                          </m:sSub>
                        </m:den>
                      </m:f>
                    </m:oMath>
                  </m:oMathPara>
                </a14:m>
                <a:endParaRPr lang="en-IN" dirty="0"/>
              </a:p>
            </p:txBody>
          </p:sp>
        </mc:Choice>
        <mc:Fallback xmlns="">
          <p:sp>
            <p:nvSpPr>
              <p:cNvPr id="18" name="TextBox 17">
                <a:extLst>
                  <a:ext uri="{FF2B5EF4-FFF2-40B4-BE49-F238E27FC236}">
                    <a16:creationId xmlns:a16="http://schemas.microsoft.com/office/drawing/2014/main" id="{618C6C27-6E53-4C86-A2B9-52BCE82840B7}"/>
                  </a:ext>
                </a:extLst>
              </p:cNvPr>
              <p:cNvSpPr txBox="1">
                <a:spLocks noRot="1" noChangeAspect="1" noMove="1" noResize="1" noEditPoints="1" noAdjustHandles="1" noChangeArrowheads="1" noChangeShapeType="1" noTextEdit="1"/>
              </p:cNvSpPr>
              <p:nvPr/>
            </p:nvSpPr>
            <p:spPr>
              <a:xfrm>
                <a:off x="850216" y="2618884"/>
                <a:ext cx="1119601" cy="521425"/>
              </a:xfrm>
              <a:prstGeom prst="rect">
                <a:avLst/>
              </a:prstGeom>
              <a:blipFill>
                <a:blip r:embed="rId2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4141A9A-32A6-43AB-BADB-1AA520B298A9}"/>
                  </a:ext>
                </a:extLst>
              </p:cNvPr>
              <p:cNvSpPr txBox="1"/>
              <p:nvPr/>
            </p:nvSpPr>
            <p:spPr>
              <a:xfrm>
                <a:off x="850216" y="3210772"/>
                <a:ext cx="1115818"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b="0" i="1" smtClean="0">
                              <a:latin typeface="Cambria Math" panose="02040503050406030204" pitchFamily="18" charset="0"/>
                            </a:rPr>
                            <m:t>𝐿</m:t>
                          </m:r>
                        </m:e>
                        <m:sub>
                          <m:r>
                            <a:rPr lang="en-IN" b="0" i="1" smtClean="0">
                              <a:latin typeface="Cambria Math" panose="02040503050406030204" pitchFamily="18" charset="0"/>
                            </a:rPr>
                            <m:t>𝑛</m:t>
                          </m:r>
                        </m:sub>
                      </m:sSub>
                      <m:r>
                        <a:rPr lang="en-IN" b="0" i="1" smtClean="0">
                          <a:latin typeface="Cambria Math" panose="02040503050406030204" pitchFamily="18" charset="0"/>
                        </a:rPr>
                        <m:t>=</m:t>
                      </m:r>
                      <m:f>
                        <m:fPr>
                          <m:ctrlPr>
                            <a:rPr lang="en-IN" b="0" i="1" smtClean="0">
                              <a:latin typeface="Cambria Math" panose="02040503050406030204" pitchFamily="18" charset="0"/>
                            </a:rPr>
                          </m:ctrlPr>
                        </m:fPr>
                        <m:num>
                          <m:sSub>
                            <m:sSubPr>
                              <m:ctrlPr>
                                <a:rPr lang="en-IN" b="0" i="1" smtClean="0">
                                  <a:latin typeface="Cambria Math" panose="02040503050406030204" pitchFamily="18" charset="0"/>
                                </a:rPr>
                              </m:ctrlPr>
                            </m:sSubPr>
                            <m:e>
                              <m:r>
                                <a:rPr lang="en-IN" b="0" i="1" smtClean="0">
                                  <a:latin typeface="Cambria Math" panose="02040503050406030204" pitchFamily="18" charset="0"/>
                                </a:rPr>
                                <m:t>𝑔</m:t>
                              </m:r>
                            </m:e>
                            <m:sub>
                              <m:r>
                                <a:rPr lang="en-IN" b="0" i="1" smtClean="0">
                                  <a:latin typeface="Cambria Math" panose="02040503050406030204" pitchFamily="18" charset="0"/>
                                </a:rPr>
                                <m:t>𝑛</m:t>
                              </m:r>
                            </m:sub>
                          </m:sSub>
                          <m:sSub>
                            <m:sSubPr>
                              <m:ctrlPr>
                                <a:rPr lang="en-IN" i="1">
                                  <a:latin typeface="Cambria Math" panose="02040503050406030204" pitchFamily="18" charset="0"/>
                                </a:rPr>
                              </m:ctrlPr>
                            </m:sSubPr>
                            <m:e>
                              <m:r>
                                <a:rPr lang="en-IN" i="1">
                                  <a:latin typeface="Cambria Math" panose="02040503050406030204" pitchFamily="18" charset="0"/>
                                </a:rPr>
                                <m:t>𝑅</m:t>
                              </m:r>
                            </m:e>
                            <m:sub>
                              <m:r>
                                <a:rPr lang="en-IN" i="1">
                                  <a:latin typeface="Cambria Math" panose="02040503050406030204" pitchFamily="18" charset="0"/>
                                </a:rPr>
                                <m:t>0</m:t>
                              </m:r>
                            </m:sub>
                          </m:sSub>
                        </m:num>
                        <m:den>
                          <m:sSub>
                            <m:sSubPr>
                              <m:ctrlPr>
                                <a:rPr lang="en-IN" b="0" i="1" smtClean="0">
                                  <a:latin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𝜔</m:t>
                              </m:r>
                            </m:e>
                            <m:sub>
                              <m:r>
                                <a:rPr lang="en-IN" b="0" i="1" smtClean="0">
                                  <a:latin typeface="Cambria Math" panose="02040503050406030204" pitchFamily="18" charset="0"/>
                                </a:rPr>
                                <m:t>𝑐</m:t>
                              </m:r>
                            </m:sub>
                          </m:sSub>
                        </m:den>
                      </m:f>
                    </m:oMath>
                  </m:oMathPara>
                </a14:m>
                <a:endParaRPr lang="en-IN" dirty="0"/>
              </a:p>
            </p:txBody>
          </p:sp>
        </mc:Choice>
        <mc:Fallback xmlns="">
          <p:sp>
            <p:nvSpPr>
              <p:cNvPr id="19" name="TextBox 18">
                <a:extLst>
                  <a:ext uri="{FF2B5EF4-FFF2-40B4-BE49-F238E27FC236}">
                    <a16:creationId xmlns:a16="http://schemas.microsoft.com/office/drawing/2014/main" id="{84141A9A-32A6-43AB-BADB-1AA520B298A9}"/>
                  </a:ext>
                </a:extLst>
              </p:cNvPr>
              <p:cNvSpPr txBox="1">
                <a:spLocks noRot="1" noChangeAspect="1" noMove="1" noResize="1" noEditPoints="1" noAdjustHandles="1" noChangeArrowheads="1" noChangeShapeType="1" noTextEdit="1"/>
              </p:cNvSpPr>
              <p:nvPr/>
            </p:nvSpPr>
            <p:spPr>
              <a:xfrm>
                <a:off x="850216" y="3210772"/>
                <a:ext cx="1115818" cy="565348"/>
              </a:xfrm>
              <a:prstGeom prst="rect">
                <a:avLst/>
              </a:prstGeom>
              <a:blipFill>
                <a:blip r:embed="rId23"/>
                <a:stretch>
                  <a:fillRect/>
                </a:stretch>
              </a:blipFill>
            </p:spPr>
            <p:txBody>
              <a:bodyPr/>
              <a:lstStyle/>
              <a:p>
                <a:r>
                  <a:rPr lang="en-IN">
                    <a:noFill/>
                  </a:rPr>
                  <a:t> </a:t>
                </a:r>
              </a:p>
            </p:txBody>
          </p:sp>
        </mc:Fallback>
      </mc:AlternateContent>
      <p:pic>
        <p:nvPicPr>
          <p:cNvPr id="21" name="Picture 20">
            <a:extLst>
              <a:ext uri="{FF2B5EF4-FFF2-40B4-BE49-F238E27FC236}">
                <a16:creationId xmlns:a16="http://schemas.microsoft.com/office/drawing/2014/main" id="{28746D4E-9F1A-4993-8769-E584DB95ADC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2254" y="4441168"/>
            <a:ext cx="4031329" cy="1783235"/>
          </a:xfrm>
          <a:prstGeom prst="rect">
            <a:avLst/>
          </a:prstGeom>
          <a:ln>
            <a:solidFill>
              <a:schemeClr val="accent1"/>
            </a:solidFill>
          </a:ln>
        </p:spPr>
      </p:pic>
      <p:pic>
        <p:nvPicPr>
          <p:cNvPr id="23" name="Picture 22">
            <a:extLst>
              <a:ext uri="{FF2B5EF4-FFF2-40B4-BE49-F238E27FC236}">
                <a16:creationId xmlns:a16="http://schemas.microsoft.com/office/drawing/2014/main" id="{0EA99552-09E3-47B4-BF04-3A2598341DAD}"/>
              </a:ext>
            </a:extLst>
          </p:cNvPr>
          <p:cNvPicPr>
            <a:picLocks noChangeAspect="1"/>
          </p:cNvPicPr>
          <p:nvPr/>
        </p:nvPicPr>
        <p:blipFill rotWithShape="1">
          <a:blip r:embed="rId25">
            <a:extLst>
              <a:ext uri="{28A0092B-C50C-407E-A947-70E740481C1C}">
                <a14:useLocalDpi xmlns:a14="http://schemas.microsoft.com/office/drawing/2010/main" val="0"/>
              </a:ext>
            </a:extLst>
          </a:blip>
          <a:srcRect r="11390"/>
          <a:stretch/>
        </p:blipFill>
        <p:spPr>
          <a:xfrm>
            <a:off x="4898702" y="3140309"/>
            <a:ext cx="3936818" cy="3078747"/>
          </a:xfrm>
          <a:prstGeom prst="rect">
            <a:avLst/>
          </a:prstGeom>
          <a:ln>
            <a:solidFill>
              <a:schemeClr val="accent1"/>
            </a:solidFill>
          </a:ln>
        </p:spPr>
      </p:pic>
      <p:sp>
        <p:nvSpPr>
          <p:cNvPr id="24" name="TextBox 23">
            <a:extLst>
              <a:ext uri="{FF2B5EF4-FFF2-40B4-BE49-F238E27FC236}">
                <a16:creationId xmlns:a16="http://schemas.microsoft.com/office/drawing/2014/main" id="{AB20262E-90A5-46B0-8EF1-36EC79A7E5C3}"/>
              </a:ext>
            </a:extLst>
          </p:cNvPr>
          <p:cNvSpPr txBox="1"/>
          <p:nvPr/>
        </p:nvSpPr>
        <p:spPr>
          <a:xfrm>
            <a:off x="2310230" y="2737551"/>
            <a:ext cx="6173485" cy="369332"/>
          </a:xfrm>
          <a:prstGeom prst="rect">
            <a:avLst/>
          </a:prstGeom>
          <a:noFill/>
        </p:spPr>
        <p:txBody>
          <a:bodyPr wrap="none" rtlCol="0">
            <a:spAutoFit/>
          </a:bodyPr>
          <a:lstStyle/>
          <a:p>
            <a:r>
              <a:rPr lang="en-IN" dirty="0"/>
              <a:t>Compute Inductors and Capacitors using given equations</a:t>
            </a:r>
          </a:p>
        </p:txBody>
      </p:sp>
      <p:sp>
        <p:nvSpPr>
          <p:cNvPr id="25" name="Speech Bubble: Oval 24">
            <a:extLst>
              <a:ext uri="{FF2B5EF4-FFF2-40B4-BE49-F238E27FC236}">
                <a16:creationId xmlns:a16="http://schemas.microsoft.com/office/drawing/2014/main" id="{E459B5F0-38B8-400C-9CA4-452B57DFDF9B}"/>
              </a:ext>
            </a:extLst>
          </p:cNvPr>
          <p:cNvSpPr/>
          <p:nvPr/>
        </p:nvSpPr>
        <p:spPr>
          <a:xfrm>
            <a:off x="2501388" y="245684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26" name="TextBox 25">
            <a:extLst>
              <a:ext uri="{FF2B5EF4-FFF2-40B4-BE49-F238E27FC236}">
                <a16:creationId xmlns:a16="http://schemas.microsoft.com/office/drawing/2014/main" id="{207E7B7D-44A9-4ABF-B5C6-D0CC746D231B}"/>
              </a:ext>
            </a:extLst>
          </p:cNvPr>
          <p:cNvSpPr txBox="1"/>
          <p:nvPr/>
        </p:nvSpPr>
        <p:spPr>
          <a:xfrm>
            <a:off x="2053533" y="3352078"/>
            <a:ext cx="2975349" cy="646331"/>
          </a:xfrm>
          <a:prstGeom prst="rect">
            <a:avLst/>
          </a:prstGeom>
          <a:noFill/>
        </p:spPr>
        <p:txBody>
          <a:bodyPr wrap="square" rtlCol="0">
            <a:spAutoFit/>
          </a:bodyPr>
          <a:lstStyle/>
          <a:p>
            <a:r>
              <a:rPr lang="en-IN" dirty="0"/>
              <a:t>Define Design Parameters as R0 and fc</a:t>
            </a:r>
          </a:p>
        </p:txBody>
      </p:sp>
      <p:sp>
        <p:nvSpPr>
          <p:cNvPr id="27" name="Speech Bubble: Oval 26">
            <a:extLst>
              <a:ext uri="{FF2B5EF4-FFF2-40B4-BE49-F238E27FC236}">
                <a16:creationId xmlns:a16="http://schemas.microsoft.com/office/drawing/2014/main" id="{2203E9FC-3117-4C19-B444-5EC2EE3EF236}"/>
              </a:ext>
            </a:extLst>
          </p:cNvPr>
          <p:cNvSpPr/>
          <p:nvPr/>
        </p:nvSpPr>
        <p:spPr>
          <a:xfrm>
            <a:off x="2191385" y="3100428"/>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
        <p:nvSpPr>
          <p:cNvPr id="28" name="TextBox 27">
            <a:extLst>
              <a:ext uri="{FF2B5EF4-FFF2-40B4-BE49-F238E27FC236}">
                <a16:creationId xmlns:a16="http://schemas.microsoft.com/office/drawing/2014/main" id="{B6895981-B7CC-4252-B23A-01EF47F3E5FA}"/>
              </a:ext>
            </a:extLst>
          </p:cNvPr>
          <p:cNvSpPr txBox="1"/>
          <p:nvPr/>
        </p:nvSpPr>
        <p:spPr>
          <a:xfrm>
            <a:off x="731379" y="4107325"/>
            <a:ext cx="3762568" cy="369332"/>
          </a:xfrm>
          <a:prstGeom prst="rect">
            <a:avLst/>
          </a:prstGeom>
          <a:noFill/>
        </p:spPr>
        <p:txBody>
          <a:bodyPr wrap="none" rtlCol="0">
            <a:spAutoFit/>
          </a:bodyPr>
          <a:lstStyle/>
          <a:p>
            <a:r>
              <a:rPr lang="en-IN" dirty="0"/>
              <a:t>Create sub-network with its symbol</a:t>
            </a:r>
          </a:p>
        </p:txBody>
      </p:sp>
      <p:sp>
        <p:nvSpPr>
          <p:cNvPr id="29" name="Speech Bubble: Oval 28">
            <a:extLst>
              <a:ext uri="{FF2B5EF4-FFF2-40B4-BE49-F238E27FC236}">
                <a16:creationId xmlns:a16="http://schemas.microsoft.com/office/drawing/2014/main" id="{1201C976-8682-43BF-8B83-2783A1F5DC5F}"/>
              </a:ext>
            </a:extLst>
          </p:cNvPr>
          <p:cNvSpPr/>
          <p:nvPr/>
        </p:nvSpPr>
        <p:spPr>
          <a:xfrm>
            <a:off x="944381" y="376145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pic>
        <p:nvPicPr>
          <p:cNvPr id="31" name="Picture 30">
            <a:extLst>
              <a:ext uri="{FF2B5EF4-FFF2-40B4-BE49-F238E27FC236}">
                <a16:creationId xmlns:a16="http://schemas.microsoft.com/office/drawing/2014/main" id="{EA90505C-49B1-4BD9-823D-198C8918637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127677" y="5224759"/>
            <a:ext cx="2116611" cy="748112"/>
          </a:xfrm>
          <a:prstGeom prst="rect">
            <a:avLst/>
          </a:prstGeom>
          <a:ln>
            <a:solidFill>
              <a:schemeClr val="accent1"/>
            </a:solidFill>
          </a:ln>
        </p:spPr>
      </p:pic>
    </p:spTree>
    <p:extLst>
      <p:ext uri="{BB962C8B-B14F-4D97-AF65-F5344CB8AC3E}">
        <p14:creationId xmlns:p14="http://schemas.microsoft.com/office/powerpoint/2010/main" val="991159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C6664-EE13-4FF5-B15D-3A3EBFE6B325}"/>
              </a:ext>
            </a:extLst>
          </p:cNvPr>
          <p:cNvSpPr>
            <a:spLocks noGrp="1"/>
          </p:cNvSpPr>
          <p:nvPr>
            <p:ph type="title"/>
          </p:nvPr>
        </p:nvSpPr>
        <p:spPr/>
        <p:txBody>
          <a:bodyPr>
            <a:normAutofit fontScale="90000"/>
          </a:bodyPr>
          <a:lstStyle/>
          <a:p>
            <a:r>
              <a:rPr lang="en-IN" dirty="0"/>
              <a:t>Response of Elliptic Low Pass Filter</a:t>
            </a:r>
          </a:p>
        </p:txBody>
      </p:sp>
      <p:sp>
        <p:nvSpPr>
          <p:cNvPr id="3" name="Date Placeholder 2">
            <a:extLst>
              <a:ext uri="{FF2B5EF4-FFF2-40B4-BE49-F238E27FC236}">
                <a16:creationId xmlns:a16="http://schemas.microsoft.com/office/drawing/2014/main" id="{4AE85F82-A6F3-4FEF-8CB1-B10F9AD0EF6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4A69E9A-0901-4A19-AEF0-12D67CD9D1D7}"/>
              </a:ext>
            </a:extLst>
          </p:cNvPr>
          <p:cNvSpPr>
            <a:spLocks noGrp="1"/>
          </p:cNvSpPr>
          <p:nvPr>
            <p:ph type="sldNum" sz="quarter" idx="12"/>
          </p:nvPr>
        </p:nvSpPr>
        <p:spPr/>
        <p:txBody>
          <a:bodyPr/>
          <a:lstStyle/>
          <a:p>
            <a:fld id="{2495F090-CA2D-44FF-B42B-1156B48CA943}" type="slidenum">
              <a:rPr lang="en-IN" smtClean="0"/>
              <a:t>41</a:t>
            </a:fld>
            <a:endParaRPr lang="en-IN"/>
          </a:p>
        </p:txBody>
      </p:sp>
      <p:sp>
        <p:nvSpPr>
          <p:cNvPr id="5" name="TextBox 4">
            <a:extLst>
              <a:ext uri="{FF2B5EF4-FFF2-40B4-BE49-F238E27FC236}">
                <a16:creationId xmlns:a16="http://schemas.microsoft.com/office/drawing/2014/main" id="{35F9A29E-062B-40A4-A163-81FC2731871B}"/>
              </a:ext>
            </a:extLst>
          </p:cNvPr>
          <p:cNvSpPr txBox="1"/>
          <p:nvPr/>
        </p:nvSpPr>
        <p:spPr>
          <a:xfrm>
            <a:off x="731378" y="1058669"/>
            <a:ext cx="6776214" cy="369332"/>
          </a:xfrm>
          <a:prstGeom prst="rect">
            <a:avLst/>
          </a:prstGeom>
          <a:noFill/>
        </p:spPr>
        <p:txBody>
          <a:bodyPr wrap="none" rtlCol="0">
            <a:spAutoFit/>
          </a:bodyPr>
          <a:lstStyle/>
          <a:p>
            <a:r>
              <a:rPr lang="en-IN" dirty="0"/>
              <a:t>Create a test bench as shown in figure, to test the filter response</a:t>
            </a:r>
          </a:p>
        </p:txBody>
      </p:sp>
      <p:sp>
        <p:nvSpPr>
          <p:cNvPr id="6" name="Speech Bubble: Oval 5">
            <a:extLst>
              <a:ext uri="{FF2B5EF4-FFF2-40B4-BE49-F238E27FC236}">
                <a16:creationId xmlns:a16="http://schemas.microsoft.com/office/drawing/2014/main" id="{9F5A7524-19BB-4537-B54C-7F030CBF5F14}"/>
              </a:ext>
            </a:extLst>
          </p:cNvPr>
          <p:cNvSpPr/>
          <p:nvPr/>
        </p:nvSpPr>
        <p:spPr>
          <a:xfrm>
            <a:off x="953258" y="76908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pic>
        <p:nvPicPr>
          <p:cNvPr id="8" name="Picture 7">
            <a:extLst>
              <a:ext uri="{FF2B5EF4-FFF2-40B4-BE49-F238E27FC236}">
                <a16:creationId xmlns:a16="http://schemas.microsoft.com/office/drawing/2014/main" id="{CECA8460-07D9-4CC9-B1E0-4FB46089C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105" y="1428001"/>
            <a:ext cx="2690093" cy="1950889"/>
          </a:xfrm>
          <a:prstGeom prst="rect">
            <a:avLst/>
          </a:prstGeom>
          <a:ln>
            <a:solidFill>
              <a:schemeClr val="accent1"/>
            </a:solidFill>
          </a:ln>
        </p:spPr>
      </p:pic>
      <p:pic>
        <p:nvPicPr>
          <p:cNvPr id="10" name="Picture 9">
            <a:extLst>
              <a:ext uri="{FF2B5EF4-FFF2-40B4-BE49-F238E27FC236}">
                <a16:creationId xmlns:a16="http://schemas.microsoft.com/office/drawing/2014/main" id="{4E046A23-EFBB-4601-B042-57A0EA4EB294}"/>
              </a:ext>
            </a:extLst>
          </p:cNvPr>
          <p:cNvPicPr>
            <a:picLocks noChangeAspect="1"/>
          </p:cNvPicPr>
          <p:nvPr/>
        </p:nvPicPr>
        <p:blipFill rotWithShape="1">
          <a:blip r:embed="rId3">
            <a:extLst>
              <a:ext uri="{28A0092B-C50C-407E-A947-70E740481C1C}">
                <a14:useLocalDpi xmlns:a14="http://schemas.microsoft.com/office/drawing/2010/main" val="0"/>
              </a:ext>
            </a:extLst>
          </a:blip>
          <a:srcRect b="2462"/>
          <a:stretch/>
        </p:blipFill>
        <p:spPr>
          <a:xfrm>
            <a:off x="3678222" y="1428001"/>
            <a:ext cx="2994920" cy="1984606"/>
          </a:xfrm>
          <a:prstGeom prst="rect">
            <a:avLst/>
          </a:prstGeom>
          <a:ln>
            <a:solidFill>
              <a:schemeClr val="accent1"/>
            </a:solidFill>
          </a:ln>
        </p:spPr>
      </p:pic>
      <p:sp>
        <p:nvSpPr>
          <p:cNvPr id="11" name="Freeform: Shape 10">
            <a:extLst>
              <a:ext uri="{FF2B5EF4-FFF2-40B4-BE49-F238E27FC236}">
                <a16:creationId xmlns:a16="http://schemas.microsoft.com/office/drawing/2014/main" id="{CC970A2A-8973-486A-90B2-7FD61A9B6611}"/>
              </a:ext>
            </a:extLst>
          </p:cNvPr>
          <p:cNvSpPr/>
          <p:nvPr/>
        </p:nvSpPr>
        <p:spPr>
          <a:xfrm>
            <a:off x="4035521" y="3006599"/>
            <a:ext cx="900463" cy="224873"/>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2" name="TextBox 11">
            <a:extLst>
              <a:ext uri="{FF2B5EF4-FFF2-40B4-BE49-F238E27FC236}">
                <a16:creationId xmlns:a16="http://schemas.microsoft.com/office/drawing/2014/main" id="{2F9FC0E7-A7C6-48CE-94B7-1E6B3927EBE4}"/>
              </a:ext>
            </a:extLst>
          </p:cNvPr>
          <p:cNvSpPr txBox="1"/>
          <p:nvPr/>
        </p:nvSpPr>
        <p:spPr>
          <a:xfrm>
            <a:off x="821105" y="3781821"/>
            <a:ext cx="3120580" cy="923330"/>
          </a:xfrm>
          <a:prstGeom prst="rect">
            <a:avLst/>
          </a:prstGeom>
          <a:noFill/>
        </p:spPr>
        <p:txBody>
          <a:bodyPr wrap="square" rtlCol="0">
            <a:spAutoFit/>
          </a:bodyPr>
          <a:lstStyle/>
          <a:p>
            <a:r>
              <a:rPr lang="en-IN" dirty="0"/>
              <a:t>Enable Group Delay in simulation controller under Parameter Tab</a:t>
            </a:r>
          </a:p>
        </p:txBody>
      </p:sp>
      <p:sp>
        <p:nvSpPr>
          <p:cNvPr id="13" name="Speech Bubble: Oval 12">
            <a:extLst>
              <a:ext uri="{FF2B5EF4-FFF2-40B4-BE49-F238E27FC236}">
                <a16:creationId xmlns:a16="http://schemas.microsoft.com/office/drawing/2014/main" id="{6BC40B46-21F5-46C8-899B-998355410949}"/>
              </a:ext>
            </a:extLst>
          </p:cNvPr>
          <p:cNvSpPr/>
          <p:nvPr/>
        </p:nvSpPr>
        <p:spPr>
          <a:xfrm>
            <a:off x="948820" y="347911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sp>
        <p:nvSpPr>
          <p:cNvPr id="14" name="TextBox 13">
            <a:extLst>
              <a:ext uri="{FF2B5EF4-FFF2-40B4-BE49-F238E27FC236}">
                <a16:creationId xmlns:a16="http://schemas.microsoft.com/office/drawing/2014/main" id="{3250FD78-A566-4686-9DBB-D84D1C0530EA}"/>
              </a:ext>
            </a:extLst>
          </p:cNvPr>
          <p:cNvSpPr txBox="1"/>
          <p:nvPr/>
        </p:nvSpPr>
        <p:spPr>
          <a:xfrm>
            <a:off x="821105" y="5062176"/>
            <a:ext cx="3214416" cy="646331"/>
          </a:xfrm>
          <a:prstGeom prst="rect">
            <a:avLst/>
          </a:prstGeom>
          <a:noFill/>
        </p:spPr>
        <p:txBody>
          <a:bodyPr wrap="square" rtlCol="0">
            <a:spAutoFit/>
          </a:bodyPr>
          <a:lstStyle/>
          <a:p>
            <a:r>
              <a:rPr lang="en-IN" dirty="0"/>
              <a:t>Perform Simulation and Plot the Response as shown</a:t>
            </a:r>
          </a:p>
        </p:txBody>
      </p:sp>
      <p:sp>
        <p:nvSpPr>
          <p:cNvPr id="15" name="Speech Bubble: Oval 14">
            <a:extLst>
              <a:ext uri="{FF2B5EF4-FFF2-40B4-BE49-F238E27FC236}">
                <a16:creationId xmlns:a16="http://schemas.microsoft.com/office/drawing/2014/main" id="{94C76BC0-0636-4C6E-84F8-46E10C251593}"/>
              </a:ext>
            </a:extLst>
          </p:cNvPr>
          <p:cNvSpPr/>
          <p:nvPr/>
        </p:nvSpPr>
        <p:spPr>
          <a:xfrm>
            <a:off x="948820" y="480357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pic>
        <p:nvPicPr>
          <p:cNvPr id="17" name="Picture 16">
            <a:extLst>
              <a:ext uri="{FF2B5EF4-FFF2-40B4-BE49-F238E27FC236}">
                <a16:creationId xmlns:a16="http://schemas.microsoft.com/office/drawing/2014/main" id="{51C115F6-0645-4C23-B937-2B3FE14D2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236" y="3456385"/>
            <a:ext cx="4709568" cy="2872989"/>
          </a:xfrm>
          <a:prstGeom prst="rect">
            <a:avLst/>
          </a:prstGeom>
          <a:ln>
            <a:solidFill>
              <a:schemeClr val="accent1"/>
            </a:solidFill>
          </a:ln>
        </p:spPr>
      </p:pic>
    </p:spTree>
    <p:extLst>
      <p:ext uri="{BB962C8B-B14F-4D97-AF65-F5344CB8AC3E}">
        <p14:creationId xmlns:p14="http://schemas.microsoft.com/office/powerpoint/2010/main" val="3899520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1ADC0C-33AB-486D-B557-5F89A05F9181}"/>
              </a:ext>
            </a:extLst>
          </p:cNvPr>
          <p:cNvSpPr>
            <a:spLocks noGrp="1"/>
          </p:cNvSpPr>
          <p:nvPr>
            <p:ph type="ctrTitle"/>
          </p:nvPr>
        </p:nvSpPr>
        <p:spPr/>
        <p:txBody>
          <a:bodyPr/>
          <a:lstStyle/>
          <a:p>
            <a:r>
              <a:rPr lang="en-IN" dirty="0"/>
              <a:t>Exercise 6: EM Simulations</a:t>
            </a:r>
          </a:p>
        </p:txBody>
      </p:sp>
      <p:sp>
        <p:nvSpPr>
          <p:cNvPr id="6" name="Subtitle 5">
            <a:extLst>
              <a:ext uri="{FF2B5EF4-FFF2-40B4-BE49-F238E27FC236}">
                <a16:creationId xmlns:a16="http://schemas.microsoft.com/office/drawing/2014/main" id="{5A15C3E1-EE78-48F4-B669-DCAB0D4E521E}"/>
              </a:ext>
            </a:extLst>
          </p:cNvPr>
          <p:cNvSpPr>
            <a:spLocks noGrp="1"/>
          </p:cNvSpPr>
          <p:nvPr>
            <p:ph type="subTitle" idx="1"/>
          </p:nvPr>
        </p:nvSpPr>
        <p:spPr>
          <a:xfrm>
            <a:off x="685799" y="4354025"/>
            <a:ext cx="7357369" cy="1460850"/>
          </a:xfrm>
        </p:spPr>
        <p:txBody>
          <a:bodyPr>
            <a:normAutofit fontScale="92500" lnSpcReduction="20000"/>
          </a:bodyPr>
          <a:lstStyle/>
          <a:p>
            <a:r>
              <a:rPr lang="en-IN" dirty="0"/>
              <a:t>In this exercise, we will learn to</a:t>
            </a:r>
          </a:p>
          <a:p>
            <a:pPr marL="342900" indent="-342900">
              <a:buFont typeface="Arial" panose="020B0604020202020204" pitchFamily="34" charset="0"/>
              <a:buChar char="•"/>
            </a:pPr>
            <a:r>
              <a:rPr lang="en-IN" dirty="0"/>
              <a:t>Specify custom substrate</a:t>
            </a:r>
          </a:p>
          <a:p>
            <a:pPr marL="342900" indent="-342900">
              <a:buFont typeface="Arial" panose="020B0604020202020204" pitchFamily="34" charset="0"/>
              <a:buChar char="•"/>
            </a:pPr>
            <a:r>
              <a:rPr lang="en-IN" dirty="0"/>
              <a:t>Layout an inductor and a capacitor on chip</a:t>
            </a:r>
          </a:p>
          <a:p>
            <a:pPr marL="342900" indent="-342900">
              <a:buFont typeface="Arial" panose="020B0604020202020204" pitchFamily="34" charset="0"/>
              <a:buChar char="•"/>
            </a:pPr>
            <a:r>
              <a:rPr lang="en-IN" dirty="0"/>
              <a:t>Model inductor and capacitor</a:t>
            </a:r>
          </a:p>
        </p:txBody>
      </p:sp>
      <p:sp>
        <p:nvSpPr>
          <p:cNvPr id="3" name="Date Placeholder 2">
            <a:extLst>
              <a:ext uri="{FF2B5EF4-FFF2-40B4-BE49-F238E27FC236}">
                <a16:creationId xmlns:a16="http://schemas.microsoft.com/office/drawing/2014/main" id="{3B60E987-11E2-4713-8B43-C2271D1FBF0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1E0595A4-270F-4E3E-A1FC-69019C09FC70}"/>
              </a:ext>
            </a:extLst>
          </p:cNvPr>
          <p:cNvSpPr>
            <a:spLocks noGrp="1"/>
          </p:cNvSpPr>
          <p:nvPr>
            <p:ph type="sldNum" sz="quarter" idx="12"/>
          </p:nvPr>
        </p:nvSpPr>
        <p:spPr/>
        <p:txBody>
          <a:bodyPr/>
          <a:lstStyle/>
          <a:p>
            <a:fld id="{2495F090-CA2D-44FF-B42B-1156B48CA943}" type="slidenum">
              <a:rPr lang="en-IN" smtClean="0"/>
              <a:t>42</a:t>
            </a:fld>
            <a:endParaRPr lang="en-IN"/>
          </a:p>
        </p:txBody>
      </p:sp>
    </p:spTree>
    <p:extLst>
      <p:ext uri="{BB962C8B-B14F-4D97-AF65-F5344CB8AC3E}">
        <p14:creationId xmlns:p14="http://schemas.microsoft.com/office/powerpoint/2010/main" val="1675700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CD3768-B5A9-4221-A8A6-64085E890B11}"/>
              </a:ext>
            </a:extLst>
          </p:cNvPr>
          <p:cNvSpPr>
            <a:spLocks noGrp="1"/>
          </p:cNvSpPr>
          <p:nvPr>
            <p:ph type="title"/>
          </p:nvPr>
        </p:nvSpPr>
        <p:spPr/>
        <p:txBody>
          <a:bodyPr/>
          <a:lstStyle/>
          <a:p>
            <a:r>
              <a:rPr lang="en-IN" dirty="0"/>
              <a:t>Introduction to Substrates</a:t>
            </a:r>
          </a:p>
        </p:txBody>
      </p:sp>
      <p:sp>
        <p:nvSpPr>
          <p:cNvPr id="4" name="Date Placeholder 3">
            <a:extLst>
              <a:ext uri="{FF2B5EF4-FFF2-40B4-BE49-F238E27FC236}">
                <a16:creationId xmlns:a16="http://schemas.microsoft.com/office/drawing/2014/main" id="{0628C8E6-741D-4136-9858-7E0CCF4A87E4}"/>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57A5DD8B-BF5A-4FC1-9F74-5B538504A275}"/>
              </a:ext>
            </a:extLst>
          </p:cNvPr>
          <p:cNvSpPr>
            <a:spLocks noGrp="1"/>
          </p:cNvSpPr>
          <p:nvPr>
            <p:ph type="sldNum" sz="quarter" idx="12"/>
          </p:nvPr>
        </p:nvSpPr>
        <p:spPr/>
        <p:txBody>
          <a:bodyPr/>
          <a:lstStyle/>
          <a:p>
            <a:fld id="{2495F090-CA2D-44FF-B42B-1156B48CA943}" type="slidenum">
              <a:rPr lang="en-IN" smtClean="0"/>
              <a:t>43</a:t>
            </a:fld>
            <a:endParaRPr lang="en-IN"/>
          </a:p>
        </p:txBody>
      </p:sp>
      <p:sp>
        <p:nvSpPr>
          <p:cNvPr id="7" name="TextBox 6">
            <a:extLst>
              <a:ext uri="{FF2B5EF4-FFF2-40B4-BE49-F238E27FC236}">
                <a16:creationId xmlns:a16="http://schemas.microsoft.com/office/drawing/2014/main" id="{3E63A8A2-5E6E-43A5-B90F-58192D41707B}"/>
              </a:ext>
            </a:extLst>
          </p:cNvPr>
          <p:cNvSpPr txBox="1"/>
          <p:nvPr/>
        </p:nvSpPr>
        <p:spPr>
          <a:xfrm>
            <a:off x="735756" y="648071"/>
            <a:ext cx="7943200" cy="646331"/>
          </a:xfrm>
          <a:prstGeom prst="rect">
            <a:avLst/>
          </a:prstGeom>
          <a:noFill/>
        </p:spPr>
        <p:txBody>
          <a:bodyPr wrap="none" rtlCol="0">
            <a:spAutoFit/>
          </a:bodyPr>
          <a:lstStyle/>
          <a:p>
            <a:r>
              <a:rPr lang="en-IN" sz="1600" dirty="0"/>
              <a:t>ADS provides 	</a:t>
            </a:r>
            <a:r>
              <a:rPr lang="en-IN" dirty="0"/>
              <a:t>(1) MOMENTUM, a Method of Moment based 2.5 D simulator</a:t>
            </a:r>
          </a:p>
          <a:p>
            <a:r>
              <a:rPr lang="en-IN" dirty="0"/>
              <a:t>			(2) FEM, Finite Element Method 3 D simulator</a:t>
            </a:r>
          </a:p>
        </p:txBody>
      </p:sp>
      <p:sp>
        <p:nvSpPr>
          <p:cNvPr id="8" name="TextBox 7">
            <a:extLst>
              <a:ext uri="{FF2B5EF4-FFF2-40B4-BE49-F238E27FC236}">
                <a16:creationId xmlns:a16="http://schemas.microsoft.com/office/drawing/2014/main" id="{7C91E056-9403-4AA0-9D7A-CFF7C9A281F3}"/>
              </a:ext>
            </a:extLst>
          </p:cNvPr>
          <p:cNvSpPr txBox="1"/>
          <p:nvPr/>
        </p:nvSpPr>
        <p:spPr>
          <a:xfrm>
            <a:off x="735756" y="1342306"/>
            <a:ext cx="7943200" cy="1200329"/>
          </a:xfrm>
          <a:prstGeom prst="rect">
            <a:avLst/>
          </a:prstGeom>
          <a:noFill/>
        </p:spPr>
        <p:txBody>
          <a:bodyPr wrap="square" rtlCol="0">
            <a:spAutoFit/>
          </a:bodyPr>
          <a:lstStyle/>
          <a:p>
            <a:r>
              <a:rPr lang="en-IN" dirty="0"/>
              <a:t>Layout is a 2 D entry tool, hence z-axis information is specified as Metal Stack with sandwich dielectric. Substrate Height, Metal thickness and electrical properties have to be specified. Two metal layers are connected through conductor via. We specify 5+1 Metal Stack as shown in figure.</a:t>
            </a:r>
          </a:p>
        </p:txBody>
      </p:sp>
      <p:grpSp>
        <p:nvGrpSpPr>
          <p:cNvPr id="40" name="Group 39">
            <a:extLst>
              <a:ext uri="{FF2B5EF4-FFF2-40B4-BE49-F238E27FC236}">
                <a16:creationId xmlns:a16="http://schemas.microsoft.com/office/drawing/2014/main" id="{B3F709D5-6170-4D03-A2CC-054CF1376B0D}"/>
              </a:ext>
            </a:extLst>
          </p:cNvPr>
          <p:cNvGrpSpPr/>
          <p:nvPr/>
        </p:nvGrpSpPr>
        <p:grpSpPr>
          <a:xfrm>
            <a:off x="948820" y="2746878"/>
            <a:ext cx="2148396" cy="3541677"/>
            <a:chOff x="948820" y="2744704"/>
            <a:chExt cx="2148396" cy="3541677"/>
          </a:xfrm>
        </p:grpSpPr>
        <p:grpSp>
          <p:nvGrpSpPr>
            <p:cNvPr id="33" name="Group 32">
              <a:extLst>
                <a:ext uri="{FF2B5EF4-FFF2-40B4-BE49-F238E27FC236}">
                  <a16:creationId xmlns:a16="http://schemas.microsoft.com/office/drawing/2014/main" id="{FB621899-F8FE-47CF-B09F-091E9D2163B1}"/>
                </a:ext>
              </a:extLst>
            </p:cNvPr>
            <p:cNvGrpSpPr/>
            <p:nvPr/>
          </p:nvGrpSpPr>
          <p:grpSpPr>
            <a:xfrm>
              <a:off x="948820" y="2744704"/>
              <a:ext cx="2148396" cy="3541677"/>
              <a:chOff x="948820" y="2744704"/>
              <a:chExt cx="2148396" cy="3541677"/>
            </a:xfrm>
          </p:grpSpPr>
          <p:grpSp>
            <p:nvGrpSpPr>
              <p:cNvPr id="26" name="Group 25">
                <a:extLst>
                  <a:ext uri="{FF2B5EF4-FFF2-40B4-BE49-F238E27FC236}">
                    <a16:creationId xmlns:a16="http://schemas.microsoft.com/office/drawing/2014/main" id="{0D54B113-C9B6-4A58-8A92-7FC9D216AE95}"/>
                  </a:ext>
                </a:extLst>
              </p:cNvPr>
              <p:cNvGrpSpPr/>
              <p:nvPr/>
            </p:nvGrpSpPr>
            <p:grpSpPr>
              <a:xfrm>
                <a:off x="948820" y="4101075"/>
                <a:ext cx="2148396" cy="2185306"/>
                <a:chOff x="1196266" y="4172096"/>
                <a:chExt cx="2148396" cy="2185306"/>
              </a:xfrm>
            </p:grpSpPr>
            <p:sp>
              <p:nvSpPr>
                <p:cNvPr id="9" name="Rectangle 8">
                  <a:extLst>
                    <a:ext uri="{FF2B5EF4-FFF2-40B4-BE49-F238E27FC236}">
                      <a16:creationId xmlns:a16="http://schemas.microsoft.com/office/drawing/2014/main" id="{D22BD007-C8AD-4D90-99A0-F53E5656182A}"/>
                    </a:ext>
                  </a:extLst>
                </p:cNvPr>
                <p:cNvSpPr/>
                <p:nvPr/>
              </p:nvSpPr>
              <p:spPr>
                <a:xfrm>
                  <a:off x="1196266" y="5842013"/>
                  <a:ext cx="2148396" cy="5153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9FD1C65F-184E-446A-A906-B8F82D2B4DC3}"/>
                    </a:ext>
                  </a:extLst>
                </p:cNvPr>
                <p:cNvSpPr/>
                <p:nvPr/>
              </p:nvSpPr>
              <p:spPr>
                <a:xfrm>
                  <a:off x="1196266" y="4824248"/>
                  <a:ext cx="2148396" cy="10177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3A369339-A47E-44D9-A032-4504591615BD}"/>
                    </a:ext>
                  </a:extLst>
                </p:cNvPr>
                <p:cNvSpPr/>
                <p:nvPr/>
              </p:nvSpPr>
              <p:spPr>
                <a:xfrm>
                  <a:off x="1196266" y="4699143"/>
                  <a:ext cx="2148396" cy="45719"/>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B87134B3-143B-4A30-8C71-FE7DF68E576F}"/>
                    </a:ext>
                  </a:extLst>
                </p:cNvPr>
                <p:cNvSpPr/>
                <p:nvPr/>
              </p:nvSpPr>
              <p:spPr>
                <a:xfrm>
                  <a:off x="1196266" y="4743531"/>
                  <a:ext cx="2148396" cy="80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3B04B471-3ED1-4FB9-8F61-AFFC073AF34C}"/>
                    </a:ext>
                  </a:extLst>
                </p:cNvPr>
                <p:cNvSpPr/>
                <p:nvPr/>
              </p:nvSpPr>
              <p:spPr>
                <a:xfrm>
                  <a:off x="1196266" y="4549041"/>
                  <a:ext cx="2148396" cy="62144"/>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9C2FE85F-4DB0-47E2-B5AC-AEADB9705A21}"/>
                    </a:ext>
                  </a:extLst>
                </p:cNvPr>
                <p:cNvSpPr/>
                <p:nvPr/>
              </p:nvSpPr>
              <p:spPr>
                <a:xfrm>
                  <a:off x="1196266" y="4611185"/>
                  <a:ext cx="2148396" cy="80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14AC91F0-BAFD-4517-8E62-B92D3DEAAC8B}"/>
                    </a:ext>
                  </a:extLst>
                </p:cNvPr>
                <p:cNvSpPr/>
                <p:nvPr/>
              </p:nvSpPr>
              <p:spPr>
                <a:xfrm>
                  <a:off x="1196266" y="4400063"/>
                  <a:ext cx="2148396" cy="62144"/>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AFA633A4-F020-49D3-A199-07DDD03507D2}"/>
                    </a:ext>
                  </a:extLst>
                </p:cNvPr>
                <p:cNvSpPr/>
                <p:nvPr/>
              </p:nvSpPr>
              <p:spPr>
                <a:xfrm>
                  <a:off x="1196266" y="4462207"/>
                  <a:ext cx="2148396" cy="80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BF46590E-7A6C-47AD-B31C-5E5D0563FBE7}"/>
                    </a:ext>
                  </a:extLst>
                </p:cNvPr>
                <p:cNvSpPr/>
                <p:nvPr/>
              </p:nvSpPr>
              <p:spPr>
                <a:xfrm>
                  <a:off x="1196266" y="4258601"/>
                  <a:ext cx="2148396" cy="62144"/>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883E1B64-386F-4808-9D7C-6897C196F275}"/>
                    </a:ext>
                  </a:extLst>
                </p:cNvPr>
                <p:cNvSpPr/>
                <p:nvPr/>
              </p:nvSpPr>
              <p:spPr>
                <a:xfrm>
                  <a:off x="1196266" y="4320745"/>
                  <a:ext cx="2148396" cy="80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3A88726B-8E61-4640-9C97-528881611A91}"/>
                    </a:ext>
                  </a:extLst>
                </p:cNvPr>
                <p:cNvSpPr/>
                <p:nvPr/>
              </p:nvSpPr>
              <p:spPr>
                <a:xfrm>
                  <a:off x="1196266" y="4172096"/>
                  <a:ext cx="2148396" cy="8071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grpSp>
          <p:grpSp>
            <p:nvGrpSpPr>
              <p:cNvPr id="32" name="Group 31">
                <a:extLst>
                  <a:ext uri="{FF2B5EF4-FFF2-40B4-BE49-F238E27FC236}">
                    <a16:creationId xmlns:a16="http://schemas.microsoft.com/office/drawing/2014/main" id="{41337B16-0C3D-4D3E-BEA5-FEF912401794}"/>
                  </a:ext>
                </a:extLst>
              </p:cNvPr>
              <p:cNvGrpSpPr/>
              <p:nvPr/>
            </p:nvGrpSpPr>
            <p:grpSpPr>
              <a:xfrm>
                <a:off x="948820" y="2744704"/>
                <a:ext cx="2148396" cy="1418517"/>
                <a:chOff x="948820" y="2682558"/>
                <a:chExt cx="2148396" cy="1418517"/>
              </a:xfrm>
            </p:grpSpPr>
            <p:sp>
              <p:nvSpPr>
                <p:cNvPr id="27" name="Rectangle 26">
                  <a:extLst>
                    <a:ext uri="{FF2B5EF4-FFF2-40B4-BE49-F238E27FC236}">
                      <a16:creationId xmlns:a16="http://schemas.microsoft.com/office/drawing/2014/main" id="{E2870DEE-2621-4E44-B61E-FFC894EA35BE}"/>
                    </a:ext>
                  </a:extLst>
                </p:cNvPr>
                <p:cNvSpPr/>
                <p:nvPr/>
              </p:nvSpPr>
              <p:spPr>
                <a:xfrm>
                  <a:off x="948820" y="4038931"/>
                  <a:ext cx="2148396" cy="62144"/>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28" name="Rectangle 27">
                  <a:extLst>
                    <a:ext uri="{FF2B5EF4-FFF2-40B4-BE49-F238E27FC236}">
                      <a16:creationId xmlns:a16="http://schemas.microsoft.com/office/drawing/2014/main" id="{EB83B818-C89B-4BFF-BA19-EA0E0D710BF8}"/>
                    </a:ext>
                  </a:extLst>
                </p:cNvPr>
                <p:cNvSpPr/>
                <p:nvPr/>
              </p:nvSpPr>
              <p:spPr>
                <a:xfrm>
                  <a:off x="948820" y="3648720"/>
                  <a:ext cx="2148396" cy="193576"/>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29" name="Rectangle 28">
                  <a:extLst>
                    <a:ext uri="{FF2B5EF4-FFF2-40B4-BE49-F238E27FC236}">
                      <a16:creationId xmlns:a16="http://schemas.microsoft.com/office/drawing/2014/main" id="{4B2B3E13-0131-4136-849E-A71C6011CC6B}"/>
                    </a:ext>
                  </a:extLst>
                </p:cNvPr>
                <p:cNvSpPr/>
                <p:nvPr/>
              </p:nvSpPr>
              <p:spPr>
                <a:xfrm>
                  <a:off x="948820" y="3845354"/>
                  <a:ext cx="2148396" cy="1935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30" name="Rectangle 29">
                  <a:extLst>
                    <a:ext uri="{FF2B5EF4-FFF2-40B4-BE49-F238E27FC236}">
                      <a16:creationId xmlns:a16="http://schemas.microsoft.com/office/drawing/2014/main" id="{7649115E-705E-4835-9C90-B8D20802D90B}"/>
                    </a:ext>
                  </a:extLst>
                </p:cNvPr>
                <p:cNvSpPr/>
                <p:nvPr/>
              </p:nvSpPr>
              <p:spPr>
                <a:xfrm>
                  <a:off x="948820" y="2682558"/>
                  <a:ext cx="2148396" cy="571567"/>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31" name="Rectangle 30">
                  <a:extLst>
                    <a:ext uri="{FF2B5EF4-FFF2-40B4-BE49-F238E27FC236}">
                      <a16:creationId xmlns:a16="http://schemas.microsoft.com/office/drawing/2014/main" id="{B0E616A8-8F50-459C-AACB-46E218D139AE}"/>
                    </a:ext>
                  </a:extLst>
                </p:cNvPr>
                <p:cNvSpPr/>
                <p:nvPr/>
              </p:nvSpPr>
              <p:spPr>
                <a:xfrm>
                  <a:off x="948820" y="3240621"/>
                  <a:ext cx="2148396" cy="4030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grpSp>
        </p:grpSp>
        <p:sp>
          <p:nvSpPr>
            <p:cNvPr id="34" name="Rectangle 33">
              <a:extLst>
                <a:ext uri="{FF2B5EF4-FFF2-40B4-BE49-F238E27FC236}">
                  <a16:creationId xmlns:a16="http://schemas.microsoft.com/office/drawing/2014/main" id="{E0D962AD-C259-48F3-AD5A-658441348C57}"/>
                </a:ext>
              </a:extLst>
            </p:cNvPr>
            <p:cNvSpPr/>
            <p:nvPr/>
          </p:nvSpPr>
          <p:spPr>
            <a:xfrm>
              <a:off x="1114033" y="4529651"/>
              <a:ext cx="226496" cy="106684"/>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35" name="Rectangle 34">
              <a:extLst>
                <a:ext uri="{FF2B5EF4-FFF2-40B4-BE49-F238E27FC236}">
                  <a16:creationId xmlns:a16="http://schemas.microsoft.com/office/drawing/2014/main" id="{CB143DE2-F9ED-47A9-A64F-855CF2F1E9BB}"/>
                </a:ext>
              </a:extLst>
            </p:cNvPr>
            <p:cNvSpPr/>
            <p:nvPr/>
          </p:nvSpPr>
          <p:spPr>
            <a:xfrm>
              <a:off x="1479497" y="4398427"/>
              <a:ext cx="226496" cy="106684"/>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36" name="Rectangle 35">
              <a:extLst>
                <a:ext uri="{FF2B5EF4-FFF2-40B4-BE49-F238E27FC236}">
                  <a16:creationId xmlns:a16="http://schemas.microsoft.com/office/drawing/2014/main" id="{8DB73802-2C11-419D-B75F-23F33F7F997E}"/>
                </a:ext>
              </a:extLst>
            </p:cNvPr>
            <p:cNvSpPr/>
            <p:nvPr/>
          </p:nvSpPr>
          <p:spPr>
            <a:xfrm>
              <a:off x="1909770" y="4240770"/>
              <a:ext cx="226496" cy="106684"/>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37" name="Rectangle 36">
              <a:extLst>
                <a:ext uri="{FF2B5EF4-FFF2-40B4-BE49-F238E27FC236}">
                  <a16:creationId xmlns:a16="http://schemas.microsoft.com/office/drawing/2014/main" id="{B6DDC1CA-6F5E-4272-846C-87BF3BB1DE9A}"/>
                </a:ext>
              </a:extLst>
            </p:cNvPr>
            <p:cNvSpPr/>
            <p:nvPr/>
          </p:nvSpPr>
          <p:spPr>
            <a:xfrm>
              <a:off x="2230846" y="4126160"/>
              <a:ext cx="226496" cy="106684"/>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38" name="Rectangle 37">
              <a:extLst>
                <a:ext uri="{FF2B5EF4-FFF2-40B4-BE49-F238E27FC236}">
                  <a16:creationId xmlns:a16="http://schemas.microsoft.com/office/drawing/2014/main" id="{B6872DB9-1B9E-4AF4-8E5E-E351F10D3B42}"/>
                </a:ext>
              </a:extLst>
            </p:cNvPr>
            <p:cNvSpPr/>
            <p:nvPr/>
          </p:nvSpPr>
          <p:spPr>
            <a:xfrm>
              <a:off x="2560799" y="3906250"/>
              <a:ext cx="226496" cy="219909"/>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39" name="Rectangle 38">
              <a:extLst>
                <a:ext uri="{FF2B5EF4-FFF2-40B4-BE49-F238E27FC236}">
                  <a16:creationId xmlns:a16="http://schemas.microsoft.com/office/drawing/2014/main" id="{B7583786-9E66-4D24-A533-AFA5E80BEEF4}"/>
                </a:ext>
              </a:extLst>
            </p:cNvPr>
            <p:cNvSpPr/>
            <p:nvPr/>
          </p:nvSpPr>
          <p:spPr>
            <a:xfrm>
              <a:off x="2861842" y="3261341"/>
              <a:ext cx="226496" cy="472994"/>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697FDDC1-487D-4EF4-95EE-D4C5474D3309}"/>
              </a:ext>
            </a:extLst>
          </p:cNvPr>
          <p:cNvGrpSpPr/>
          <p:nvPr/>
        </p:nvGrpSpPr>
        <p:grpSpPr>
          <a:xfrm>
            <a:off x="3446745" y="3752094"/>
            <a:ext cx="230663" cy="1627640"/>
            <a:chOff x="3404859" y="2744704"/>
            <a:chExt cx="230663" cy="1627640"/>
          </a:xfrm>
        </p:grpSpPr>
        <p:sp>
          <p:nvSpPr>
            <p:cNvPr id="41" name="Rectangle 40">
              <a:extLst>
                <a:ext uri="{FF2B5EF4-FFF2-40B4-BE49-F238E27FC236}">
                  <a16:creationId xmlns:a16="http://schemas.microsoft.com/office/drawing/2014/main" id="{CBC77154-3E78-47AC-B235-C9863BACD175}"/>
                </a:ext>
              </a:extLst>
            </p:cNvPr>
            <p:cNvSpPr/>
            <p:nvPr/>
          </p:nvSpPr>
          <p:spPr>
            <a:xfrm>
              <a:off x="3404859" y="2744704"/>
              <a:ext cx="217230" cy="189967"/>
            </a:xfrm>
            <a:prstGeom prst="rect">
              <a:avLst/>
            </a:prstGeom>
            <a:solidFill>
              <a:srgbClr val="FFFF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42" name="Rectangle 41">
              <a:extLst>
                <a:ext uri="{FF2B5EF4-FFF2-40B4-BE49-F238E27FC236}">
                  <a16:creationId xmlns:a16="http://schemas.microsoft.com/office/drawing/2014/main" id="{57F6D1AF-3600-4D0C-A8A5-BBEF42B71914}"/>
                </a:ext>
              </a:extLst>
            </p:cNvPr>
            <p:cNvSpPr/>
            <p:nvPr/>
          </p:nvSpPr>
          <p:spPr>
            <a:xfrm>
              <a:off x="3404859" y="3225375"/>
              <a:ext cx="217230" cy="1899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43" name="Rectangle 42">
              <a:extLst>
                <a:ext uri="{FF2B5EF4-FFF2-40B4-BE49-F238E27FC236}">
                  <a16:creationId xmlns:a16="http://schemas.microsoft.com/office/drawing/2014/main" id="{B6B5E68D-92DB-4F41-8666-D8A9D0F96344}"/>
                </a:ext>
              </a:extLst>
            </p:cNvPr>
            <p:cNvSpPr/>
            <p:nvPr/>
          </p:nvSpPr>
          <p:spPr>
            <a:xfrm>
              <a:off x="3404859" y="3702855"/>
              <a:ext cx="217230" cy="18996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
          <p:nvSpPr>
            <p:cNvPr id="44" name="Rectangle 43">
              <a:extLst>
                <a:ext uri="{FF2B5EF4-FFF2-40B4-BE49-F238E27FC236}">
                  <a16:creationId xmlns:a16="http://schemas.microsoft.com/office/drawing/2014/main" id="{3411D34D-039D-4A47-A2CE-B75FCB9FF7AD}"/>
                </a:ext>
              </a:extLst>
            </p:cNvPr>
            <p:cNvSpPr/>
            <p:nvPr/>
          </p:nvSpPr>
          <p:spPr>
            <a:xfrm>
              <a:off x="3418292" y="4182376"/>
              <a:ext cx="217230" cy="18996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N"/>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193F936-E204-4B38-BC56-38FEDA3076A4}"/>
                  </a:ext>
                </a:extLst>
              </p:cNvPr>
              <p:cNvSpPr txBox="1"/>
              <p:nvPr/>
            </p:nvSpPr>
            <p:spPr>
              <a:xfrm>
                <a:off x="3663975" y="3662411"/>
                <a:ext cx="2072683" cy="369332"/>
              </a:xfrm>
              <a:prstGeom prst="rect">
                <a:avLst/>
              </a:prstGeom>
              <a:noFill/>
            </p:spPr>
            <p:txBody>
              <a:bodyPr wrap="none" rtlCol="0">
                <a:spAutoFit/>
              </a:bodyPr>
              <a:lstStyle/>
              <a:p>
                <a:r>
                  <a:rPr lang="en-IN" dirty="0"/>
                  <a:t>Cu,</a:t>
                </a:r>
                <a14:m>
                  <m:oMath xmlns:m="http://schemas.openxmlformats.org/officeDocument/2006/math">
                    <m:r>
                      <a:rPr lang="en-IN" b="0" i="0" smtClean="0">
                        <a:latin typeface="Cambria Math" panose="02040503050406030204" pitchFamily="18" charset="0"/>
                        <a:ea typeface="Cambria Math" panose="02040503050406030204" pitchFamily="18" charset="0"/>
                      </a:rPr>
                      <m:t>   </m:t>
                    </m:r>
                    <m:r>
                      <a:rPr lang="en-IN" i="1" smtClean="0">
                        <a:latin typeface="Cambria Math" panose="02040503050406030204" pitchFamily="18" charset="0"/>
                        <a:ea typeface="Cambria Math" panose="02040503050406030204" pitchFamily="18" charset="0"/>
                      </a:rPr>
                      <m:t>𝜎</m:t>
                    </m:r>
                    <m:r>
                      <a:rPr lang="en-IN" b="0" i="1" smtClean="0">
                        <a:latin typeface="Cambria Math" panose="02040503050406030204" pitchFamily="18" charset="0"/>
                        <a:ea typeface="Cambria Math" panose="02040503050406030204" pitchFamily="18" charset="0"/>
                      </a:rPr>
                      <m:t>=5.8</m:t>
                    </m:r>
                    <m:r>
                      <a:rPr lang="en-IN" b="0" i="1" smtClean="0">
                        <a:latin typeface="Cambria Math" panose="02040503050406030204" pitchFamily="18" charset="0"/>
                        <a:ea typeface="Cambria Math" panose="02040503050406030204" pitchFamily="18" charset="0"/>
                      </a:rPr>
                      <m:t>𝑒</m:t>
                    </m:r>
                    <m:r>
                      <a:rPr lang="en-IN" b="0" i="1" smtClean="0">
                        <a:latin typeface="Cambria Math" panose="02040503050406030204" pitchFamily="18" charset="0"/>
                        <a:ea typeface="Cambria Math" panose="02040503050406030204" pitchFamily="18" charset="0"/>
                      </a:rPr>
                      <m:t>7 </m:t>
                    </m:r>
                    <m:r>
                      <a:rPr lang="en-IN" b="0" i="1" smtClean="0">
                        <a:latin typeface="Cambria Math" panose="02040503050406030204" pitchFamily="18" charset="0"/>
                        <a:ea typeface="Cambria Math" panose="02040503050406030204" pitchFamily="18" charset="0"/>
                      </a:rPr>
                      <m:t>𝑆</m:t>
                    </m:r>
                    <m:r>
                      <a:rPr lang="en-IN" b="0" i="1" smtClean="0">
                        <a:latin typeface="Cambria Math" panose="02040503050406030204" pitchFamily="18" charset="0"/>
                        <a:ea typeface="Cambria Math" panose="02040503050406030204" pitchFamily="18" charset="0"/>
                      </a:rPr>
                      <m:t>/</m:t>
                    </m:r>
                    <m:r>
                      <a:rPr lang="en-IN" b="0" i="1" smtClean="0">
                        <a:latin typeface="Cambria Math" panose="02040503050406030204" pitchFamily="18" charset="0"/>
                        <a:ea typeface="Cambria Math" panose="02040503050406030204" pitchFamily="18" charset="0"/>
                      </a:rPr>
                      <m:t>𝑚</m:t>
                    </m:r>
                  </m:oMath>
                </a14:m>
                <a:endParaRPr lang="en-IN" dirty="0"/>
              </a:p>
            </p:txBody>
          </p:sp>
        </mc:Choice>
        <mc:Fallback xmlns="">
          <p:sp>
            <p:nvSpPr>
              <p:cNvPr id="2" name="TextBox 1">
                <a:extLst>
                  <a:ext uri="{FF2B5EF4-FFF2-40B4-BE49-F238E27FC236}">
                    <a16:creationId xmlns:a16="http://schemas.microsoft.com/office/drawing/2014/main" id="{3193F936-E204-4B38-BC56-38FEDA3076A4}"/>
                  </a:ext>
                </a:extLst>
              </p:cNvPr>
              <p:cNvSpPr txBox="1">
                <a:spLocks noRot="1" noChangeAspect="1" noMove="1" noResize="1" noEditPoints="1" noAdjustHandles="1" noChangeArrowheads="1" noChangeShapeType="1" noTextEdit="1"/>
              </p:cNvSpPr>
              <p:nvPr/>
            </p:nvSpPr>
            <p:spPr>
              <a:xfrm>
                <a:off x="3663975" y="3662411"/>
                <a:ext cx="2072683" cy="369332"/>
              </a:xfrm>
              <a:prstGeom prst="rect">
                <a:avLst/>
              </a:prstGeom>
              <a:blipFill>
                <a:blip r:embed="rId2"/>
                <a:stretch>
                  <a:fillRect l="-2353" t="-10000" b="-2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CE880CE-BA01-4C3C-B075-787F56D60BC2}"/>
                  </a:ext>
                </a:extLst>
              </p:cNvPr>
              <p:cNvSpPr txBox="1"/>
              <p:nvPr/>
            </p:nvSpPr>
            <p:spPr>
              <a:xfrm>
                <a:off x="3677408" y="4148385"/>
                <a:ext cx="4193649" cy="369332"/>
              </a:xfrm>
              <a:prstGeom prst="rect">
                <a:avLst/>
              </a:prstGeom>
              <a:noFill/>
            </p:spPr>
            <p:txBody>
              <a:bodyPr wrap="none" rtlCol="0">
                <a:spAutoFit/>
              </a:bodyPr>
              <a:lstStyle/>
              <a:p>
                <a:r>
                  <a:rPr lang="en-IN" dirty="0"/>
                  <a:t>Silicon Dioxide,</a:t>
                </a:r>
                <a14:m>
                  <m:oMath xmlns:m="http://schemas.openxmlformats.org/officeDocument/2006/math">
                    <m:r>
                      <a:rPr lang="en-IN" b="0" i="0" smtClean="0">
                        <a:latin typeface="Cambria Math" panose="02040503050406030204" pitchFamily="18" charset="0"/>
                      </a:rPr>
                      <m:t>   </m:t>
                    </m:r>
                    <m:sSub>
                      <m:sSubPr>
                        <m:ctrlPr>
                          <a:rPr lang="en-IN" i="1" smtClean="0">
                            <a:latin typeface="Cambria Math" panose="02040503050406030204" pitchFamily="18" charset="0"/>
                          </a:rPr>
                        </m:ctrlPr>
                      </m:sSubPr>
                      <m:e>
                        <m:r>
                          <a:rPr lang="en-IN" i="1" smtClean="0">
                            <a:latin typeface="Cambria Math" panose="02040503050406030204" pitchFamily="18" charset="0"/>
                            <a:ea typeface="Cambria Math" panose="02040503050406030204" pitchFamily="18" charset="0"/>
                          </a:rPr>
                          <m:t>𝜖</m:t>
                        </m:r>
                      </m:e>
                      <m:sub>
                        <m:r>
                          <a:rPr lang="en-IN" b="0" i="1" smtClean="0">
                            <a:latin typeface="Cambria Math" panose="02040503050406030204" pitchFamily="18" charset="0"/>
                          </a:rPr>
                          <m:t>𝑟</m:t>
                        </m:r>
                      </m:sub>
                    </m:sSub>
                    <m:r>
                      <a:rPr lang="en-IN" b="0" i="1" smtClean="0">
                        <a:latin typeface="Cambria Math" panose="02040503050406030204" pitchFamily="18" charset="0"/>
                      </a:rPr>
                      <m:t>=3.9, </m:t>
                    </m:r>
                    <m:r>
                      <a:rPr lang="en-IN" b="0" i="1" smtClean="0">
                        <a:latin typeface="Cambria Math" panose="02040503050406030204" pitchFamily="18" charset="0"/>
                      </a:rPr>
                      <m:t>𝑡𝑎𝑛</m:t>
                    </m:r>
                    <m:r>
                      <a:rPr lang="en-IN" b="0" i="1" smtClean="0">
                        <a:latin typeface="Cambria Math" panose="02040503050406030204" pitchFamily="18" charset="0"/>
                        <a:ea typeface="Cambria Math" panose="02040503050406030204" pitchFamily="18" charset="0"/>
                      </a:rPr>
                      <m:t>𝛿</m:t>
                    </m:r>
                    <m:r>
                      <a:rPr lang="en-IN" b="0" i="1" smtClean="0">
                        <a:latin typeface="Cambria Math" panose="02040503050406030204" pitchFamily="18" charset="0"/>
                        <a:ea typeface="Cambria Math" panose="02040503050406030204" pitchFamily="18" charset="0"/>
                      </a:rPr>
                      <m:t>=0.0001</m:t>
                    </m:r>
                  </m:oMath>
                </a14:m>
                <a:endParaRPr lang="en-IN" dirty="0"/>
              </a:p>
            </p:txBody>
          </p:sp>
        </mc:Choice>
        <mc:Fallback xmlns="">
          <p:sp>
            <p:nvSpPr>
              <p:cNvPr id="47" name="TextBox 46">
                <a:extLst>
                  <a:ext uri="{FF2B5EF4-FFF2-40B4-BE49-F238E27FC236}">
                    <a16:creationId xmlns:a16="http://schemas.microsoft.com/office/drawing/2014/main" id="{DCE880CE-BA01-4C3C-B075-787F56D60BC2}"/>
                  </a:ext>
                </a:extLst>
              </p:cNvPr>
              <p:cNvSpPr txBox="1">
                <a:spLocks noRot="1" noChangeAspect="1" noMove="1" noResize="1" noEditPoints="1" noAdjustHandles="1" noChangeArrowheads="1" noChangeShapeType="1" noTextEdit="1"/>
              </p:cNvSpPr>
              <p:nvPr/>
            </p:nvSpPr>
            <p:spPr>
              <a:xfrm>
                <a:off x="3677408" y="4148385"/>
                <a:ext cx="4193649" cy="369332"/>
              </a:xfrm>
              <a:prstGeom prst="rect">
                <a:avLst/>
              </a:prstGeom>
              <a:blipFill>
                <a:blip r:embed="rId3"/>
                <a:stretch>
                  <a:fillRect l="-1163" t="-10000" b="-2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23C17E8-F023-4312-9090-21581A2BBF45}"/>
                  </a:ext>
                </a:extLst>
              </p:cNvPr>
              <p:cNvSpPr txBox="1"/>
              <p:nvPr/>
            </p:nvSpPr>
            <p:spPr>
              <a:xfrm>
                <a:off x="3677408" y="4610205"/>
                <a:ext cx="4103880" cy="369332"/>
              </a:xfrm>
              <a:prstGeom prst="rect">
                <a:avLst/>
              </a:prstGeom>
              <a:noFill/>
            </p:spPr>
            <p:txBody>
              <a:bodyPr wrap="none" rtlCol="0">
                <a:spAutoFit/>
              </a:bodyPr>
              <a:lstStyle/>
              <a:p>
                <a:r>
                  <a:rPr lang="en-IN" dirty="0"/>
                  <a:t>Silicon Nitride, </a:t>
                </a:r>
                <a14:m>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ea typeface="Cambria Math" panose="02040503050406030204" pitchFamily="18" charset="0"/>
                          </a:rPr>
                          <m:t>𝜖</m:t>
                        </m:r>
                      </m:e>
                      <m:sub>
                        <m:r>
                          <a:rPr lang="en-IN" i="1">
                            <a:latin typeface="Cambria Math" panose="02040503050406030204" pitchFamily="18" charset="0"/>
                          </a:rPr>
                          <m:t>𝑟</m:t>
                        </m:r>
                      </m:sub>
                    </m:sSub>
                    <m:r>
                      <a:rPr lang="en-IN" i="1">
                        <a:latin typeface="Cambria Math" panose="02040503050406030204" pitchFamily="18" charset="0"/>
                      </a:rPr>
                      <m:t>=</m:t>
                    </m:r>
                    <m:r>
                      <a:rPr lang="en-IN" b="0" i="1" smtClean="0">
                        <a:latin typeface="Cambria Math" panose="02040503050406030204" pitchFamily="18" charset="0"/>
                      </a:rPr>
                      <m:t>8.5</m:t>
                    </m:r>
                    <m:r>
                      <a:rPr lang="en-IN" i="1">
                        <a:latin typeface="Cambria Math" panose="02040503050406030204" pitchFamily="18" charset="0"/>
                      </a:rPr>
                      <m:t>, </m:t>
                    </m:r>
                    <m:r>
                      <a:rPr lang="en-IN" i="1">
                        <a:latin typeface="Cambria Math" panose="02040503050406030204" pitchFamily="18" charset="0"/>
                      </a:rPr>
                      <m:t>𝑡𝑎𝑛</m:t>
                    </m:r>
                    <m:r>
                      <a:rPr lang="en-IN" i="1">
                        <a:latin typeface="Cambria Math" panose="02040503050406030204" pitchFamily="18" charset="0"/>
                        <a:ea typeface="Cambria Math" panose="02040503050406030204" pitchFamily="18" charset="0"/>
                      </a:rPr>
                      <m:t>𝛿</m:t>
                    </m:r>
                    <m:r>
                      <a:rPr lang="en-IN" i="1">
                        <a:latin typeface="Cambria Math" panose="02040503050406030204" pitchFamily="18" charset="0"/>
                        <a:ea typeface="Cambria Math" panose="02040503050406030204" pitchFamily="18" charset="0"/>
                      </a:rPr>
                      <m:t>=0.0001</m:t>
                    </m:r>
                  </m:oMath>
                </a14:m>
                <a:endParaRPr lang="en-IN" dirty="0"/>
              </a:p>
            </p:txBody>
          </p:sp>
        </mc:Choice>
        <mc:Fallback xmlns="">
          <p:sp>
            <p:nvSpPr>
              <p:cNvPr id="48" name="TextBox 47">
                <a:extLst>
                  <a:ext uri="{FF2B5EF4-FFF2-40B4-BE49-F238E27FC236}">
                    <a16:creationId xmlns:a16="http://schemas.microsoft.com/office/drawing/2014/main" id="{723C17E8-F023-4312-9090-21581A2BBF45}"/>
                  </a:ext>
                </a:extLst>
              </p:cNvPr>
              <p:cNvSpPr txBox="1">
                <a:spLocks noRot="1" noChangeAspect="1" noMove="1" noResize="1" noEditPoints="1" noAdjustHandles="1" noChangeArrowheads="1" noChangeShapeType="1" noTextEdit="1"/>
              </p:cNvSpPr>
              <p:nvPr/>
            </p:nvSpPr>
            <p:spPr>
              <a:xfrm>
                <a:off x="3677408" y="4610205"/>
                <a:ext cx="4103880" cy="369332"/>
              </a:xfrm>
              <a:prstGeom prst="rect">
                <a:avLst/>
              </a:prstGeom>
              <a:blipFill>
                <a:blip r:embed="rId4"/>
                <a:stretch>
                  <a:fillRect l="-1189" t="-8197" b="-2459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CECF3CC7-3994-4D4D-B3EE-C0825CCB2E02}"/>
                  </a:ext>
                </a:extLst>
              </p:cNvPr>
              <p:cNvSpPr txBox="1"/>
              <p:nvPr/>
            </p:nvSpPr>
            <p:spPr>
              <a:xfrm>
                <a:off x="3677408" y="5128435"/>
                <a:ext cx="3389198" cy="369332"/>
              </a:xfrm>
              <a:prstGeom prst="rect">
                <a:avLst/>
              </a:prstGeom>
              <a:noFill/>
            </p:spPr>
            <p:txBody>
              <a:bodyPr wrap="none" rtlCol="0">
                <a:spAutoFit/>
              </a:bodyPr>
              <a:lstStyle/>
              <a:p>
                <a:r>
                  <a:rPr lang="en-IN" dirty="0"/>
                  <a:t>Silicon, </a:t>
                </a:r>
                <a14:m>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ea typeface="Cambria Math" panose="02040503050406030204" pitchFamily="18" charset="0"/>
                          </a:rPr>
                          <m:t>𝜖</m:t>
                        </m:r>
                      </m:e>
                      <m:sub>
                        <m:r>
                          <a:rPr lang="en-IN" i="1">
                            <a:latin typeface="Cambria Math" panose="02040503050406030204" pitchFamily="18" charset="0"/>
                          </a:rPr>
                          <m:t>𝑟</m:t>
                        </m:r>
                      </m:sub>
                    </m:sSub>
                    <m:r>
                      <a:rPr lang="en-IN" i="1">
                        <a:latin typeface="Cambria Math" panose="02040503050406030204" pitchFamily="18" charset="0"/>
                      </a:rPr>
                      <m:t>=</m:t>
                    </m:r>
                    <m:r>
                      <a:rPr lang="en-IN" b="0" i="1" smtClean="0">
                        <a:latin typeface="Cambria Math" panose="02040503050406030204" pitchFamily="18" charset="0"/>
                      </a:rPr>
                      <m:t>11.9</m:t>
                    </m:r>
                    <m:r>
                      <a:rPr lang="en-IN" i="1">
                        <a:latin typeface="Cambria Math" panose="02040503050406030204" pitchFamily="18" charset="0"/>
                      </a:rPr>
                      <m:t>, </m:t>
                    </m:r>
                    <m:r>
                      <a:rPr lang="en-IN" i="1" smtClean="0">
                        <a:latin typeface="Cambria Math" panose="02040503050406030204" pitchFamily="18" charset="0"/>
                        <a:ea typeface="Cambria Math" panose="02040503050406030204" pitchFamily="18" charset="0"/>
                      </a:rPr>
                      <m:t>𝜎</m:t>
                    </m:r>
                    <m:r>
                      <a:rPr lang="en-IN" i="1">
                        <a:latin typeface="Cambria Math" panose="02040503050406030204" pitchFamily="18" charset="0"/>
                        <a:ea typeface="Cambria Math" panose="02040503050406030204" pitchFamily="18" charset="0"/>
                      </a:rPr>
                      <m:t>=</m:t>
                    </m:r>
                    <m:r>
                      <a:rPr lang="en-IN" b="0" i="1" smtClean="0">
                        <a:latin typeface="Cambria Math" panose="02040503050406030204" pitchFamily="18" charset="0"/>
                        <a:ea typeface="Cambria Math" panose="02040503050406030204" pitchFamily="18" charset="0"/>
                      </a:rPr>
                      <m:t>6.67 </m:t>
                    </m:r>
                    <m:r>
                      <a:rPr lang="en-IN" b="0" i="1" smtClean="0">
                        <a:latin typeface="Cambria Math" panose="02040503050406030204" pitchFamily="18" charset="0"/>
                        <a:ea typeface="Cambria Math" panose="02040503050406030204" pitchFamily="18" charset="0"/>
                      </a:rPr>
                      <m:t>𝑆</m:t>
                    </m:r>
                    <m:r>
                      <a:rPr lang="en-IN" b="0" i="1" smtClean="0">
                        <a:latin typeface="Cambria Math" panose="02040503050406030204" pitchFamily="18" charset="0"/>
                        <a:ea typeface="Cambria Math" panose="02040503050406030204" pitchFamily="18" charset="0"/>
                      </a:rPr>
                      <m:t>/</m:t>
                    </m:r>
                    <m:r>
                      <a:rPr lang="en-IN" b="0" i="1" smtClean="0">
                        <a:latin typeface="Cambria Math" panose="02040503050406030204" pitchFamily="18" charset="0"/>
                        <a:ea typeface="Cambria Math" panose="02040503050406030204" pitchFamily="18" charset="0"/>
                      </a:rPr>
                      <m:t>𝑚</m:t>
                    </m:r>
                  </m:oMath>
                </a14:m>
                <a:endParaRPr lang="en-IN" dirty="0"/>
              </a:p>
            </p:txBody>
          </p:sp>
        </mc:Choice>
        <mc:Fallback xmlns="">
          <p:sp>
            <p:nvSpPr>
              <p:cNvPr id="49" name="TextBox 48">
                <a:extLst>
                  <a:ext uri="{FF2B5EF4-FFF2-40B4-BE49-F238E27FC236}">
                    <a16:creationId xmlns:a16="http://schemas.microsoft.com/office/drawing/2014/main" id="{CECF3CC7-3994-4D4D-B3EE-C0825CCB2E02}"/>
                  </a:ext>
                </a:extLst>
              </p:cNvPr>
              <p:cNvSpPr txBox="1">
                <a:spLocks noRot="1" noChangeAspect="1" noMove="1" noResize="1" noEditPoints="1" noAdjustHandles="1" noChangeArrowheads="1" noChangeShapeType="1" noTextEdit="1"/>
              </p:cNvSpPr>
              <p:nvPr/>
            </p:nvSpPr>
            <p:spPr>
              <a:xfrm>
                <a:off x="3677408" y="5128435"/>
                <a:ext cx="3389198" cy="369332"/>
              </a:xfrm>
              <a:prstGeom prst="rect">
                <a:avLst/>
              </a:prstGeom>
              <a:blipFill>
                <a:blip r:embed="rId5"/>
                <a:stretch>
                  <a:fillRect l="-1439" t="-8197" b="-24590"/>
                </a:stretch>
              </a:blipFill>
            </p:spPr>
            <p:txBody>
              <a:bodyPr/>
              <a:lstStyle/>
              <a:p>
                <a:r>
                  <a:rPr lang="en-IN">
                    <a:noFill/>
                  </a:rPr>
                  <a:t> </a:t>
                </a:r>
              </a:p>
            </p:txBody>
          </p:sp>
        </mc:Fallback>
      </mc:AlternateContent>
      <p:sp>
        <p:nvSpPr>
          <p:cNvPr id="3" name="TextBox 2">
            <a:extLst>
              <a:ext uri="{FF2B5EF4-FFF2-40B4-BE49-F238E27FC236}">
                <a16:creationId xmlns:a16="http://schemas.microsoft.com/office/drawing/2014/main" id="{92087403-FBE3-410B-929C-F2D610CCC677}"/>
              </a:ext>
            </a:extLst>
          </p:cNvPr>
          <p:cNvSpPr txBox="1"/>
          <p:nvPr/>
        </p:nvSpPr>
        <p:spPr>
          <a:xfrm>
            <a:off x="3460179" y="3151573"/>
            <a:ext cx="1005290" cy="369332"/>
          </a:xfrm>
          <a:prstGeom prst="rect">
            <a:avLst/>
          </a:prstGeom>
          <a:noFill/>
        </p:spPr>
        <p:txBody>
          <a:bodyPr wrap="square" rtlCol="0">
            <a:spAutoFit/>
          </a:bodyPr>
          <a:lstStyle/>
          <a:p>
            <a:r>
              <a:rPr lang="en-IN" dirty="0"/>
              <a:t>Material</a:t>
            </a:r>
          </a:p>
        </p:txBody>
      </p:sp>
    </p:spTree>
    <p:extLst>
      <p:ext uri="{BB962C8B-B14F-4D97-AF65-F5344CB8AC3E}">
        <p14:creationId xmlns:p14="http://schemas.microsoft.com/office/powerpoint/2010/main" val="1943828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80296-7043-49B5-B253-5DD3F3633ECC}"/>
              </a:ext>
            </a:extLst>
          </p:cNvPr>
          <p:cNvSpPr>
            <a:spLocks noGrp="1"/>
          </p:cNvSpPr>
          <p:nvPr>
            <p:ph type="title"/>
          </p:nvPr>
        </p:nvSpPr>
        <p:spPr/>
        <p:txBody>
          <a:bodyPr/>
          <a:lstStyle/>
          <a:p>
            <a:r>
              <a:rPr lang="en-IN" dirty="0"/>
              <a:t>Metal Stack</a:t>
            </a:r>
          </a:p>
        </p:txBody>
      </p:sp>
      <p:sp>
        <p:nvSpPr>
          <p:cNvPr id="3" name="Date Placeholder 2">
            <a:extLst>
              <a:ext uri="{FF2B5EF4-FFF2-40B4-BE49-F238E27FC236}">
                <a16:creationId xmlns:a16="http://schemas.microsoft.com/office/drawing/2014/main" id="{DEF9215C-E41B-49F8-8829-BCEAC3449F5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50A86F9-6C5A-4165-8040-B5EE321C81B4}"/>
              </a:ext>
            </a:extLst>
          </p:cNvPr>
          <p:cNvSpPr>
            <a:spLocks noGrp="1"/>
          </p:cNvSpPr>
          <p:nvPr>
            <p:ph type="sldNum" sz="quarter" idx="12"/>
          </p:nvPr>
        </p:nvSpPr>
        <p:spPr/>
        <p:txBody>
          <a:bodyPr/>
          <a:lstStyle/>
          <a:p>
            <a:fld id="{2495F090-CA2D-44FF-B42B-1156B48CA943}" type="slidenum">
              <a:rPr lang="en-IN" smtClean="0"/>
              <a:t>44</a:t>
            </a:fld>
            <a:endParaRPr lang="en-IN"/>
          </a:p>
        </p:txBody>
      </p:sp>
      <p:grpSp>
        <p:nvGrpSpPr>
          <p:cNvPr id="52" name="Group 51">
            <a:extLst>
              <a:ext uri="{FF2B5EF4-FFF2-40B4-BE49-F238E27FC236}">
                <a16:creationId xmlns:a16="http://schemas.microsoft.com/office/drawing/2014/main" id="{1CB39917-B9BE-4FC7-9D08-4AF447C5C4E5}"/>
              </a:ext>
            </a:extLst>
          </p:cNvPr>
          <p:cNvGrpSpPr/>
          <p:nvPr/>
        </p:nvGrpSpPr>
        <p:grpSpPr>
          <a:xfrm>
            <a:off x="709328" y="1043731"/>
            <a:ext cx="4593783" cy="4770537"/>
            <a:chOff x="733537" y="627622"/>
            <a:chExt cx="4593783" cy="4770537"/>
          </a:xfrm>
        </p:grpSpPr>
        <p:grpSp>
          <p:nvGrpSpPr>
            <p:cNvPr id="5" name="Group 4">
              <a:extLst>
                <a:ext uri="{FF2B5EF4-FFF2-40B4-BE49-F238E27FC236}">
                  <a16:creationId xmlns:a16="http://schemas.microsoft.com/office/drawing/2014/main" id="{775EEEDE-BB8D-4003-98D3-37E2BB289445}"/>
                </a:ext>
              </a:extLst>
            </p:cNvPr>
            <p:cNvGrpSpPr/>
            <p:nvPr/>
          </p:nvGrpSpPr>
          <p:grpSpPr>
            <a:xfrm>
              <a:off x="733537" y="778115"/>
              <a:ext cx="1521391" cy="3541677"/>
              <a:chOff x="948820" y="2744704"/>
              <a:chExt cx="2148396" cy="3541677"/>
            </a:xfrm>
          </p:grpSpPr>
          <p:grpSp>
            <p:nvGrpSpPr>
              <p:cNvPr id="6" name="Group 5">
                <a:extLst>
                  <a:ext uri="{FF2B5EF4-FFF2-40B4-BE49-F238E27FC236}">
                    <a16:creationId xmlns:a16="http://schemas.microsoft.com/office/drawing/2014/main" id="{DAB39ADF-D7E6-41BF-A79F-8D38E6E89ACD}"/>
                  </a:ext>
                </a:extLst>
              </p:cNvPr>
              <p:cNvGrpSpPr/>
              <p:nvPr/>
            </p:nvGrpSpPr>
            <p:grpSpPr>
              <a:xfrm>
                <a:off x="948820" y="2744704"/>
                <a:ext cx="2148396" cy="3541677"/>
                <a:chOff x="948820" y="2744704"/>
                <a:chExt cx="2148396" cy="3541677"/>
              </a:xfrm>
            </p:grpSpPr>
            <p:grpSp>
              <p:nvGrpSpPr>
                <p:cNvPr id="13" name="Group 12">
                  <a:extLst>
                    <a:ext uri="{FF2B5EF4-FFF2-40B4-BE49-F238E27FC236}">
                      <a16:creationId xmlns:a16="http://schemas.microsoft.com/office/drawing/2014/main" id="{7CBF2527-BB20-4F44-AB2D-13420901D946}"/>
                    </a:ext>
                  </a:extLst>
                </p:cNvPr>
                <p:cNvGrpSpPr/>
                <p:nvPr/>
              </p:nvGrpSpPr>
              <p:grpSpPr>
                <a:xfrm>
                  <a:off x="948820" y="4101075"/>
                  <a:ext cx="2148396" cy="2185306"/>
                  <a:chOff x="1196266" y="4172096"/>
                  <a:chExt cx="2148396" cy="2185306"/>
                </a:xfrm>
              </p:grpSpPr>
              <p:sp>
                <p:nvSpPr>
                  <p:cNvPr id="20" name="Rectangle 19">
                    <a:extLst>
                      <a:ext uri="{FF2B5EF4-FFF2-40B4-BE49-F238E27FC236}">
                        <a16:creationId xmlns:a16="http://schemas.microsoft.com/office/drawing/2014/main" id="{568A1894-E64D-4F64-9EBE-7062395F015D}"/>
                      </a:ext>
                    </a:extLst>
                  </p:cNvPr>
                  <p:cNvSpPr/>
                  <p:nvPr/>
                </p:nvSpPr>
                <p:spPr>
                  <a:xfrm>
                    <a:off x="1196266" y="5842013"/>
                    <a:ext cx="2148396" cy="5153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5138549B-5D4A-4CB5-B8F4-58F1C8ADC997}"/>
                      </a:ext>
                    </a:extLst>
                  </p:cNvPr>
                  <p:cNvSpPr/>
                  <p:nvPr/>
                </p:nvSpPr>
                <p:spPr>
                  <a:xfrm>
                    <a:off x="1196266" y="4824248"/>
                    <a:ext cx="2148396" cy="10177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04874519-0E6C-46A7-8176-D71B13C0FAB7}"/>
                      </a:ext>
                    </a:extLst>
                  </p:cNvPr>
                  <p:cNvSpPr/>
                  <p:nvPr/>
                </p:nvSpPr>
                <p:spPr>
                  <a:xfrm>
                    <a:off x="1196266" y="4699143"/>
                    <a:ext cx="2148396" cy="45719"/>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74644ACE-741D-4B04-B8C9-D9533E886FF6}"/>
                      </a:ext>
                    </a:extLst>
                  </p:cNvPr>
                  <p:cNvSpPr/>
                  <p:nvPr/>
                </p:nvSpPr>
                <p:spPr>
                  <a:xfrm>
                    <a:off x="1196266" y="4743531"/>
                    <a:ext cx="2148396" cy="80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24" name="Rectangle 23">
                    <a:extLst>
                      <a:ext uri="{FF2B5EF4-FFF2-40B4-BE49-F238E27FC236}">
                        <a16:creationId xmlns:a16="http://schemas.microsoft.com/office/drawing/2014/main" id="{F233FC23-E21B-461B-AFC3-37BC1CD2CC34}"/>
                      </a:ext>
                    </a:extLst>
                  </p:cNvPr>
                  <p:cNvSpPr/>
                  <p:nvPr/>
                </p:nvSpPr>
                <p:spPr>
                  <a:xfrm>
                    <a:off x="1196266" y="4549041"/>
                    <a:ext cx="2148396" cy="62144"/>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25" name="Rectangle 24">
                    <a:extLst>
                      <a:ext uri="{FF2B5EF4-FFF2-40B4-BE49-F238E27FC236}">
                        <a16:creationId xmlns:a16="http://schemas.microsoft.com/office/drawing/2014/main" id="{D0A45763-95ED-41FA-A60C-C8352A185162}"/>
                      </a:ext>
                    </a:extLst>
                  </p:cNvPr>
                  <p:cNvSpPr/>
                  <p:nvPr/>
                </p:nvSpPr>
                <p:spPr>
                  <a:xfrm>
                    <a:off x="1196266" y="4611185"/>
                    <a:ext cx="2148396" cy="80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26" name="Rectangle 25">
                    <a:extLst>
                      <a:ext uri="{FF2B5EF4-FFF2-40B4-BE49-F238E27FC236}">
                        <a16:creationId xmlns:a16="http://schemas.microsoft.com/office/drawing/2014/main" id="{BA81EEEC-733A-4F2E-BA6F-90777D4E0A16}"/>
                      </a:ext>
                    </a:extLst>
                  </p:cNvPr>
                  <p:cNvSpPr/>
                  <p:nvPr/>
                </p:nvSpPr>
                <p:spPr>
                  <a:xfrm>
                    <a:off x="1196266" y="4400063"/>
                    <a:ext cx="2148396" cy="62144"/>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27" name="Rectangle 26">
                    <a:extLst>
                      <a:ext uri="{FF2B5EF4-FFF2-40B4-BE49-F238E27FC236}">
                        <a16:creationId xmlns:a16="http://schemas.microsoft.com/office/drawing/2014/main" id="{3DEB6208-B57A-4334-91A3-9546025ADFB6}"/>
                      </a:ext>
                    </a:extLst>
                  </p:cNvPr>
                  <p:cNvSpPr/>
                  <p:nvPr/>
                </p:nvSpPr>
                <p:spPr>
                  <a:xfrm>
                    <a:off x="1196266" y="4462207"/>
                    <a:ext cx="2148396" cy="80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28" name="Rectangle 27">
                    <a:extLst>
                      <a:ext uri="{FF2B5EF4-FFF2-40B4-BE49-F238E27FC236}">
                        <a16:creationId xmlns:a16="http://schemas.microsoft.com/office/drawing/2014/main" id="{D4C41575-4297-4E78-8388-C8B133946B32}"/>
                      </a:ext>
                    </a:extLst>
                  </p:cNvPr>
                  <p:cNvSpPr/>
                  <p:nvPr/>
                </p:nvSpPr>
                <p:spPr>
                  <a:xfrm>
                    <a:off x="1196266" y="4258601"/>
                    <a:ext cx="2148396" cy="62144"/>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29" name="Rectangle 28">
                    <a:extLst>
                      <a:ext uri="{FF2B5EF4-FFF2-40B4-BE49-F238E27FC236}">
                        <a16:creationId xmlns:a16="http://schemas.microsoft.com/office/drawing/2014/main" id="{4BAAB41C-A3D6-4318-B5DC-CE783569D6DA}"/>
                      </a:ext>
                    </a:extLst>
                  </p:cNvPr>
                  <p:cNvSpPr/>
                  <p:nvPr/>
                </p:nvSpPr>
                <p:spPr>
                  <a:xfrm>
                    <a:off x="1196266" y="4320745"/>
                    <a:ext cx="2148396" cy="80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30" name="Rectangle 29">
                    <a:extLst>
                      <a:ext uri="{FF2B5EF4-FFF2-40B4-BE49-F238E27FC236}">
                        <a16:creationId xmlns:a16="http://schemas.microsoft.com/office/drawing/2014/main" id="{02951D28-BD69-49E7-889C-2ADA15F031F4}"/>
                      </a:ext>
                    </a:extLst>
                  </p:cNvPr>
                  <p:cNvSpPr/>
                  <p:nvPr/>
                </p:nvSpPr>
                <p:spPr>
                  <a:xfrm>
                    <a:off x="1196266" y="4172096"/>
                    <a:ext cx="2148396" cy="8071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0579E41F-D9CE-4CDF-938F-FAE578AB35C5}"/>
                    </a:ext>
                  </a:extLst>
                </p:cNvPr>
                <p:cNvGrpSpPr/>
                <p:nvPr/>
              </p:nvGrpSpPr>
              <p:grpSpPr>
                <a:xfrm>
                  <a:off x="948820" y="2744704"/>
                  <a:ext cx="2148396" cy="1418517"/>
                  <a:chOff x="948820" y="2682558"/>
                  <a:chExt cx="2148396" cy="1418517"/>
                </a:xfrm>
              </p:grpSpPr>
              <p:sp>
                <p:nvSpPr>
                  <p:cNvPr id="15" name="Rectangle 14">
                    <a:extLst>
                      <a:ext uri="{FF2B5EF4-FFF2-40B4-BE49-F238E27FC236}">
                        <a16:creationId xmlns:a16="http://schemas.microsoft.com/office/drawing/2014/main" id="{30427745-43F0-44C1-B1A8-4ED59EFC193C}"/>
                      </a:ext>
                    </a:extLst>
                  </p:cNvPr>
                  <p:cNvSpPr/>
                  <p:nvPr/>
                </p:nvSpPr>
                <p:spPr>
                  <a:xfrm>
                    <a:off x="948820" y="4038931"/>
                    <a:ext cx="2148396" cy="62144"/>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76992254-2FD9-428F-92C2-F6E5659BBD4B}"/>
                      </a:ext>
                    </a:extLst>
                  </p:cNvPr>
                  <p:cNvSpPr/>
                  <p:nvPr/>
                </p:nvSpPr>
                <p:spPr>
                  <a:xfrm>
                    <a:off x="948820" y="3648720"/>
                    <a:ext cx="2148396" cy="193576"/>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D172CE15-8CE4-4E32-93B5-70682B88C0AC}"/>
                      </a:ext>
                    </a:extLst>
                  </p:cNvPr>
                  <p:cNvSpPr/>
                  <p:nvPr/>
                </p:nvSpPr>
                <p:spPr>
                  <a:xfrm>
                    <a:off x="948820" y="3845354"/>
                    <a:ext cx="2148396" cy="1935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A1B70C40-4245-4A9B-8DE0-6CD9EBAE843F}"/>
                      </a:ext>
                    </a:extLst>
                  </p:cNvPr>
                  <p:cNvSpPr/>
                  <p:nvPr/>
                </p:nvSpPr>
                <p:spPr>
                  <a:xfrm>
                    <a:off x="948820" y="2682558"/>
                    <a:ext cx="2148396" cy="571567"/>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941F434D-428C-478C-ACBF-63D57664F620}"/>
                      </a:ext>
                    </a:extLst>
                  </p:cNvPr>
                  <p:cNvSpPr/>
                  <p:nvPr/>
                </p:nvSpPr>
                <p:spPr>
                  <a:xfrm>
                    <a:off x="948820" y="3240621"/>
                    <a:ext cx="2148396" cy="4030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grpSp>
          </p:grpSp>
          <p:sp>
            <p:nvSpPr>
              <p:cNvPr id="7" name="Rectangle 6">
                <a:extLst>
                  <a:ext uri="{FF2B5EF4-FFF2-40B4-BE49-F238E27FC236}">
                    <a16:creationId xmlns:a16="http://schemas.microsoft.com/office/drawing/2014/main" id="{90E65F37-A457-408C-B356-93789C4E245C}"/>
                  </a:ext>
                </a:extLst>
              </p:cNvPr>
              <p:cNvSpPr/>
              <p:nvPr/>
            </p:nvSpPr>
            <p:spPr>
              <a:xfrm>
                <a:off x="1114033" y="4529651"/>
                <a:ext cx="226496" cy="106684"/>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27FDADB2-E3F8-4295-A4E7-09C403717A94}"/>
                  </a:ext>
                </a:extLst>
              </p:cNvPr>
              <p:cNvSpPr/>
              <p:nvPr/>
            </p:nvSpPr>
            <p:spPr>
              <a:xfrm>
                <a:off x="1479497" y="4366616"/>
                <a:ext cx="188571" cy="138495"/>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122A82A3-6E08-408C-9BBB-1AB1BE13195D}"/>
                  </a:ext>
                </a:extLst>
              </p:cNvPr>
              <p:cNvSpPr/>
              <p:nvPr/>
            </p:nvSpPr>
            <p:spPr>
              <a:xfrm>
                <a:off x="1909770" y="4240770"/>
                <a:ext cx="226496" cy="106684"/>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AD8E9037-26AB-468A-BFC5-854287F9C8AE}"/>
                  </a:ext>
                </a:extLst>
              </p:cNvPr>
              <p:cNvSpPr/>
              <p:nvPr/>
            </p:nvSpPr>
            <p:spPr>
              <a:xfrm>
                <a:off x="2230846" y="4126160"/>
                <a:ext cx="226496" cy="106684"/>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1F3606F3-DE93-4FED-806B-B541AF30B70D}"/>
                  </a:ext>
                </a:extLst>
              </p:cNvPr>
              <p:cNvSpPr/>
              <p:nvPr/>
            </p:nvSpPr>
            <p:spPr>
              <a:xfrm>
                <a:off x="2560799" y="3906250"/>
                <a:ext cx="226496" cy="219909"/>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66FCCBF7-BE96-47B0-99C4-055A962947C7}"/>
                  </a:ext>
                </a:extLst>
              </p:cNvPr>
              <p:cNvSpPr/>
              <p:nvPr/>
            </p:nvSpPr>
            <p:spPr>
              <a:xfrm>
                <a:off x="2861842" y="3261341"/>
                <a:ext cx="226496" cy="472994"/>
              </a:xfrm>
              <a:prstGeom prst="rect">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grpSp>
        <p:sp>
          <p:nvSpPr>
            <p:cNvPr id="31" name="TextBox 30">
              <a:extLst>
                <a:ext uri="{FF2B5EF4-FFF2-40B4-BE49-F238E27FC236}">
                  <a16:creationId xmlns:a16="http://schemas.microsoft.com/office/drawing/2014/main" id="{B497CAC5-1547-4DB6-848C-1897D398CFAE}"/>
                </a:ext>
              </a:extLst>
            </p:cNvPr>
            <p:cNvSpPr txBox="1"/>
            <p:nvPr/>
          </p:nvSpPr>
          <p:spPr>
            <a:xfrm>
              <a:off x="2567141" y="627622"/>
              <a:ext cx="2760179" cy="4770537"/>
            </a:xfrm>
            <a:prstGeom prst="rect">
              <a:avLst/>
            </a:prstGeom>
            <a:noFill/>
          </p:spPr>
          <p:txBody>
            <a:bodyPr wrap="none" rtlCol="0">
              <a:spAutoFit/>
            </a:bodyPr>
            <a:lstStyle/>
            <a:p>
              <a:r>
                <a:rPr lang="en-IN" sz="1600" dirty="0"/>
                <a:t>UTM, Cu, 7µm</a:t>
              </a:r>
            </a:p>
            <a:p>
              <a:endParaRPr lang="en-IN" sz="1600" dirty="0"/>
            </a:p>
            <a:p>
              <a:r>
                <a:rPr lang="en-IN" sz="1600" dirty="0"/>
                <a:t>ViaT, Silicon Dioxide, 4µm</a:t>
              </a:r>
            </a:p>
            <a:p>
              <a:endParaRPr lang="en-IN" sz="1600" dirty="0"/>
            </a:p>
            <a:p>
              <a:r>
                <a:rPr lang="en-IN" sz="1600" dirty="0"/>
                <a:t>TopMetal, Cu, 2µm</a:t>
              </a:r>
            </a:p>
            <a:p>
              <a:endParaRPr lang="en-IN" sz="1600" dirty="0"/>
            </a:p>
            <a:p>
              <a:r>
                <a:rPr lang="en-IN" sz="1600" dirty="0"/>
                <a:t> Via4, Silicon Dioxide, 2µm</a:t>
              </a:r>
            </a:p>
            <a:p>
              <a:r>
                <a:rPr lang="en-IN" sz="1600" dirty="0"/>
                <a:t>M4, Cu, 1µm</a:t>
              </a:r>
            </a:p>
            <a:p>
              <a:r>
                <a:rPr lang="en-IN" sz="1600" dirty="0"/>
                <a:t>Via3, Silicon Nitride, 0.05µm</a:t>
              </a:r>
            </a:p>
            <a:p>
              <a:r>
                <a:rPr lang="en-IN" sz="1600" dirty="0"/>
                <a:t>M3, Cu, 1µm</a:t>
              </a:r>
            </a:p>
            <a:p>
              <a:r>
                <a:rPr lang="en-IN" sz="1600" dirty="0"/>
                <a:t>Via2, Silicon Dioxide, 1µm</a:t>
              </a:r>
            </a:p>
            <a:p>
              <a:r>
                <a:rPr lang="en-IN" sz="1600" dirty="0"/>
                <a:t>M2, Cu, 1µm</a:t>
              </a:r>
            </a:p>
            <a:p>
              <a:r>
                <a:rPr lang="en-IN" sz="1600" dirty="0"/>
                <a:t>Via1, Silicon Dioxide, 1µm</a:t>
              </a:r>
            </a:p>
            <a:p>
              <a:r>
                <a:rPr lang="en-IN" sz="1600" dirty="0"/>
                <a:t>M1, Cu, 1µm</a:t>
              </a:r>
            </a:p>
            <a:p>
              <a:r>
                <a:rPr lang="en-IN" sz="1600" dirty="0"/>
                <a:t>Via0, Silicon Dioxide, 1µm</a:t>
              </a:r>
            </a:p>
            <a:p>
              <a:r>
                <a:rPr lang="en-IN" sz="1600" dirty="0"/>
                <a:t>M0, Cu, 0.67µm</a:t>
              </a:r>
            </a:p>
            <a:p>
              <a:r>
                <a:rPr lang="en-IN" sz="1600" dirty="0"/>
                <a:t>Silicon Dioxide, 1µm</a:t>
              </a:r>
            </a:p>
            <a:p>
              <a:r>
                <a:rPr lang="en-IN" sz="1600" dirty="0"/>
                <a:t>Silicon, 100µm</a:t>
              </a:r>
            </a:p>
            <a:p>
              <a:r>
                <a:rPr lang="en-IN" sz="1600" dirty="0"/>
                <a:t>Cond, Cu, 1.34 mil</a:t>
              </a:r>
            </a:p>
          </p:txBody>
        </p:sp>
        <p:sp>
          <p:nvSpPr>
            <p:cNvPr id="34" name="Freeform: Shape 33">
              <a:extLst>
                <a:ext uri="{FF2B5EF4-FFF2-40B4-BE49-F238E27FC236}">
                  <a16:creationId xmlns:a16="http://schemas.microsoft.com/office/drawing/2014/main" id="{7F79E981-9177-4818-983B-247016A3E7F3}"/>
                </a:ext>
              </a:extLst>
            </p:cNvPr>
            <p:cNvSpPr/>
            <p:nvPr/>
          </p:nvSpPr>
          <p:spPr>
            <a:xfrm>
              <a:off x="2237173" y="825623"/>
              <a:ext cx="363984" cy="204187"/>
            </a:xfrm>
            <a:custGeom>
              <a:avLst/>
              <a:gdLst>
                <a:gd name="connsiteX0" fmla="*/ 0 w 363984"/>
                <a:gd name="connsiteY0" fmla="*/ 204187 h 204187"/>
                <a:gd name="connsiteX1" fmla="*/ 186431 w 363984"/>
                <a:gd name="connsiteY1" fmla="*/ 204187 h 204187"/>
                <a:gd name="connsiteX2" fmla="*/ 363984 w 363984"/>
                <a:gd name="connsiteY2" fmla="*/ 0 h 204187"/>
              </a:gdLst>
              <a:ahLst/>
              <a:cxnLst>
                <a:cxn ang="0">
                  <a:pos x="connsiteX0" y="connsiteY0"/>
                </a:cxn>
                <a:cxn ang="0">
                  <a:pos x="connsiteX1" y="connsiteY1"/>
                </a:cxn>
                <a:cxn ang="0">
                  <a:pos x="connsiteX2" y="connsiteY2"/>
                </a:cxn>
              </a:cxnLst>
              <a:rect l="l" t="t" r="r" b="b"/>
              <a:pathLst>
                <a:path w="363984" h="204187">
                  <a:moveTo>
                    <a:pt x="0" y="204187"/>
                  </a:moveTo>
                  <a:lnTo>
                    <a:pt x="186431" y="204187"/>
                  </a:lnTo>
                  <a:lnTo>
                    <a:pt x="363984" y="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24B5BBAB-EE91-4912-BBE4-6828B9259AF0}"/>
                </a:ext>
              </a:extLst>
            </p:cNvPr>
            <p:cNvSpPr/>
            <p:nvPr/>
          </p:nvSpPr>
          <p:spPr>
            <a:xfrm>
              <a:off x="2228295" y="1296140"/>
              <a:ext cx="399495" cy="221942"/>
            </a:xfrm>
            <a:custGeom>
              <a:avLst/>
              <a:gdLst>
                <a:gd name="connsiteX0" fmla="*/ 0 w 399495"/>
                <a:gd name="connsiteY0" fmla="*/ 221942 h 221942"/>
                <a:gd name="connsiteX1" fmla="*/ 177554 w 399495"/>
                <a:gd name="connsiteY1" fmla="*/ 221942 h 221942"/>
                <a:gd name="connsiteX2" fmla="*/ 399495 w 399495"/>
                <a:gd name="connsiteY2" fmla="*/ 0 h 221942"/>
              </a:gdLst>
              <a:ahLst/>
              <a:cxnLst>
                <a:cxn ang="0">
                  <a:pos x="connsiteX0" y="connsiteY0"/>
                </a:cxn>
                <a:cxn ang="0">
                  <a:pos x="connsiteX1" y="connsiteY1"/>
                </a:cxn>
                <a:cxn ang="0">
                  <a:pos x="connsiteX2" y="connsiteY2"/>
                </a:cxn>
              </a:cxnLst>
              <a:rect l="l" t="t" r="r" b="b"/>
              <a:pathLst>
                <a:path w="399495" h="221942">
                  <a:moveTo>
                    <a:pt x="0" y="221942"/>
                  </a:moveTo>
                  <a:lnTo>
                    <a:pt x="177554" y="221942"/>
                  </a:lnTo>
                  <a:lnTo>
                    <a:pt x="399495" y="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C2B59395-DB4A-47C2-97AE-E3BF606A1DAF}"/>
                </a:ext>
              </a:extLst>
            </p:cNvPr>
            <p:cNvSpPr/>
            <p:nvPr/>
          </p:nvSpPr>
          <p:spPr>
            <a:xfrm>
              <a:off x="2237173" y="1766656"/>
              <a:ext cx="372862" cy="62144"/>
            </a:xfrm>
            <a:custGeom>
              <a:avLst/>
              <a:gdLst>
                <a:gd name="connsiteX0" fmla="*/ 0 w 372862"/>
                <a:gd name="connsiteY0" fmla="*/ 62144 h 62144"/>
                <a:gd name="connsiteX1" fmla="*/ 177553 w 372862"/>
                <a:gd name="connsiteY1" fmla="*/ 62144 h 62144"/>
                <a:gd name="connsiteX2" fmla="*/ 372862 w 372862"/>
                <a:gd name="connsiteY2" fmla="*/ 0 h 62144"/>
              </a:gdLst>
              <a:ahLst/>
              <a:cxnLst>
                <a:cxn ang="0">
                  <a:pos x="connsiteX0" y="connsiteY0"/>
                </a:cxn>
                <a:cxn ang="0">
                  <a:pos x="connsiteX1" y="connsiteY1"/>
                </a:cxn>
                <a:cxn ang="0">
                  <a:pos x="connsiteX2" y="connsiteY2"/>
                </a:cxn>
              </a:cxnLst>
              <a:rect l="l" t="t" r="r" b="b"/>
              <a:pathLst>
                <a:path w="372862" h="62144">
                  <a:moveTo>
                    <a:pt x="0" y="62144"/>
                  </a:moveTo>
                  <a:lnTo>
                    <a:pt x="177553" y="62144"/>
                  </a:lnTo>
                  <a:lnTo>
                    <a:pt x="372862" y="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52FA7579-9051-4373-9EE6-F87DD90B1E80}"/>
                </a:ext>
              </a:extLst>
            </p:cNvPr>
            <p:cNvSpPr/>
            <p:nvPr/>
          </p:nvSpPr>
          <p:spPr>
            <a:xfrm>
              <a:off x="1970843" y="2032986"/>
              <a:ext cx="701336" cy="213064"/>
            </a:xfrm>
            <a:custGeom>
              <a:avLst/>
              <a:gdLst>
                <a:gd name="connsiteX0" fmla="*/ 0 w 701336"/>
                <a:gd name="connsiteY0" fmla="*/ 0 h 213064"/>
                <a:gd name="connsiteX1" fmla="*/ 443883 w 701336"/>
                <a:gd name="connsiteY1" fmla="*/ 0 h 213064"/>
                <a:gd name="connsiteX2" fmla="*/ 701336 w 701336"/>
                <a:gd name="connsiteY2" fmla="*/ 213064 h 213064"/>
              </a:gdLst>
              <a:ahLst/>
              <a:cxnLst>
                <a:cxn ang="0">
                  <a:pos x="connsiteX0" y="connsiteY0"/>
                </a:cxn>
                <a:cxn ang="0">
                  <a:pos x="connsiteX1" y="connsiteY1"/>
                </a:cxn>
                <a:cxn ang="0">
                  <a:pos x="connsiteX2" y="connsiteY2"/>
                </a:cxn>
              </a:cxnLst>
              <a:rect l="l" t="t" r="r" b="b"/>
              <a:pathLst>
                <a:path w="701336" h="213064">
                  <a:moveTo>
                    <a:pt x="0" y="0"/>
                  </a:moveTo>
                  <a:lnTo>
                    <a:pt x="443883" y="0"/>
                  </a:lnTo>
                  <a:lnTo>
                    <a:pt x="701336" y="213064"/>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6716A43F-9A6A-4652-9967-506037961D1A}"/>
                </a:ext>
              </a:extLst>
            </p:cNvPr>
            <p:cNvSpPr/>
            <p:nvPr/>
          </p:nvSpPr>
          <p:spPr>
            <a:xfrm>
              <a:off x="2237173" y="2166151"/>
              <a:ext cx="372862" cy="328474"/>
            </a:xfrm>
            <a:custGeom>
              <a:avLst/>
              <a:gdLst>
                <a:gd name="connsiteX0" fmla="*/ 0 w 372862"/>
                <a:gd name="connsiteY0" fmla="*/ 0 h 328474"/>
                <a:gd name="connsiteX1" fmla="*/ 177553 w 372862"/>
                <a:gd name="connsiteY1" fmla="*/ 0 h 328474"/>
                <a:gd name="connsiteX2" fmla="*/ 372862 w 372862"/>
                <a:gd name="connsiteY2" fmla="*/ 328474 h 328474"/>
              </a:gdLst>
              <a:ahLst/>
              <a:cxnLst>
                <a:cxn ang="0">
                  <a:pos x="connsiteX0" y="connsiteY0"/>
                </a:cxn>
                <a:cxn ang="0">
                  <a:pos x="connsiteX1" y="connsiteY1"/>
                </a:cxn>
                <a:cxn ang="0">
                  <a:pos x="connsiteX2" y="connsiteY2"/>
                </a:cxn>
              </a:cxnLst>
              <a:rect l="l" t="t" r="r" b="b"/>
              <a:pathLst>
                <a:path w="372862" h="328474">
                  <a:moveTo>
                    <a:pt x="0" y="0"/>
                  </a:moveTo>
                  <a:lnTo>
                    <a:pt x="177553" y="0"/>
                  </a:lnTo>
                  <a:lnTo>
                    <a:pt x="372862" y="328474"/>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A491A982-A8F8-4553-A055-1B8B47AE0F0C}"/>
                </a:ext>
              </a:extLst>
            </p:cNvPr>
            <p:cNvSpPr/>
            <p:nvPr/>
          </p:nvSpPr>
          <p:spPr>
            <a:xfrm>
              <a:off x="2228295" y="2210540"/>
              <a:ext cx="390618" cy="506027"/>
            </a:xfrm>
            <a:custGeom>
              <a:avLst/>
              <a:gdLst>
                <a:gd name="connsiteX0" fmla="*/ 0 w 390618"/>
                <a:gd name="connsiteY0" fmla="*/ 0 h 506027"/>
                <a:gd name="connsiteX1" fmla="*/ 168676 w 390618"/>
                <a:gd name="connsiteY1" fmla="*/ 0 h 506027"/>
                <a:gd name="connsiteX2" fmla="*/ 390618 w 390618"/>
                <a:gd name="connsiteY2" fmla="*/ 506027 h 506027"/>
              </a:gdLst>
              <a:ahLst/>
              <a:cxnLst>
                <a:cxn ang="0">
                  <a:pos x="connsiteX0" y="connsiteY0"/>
                </a:cxn>
                <a:cxn ang="0">
                  <a:pos x="connsiteX1" y="connsiteY1"/>
                </a:cxn>
                <a:cxn ang="0">
                  <a:pos x="connsiteX2" y="connsiteY2"/>
                </a:cxn>
              </a:cxnLst>
              <a:rect l="l" t="t" r="r" b="b"/>
              <a:pathLst>
                <a:path w="390618" h="506027">
                  <a:moveTo>
                    <a:pt x="0" y="0"/>
                  </a:moveTo>
                  <a:lnTo>
                    <a:pt x="168676" y="0"/>
                  </a:lnTo>
                  <a:lnTo>
                    <a:pt x="390618" y="506027"/>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BB5AB32B-880A-411F-9846-B7A8AF8A4B23}"/>
                </a:ext>
              </a:extLst>
            </p:cNvPr>
            <p:cNvSpPr/>
            <p:nvPr/>
          </p:nvSpPr>
          <p:spPr>
            <a:xfrm>
              <a:off x="2246050" y="2254928"/>
              <a:ext cx="390618" cy="754602"/>
            </a:xfrm>
            <a:custGeom>
              <a:avLst/>
              <a:gdLst>
                <a:gd name="connsiteX0" fmla="*/ 0 w 390618"/>
                <a:gd name="connsiteY0" fmla="*/ 0 h 754602"/>
                <a:gd name="connsiteX1" fmla="*/ 142043 w 390618"/>
                <a:gd name="connsiteY1" fmla="*/ 0 h 754602"/>
                <a:gd name="connsiteX2" fmla="*/ 390618 w 390618"/>
                <a:gd name="connsiteY2" fmla="*/ 754602 h 754602"/>
              </a:gdLst>
              <a:ahLst/>
              <a:cxnLst>
                <a:cxn ang="0">
                  <a:pos x="connsiteX0" y="connsiteY0"/>
                </a:cxn>
                <a:cxn ang="0">
                  <a:pos x="connsiteX1" y="connsiteY1"/>
                </a:cxn>
                <a:cxn ang="0">
                  <a:pos x="connsiteX2" y="connsiteY2"/>
                </a:cxn>
              </a:cxnLst>
              <a:rect l="l" t="t" r="r" b="b"/>
              <a:pathLst>
                <a:path w="390618" h="754602">
                  <a:moveTo>
                    <a:pt x="0" y="0"/>
                  </a:moveTo>
                  <a:lnTo>
                    <a:pt x="142043" y="0"/>
                  </a:lnTo>
                  <a:lnTo>
                    <a:pt x="390618" y="754602"/>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42C01835-97CF-4BE5-BA28-00F7D05B7DAC}"/>
                </a:ext>
              </a:extLst>
            </p:cNvPr>
            <p:cNvSpPr/>
            <p:nvPr/>
          </p:nvSpPr>
          <p:spPr>
            <a:xfrm>
              <a:off x="2228295" y="2325950"/>
              <a:ext cx="408373" cy="896644"/>
            </a:xfrm>
            <a:custGeom>
              <a:avLst/>
              <a:gdLst>
                <a:gd name="connsiteX0" fmla="*/ 0 w 408373"/>
                <a:gd name="connsiteY0" fmla="*/ 0 h 896644"/>
                <a:gd name="connsiteX1" fmla="*/ 133165 w 408373"/>
                <a:gd name="connsiteY1" fmla="*/ 0 h 896644"/>
                <a:gd name="connsiteX2" fmla="*/ 408373 w 408373"/>
                <a:gd name="connsiteY2" fmla="*/ 896644 h 896644"/>
              </a:gdLst>
              <a:ahLst/>
              <a:cxnLst>
                <a:cxn ang="0">
                  <a:pos x="connsiteX0" y="connsiteY0"/>
                </a:cxn>
                <a:cxn ang="0">
                  <a:pos x="connsiteX1" y="connsiteY1"/>
                </a:cxn>
                <a:cxn ang="0">
                  <a:pos x="connsiteX2" y="connsiteY2"/>
                </a:cxn>
              </a:cxnLst>
              <a:rect l="l" t="t" r="r" b="b"/>
              <a:pathLst>
                <a:path w="408373" h="896644">
                  <a:moveTo>
                    <a:pt x="0" y="0"/>
                  </a:moveTo>
                  <a:lnTo>
                    <a:pt x="133165" y="0"/>
                  </a:lnTo>
                  <a:lnTo>
                    <a:pt x="408373" y="896644"/>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82C04B50-A9F1-4F9D-B3E4-2F39D8980CEC}"/>
                </a:ext>
              </a:extLst>
            </p:cNvPr>
            <p:cNvSpPr/>
            <p:nvPr/>
          </p:nvSpPr>
          <p:spPr>
            <a:xfrm>
              <a:off x="2228295" y="2396971"/>
              <a:ext cx="408373" cy="1065320"/>
            </a:xfrm>
            <a:custGeom>
              <a:avLst/>
              <a:gdLst>
                <a:gd name="connsiteX0" fmla="*/ 0 w 408373"/>
                <a:gd name="connsiteY0" fmla="*/ 0 h 1065320"/>
                <a:gd name="connsiteX1" fmla="*/ 106532 w 408373"/>
                <a:gd name="connsiteY1" fmla="*/ 0 h 1065320"/>
                <a:gd name="connsiteX2" fmla="*/ 408373 w 408373"/>
                <a:gd name="connsiteY2" fmla="*/ 1065320 h 1065320"/>
              </a:gdLst>
              <a:ahLst/>
              <a:cxnLst>
                <a:cxn ang="0">
                  <a:pos x="connsiteX0" y="connsiteY0"/>
                </a:cxn>
                <a:cxn ang="0">
                  <a:pos x="connsiteX1" y="connsiteY1"/>
                </a:cxn>
                <a:cxn ang="0">
                  <a:pos x="connsiteX2" y="connsiteY2"/>
                </a:cxn>
              </a:cxnLst>
              <a:rect l="l" t="t" r="r" b="b"/>
              <a:pathLst>
                <a:path w="408373" h="1065320">
                  <a:moveTo>
                    <a:pt x="0" y="0"/>
                  </a:moveTo>
                  <a:lnTo>
                    <a:pt x="106532" y="0"/>
                  </a:lnTo>
                  <a:lnTo>
                    <a:pt x="408373" y="106532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109B19A8-7D49-4700-A047-D1579E169462}"/>
                </a:ext>
              </a:extLst>
            </p:cNvPr>
            <p:cNvSpPr/>
            <p:nvPr/>
          </p:nvSpPr>
          <p:spPr>
            <a:xfrm>
              <a:off x="2219418" y="2476870"/>
              <a:ext cx="426128" cy="1207363"/>
            </a:xfrm>
            <a:custGeom>
              <a:avLst/>
              <a:gdLst>
                <a:gd name="connsiteX0" fmla="*/ 0 w 417251"/>
                <a:gd name="connsiteY0" fmla="*/ 0 h 1260629"/>
                <a:gd name="connsiteX1" fmla="*/ 79900 w 417251"/>
                <a:gd name="connsiteY1" fmla="*/ 0 h 1260629"/>
                <a:gd name="connsiteX2" fmla="*/ 417251 w 417251"/>
                <a:gd name="connsiteY2" fmla="*/ 1260629 h 1260629"/>
                <a:gd name="connsiteX0" fmla="*/ 0 w 426128"/>
                <a:gd name="connsiteY0" fmla="*/ 0 h 1207363"/>
                <a:gd name="connsiteX1" fmla="*/ 79900 w 426128"/>
                <a:gd name="connsiteY1" fmla="*/ 0 h 1207363"/>
                <a:gd name="connsiteX2" fmla="*/ 426128 w 426128"/>
                <a:gd name="connsiteY2" fmla="*/ 1207363 h 1207363"/>
              </a:gdLst>
              <a:ahLst/>
              <a:cxnLst>
                <a:cxn ang="0">
                  <a:pos x="connsiteX0" y="connsiteY0"/>
                </a:cxn>
                <a:cxn ang="0">
                  <a:pos x="connsiteX1" y="connsiteY1"/>
                </a:cxn>
                <a:cxn ang="0">
                  <a:pos x="connsiteX2" y="connsiteY2"/>
                </a:cxn>
              </a:cxnLst>
              <a:rect l="l" t="t" r="r" b="b"/>
              <a:pathLst>
                <a:path w="426128" h="1207363">
                  <a:moveTo>
                    <a:pt x="0" y="0"/>
                  </a:moveTo>
                  <a:lnTo>
                    <a:pt x="79900" y="0"/>
                  </a:lnTo>
                  <a:lnTo>
                    <a:pt x="426128" y="120736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Freeform: Shape 43">
              <a:extLst>
                <a:ext uri="{FF2B5EF4-FFF2-40B4-BE49-F238E27FC236}">
                  <a16:creationId xmlns:a16="http://schemas.microsoft.com/office/drawing/2014/main" id="{773C38FF-69F3-4D4C-BEC5-DC772171A2F2}"/>
                </a:ext>
              </a:extLst>
            </p:cNvPr>
            <p:cNvSpPr/>
            <p:nvPr/>
          </p:nvSpPr>
          <p:spPr>
            <a:xfrm>
              <a:off x="2246050" y="2539014"/>
              <a:ext cx="399496" cy="1420427"/>
            </a:xfrm>
            <a:custGeom>
              <a:avLst/>
              <a:gdLst>
                <a:gd name="connsiteX0" fmla="*/ 0 w 399496"/>
                <a:gd name="connsiteY0" fmla="*/ 0 h 1420427"/>
                <a:gd name="connsiteX1" fmla="*/ 399496 w 399496"/>
                <a:gd name="connsiteY1" fmla="*/ 1420427 h 1420427"/>
              </a:gdLst>
              <a:ahLst/>
              <a:cxnLst>
                <a:cxn ang="0">
                  <a:pos x="connsiteX0" y="connsiteY0"/>
                </a:cxn>
                <a:cxn ang="0">
                  <a:pos x="connsiteX1" y="connsiteY1"/>
                </a:cxn>
              </a:cxnLst>
              <a:rect l="l" t="t" r="r" b="b"/>
              <a:pathLst>
                <a:path w="399496" h="1420427">
                  <a:moveTo>
                    <a:pt x="0" y="0"/>
                  </a:moveTo>
                  <a:lnTo>
                    <a:pt x="399496" y="1420427"/>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5B807C17-0D85-452D-A67D-1B4B75AD4B9C}"/>
                </a:ext>
              </a:extLst>
            </p:cNvPr>
            <p:cNvSpPr/>
            <p:nvPr/>
          </p:nvSpPr>
          <p:spPr>
            <a:xfrm>
              <a:off x="1997476" y="2601157"/>
              <a:ext cx="639192" cy="1606859"/>
            </a:xfrm>
            <a:custGeom>
              <a:avLst/>
              <a:gdLst>
                <a:gd name="connsiteX0" fmla="*/ 0 w 506027"/>
                <a:gd name="connsiteY0" fmla="*/ 0 h 1597981"/>
                <a:gd name="connsiteX1" fmla="*/ 292963 w 506027"/>
                <a:gd name="connsiteY1" fmla="*/ 1597981 h 1597981"/>
                <a:gd name="connsiteX2" fmla="*/ 506027 w 506027"/>
                <a:gd name="connsiteY2" fmla="*/ 1597981 h 1597981"/>
                <a:gd name="connsiteX0" fmla="*/ 0 w 639192"/>
                <a:gd name="connsiteY0" fmla="*/ 0 h 1606859"/>
                <a:gd name="connsiteX1" fmla="*/ 426128 w 639192"/>
                <a:gd name="connsiteY1" fmla="*/ 1606859 h 1606859"/>
                <a:gd name="connsiteX2" fmla="*/ 639192 w 639192"/>
                <a:gd name="connsiteY2" fmla="*/ 1606859 h 1606859"/>
              </a:gdLst>
              <a:ahLst/>
              <a:cxnLst>
                <a:cxn ang="0">
                  <a:pos x="connsiteX0" y="connsiteY0"/>
                </a:cxn>
                <a:cxn ang="0">
                  <a:pos x="connsiteX1" y="connsiteY1"/>
                </a:cxn>
                <a:cxn ang="0">
                  <a:pos x="connsiteX2" y="connsiteY2"/>
                </a:cxn>
              </a:cxnLst>
              <a:rect l="l" t="t" r="r" b="b"/>
              <a:pathLst>
                <a:path w="639192" h="1606859">
                  <a:moveTo>
                    <a:pt x="0" y="0"/>
                  </a:moveTo>
                  <a:lnTo>
                    <a:pt x="426128" y="1606859"/>
                  </a:lnTo>
                  <a:lnTo>
                    <a:pt x="639192" y="1606859"/>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12256CDF-BE02-4B01-8901-4029275DD7AE}"/>
                </a:ext>
              </a:extLst>
            </p:cNvPr>
            <p:cNvSpPr/>
            <p:nvPr/>
          </p:nvSpPr>
          <p:spPr>
            <a:xfrm>
              <a:off x="1882065" y="2681055"/>
              <a:ext cx="727970" cy="1766657"/>
            </a:xfrm>
            <a:custGeom>
              <a:avLst/>
              <a:gdLst>
                <a:gd name="connsiteX0" fmla="*/ 0 w 603682"/>
                <a:gd name="connsiteY0" fmla="*/ 0 h 1784412"/>
                <a:gd name="connsiteX1" fmla="*/ 363985 w 603682"/>
                <a:gd name="connsiteY1" fmla="*/ 1784412 h 1784412"/>
                <a:gd name="connsiteX2" fmla="*/ 603682 w 603682"/>
                <a:gd name="connsiteY2" fmla="*/ 1784412 h 1784412"/>
                <a:gd name="connsiteX0" fmla="*/ 0 w 727970"/>
                <a:gd name="connsiteY0" fmla="*/ 0 h 1766657"/>
                <a:gd name="connsiteX1" fmla="*/ 488273 w 727970"/>
                <a:gd name="connsiteY1" fmla="*/ 1766657 h 1766657"/>
                <a:gd name="connsiteX2" fmla="*/ 727970 w 727970"/>
                <a:gd name="connsiteY2" fmla="*/ 1766657 h 1766657"/>
              </a:gdLst>
              <a:ahLst/>
              <a:cxnLst>
                <a:cxn ang="0">
                  <a:pos x="connsiteX0" y="connsiteY0"/>
                </a:cxn>
                <a:cxn ang="0">
                  <a:pos x="connsiteX1" y="connsiteY1"/>
                </a:cxn>
                <a:cxn ang="0">
                  <a:pos x="connsiteX2" y="connsiteY2"/>
                </a:cxn>
              </a:cxnLst>
              <a:rect l="l" t="t" r="r" b="b"/>
              <a:pathLst>
                <a:path w="727970" h="1766657">
                  <a:moveTo>
                    <a:pt x="0" y="0"/>
                  </a:moveTo>
                  <a:lnTo>
                    <a:pt x="488273" y="1766657"/>
                  </a:lnTo>
                  <a:lnTo>
                    <a:pt x="727970" y="1766657"/>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Freeform: Shape 47">
              <a:extLst>
                <a:ext uri="{FF2B5EF4-FFF2-40B4-BE49-F238E27FC236}">
                  <a16:creationId xmlns:a16="http://schemas.microsoft.com/office/drawing/2014/main" id="{68A82244-2A57-4A0C-940C-EA46ADC319BB}"/>
                </a:ext>
              </a:extLst>
            </p:cNvPr>
            <p:cNvSpPr/>
            <p:nvPr/>
          </p:nvSpPr>
          <p:spPr>
            <a:xfrm>
              <a:off x="1757777" y="2752078"/>
              <a:ext cx="861135" cy="1935332"/>
            </a:xfrm>
            <a:custGeom>
              <a:avLst/>
              <a:gdLst>
                <a:gd name="connsiteX0" fmla="*/ 0 w 772358"/>
                <a:gd name="connsiteY0" fmla="*/ 0 h 1935332"/>
                <a:gd name="connsiteX1" fmla="*/ 443884 w 772358"/>
                <a:gd name="connsiteY1" fmla="*/ 1935332 h 1935332"/>
                <a:gd name="connsiteX2" fmla="*/ 772358 w 772358"/>
                <a:gd name="connsiteY2" fmla="*/ 1935332 h 1935332"/>
                <a:gd name="connsiteX0" fmla="*/ 0 w 861135"/>
                <a:gd name="connsiteY0" fmla="*/ 0 h 1935332"/>
                <a:gd name="connsiteX1" fmla="*/ 532661 w 861135"/>
                <a:gd name="connsiteY1" fmla="*/ 1935332 h 1935332"/>
                <a:gd name="connsiteX2" fmla="*/ 861135 w 861135"/>
                <a:gd name="connsiteY2" fmla="*/ 1935332 h 1935332"/>
              </a:gdLst>
              <a:ahLst/>
              <a:cxnLst>
                <a:cxn ang="0">
                  <a:pos x="connsiteX0" y="connsiteY0"/>
                </a:cxn>
                <a:cxn ang="0">
                  <a:pos x="connsiteX1" y="connsiteY1"/>
                </a:cxn>
                <a:cxn ang="0">
                  <a:pos x="connsiteX2" y="connsiteY2"/>
                </a:cxn>
              </a:cxnLst>
              <a:rect l="l" t="t" r="r" b="b"/>
              <a:pathLst>
                <a:path w="861135" h="1935332">
                  <a:moveTo>
                    <a:pt x="0" y="0"/>
                  </a:moveTo>
                  <a:lnTo>
                    <a:pt x="532661" y="1935332"/>
                  </a:lnTo>
                  <a:lnTo>
                    <a:pt x="861135" y="1935332"/>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Freeform: Shape 49">
              <a:extLst>
                <a:ext uri="{FF2B5EF4-FFF2-40B4-BE49-F238E27FC236}">
                  <a16:creationId xmlns:a16="http://schemas.microsoft.com/office/drawing/2014/main" id="{1C461615-1F69-43B3-958C-FB9445F97E63}"/>
                </a:ext>
              </a:extLst>
            </p:cNvPr>
            <p:cNvSpPr/>
            <p:nvPr/>
          </p:nvSpPr>
          <p:spPr>
            <a:xfrm>
              <a:off x="1882066" y="3604334"/>
              <a:ext cx="736847" cy="1358283"/>
            </a:xfrm>
            <a:custGeom>
              <a:avLst/>
              <a:gdLst>
                <a:gd name="connsiteX0" fmla="*/ 0 w 736847"/>
                <a:gd name="connsiteY0" fmla="*/ 0 h 1358283"/>
                <a:gd name="connsiteX1" fmla="*/ 372862 w 736847"/>
                <a:gd name="connsiteY1" fmla="*/ 1358283 h 1358283"/>
                <a:gd name="connsiteX2" fmla="*/ 736847 w 736847"/>
                <a:gd name="connsiteY2" fmla="*/ 1358283 h 1358283"/>
              </a:gdLst>
              <a:ahLst/>
              <a:cxnLst>
                <a:cxn ang="0">
                  <a:pos x="connsiteX0" y="connsiteY0"/>
                </a:cxn>
                <a:cxn ang="0">
                  <a:pos x="connsiteX1" y="connsiteY1"/>
                </a:cxn>
                <a:cxn ang="0">
                  <a:pos x="connsiteX2" y="connsiteY2"/>
                </a:cxn>
              </a:cxnLst>
              <a:rect l="l" t="t" r="r" b="b"/>
              <a:pathLst>
                <a:path w="736847" h="1358283">
                  <a:moveTo>
                    <a:pt x="0" y="0"/>
                  </a:moveTo>
                  <a:lnTo>
                    <a:pt x="372862" y="1358283"/>
                  </a:lnTo>
                  <a:lnTo>
                    <a:pt x="736847" y="135828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Freeform: Shape 50">
              <a:extLst>
                <a:ext uri="{FF2B5EF4-FFF2-40B4-BE49-F238E27FC236}">
                  <a16:creationId xmlns:a16="http://schemas.microsoft.com/office/drawing/2014/main" id="{9A75989A-F4E4-4591-9DA0-960EE22EAC5F}"/>
                </a:ext>
              </a:extLst>
            </p:cNvPr>
            <p:cNvSpPr/>
            <p:nvPr/>
          </p:nvSpPr>
          <p:spPr>
            <a:xfrm>
              <a:off x="1864310" y="4021585"/>
              <a:ext cx="781236" cy="1171852"/>
            </a:xfrm>
            <a:custGeom>
              <a:avLst/>
              <a:gdLst>
                <a:gd name="connsiteX0" fmla="*/ 0 w 825624"/>
                <a:gd name="connsiteY0" fmla="*/ 0 h 1162975"/>
                <a:gd name="connsiteX1" fmla="*/ 390618 w 825624"/>
                <a:gd name="connsiteY1" fmla="*/ 1162975 h 1162975"/>
                <a:gd name="connsiteX2" fmla="*/ 825624 w 825624"/>
                <a:gd name="connsiteY2" fmla="*/ 1162975 h 1162975"/>
                <a:gd name="connsiteX0" fmla="*/ 0 w 781236"/>
                <a:gd name="connsiteY0" fmla="*/ 0 h 1171852"/>
                <a:gd name="connsiteX1" fmla="*/ 346230 w 781236"/>
                <a:gd name="connsiteY1" fmla="*/ 1171852 h 1171852"/>
                <a:gd name="connsiteX2" fmla="*/ 781236 w 781236"/>
                <a:gd name="connsiteY2" fmla="*/ 1171852 h 1171852"/>
              </a:gdLst>
              <a:ahLst/>
              <a:cxnLst>
                <a:cxn ang="0">
                  <a:pos x="connsiteX0" y="connsiteY0"/>
                </a:cxn>
                <a:cxn ang="0">
                  <a:pos x="connsiteX1" y="connsiteY1"/>
                </a:cxn>
                <a:cxn ang="0">
                  <a:pos x="connsiteX2" y="connsiteY2"/>
                </a:cxn>
              </a:cxnLst>
              <a:rect l="l" t="t" r="r" b="b"/>
              <a:pathLst>
                <a:path w="781236" h="1171852">
                  <a:moveTo>
                    <a:pt x="0" y="0"/>
                  </a:moveTo>
                  <a:lnTo>
                    <a:pt x="346230" y="1171852"/>
                  </a:lnTo>
                  <a:lnTo>
                    <a:pt x="781236" y="1171852"/>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3" name="TextBox 52">
            <a:extLst>
              <a:ext uri="{FF2B5EF4-FFF2-40B4-BE49-F238E27FC236}">
                <a16:creationId xmlns:a16="http://schemas.microsoft.com/office/drawing/2014/main" id="{55AF1159-B108-4C61-B623-9C8B69CE9B68}"/>
              </a:ext>
            </a:extLst>
          </p:cNvPr>
          <p:cNvSpPr txBox="1"/>
          <p:nvPr/>
        </p:nvSpPr>
        <p:spPr>
          <a:xfrm>
            <a:off x="5240513" y="935666"/>
            <a:ext cx="3717056" cy="646331"/>
          </a:xfrm>
          <a:prstGeom prst="rect">
            <a:avLst/>
          </a:prstGeom>
          <a:noFill/>
        </p:spPr>
        <p:txBody>
          <a:bodyPr wrap="square" rtlCol="0">
            <a:spAutoFit/>
          </a:bodyPr>
          <a:lstStyle/>
          <a:p>
            <a:r>
              <a:rPr lang="en-IN" dirty="0"/>
              <a:t>Right click on workspace tree and create new substrate</a:t>
            </a:r>
          </a:p>
        </p:txBody>
      </p:sp>
      <p:sp>
        <p:nvSpPr>
          <p:cNvPr id="54" name="Speech Bubble: Oval 53">
            <a:extLst>
              <a:ext uri="{FF2B5EF4-FFF2-40B4-BE49-F238E27FC236}">
                <a16:creationId xmlns:a16="http://schemas.microsoft.com/office/drawing/2014/main" id="{5D593790-5CB3-4BAC-A33E-C18152930932}"/>
              </a:ext>
            </a:extLst>
          </p:cNvPr>
          <p:cNvSpPr/>
          <p:nvPr/>
        </p:nvSpPr>
        <p:spPr>
          <a:xfrm>
            <a:off x="5431671" y="654959"/>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pic>
        <p:nvPicPr>
          <p:cNvPr id="56" name="Picture 55">
            <a:extLst>
              <a:ext uri="{FF2B5EF4-FFF2-40B4-BE49-F238E27FC236}">
                <a16:creationId xmlns:a16="http://schemas.microsoft.com/office/drawing/2014/main" id="{B9B529D9-6037-463B-8C20-698F677FB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641" y="1619286"/>
            <a:ext cx="2766300" cy="1912786"/>
          </a:xfrm>
          <a:prstGeom prst="rect">
            <a:avLst/>
          </a:prstGeom>
          <a:ln>
            <a:solidFill>
              <a:srgbClr val="0070C0"/>
            </a:solidFill>
          </a:ln>
        </p:spPr>
      </p:pic>
      <p:sp>
        <p:nvSpPr>
          <p:cNvPr id="57" name="Freeform: Shape 56">
            <a:extLst>
              <a:ext uri="{FF2B5EF4-FFF2-40B4-BE49-F238E27FC236}">
                <a16:creationId xmlns:a16="http://schemas.microsoft.com/office/drawing/2014/main" id="{03C00F56-E862-49BD-BEA0-FB2F58CA6F87}"/>
              </a:ext>
            </a:extLst>
          </p:cNvPr>
          <p:cNvSpPr/>
          <p:nvPr/>
        </p:nvSpPr>
        <p:spPr>
          <a:xfrm>
            <a:off x="6048328" y="2652687"/>
            <a:ext cx="900463" cy="224873"/>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58" name="TextBox 57">
            <a:extLst>
              <a:ext uri="{FF2B5EF4-FFF2-40B4-BE49-F238E27FC236}">
                <a16:creationId xmlns:a16="http://schemas.microsoft.com/office/drawing/2014/main" id="{D2E4DDE0-CB36-4D2B-9CB6-4D630EA0EB46}"/>
              </a:ext>
            </a:extLst>
          </p:cNvPr>
          <p:cNvSpPr txBox="1"/>
          <p:nvPr/>
        </p:nvSpPr>
        <p:spPr>
          <a:xfrm>
            <a:off x="5431671" y="3569361"/>
            <a:ext cx="3095719" cy="369332"/>
          </a:xfrm>
          <a:prstGeom prst="rect">
            <a:avLst/>
          </a:prstGeom>
          <a:noFill/>
        </p:spPr>
        <p:txBody>
          <a:bodyPr wrap="none" rtlCol="0">
            <a:spAutoFit/>
          </a:bodyPr>
          <a:lstStyle/>
          <a:p>
            <a:r>
              <a:rPr lang="en-IN" dirty="0"/>
              <a:t>Let the template be anything</a:t>
            </a:r>
          </a:p>
        </p:txBody>
      </p:sp>
      <p:sp>
        <p:nvSpPr>
          <p:cNvPr id="59" name="TextBox 58">
            <a:extLst>
              <a:ext uri="{FF2B5EF4-FFF2-40B4-BE49-F238E27FC236}">
                <a16:creationId xmlns:a16="http://schemas.microsoft.com/office/drawing/2014/main" id="{52F1FF3B-CF25-4F4D-B825-03A5F7AD69B0}"/>
              </a:ext>
            </a:extLst>
          </p:cNvPr>
          <p:cNvSpPr txBox="1"/>
          <p:nvPr/>
        </p:nvSpPr>
        <p:spPr>
          <a:xfrm>
            <a:off x="5240513" y="4209272"/>
            <a:ext cx="3717056" cy="646331"/>
          </a:xfrm>
          <a:prstGeom prst="rect">
            <a:avLst/>
          </a:prstGeom>
          <a:noFill/>
        </p:spPr>
        <p:txBody>
          <a:bodyPr wrap="square" rtlCol="0">
            <a:spAutoFit/>
          </a:bodyPr>
          <a:lstStyle/>
          <a:p>
            <a:r>
              <a:rPr lang="en-IN" dirty="0"/>
              <a:t>Create new drawing layers using Technology&gt; Layer Definitions</a:t>
            </a:r>
          </a:p>
        </p:txBody>
      </p:sp>
      <p:sp>
        <p:nvSpPr>
          <p:cNvPr id="60" name="Speech Bubble: Oval 59">
            <a:extLst>
              <a:ext uri="{FF2B5EF4-FFF2-40B4-BE49-F238E27FC236}">
                <a16:creationId xmlns:a16="http://schemas.microsoft.com/office/drawing/2014/main" id="{BAB6BEEC-555D-48E3-8506-63BDEB6D3A6C}"/>
              </a:ext>
            </a:extLst>
          </p:cNvPr>
          <p:cNvSpPr/>
          <p:nvPr/>
        </p:nvSpPr>
        <p:spPr>
          <a:xfrm>
            <a:off x="5431671" y="3930927"/>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grpSp>
        <p:nvGrpSpPr>
          <p:cNvPr id="61" name="Group 60">
            <a:extLst>
              <a:ext uri="{FF2B5EF4-FFF2-40B4-BE49-F238E27FC236}">
                <a16:creationId xmlns:a16="http://schemas.microsoft.com/office/drawing/2014/main" id="{A0D2BC8F-6A94-41AE-846A-8C56E3D1D12F}"/>
              </a:ext>
            </a:extLst>
          </p:cNvPr>
          <p:cNvGrpSpPr/>
          <p:nvPr/>
        </p:nvGrpSpPr>
        <p:grpSpPr>
          <a:xfrm>
            <a:off x="5773009" y="5000240"/>
            <a:ext cx="2592018" cy="942553"/>
            <a:chOff x="1580086" y="4618233"/>
            <a:chExt cx="1953087" cy="710214"/>
          </a:xfrm>
        </p:grpSpPr>
        <p:sp>
          <p:nvSpPr>
            <p:cNvPr id="62" name="Rectangle: Rounded Corners 61">
              <a:extLst>
                <a:ext uri="{FF2B5EF4-FFF2-40B4-BE49-F238E27FC236}">
                  <a16:creationId xmlns:a16="http://schemas.microsoft.com/office/drawing/2014/main" id="{EA72A19E-37E6-412F-AC38-4A8604521A48}"/>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3" name="Group 62">
              <a:extLst>
                <a:ext uri="{FF2B5EF4-FFF2-40B4-BE49-F238E27FC236}">
                  <a16:creationId xmlns:a16="http://schemas.microsoft.com/office/drawing/2014/main" id="{A290BF99-23D2-4C27-A320-13DD7DB4F572}"/>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91" name="Freeform: Shape 90">
                <a:extLst>
                  <a:ext uri="{FF2B5EF4-FFF2-40B4-BE49-F238E27FC236}">
                    <a16:creationId xmlns:a16="http://schemas.microsoft.com/office/drawing/2014/main" id="{93C42F93-B3EC-4793-BF8C-5441712CC142}"/>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Freeform: Shape 91">
                <a:extLst>
                  <a:ext uri="{FF2B5EF4-FFF2-40B4-BE49-F238E27FC236}">
                    <a16:creationId xmlns:a16="http://schemas.microsoft.com/office/drawing/2014/main" id="{A4A0B664-231F-444A-9E9D-4B4C11F7A33E}"/>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Freeform: Shape 92">
                <a:extLst>
                  <a:ext uri="{FF2B5EF4-FFF2-40B4-BE49-F238E27FC236}">
                    <a16:creationId xmlns:a16="http://schemas.microsoft.com/office/drawing/2014/main" id="{C07676CB-5CC5-4B38-BBA8-8BEB7DA62BB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Freeform: Shape 93">
                <a:extLst>
                  <a:ext uri="{FF2B5EF4-FFF2-40B4-BE49-F238E27FC236}">
                    <a16:creationId xmlns:a16="http://schemas.microsoft.com/office/drawing/2014/main" id="{4A18E69C-1BAA-4C3E-B956-1A32E86F200F}"/>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Freeform: Shape 94">
                <a:extLst>
                  <a:ext uri="{FF2B5EF4-FFF2-40B4-BE49-F238E27FC236}">
                    <a16:creationId xmlns:a16="http://schemas.microsoft.com/office/drawing/2014/main" id="{1B610FB6-4121-45F7-84FB-0AAB32C44A3D}"/>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Freeform: Shape 95">
                <a:extLst>
                  <a:ext uri="{FF2B5EF4-FFF2-40B4-BE49-F238E27FC236}">
                    <a16:creationId xmlns:a16="http://schemas.microsoft.com/office/drawing/2014/main" id="{2945ED8A-0F03-4A43-B87B-99130CC7F97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Freeform: Shape 96">
                <a:extLst>
                  <a:ext uri="{FF2B5EF4-FFF2-40B4-BE49-F238E27FC236}">
                    <a16:creationId xmlns:a16="http://schemas.microsoft.com/office/drawing/2014/main" id="{6972C6C4-B2C9-40C6-9051-FDFA63CC4B5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4" name="Group 63">
              <a:extLst>
                <a:ext uri="{FF2B5EF4-FFF2-40B4-BE49-F238E27FC236}">
                  <a16:creationId xmlns:a16="http://schemas.microsoft.com/office/drawing/2014/main" id="{4C12C327-1819-4164-8122-11A6F16AC20F}"/>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84" name="Freeform: Shape 83">
                <a:extLst>
                  <a:ext uri="{FF2B5EF4-FFF2-40B4-BE49-F238E27FC236}">
                    <a16:creationId xmlns:a16="http://schemas.microsoft.com/office/drawing/2014/main" id="{2B7108C3-787E-478F-87A8-0CAA765548F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Freeform: Shape 84">
                <a:extLst>
                  <a:ext uri="{FF2B5EF4-FFF2-40B4-BE49-F238E27FC236}">
                    <a16:creationId xmlns:a16="http://schemas.microsoft.com/office/drawing/2014/main" id="{2F219471-A98F-49A4-B342-7FAA54907A19}"/>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Freeform: Shape 85">
                <a:extLst>
                  <a:ext uri="{FF2B5EF4-FFF2-40B4-BE49-F238E27FC236}">
                    <a16:creationId xmlns:a16="http://schemas.microsoft.com/office/drawing/2014/main" id="{742C7181-B731-4685-A3E0-20D5533C01C7}"/>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Freeform: Shape 86">
                <a:extLst>
                  <a:ext uri="{FF2B5EF4-FFF2-40B4-BE49-F238E27FC236}">
                    <a16:creationId xmlns:a16="http://schemas.microsoft.com/office/drawing/2014/main" id="{1242879A-EC8B-4B58-B025-CC3192A9B28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Freeform: Shape 87">
                <a:extLst>
                  <a:ext uri="{FF2B5EF4-FFF2-40B4-BE49-F238E27FC236}">
                    <a16:creationId xmlns:a16="http://schemas.microsoft.com/office/drawing/2014/main" id="{3626A07F-ECD4-48D6-BF56-612499BD2F84}"/>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Freeform: Shape 88">
                <a:extLst>
                  <a:ext uri="{FF2B5EF4-FFF2-40B4-BE49-F238E27FC236}">
                    <a16:creationId xmlns:a16="http://schemas.microsoft.com/office/drawing/2014/main" id="{B5D1C2D0-A739-4330-971D-8F4318CF7E9F}"/>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Freeform: Shape 89">
                <a:extLst>
                  <a:ext uri="{FF2B5EF4-FFF2-40B4-BE49-F238E27FC236}">
                    <a16:creationId xmlns:a16="http://schemas.microsoft.com/office/drawing/2014/main" id="{AE0DD8A9-1CB0-40B0-9961-45F4A00364C9}"/>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5" name="Group 64">
              <a:extLst>
                <a:ext uri="{FF2B5EF4-FFF2-40B4-BE49-F238E27FC236}">
                  <a16:creationId xmlns:a16="http://schemas.microsoft.com/office/drawing/2014/main" id="{4CF704B3-9EE0-4B22-9FBA-5F6B9E778632}"/>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77" name="Freeform: Shape 76">
                <a:extLst>
                  <a:ext uri="{FF2B5EF4-FFF2-40B4-BE49-F238E27FC236}">
                    <a16:creationId xmlns:a16="http://schemas.microsoft.com/office/drawing/2014/main" id="{A66A12EB-5B4C-4C1E-98C7-5B4A357C3D09}"/>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Freeform: Shape 77">
                <a:extLst>
                  <a:ext uri="{FF2B5EF4-FFF2-40B4-BE49-F238E27FC236}">
                    <a16:creationId xmlns:a16="http://schemas.microsoft.com/office/drawing/2014/main" id="{D01CE943-D5D1-4EC0-AEB4-2252BB063C2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Freeform: Shape 78">
                <a:extLst>
                  <a:ext uri="{FF2B5EF4-FFF2-40B4-BE49-F238E27FC236}">
                    <a16:creationId xmlns:a16="http://schemas.microsoft.com/office/drawing/2014/main" id="{888A1159-031F-4FED-ABB2-7B724BCCAF56}"/>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Freeform: Shape 79">
                <a:extLst>
                  <a:ext uri="{FF2B5EF4-FFF2-40B4-BE49-F238E27FC236}">
                    <a16:creationId xmlns:a16="http://schemas.microsoft.com/office/drawing/2014/main" id="{D5282D5D-EE12-4E58-B5B9-63FE20A107A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Freeform: Shape 80">
                <a:extLst>
                  <a:ext uri="{FF2B5EF4-FFF2-40B4-BE49-F238E27FC236}">
                    <a16:creationId xmlns:a16="http://schemas.microsoft.com/office/drawing/2014/main" id="{63E447D2-284C-4A32-9142-9E42670D1771}"/>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Freeform: Shape 81">
                <a:extLst>
                  <a:ext uri="{FF2B5EF4-FFF2-40B4-BE49-F238E27FC236}">
                    <a16:creationId xmlns:a16="http://schemas.microsoft.com/office/drawing/2014/main" id="{7A9996FC-4FC4-4442-91E5-3B9F3FF338A2}"/>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A564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Freeform: Shape 82">
                <a:extLst>
                  <a:ext uri="{FF2B5EF4-FFF2-40B4-BE49-F238E27FC236}">
                    <a16:creationId xmlns:a16="http://schemas.microsoft.com/office/drawing/2014/main" id="{602BF060-D5D8-4C51-94E4-EEFC9C5DB75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6" name="Group 65">
              <a:extLst>
                <a:ext uri="{FF2B5EF4-FFF2-40B4-BE49-F238E27FC236}">
                  <a16:creationId xmlns:a16="http://schemas.microsoft.com/office/drawing/2014/main" id="{20F4C1B4-2E8F-41CC-86D6-4C868F4D0458}"/>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70" name="Freeform: Shape 69">
                <a:extLst>
                  <a:ext uri="{FF2B5EF4-FFF2-40B4-BE49-F238E27FC236}">
                    <a16:creationId xmlns:a16="http://schemas.microsoft.com/office/drawing/2014/main" id="{A0742C87-84FB-4479-B50D-ECBA39E89C05}"/>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Freeform: Shape 70">
                <a:extLst>
                  <a:ext uri="{FF2B5EF4-FFF2-40B4-BE49-F238E27FC236}">
                    <a16:creationId xmlns:a16="http://schemas.microsoft.com/office/drawing/2014/main" id="{DB490E11-632E-4A0A-AA0A-798C9B3D32E5}"/>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Freeform: Shape 71">
                <a:extLst>
                  <a:ext uri="{FF2B5EF4-FFF2-40B4-BE49-F238E27FC236}">
                    <a16:creationId xmlns:a16="http://schemas.microsoft.com/office/drawing/2014/main" id="{5F3C7A5C-5FBC-4A08-BC1D-133521CB4790}"/>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Freeform: Shape 72">
                <a:extLst>
                  <a:ext uri="{FF2B5EF4-FFF2-40B4-BE49-F238E27FC236}">
                    <a16:creationId xmlns:a16="http://schemas.microsoft.com/office/drawing/2014/main" id="{BF895733-66CC-4534-B864-DCD45AE7DC4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Freeform: Shape 73">
                <a:extLst>
                  <a:ext uri="{FF2B5EF4-FFF2-40B4-BE49-F238E27FC236}">
                    <a16:creationId xmlns:a16="http://schemas.microsoft.com/office/drawing/2014/main" id="{0E92B2AF-EA38-4C6C-84D7-9138FD9E7FD3}"/>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Freeform: Shape 74">
                <a:extLst>
                  <a:ext uri="{FF2B5EF4-FFF2-40B4-BE49-F238E27FC236}">
                    <a16:creationId xmlns:a16="http://schemas.microsoft.com/office/drawing/2014/main" id="{2A99D53F-6759-4003-9F54-B129C8E6B38A}"/>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Freeform: Shape 75">
                <a:extLst>
                  <a:ext uri="{FF2B5EF4-FFF2-40B4-BE49-F238E27FC236}">
                    <a16:creationId xmlns:a16="http://schemas.microsoft.com/office/drawing/2014/main" id="{E2EE52D8-6A02-4CF1-8983-6176D0300C2C}"/>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7" name="Group 66">
              <a:extLst>
                <a:ext uri="{FF2B5EF4-FFF2-40B4-BE49-F238E27FC236}">
                  <a16:creationId xmlns:a16="http://schemas.microsoft.com/office/drawing/2014/main" id="{EB5A2200-4B86-4530-8F28-507E1285C82B}"/>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68" name="Oval 67">
                <a:extLst>
                  <a:ext uri="{FF2B5EF4-FFF2-40B4-BE49-F238E27FC236}">
                    <a16:creationId xmlns:a16="http://schemas.microsoft.com/office/drawing/2014/main" id="{75EF32C2-7067-42AD-9E9F-695A6256873D}"/>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CB2EE0DA-FEEC-444A-9E0D-9C48768804A4}"/>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1401676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944D085-314A-4EAA-A5EB-BD4CC60C8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727" y="5374996"/>
            <a:ext cx="5494496" cy="944962"/>
          </a:xfrm>
          <a:prstGeom prst="rect">
            <a:avLst/>
          </a:prstGeom>
          <a:ln>
            <a:solidFill>
              <a:srgbClr val="0070C0"/>
            </a:solidFill>
          </a:ln>
        </p:spPr>
      </p:pic>
      <p:sp>
        <p:nvSpPr>
          <p:cNvPr id="2" name="Title 1">
            <a:extLst>
              <a:ext uri="{FF2B5EF4-FFF2-40B4-BE49-F238E27FC236}">
                <a16:creationId xmlns:a16="http://schemas.microsoft.com/office/drawing/2014/main" id="{0E436491-EE71-4D2B-A3C4-FA8ADC57D3AA}"/>
              </a:ext>
            </a:extLst>
          </p:cNvPr>
          <p:cNvSpPr>
            <a:spLocks noGrp="1"/>
          </p:cNvSpPr>
          <p:nvPr>
            <p:ph type="title"/>
          </p:nvPr>
        </p:nvSpPr>
        <p:spPr/>
        <p:txBody>
          <a:bodyPr/>
          <a:lstStyle/>
          <a:p>
            <a:r>
              <a:rPr lang="en-IN" dirty="0"/>
              <a:t>Substrate in ADS</a:t>
            </a:r>
          </a:p>
        </p:txBody>
      </p:sp>
      <p:sp>
        <p:nvSpPr>
          <p:cNvPr id="3" name="Date Placeholder 2">
            <a:extLst>
              <a:ext uri="{FF2B5EF4-FFF2-40B4-BE49-F238E27FC236}">
                <a16:creationId xmlns:a16="http://schemas.microsoft.com/office/drawing/2014/main" id="{A5055A88-E1C1-42F2-B93C-A1439685026A}"/>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738F176-D59E-4E6B-B172-D064C3AEF20F}"/>
              </a:ext>
            </a:extLst>
          </p:cNvPr>
          <p:cNvSpPr>
            <a:spLocks noGrp="1"/>
          </p:cNvSpPr>
          <p:nvPr>
            <p:ph type="sldNum" sz="quarter" idx="12"/>
          </p:nvPr>
        </p:nvSpPr>
        <p:spPr/>
        <p:txBody>
          <a:bodyPr/>
          <a:lstStyle/>
          <a:p>
            <a:fld id="{2495F090-CA2D-44FF-B42B-1156B48CA943}" type="slidenum">
              <a:rPr lang="en-IN" smtClean="0"/>
              <a:t>45</a:t>
            </a:fld>
            <a:endParaRPr lang="en-IN"/>
          </a:p>
        </p:txBody>
      </p:sp>
      <p:pic>
        <p:nvPicPr>
          <p:cNvPr id="6" name="Picture 5">
            <a:extLst>
              <a:ext uri="{FF2B5EF4-FFF2-40B4-BE49-F238E27FC236}">
                <a16:creationId xmlns:a16="http://schemas.microsoft.com/office/drawing/2014/main" id="{D658D566-B8EB-4091-A0D7-77C0A02D3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63" y="1070052"/>
            <a:ext cx="2011854" cy="2179509"/>
          </a:xfrm>
          <a:prstGeom prst="rect">
            <a:avLst/>
          </a:prstGeom>
          <a:ln>
            <a:solidFill>
              <a:srgbClr val="0070C0"/>
            </a:solidFill>
          </a:ln>
        </p:spPr>
      </p:pic>
      <p:pic>
        <p:nvPicPr>
          <p:cNvPr id="8" name="Picture 7">
            <a:extLst>
              <a:ext uri="{FF2B5EF4-FFF2-40B4-BE49-F238E27FC236}">
                <a16:creationId xmlns:a16="http://schemas.microsoft.com/office/drawing/2014/main" id="{5207496C-D11C-47E5-99EB-95B1E8665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220" y="856674"/>
            <a:ext cx="4534293" cy="2392887"/>
          </a:xfrm>
          <a:prstGeom prst="rect">
            <a:avLst/>
          </a:prstGeom>
          <a:ln>
            <a:solidFill>
              <a:srgbClr val="0070C0"/>
            </a:solidFill>
          </a:ln>
        </p:spPr>
      </p:pic>
      <p:sp>
        <p:nvSpPr>
          <p:cNvPr id="9" name="TextBox 8">
            <a:extLst>
              <a:ext uri="{FF2B5EF4-FFF2-40B4-BE49-F238E27FC236}">
                <a16:creationId xmlns:a16="http://schemas.microsoft.com/office/drawing/2014/main" id="{386EF580-4188-4B23-8C20-F2DEEFE5D0E3}"/>
              </a:ext>
            </a:extLst>
          </p:cNvPr>
          <p:cNvSpPr txBox="1"/>
          <p:nvPr/>
        </p:nvSpPr>
        <p:spPr>
          <a:xfrm>
            <a:off x="2006904" y="734902"/>
            <a:ext cx="659155" cy="369332"/>
          </a:xfrm>
          <a:prstGeom prst="rect">
            <a:avLst/>
          </a:prstGeom>
          <a:noFill/>
        </p:spPr>
        <p:txBody>
          <a:bodyPr wrap="none" rtlCol="0">
            <a:spAutoFit/>
          </a:bodyPr>
          <a:lstStyle/>
          <a:p>
            <a:r>
              <a:rPr lang="en-IN" dirty="0"/>
              <a:t>Role</a:t>
            </a:r>
          </a:p>
        </p:txBody>
      </p:sp>
      <p:sp>
        <p:nvSpPr>
          <p:cNvPr id="10" name="TextBox 9">
            <a:extLst>
              <a:ext uri="{FF2B5EF4-FFF2-40B4-BE49-F238E27FC236}">
                <a16:creationId xmlns:a16="http://schemas.microsoft.com/office/drawing/2014/main" id="{CCFDF26D-373D-40F5-8AD6-4C0C40D0D9B4}"/>
              </a:ext>
            </a:extLst>
          </p:cNvPr>
          <p:cNvSpPr txBox="1"/>
          <p:nvPr/>
        </p:nvSpPr>
        <p:spPr>
          <a:xfrm>
            <a:off x="4572000" y="487342"/>
            <a:ext cx="2762295" cy="369332"/>
          </a:xfrm>
          <a:prstGeom prst="rect">
            <a:avLst/>
          </a:prstGeom>
          <a:noFill/>
        </p:spPr>
        <p:txBody>
          <a:bodyPr wrap="none" rtlCol="0">
            <a:spAutoFit/>
          </a:bodyPr>
          <a:lstStyle/>
          <a:p>
            <a:r>
              <a:rPr lang="en-IN" dirty="0"/>
              <a:t>Layer Colour and Pattern</a:t>
            </a:r>
          </a:p>
        </p:txBody>
      </p:sp>
      <p:pic>
        <p:nvPicPr>
          <p:cNvPr id="12" name="Picture 11">
            <a:extLst>
              <a:ext uri="{FF2B5EF4-FFF2-40B4-BE49-F238E27FC236}">
                <a16:creationId xmlns:a16="http://schemas.microsoft.com/office/drawing/2014/main" id="{4CC09CD9-6BFB-436D-91E0-FF905AB8A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363" y="3314288"/>
            <a:ext cx="4778154" cy="1988992"/>
          </a:xfrm>
          <a:prstGeom prst="rect">
            <a:avLst/>
          </a:prstGeom>
          <a:ln>
            <a:solidFill>
              <a:srgbClr val="0070C0"/>
            </a:solidFill>
          </a:ln>
        </p:spPr>
      </p:pic>
      <p:sp>
        <p:nvSpPr>
          <p:cNvPr id="13" name="TextBox 12">
            <a:extLst>
              <a:ext uri="{FF2B5EF4-FFF2-40B4-BE49-F238E27FC236}">
                <a16:creationId xmlns:a16="http://schemas.microsoft.com/office/drawing/2014/main" id="{F918D343-630C-4896-A962-E72D79A605F4}"/>
              </a:ext>
            </a:extLst>
          </p:cNvPr>
          <p:cNvSpPr txBox="1"/>
          <p:nvPr/>
        </p:nvSpPr>
        <p:spPr>
          <a:xfrm>
            <a:off x="5565517" y="3805340"/>
            <a:ext cx="3057247" cy="369332"/>
          </a:xfrm>
          <a:prstGeom prst="rect">
            <a:avLst/>
          </a:prstGeom>
          <a:noFill/>
        </p:spPr>
        <p:txBody>
          <a:bodyPr wrap="none" rtlCol="0">
            <a:spAutoFit/>
          </a:bodyPr>
          <a:lstStyle/>
          <a:p>
            <a:r>
              <a:rPr lang="en-IN" dirty="0"/>
              <a:t>Add material from Database</a:t>
            </a:r>
          </a:p>
        </p:txBody>
      </p:sp>
      <p:pic>
        <p:nvPicPr>
          <p:cNvPr id="17" name="Picture 16">
            <a:extLst>
              <a:ext uri="{FF2B5EF4-FFF2-40B4-BE49-F238E27FC236}">
                <a16:creationId xmlns:a16="http://schemas.microsoft.com/office/drawing/2014/main" id="{4AEBE58A-006F-4819-97E6-7C1A142802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8923" y="4308784"/>
            <a:ext cx="2697714" cy="983065"/>
          </a:xfrm>
          <a:prstGeom prst="rect">
            <a:avLst/>
          </a:prstGeom>
          <a:ln>
            <a:solidFill>
              <a:srgbClr val="0070C0"/>
            </a:solidFill>
          </a:ln>
        </p:spPr>
      </p:pic>
      <p:sp>
        <p:nvSpPr>
          <p:cNvPr id="18" name="Speech Bubble: Oval 17">
            <a:extLst>
              <a:ext uri="{FF2B5EF4-FFF2-40B4-BE49-F238E27FC236}">
                <a16:creationId xmlns:a16="http://schemas.microsoft.com/office/drawing/2014/main" id="{A4A10917-0EBC-4B64-AAD3-46FB7B58776E}"/>
              </a:ext>
            </a:extLst>
          </p:cNvPr>
          <p:cNvSpPr/>
          <p:nvPr/>
        </p:nvSpPr>
        <p:spPr>
          <a:xfrm>
            <a:off x="5817403" y="3542386"/>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Tree>
    <p:extLst>
      <p:ext uri="{BB962C8B-B14F-4D97-AF65-F5344CB8AC3E}">
        <p14:creationId xmlns:p14="http://schemas.microsoft.com/office/powerpoint/2010/main" val="1952958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C82F-AE06-47B8-8011-D0BFF0F10FAB}"/>
              </a:ext>
            </a:extLst>
          </p:cNvPr>
          <p:cNvSpPr>
            <a:spLocks noGrp="1"/>
          </p:cNvSpPr>
          <p:nvPr>
            <p:ph type="title"/>
          </p:nvPr>
        </p:nvSpPr>
        <p:spPr/>
        <p:txBody>
          <a:bodyPr/>
          <a:lstStyle/>
          <a:p>
            <a:r>
              <a:rPr lang="en-IN" dirty="0"/>
              <a:t>Substrate in ADS</a:t>
            </a:r>
          </a:p>
        </p:txBody>
      </p:sp>
      <p:sp>
        <p:nvSpPr>
          <p:cNvPr id="3" name="Date Placeholder 2">
            <a:extLst>
              <a:ext uri="{FF2B5EF4-FFF2-40B4-BE49-F238E27FC236}">
                <a16:creationId xmlns:a16="http://schemas.microsoft.com/office/drawing/2014/main" id="{5979C222-BB47-4C41-8E45-830BA00F3F77}"/>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440D3E8A-2FEA-47E8-9C26-BB997E82A16F}"/>
              </a:ext>
            </a:extLst>
          </p:cNvPr>
          <p:cNvSpPr>
            <a:spLocks noGrp="1"/>
          </p:cNvSpPr>
          <p:nvPr>
            <p:ph type="sldNum" sz="quarter" idx="12"/>
          </p:nvPr>
        </p:nvSpPr>
        <p:spPr/>
        <p:txBody>
          <a:bodyPr/>
          <a:lstStyle/>
          <a:p>
            <a:fld id="{2495F090-CA2D-44FF-B42B-1156B48CA943}" type="slidenum">
              <a:rPr lang="en-IN" smtClean="0"/>
              <a:t>46</a:t>
            </a:fld>
            <a:endParaRPr lang="en-IN"/>
          </a:p>
        </p:txBody>
      </p:sp>
      <p:sp>
        <p:nvSpPr>
          <p:cNvPr id="5" name="TextBox 4">
            <a:extLst>
              <a:ext uri="{FF2B5EF4-FFF2-40B4-BE49-F238E27FC236}">
                <a16:creationId xmlns:a16="http://schemas.microsoft.com/office/drawing/2014/main" id="{2D36A35E-F292-4961-A62A-A03CFC21D3E5}"/>
              </a:ext>
            </a:extLst>
          </p:cNvPr>
          <p:cNvSpPr txBox="1"/>
          <p:nvPr/>
        </p:nvSpPr>
        <p:spPr>
          <a:xfrm>
            <a:off x="780453" y="1032038"/>
            <a:ext cx="7904728" cy="369332"/>
          </a:xfrm>
          <a:prstGeom prst="rect">
            <a:avLst/>
          </a:prstGeom>
          <a:noFill/>
        </p:spPr>
        <p:txBody>
          <a:bodyPr wrap="none" rtlCol="0">
            <a:spAutoFit/>
          </a:bodyPr>
          <a:lstStyle/>
          <a:p>
            <a:r>
              <a:rPr lang="en-IN" dirty="0"/>
              <a:t>Create the metal stack with thicknesses of various layers as shown in figure</a:t>
            </a:r>
          </a:p>
        </p:txBody>
      </p:sp>
      <p:sp>
        <p:nvSpPr>
          <p:cNvPr id="6" name="Speech Bubble: Oval 5">
            <a:extLst>
              <a:ext uri="{FF2B5EF4-FFF2-40B4-BE49-F238E27FC236}">
                <a16:creationId xmlns:a16="http://schemas.microsoft.com/office/drawing/2014/main" id="{610BB2DB-BF60-4324-83C7-1905117C024B}"/>
              </a:ext>
            </a:extLst>
          </p:cNvPr>
          <p:cNvSpPr/>
          <p:nvPr/>
        </p:nvSpPr>
        <p:spPr>
          <a:xfrm>
            <a:off x="1032339" y="76908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pic>
        <p:nvPicPr>
          <p:cNvPr id="8" name="Picture 7">
            <a:extLst>
              <a:ext uri="{FF2B5EF4-FFF2-40B4-BE49-F238E27FC236}">
                <a16:creationId xmlns:a16="http://schemas.microsoft.com/office/drawing/2014/main" id="{B58847E9-D433-49BA-964D-1416DF339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520" y="1664324"/>
            <a:ext cx="5319221" cy="4191363"/>
          </a:xfrm>
          <a:prstGeom prst="rect">
            <a:avLst/>
          </a:prstGeom>
        </p:spPr>
      </p:pic>
    </p:spTree>
    <p:extLst>
      <p:ext uri="{BB962C8B-B14F-4D97-AF65-F5344CB8AC3E}">
        <p14:creationId xmlns:p14="http://schemas.microsoft.com/office/powerpoint/2010/main" val="56127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83FF6D-C8B2-4DA1-BFF9-012D5F7D0E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101685" y="2019390"/>
            <a:ext cx="2568163" cy="3368332"/>
          </a:xfrm>
          <a:prstGeom prst="rect">
            <a:avLst/>
          </a:prstGeom>
          <a:ln>
            <a:solidFill>
              <a:schemeClr val="accent1"/>
            </a:solidFill>
          </a:ln>
        </p:spPr>
      </p:pic>
      <p:sp>
        <p:nvSpPr>
          <p:cNvPr id="2" name="Title 1">
            <a:extLst>
              <a:ext uri="{FF2B5EF4-FFF2-40B4-BE49-F238E27FC236}">
                <a16:creationId xmlns:a16="http://schemas.microsoft.com/office/drawing/2014/main" id="{A3C62964-1EB9-4D0D-897E-70DA019C32D0}"/>
              </a:ext>
            </a:extLst>
          </p:cNvPr>
          <p:cNvSpPr>
            <a:spLocks noGrp="1"/>
          </p:cNvSpPr>
          <p:nvPr>
            <p:ph type="title"/>
          </p:nvPr>
        </p:nvSpPr>
        <p:spPr/>
        <p:txBody>
          <a:bodyPr/>
          <a:lstStyle/>
          <a:p>
            <a:r>
              <a:rPr lang="en-IN" dirty="0"/>
              <a:t>Inductor Design</a:t>
            </a:r>
          </a:p>
        </p:txBody>
      </p:sp>
      <p:sp>
        <p:nvSpPr>
          <p:cNvPr id="3" name="Date Placeholder 2">
            <a:extLst>
              <a:ext uri="{FF2B5EF4-FFF2-40B4-BE49-F238E27FC236}">
                <a16:creationId xmlns:a16="http://schemas.microsoft.com/office/drawing/2014/main" id="{A384D58A-685B-46AF-B824-B49202E51E1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149C0E24-606E-46A3-9093-C803B49A1B11}"/>
              </a:ext>
            </a:extLst>
          </p:cNvPr>
          <p:cNvSpPr>
            <a:spLocks noGrp="1"/>
          </p:cNvSpPr>
          <p:nvPr>
            <p:ph type="sldNum" sz="quarter" idx="12"/>
          </p:nvPr>
        </p:nvSpPr>
        <p:spPr/>
        <p:txBody>
          <a:bodyPr/>
          <a:lstStyle/>
          <a:p>
            <a:fld id="{2495F090-CA2D-44FF-B42B-1156B48CA943}" type="slidenum">
              <a:rPr lang="en-IN" smtClean="0"/>
              <a:t>47</a:t>
            </a:fld>
            <a:endParaRPr lang="en-IN"/>
          </a:p>
        </p:txBody>
      </p:sp>
      <p:sp>
        <p:nvSpPr>
          <p:cNvPr id="5" name="TextBox 4">
            <a:extLst>
              <a:ext uri="{FF2B5EF4-FFF2-40B4-BE49-F238E27FC236}">
                <a16:creationId xmlns:a16="http://schemas.microsoft.com/office/drawing/2014/main" id="{B17BFFE3-BE73-4C3E-A85C-7C3BE792A4BA}"/>
              </a:ext>
            </a:extLst>
          </p:cNvPr>
          <p:cNvSpPr txBox="1"/>
          <p:nvPr/>
        </p:nvSpPr>
        <p:spPr>
          <a:xfrm>
            <a:off x="628650" y="644796"/>
            <a:ext cx="8399940" cy="1477328"/>
          </a:xfrm>
          <a:prstGeom prst="rect">
            <a:avLst/>
          </a:prstGeom>
          <a:noFill/>
        </p:spPr>
        <p:txBody>
          <a:bodyPr wrap="square" rtlCol="0">
            <a:spAutoFit/>
          </a:bodyPr>
          <a:lstStyle/>
          <a:p>
            <a:r>
              <a:rPr lang="en-IN" dirty="0"/>
              <a:t>Goal: to design a 2.5 nH inductor at 3.3 GHz</a:t>
            </a:r>
          </a:p>
          <a:p>
            <a:r>
              <a:rPr lang="en-IN" dirty="0"/>
              <a:t>Inductors are spiral traces with ground as far as layout size permits. Despite this designer has to have ground continuity between two ports. For predictability termination of electric lines of flux should be fixed i.e. inductor can be surrounded with ground at sufficiently large distance.</a:t>
            </a:r>
          </a:p>
        </p:txBody>
      </p:sp>
      <p:sp>
        <p:nvSpPr>
          <p:cNvPr id="6" name="TextBox 5">
            <a:extLst>
              <a:ext uri="{FF2B5EF4-FFF2-40B4-BE49-F238E27FC236}">
                <a16:creationId xmlns:a16="http://schemas.microsoft.com/office/drawing/2014/main" id="{753FF795-CEA7-4EF4-A509-F1663F85094C}"/>
              </a:ext>
            </a:extLst>
          </p:cNvPr>
          <p:cNvSpPr txBox="1"/>
          <p:nvPr/>
        </p:nvSpPr>
        <p:spPr>
          <a:xfrm>
            <a:off x="700554" y="2426272"/>
            <a:ext cx="5034421" cy="1200329"/>
          </a:xfrm>
          <a:prstGeom prst="rect">
            <a:avLst/>
          </a:prstGeom>
          <a:noFill/>
        </p:spPr>
        <p:txBody>
          <a:bodyPr wrap="square" rtlCol="0">
            <a:spAutoFit/>
          </a:bodyPr>
          <a:lstStyle/>
          <a:p>
            <a:r>
              <a:rPr lang="en-IN" dirty="0"/>
              <a:t>Layout a spiral inductor on UTM layer using Transmission Line Microstrip palette. Instead of air bridge or underpass use stacked inductor on UTM to spiral in and Top Metal to spiral out.</a:t>
            </a:r>
          </a:p>
        </p:txBody>
      </p:sp>
      <p:sp>
        <p:nvSpPr>
          <p:cNvPr id="7" name="Speech Bubble: Oval 6">
            <a:extLst>
              <a:ext uri="{FF2B5EF4-FFF2-40B4-BE49-F238E27FC236}">
                <a16:creationId xmlns:a16="http://schemas.microsoft.com/office/drawing/2014/main" id="{E7A42A48-3491-4CF9-8969-E293163A93E3}"/>
              </a:ext>
            </a:extLst>
          </p:cNvPr>
          <p:cNvSpPr/>
          <p:nvPr/>
        </p:nvSpPr>
        <p:spPr>
          <a:xfrm>
            <a:off x="952440" y="2163318"/>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pic>
        <p:nvPicPr>
          <p:cNvPr id="11" name="Picture 10">
            <a:extLst>
              <a:ext uri="{FF2B5EF4-FFF2-40B4-BE49-F238E27FC236}">
                <a16:creationId xmlns:a16="http://schemas.microsoft.com/office/drawing/2014/main" id="{3BEFE48C-5E6C-48DF-A824-3BC3064F925E}"/>
              </a:ext>
            </a:extLst>
          </p:cNvPr>
          <p:cNvPicPr>
            <a:picLocks noChangeAspect="1"/>
          </p:cNvPicPr>
          <p:nvPr/>
        </p:nvPicPr>
        <p:blipFill rotWithShape="1">
          <a:blip r:embed="rId4">
            <a:extLst>
              <a:ext uri="{28A0092B-C50C-407E-A947-70E740481C1C}">
                <a14:useLocalDpi xmlns:a14="http://schemas.microsoft.com/office/drawing/2010/main" val="0"/>
              </a:ext>
            </a:extLst>
          </a:blip>
          <a:srcRect b="29844"/>
          <a:stretch/>
        </p:blipFill>
        <p:spPr>
          <a:xfrm>
            <a:off x="700554" y="3858671"/>
            <a:ext cx="3570280" cy="2288220"/>
          </a:xfrm>
          <a:prstGeom prst="rect">
            <a:avLst/>
          </a:prstGeom>
          <a:ln>
            <a:solidFill>
              <a:srgbClr val="0070C0"/>
            </a:solidFill>
          </a:ln>
        </p:spPr>
      </p:pic>
      <p:sp>
        <p:nvSpPr>
          <p:cNvPr id="12" name="TextBox 11">
            <a:extLst>
              <a:ext uri="{FF2B5EF4-FFF2-40B4-BE49-F238E27FC236}">
                <a16:creationId xmlns:a16="http://schemas.microsoft.com/office/drawing/2014/main" id="{5030E340-21FB-4631-9BC6-DAD56060AB30}"/>
              </a:ext>
            </a:extLst>
          </p:cNvPr>
          <p:cNvSpPr txBox="1"/>
          <p:nvPr/>
        </p:nvSpPr>
        <p:spPr>
          <a:xfrm>
            <a:off x="4254487" y="4696562"/>
            <a:ext cx="2314989" cy="1477328"/>
          </a:xfrm>
          <a:prstGeom prst="rect">
            <a:avLst/>
          </a:prstGeom>
          <a:noFill/>
        </p:spPr>
        <p:txBody>
          <a:bodyPr wrap="square" rtlCol="0">
            <a:spAutoFit/>
          </a:bodyPr>
          <a:lstStyle/>
          <a:p>
            <a:r>
              <a:rPr lang="en-IN" dirty="0"/>
              <a:t>Use following dimensions</a:t>
            </a:r>
          </a:p>
          <a:p>
            <a:r>
              <a:rPr lang="en-IN" dirty="0"/>
              <a:t>L1=L2=152 µm</a:t>
            </a:r>
          </a:p>
          <a:p>
            <a:r>
              <a:rPr lang="en-IN" dirty="0"/>
              <a:t>Trace width is 10 µm and gap is 10 µm </a:t>
            </a:r>
          </a:p>
        </p:txBody>
      </p:sp>
      <p:sp>
        <p:nvSpPr>
          <p:cNvPr id="13" name="Speech Bubble: Oval 12">
            <a:extLst>
              <a:ext uri="{FF2B5EF4-FFF2-40B4-BE49-F238E27FC236}">
                <a16:creationId xmlns:a16="http://schemas.microsoft.com/office/drawing/2014/main" id="{F9F8A554-B6DD-4AA6-96AA-8357E6536E4C}"/>
              </a:ext>
            </a:extLst>
          </p:cNvPr>
          <p:cNvSpPr/>
          <p:nvPr/>
        </p:nvSpPr>
        <p:spPr>
          <a:xfrm>
            <a:off x="4446324" y="446449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spTree>
    <p:extLst>
      <p:ext uri="{BB962C8B-B14F-4D97-AF65-F5344CB8AC3E}">
        <p14:creationId xmlns:p14="http://schemas.microsoft.com/office/powerpoint/2010/main" val="1290003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75F4-1118-4795-982C-2849BFA9F342}"/>
              </a:ext>
            </a:extLst>
          </p:cNvPr>
          <p:cNvSpPr>
            <a:spLocks noGrp="1"/>
          </p:cNvSpPr>
          <p:nvPr>
            <p:ph type="title"/>
          </p:nvPr>
        </p:nvSpPr>
        <p:spPr/>
        <p:txBody>
          <a:bodyPr/>
          <a:lstStyle/>
          <a:p>
            <a:r>
              <a:rPr lang="en-IN" dirty="0"/>
              <a:t>EM Simulation Setup</a:t>
            </a:r>
          </a:p>
        </p:txBody>
      </p:sp>
      <p:sp>
        <p:nvSpPr>
          <p:cNvPr id="3" name="Date Placeholder 2">
            <a:extLst>
              <a:ext uri="{FF2B5EF4-FFF2-40B4-BE49-F238E27FC236}">
                <a16:creationId xmlns:a16="http://schemas.microsoft.com/office/drawing/2014/main" id="{3DCB47D2-D99D-462E-A798-C5D65E613E4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447EE32-D461-46F5-AA28-4E4956B7948E}"/>
              </a:ext>
            </a:extLst>
          </p:cNvPr>
          <p:cNvSpPr>
            <a:spLocks noGrp="1"/>
          </p:cNvSpPr>
          <p:nvPr>
            <p:ph type="sldNum" sz="quarter" idx="12"/>
          </p:nvPr>
        </p:nvSpPr>
        <p:spPr/>
        <p:txBody>
          <a:bodyPr/>
          <a:lstStyle/>
          <a:p>
            <a:fld id="{2495F090-CA2D-44FF-B42B-1156B48CA943}" type="slidenum">
              <a:rPr lang="en-IN" smtClean="0"/>
              <a:t>48</a:t>
            </a:fld>
            <a:endParaRPr lang="en-IN"/>
          </a:p>
        </p:txBody>
      </p:sp>
      <p:sp>
        <p:nvSpPr>
          <p:cNvPr id="5" name="TextBox 4">
            <a:extLst>
              <a:ext uri="{FF2B5EF4-FFF2-40B4-BE49-F238E27FC236}">
                <a16:creationId xmlns:a16="http://schemas.microsoft.com/office/drawing/2014/main" id="{286E683F-E066-4A0A-BB80-5FC1CB39EBF7}"/>
              </a:ext>
            </a:extLst>
          </p:cNvPr>
          <p:cNvSpPr txBox="1"/>
          <p:nvPr/>
        </p:nvSpPr>
        <p:spPr>
          <a:xfrm>
            <a:off x="703418" y="1058669"/>
            <a:ext cx="8440582" cy="646331"/>
          </a:xfrm>
          <a:prstGeom prst="rect">
            <a:avLst/>
          </a:prstGeom>
          <a:noFill/>
        </p:spPr>
        <p:txBody>
          <a:bodyPr wrap="square" rtlCol="0">
            <a:spAutoFit/>
          </a:bodyPr>
          <a:lstStyle/>
          <a:p>
            <a:r>
              <a:rPr lang="en-IN" dirty="0"/>
              <a:t>At the two ends of the inductor place two ports followed by two ports for local grounds. All signal ports should be connected first before ground reference ports</a:t>
            </a:r>
          </a:p>
        </p:txBody>
      </p:sp>
      <p:sp>
        <p:nvSpPr>
          <p:cNvPr id="6" name="Speech Bubble: Oval 5">
            <a:extLst>
              <a:ext uri="{FF2B5EF4-FFF2-40B4-BE49-F238E27FC236}">
                <a16:creationId xmlns:a16="http://schemas.microsoft.com/office/drawing/2014/main" id="{BB5D9200-6EEE-4713-A4BB-AB82A8DC1E6E}"/>
              </a:ext>
            </a:extLst>
          </p:cNvPr>
          <p:cNvSpPr/>
          <p:nvPr/>
        </p:nvSpPr>
        <p:spPr>
          <a:xfrm>
            <a:off x="1046176" y="76908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pic>
        <p:nvPicPr>
          <p:cNvPr id="8" name="Picture 7">
            <a:extLst>
              <a:ext uri="{FF2B5EF4-FFF2-40B4-BE49-F238E27FC236}">
                <a16:creationId xmlns:a16="http://schemas.microsoft.com/office/drawing/2014/main" id="{9CA2EAC3-0AAE-4496-B2B3-4F5A199BF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418" y="1827751"/>
            <a:ext cx="3259678" cy="2444759"/>
          </a:xfrm>
          <a:prstGeom prst="rect">
            <a:avLst/>
          </a:prstGeom>
          <a:ln>
            <a:solidFill>
              <a:schemeClr val="accent1"/>
            </a:solidFill>
          </a:ln>
        </p:spPr>
      </p:pic>
      <p:sp>
        <p:nvSpPr>
          <p:cNvPr id="9" name="TextBox 8">
            <a:extLst>
              <a:ext uri="{FF2B5EF4-FFF2-40B4-BE49-F238E27FC236}">
                <a16:creationId xmlns:a16="http://schemas.microsoft.com/office/drawing/2014/main" id="{90659B01-90F9-42D7-8E03-8EA86E3D389D}"/>
              </a:ext>
            </a:extLst>
          </p:cNvPr>
          <p:cNvSpPr txBox="1"/>
          <p:nvPr/>
        </p:nvSpPr>
        <p:spPr>
          <a:xfrm>
            <a:off x="4069628" y="2080776"/>
            <a:ext cx="2490970" cy="369332"/>
          </a:xfrm>
          <a:prstGeom prst="rect">
            <a:avLst/>
          </a:prstGeom>
          <a:noFill/>
        </p:spPr>
        <p:txBody>
          <a:bodyPr wrap="square" rtlCol="0">
            <a:spAutoFit/>
          </a:bodyPr>
          <a:lstStyle/>
          <a:p>
            <a:r>
              <a:rPr lang="en-IN" dirty="0"/>
              <a:t>Setup EM Simulation </a:t>
            </a:r>
          </a:p>
        </p:txBody>
      </p:sp>
      <p:sp>
        <p:nvSpPr>
          <p:cNvPr id="10" name="Speech Bubble: Oval 9">
            <a:extLst>
              <a:ext uri="{FF2B5EF4-FFF2-40B4-BE49-F238E27FC236}">
                <a16:creationId xmlns:a16="http://schemas.microsoft.com/office/drawing/2014/main" id="{04CB453D-1A37-4637-BF8B-40F30ACBA5C6}"/>
              </a:ext>
            </a:extLst>
          </p:cNvPr>
          <p:cNvSpPr/>
          <p:nvPr/>
        </p:nvSpPr>
        <p:spPr>
          <a:xfrm>
            <a:off x="4305854" y="179119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8</a:t>
            </a:r>
          </a:p>
        </p:txBody>
      </p:sp>
      <p:pic>
        <p:nvPicPr>
          <p:cNvPr id="12" name="Picture 11">
            <a:extLst>
              <a:ext uri="{FF2B5EF4-FFF2-40B4-BE49-F238E27FC236}">
                <a16:creationId xmlns:a16="http://schemas.microsoft.com/office/drawing/2014/main" id="{D92AABCE-37CD-4967-A4F2-D50A77248066}"/>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414116" y="1705000"/>
            <a:ext cx="2583404" cy="2255715"/>
          </a:xfrm>
          <a:prstGeom prst="rect">
            <a:avLst/>
          </a:prstGeom>
          <a:ln>
            <a:solidFill>
              <a:schemeClr val="accent1"/>
            </a:solidFill>
          </a:ln>
        </p:spPr>
      </p:pic>
      <p:sp>
        <p:nvSpPr>
          <p:cNvPr id="13" name="TextBox 12">
            <a:extLst>
              <a:ext uri="{FF2B5EF4-FFF2-40B4-BE49-F238E27FC236}">
                <a16:creationId xmlns:a16="http://schemas.microsoft.com/office/drawing/2014/main" id="{90AF1438-8A55-4386-A542-A6FD6DB2CCD7}"/>
              </a:ext>
            </a:extLst>
          </p:cNvPr>
          <p:cNvSpPr txBox="1"/>
          <p:nvPr/>
        </p:nvSpPr>
        <p:spPr>
          <a:xfrm>
            <a:off x="4069628" y="2825884"/>
            <a:ext cx="2490970" cy="1477328"/>
          </a:xfrm>
          <a:prstGeom prst="rect">
            <a:avLst/>
          </a:prstGeom>
          <a:noFill/>
        </p:spPr>
        <p:txBody>
          <a:bodyPr wrap="square" rtlCol="0">
            <a:spAutoFit/>
          </a:bodyPr>
          <a:lstStyle/>
          <a:p>
            <a:r>
              <a:rPr lang="en-IN" dirty="0"/>
              <a:t>Set port 3 as ground reference for port 1 and port 4 as ground reference for port 2 using Port Editor</a:t>
            </a:r>
          </a:p>
        </p:txBody>
      </p:sp>
      <p:sp>
        <p:nvSpPr>
          <p:cNvPr id="14" name="Speech Bubble: Oval 13">
            <a:extLst>
              <a:ext uri="{FF2B5EF4-FFF2-40B4-BE49-F238E27FC236}">
                <a16:creationId xmlns:a16="http://schemas.microsoft.com/office/drawing/2014/main" id="{48162577-EFCE-4E6B-9837-022508F0477D}"/>
              </a:ext>
            </a:extLst>
          </p:cNvPr>
          <p:cNvSpPr/>
          <p:nvPr/>
        </p:nvSpPr>
        <p:spPr>
          <a:xfrm>
            <a:off x="4305854" y="2536299"/>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9</a:t>
            </a:r>
          </a:p>
        </p:txBody>
      </p:sp>
      <p:sp>
        <p:nvSpPr>
          <p:cNvPr id="15" name="TextBox 14">
            <a:extLst>
              <a:ext uri="{FF2B5EF4-FFF2-40B4-BE49-F238E27FC236}">
                <a16:creationId xmlns:a16="http://schemas.microsoft.com/office/drawing/2014/main" id="{2362CF32-25C0-42C6-B3CA-1E8C8D37D504}"/>
              </a:ext>
            </a:extLst>
          </p:cNvPr>
          <p:cNvSpPr txBox="1"/>
          <p:nvPr/>
        </p:nvSpPr>
        <p:spPr>
          <a:xfrm>
            <a:off x="703418" y="4703868"/>
            <a:ext cx="2057400" cy="923330"/>
          </a:xfrm>
          <a:prstGeom prst="rect">
            <a:avLst/>
          </a:prstGeom>
          <a:noFill/>
        </p:spPr>
        <p:txBody>
          <a:bodyPr wrap="square" rtlCol="0">
            <a:spAutoFit/>
          </a:bodyPr>
          <a:lstStyle/>
          <a:p>
            <a:r>
              <a:rPr lang="en-IN" dirty="0"/>
              <a:t>Set simulation frequency as 3.3 GHz single point </a:t>
            </a:r>
          </a:p>
        </p:txBody>
      </p:sp>
      <p:sp>
        <p:nvSpPr>
          <p:cNvPr id="16" name="Speech Bubble: Oval 15">
            <a:extLst>
              <a:ext uri="{FF2B5EF4-FFF2-40B4-BE49-F238E27FC236}">
                <a16:creationId xmlns:a16="http://schemas.microsoft.com/office/drawing/2014/main" id="{C649DAC8-DA1B-4BA5-8FC2-F278ECA28BA9}"/>
              </a:ext>
            </a:extLst>
          </p:cNvPr>
          <p:cNvSpPr/>
          <p:nvPr/>
        </p:nvSpPr>
        <p:spPr>
          <a:xfrm>
            <a:off x="939644" y="4414283"/>
            <a:ext cx="68497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10</a:t>
            </a:r>
          </a:p>
        </p:txBody>
      </p:sp>
      <p:sp>
        <p:nvSpPr>
          <p:cNvPr id="17" name="TextBox 16">
            <a:extLst>
              <a:ext uri="{FF2B5EF4-FFF2-40B4-BE49-F238E27FC236}">
                <a16:creationId xmlns:a16="http://schemas.microsoft.com/office/drawing/2014/main" id="{09B73C8F-C649-4F98-8113-F3EE16759927}"/>
              </a:ext>
            </a:extLst>
          </p:cNvPr>
          <p:cNvSpPr txBox="1"/>
          <p:nvPr/>
        </p:nvSpPr>
        <p:spPr>
          <a:xfrm>
            <a:off x="2739025" y="4706081"/>
            <a:ext cx="2339001" cy="1200329"/>
          </a:xfrm>
          <a:prstGeom prst="rect">
            <a:avLst/>
          </a:prstGeom>
          <a:noFill/>
        </p:spPr>
        <p:txBody>
          <a:bodyPr wrap="square" rtlCol="0">
            <a:spAutoFit/>
          </a:bodyPr>
          <a:lstStyle/>
          <a:p>
            <a:r>
              <a:rPr lang="en-IN" dirty="0"/>
              <a:t>Enable Transmission Line Mesh and Edge Mesh in Option&gt; Mesh</a:t>
            </a:r>
          </a:p>
        </p:txBody>
      </p:sp>
      <p:sp>
        <p:nvSpPr>
          <p:cNvPr id="18" name="Speech Bubble: Oval 17">
            <a:extLst>
              <a:ext uri="{FF2B5EF4-FFF2-40B4-BE49-F238E27FC236}">
                <a16:creationId xmlns:a16="http://schemas.microsoft.com/office/drawing/2014/main" id="{110FDDF6-16BC-4A4B-86B3-CEF48A4D54E0}"/>
              </a:ext>
            </a:extLst>
          </p:cNvPr>
          <p:cNvSpPr/>
          <p:nvPr/>
        </p:nvSpPr>
        <p:spPr>
          <a:xfrm>
            <a:off x="2975252" y="4416496"/>
            <a:ext cx="68497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11</a:t>
            </a:r>
          </a:p>
        </p:txBody>
      </p:sp>
      <p:sp>
        <p:nvSpPr>
          <p:cNvPr id="19" name="TextBox 18">
            <a:extLst>
              <a:ext uri="{FF2B5EF4-FFF2-40B4-BE49-F238E27FC236}">
                <a16:creationId xmlns:a16="http://schemas.microsoft.com/office/drawing/2014/main" id="{A190CE24-1D4D-43A6-853E-70D9E5C6B651}"/>
              </a:ext>
            </a:extLst>
          </p:cNvPr>
          <p:cNvSpPr txBox="1"/>
          <p:nvPr/>
        </p:nvSpPr>
        <p:spPr>
          <a:xfrm>
            <a:off x="5244615" y="4703868"/>
            <a:ext cx="2339001" cy="369332"/>
          </a:xfrm>
          <a:prstGeom prst="rect">
            <a:avLst/>
          </a:prstGeom>
          <a:noFill/>
        </p:spPr>
        <p:txBody>
          <a:bodyPr wrap="square" rtlCol="0">
            <a:spAutoFit/>
          </a:bodyPr>
          <a:lstStyle/>
          <a:p>
            <a:r>
              <a:rPr lang="en-IN" dirty="0"/>
              <a:t>Hit Simulate Button</a:t>
            </a:r>
          </a:p>
        </p:txBody>
      </p:sp>
      <p:sp>
        <p:nvSpPr>
          <p:cNvPr id="20" name="Speech Bubble: Oval 19">
            <a:extLst>
              <a:ext uri="{FF2B5EF4-FFF2-40B4-BE49-F238E27FC236}">
                <a16:creationId xmlns:a16="http://schemas.microsoft.com/office/drawing/2014/main" id="{64914F0F-B1A9-43B4-A78F-523B8E472C66}"/>
              </a:ext>
            </a:extLst>
          </p:cNvPr>
          <p:cNvSpPr/>
          <p:nvPr/>
        </p:nvSpPr>
        <p:spPr>
          <a:xfrm>
            <a:off x="5480842" y="4414283"/>
            <a:ext cx="68497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12</a:t>
            </a:r>
          </a:p>
        </p:txBody>
      </p:sp>
    </p:spTree>
    <p:extLst>
      <p:ext uri="{BB962C8B-B14F-4D97-AF65-F5344CB8AC3E}">
        <p14:creationId xmlns:p14="http://schemas.microsoft.com/office/powerpoint/2010/main" val="399222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FC8F-4926-4E46-90A5-7FC5721CA0CC}"/>
              </a:ext>
            </a:extLst>
          </p:cNvPr>
          <p:cNvSpPr>
            <a:spLocks noGrp="1"/>
          </p:cNvSpPr>
          <p:nvPr>
            <p:ph type="title"/>
          </p:nvPr>
        </p:nvSpPr>
        <p:spPr/>
        <p:txBody>
          <a:bodyPr/>
          <a:lstStyle/>
          <a:p>
            <a:r>
              <a:rPr lang="en-IN" dirty="0"/>
              <a:t>Inductor Simulation Results</a:t>
            </a:r>
          </a:p>
        </p:txBody>
      </p:sp>
      <p:sp>
        <p:nvSpPr>
          <p:cNvPr id="3" name="Date Placeholder 2">
            <a:extLst>
              <a:ext uri="{FF2B5EF4-FFF2-40B4-BE49-F238E27FC236}">
                <a16:creationId xmlns:a16="http://schemas.microsoft.com/office/drawing/2014/main" id="{0A9A49AE-47FF-4C84-98BB-AF49B9919CFA}"/>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4D97FA1-7925-474A-85AD-E7B48BAF9C1C}"/>
              </a:ext>
            </a:extLst>
          </p:cNvPr>
          <p:cNvSpPr>
            <a:spLocks noGrp="1"/>
          </p:cNvSpPr>
          <p:nvPr>
            <p:ph type="sldNum" sz="quarter" idx="12"/>
          </p:nvPr>
        </p:nvSpPr>
        <p:spPr/>
        <p:txBody>
          <a:bodyPr/>
          <a:lstStyle/>
          <a:p>
            <a:fld id="{2495F090-CA2D-44FF-B42B-1156B48CA943}" type="slidenum">
              <a:rPr lang="en-IN" smtClean="0"/>
              <a:t>49</a:t>
            </a:fld>
            <a:endParaRPr lang="en-IN"/>
          </a:p>
        </p:txBody>
      </p:sp>
      <p:sp>
        <p:nvSpPr>
          <p:cNvPr id="5" name="TextBox 4">
            <a:extLst>
              <a:ext uri="{FF2B5EF4-FFF2-40B4-BE49-F238E27FC236}">
                <a16:creationId xmlns:a16="http://schemas.microsoft.com/office/drawing/2014/main" id="{CD707233-96E5-4209-9AD0-C68534B16653}"/>
              </a:ext>
            </a:extLst>
          </p:cNvPr>
          <p:cNvSpPr txBox="1"/>
          <p:nvPr/>
        </p:nvSpPr>
        <p:spPr>
          <a:xfrm>
            <a:off x="628650" y="1312598"/>
            <a:ext cx="8751989" cy="646331"/>
          </a:xfrm>
          <a:prstGeom prst="rect">
            <a:avLst/>
          </a:prstGeom>
          <a:noFill/>
        </p:spPr>
        <p:txBody>
          <a:bodyPr wrap="square" rtlCol="0">
            <a:spAutoFit/>
          </a:bodyPr>
          <a:lstStyle/>
          <a:p>
            <a:r>
              <a:rPr lang="en-IN" dirty="0"/>
              <a:t>Plot S11 on Smith Chart. Write the following equations to compute inductance and series resistance</a:t>
            </a:r>
          </a:p>
        </p:txBody>
      </p:sp>
      <p:sp>
        <p:nvSpPr>
          <p:cNvPr id="6" name="Speech Bubble: Oval 5">
            <a:extLst>
              <a:ext uri="{FF2B5EF4-FFF2-40B4-BE49-F238E27FC236}">
                <a16:creationId xmlns:a16="http://schemas.microsoft.com/office/drawing/2014/main" id="{BB3EA48B-3470-4331-87B3-544273EB765F}"/>
              </a:ext>
            </a:extLst>
          </p:cNvPr>
          <p:cNvSpPr/>
          <p:nvPr/>
        </p:nvSpPr>
        <p:spPr>
          <a:xfrm>
            <a:off x="843641" y="1023013"/>
            <a:ext cx="68497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13</a:t>
            </a:r>
          </a:p>
        </p:txBody>
      </p:sp>
      <p:pic>
        <p:nvPicPr>
          <p:cNvPr id="7" name="Picture 6">
            <a:extLst>
              <a:ext uri="{FF2B5EF4-FFF2-40B4-BE49-F238E27FC236}">
                <a16:creationId xmlns:a16="http://schemas.microsoft.com/office/drawing/2014/main" id="{A764CF34-7E90-44D1-9B3A-2E7D2D162B3B}"/>
              </a:ext>
            </a:extLst>
          </p:cNvPr>
          <p:cNvPicPr>
            <a:picLocks noChangeAspect="1"/>
          </p:cNvPicPr>
          <p:nvPr/>
        </p:nvPicPr>
        <p:blipFill>
          <a:blip r:embed="rId2"/>
          <a:stretch>
            <a:fillRect/>
          </a:stretch>
        </p:blipFill>
        <p:spPr>
          <a:xfrm>
            <a:off x="1186126" y="2066822"/>
            <a:ext cx="7084890" cy="2507083"/>
          </a:xfrm>
          <a:prstGeom prst="rect">
            <a:avLst/>
          </a:prstGeom>
          <a:ln>
            <a:solidFill>
              <a:schemeClr val="accent1"/>
            </a:solidFill>
          </a:ln>
        </p:spPr>
      </p:pic>
      <p:sp>
        <p:nvSpPr>
          <p:cNvPr id="8" name="TextBox 7">
            <a:extLst>
              <a:ext uri="{FF2B5EF4-FFF2-40B4-BE49-F238E27FC236}">
                <a16:creationId xmlns:a16="http://schemas.microsoft.com/office/drawing/2014/main" id="{A497BD52-BD6D-4E09-B19C-E8A822AEC401}"/>
              </a:ext>
            </a:extLst>
          </p:cNvPr>
          <p:cNvSpPr txBox="1"/>
          <p:nvPr/>
        </p:nvSpPr>
        <p:spPr>
          <a:xfrm>
            <a:off x="628651" y="4989202"/>
            <a:ext cx="4857750" cy="369332"/>
          </a:xfrm>
          <a:prstGeom prst="rect">
            <a:avLst/>
          </a:prstGeom>
          <a:noFill/>
        </p:spPr>
        <p:txBody>
          <a:bodyPr wrap="square" rtlCol="0">
            <a:spAutoFit/>
          </a:bodyPr>
          <a:lstStyle/>
          <a:p>
            <a:r>
              <a:rPr lang="en-IN" dirty="0"/>
              <a:t>Tabulate Inductance and Series Resistance.</a:t>
            </a:r>
          </a:p>
        </p:txBody>
      </p:sp>
      <p:sp>
        <p:nvSpPr>
          <p:cNvPr id="9" name="Speech Bubble: Oval 8">
            <a:extLst>
              <a:ext uri="{FF2B5EF4-FFF2-40B4-BE49-F238E27FC236}">
                <a16:creationId xmlns:a16="http://schemas.microsoft.com/office/drawing/2014/main" id="{62C6EE29-4EDC-4372-93CA-2521BAA0660E}"/>
              </a:ext>
            </a:extLst>
          </p:cNvPr>
          <p:cNvSpPr/>
          <p:nvPr/>
        </p:nvSpPr>
        <p:spPr>
          <a:xfrm>
            <a:off x="843641" y="4699617"/>
            <a:ext cx="68497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14</a:t>
            </a:r>
          </a:p>
        </p:txBody>
      </p:sp>
      <p:sp>
        <p:nvSpPr>
          <p:cNvPr id="10" name="TextBox 9">
            <a:extLst>
              <a:ext uri="{FF2B5EF4-FFF2-40B4-BE49-F238E27FC236}">
                <a16:creationId xmlns:a16="http://schemas.microsoft.com/office/drawing/2014/main" id="{B413EEE0-36BD-4E6D-A3E1-5623489DBF38}"/>
              </a:ext>
            </a:extLst>
          </p:cNvPr>
          <p:cNvSpPr txBox="1"/>
          <p:nvPr/>
        </p:nvSpPr>
        <p:spPr>
          <a:xfrm>
            <a:off x="628650" y="5722946"/>
            <a:ext cx="8396883" cy="369332"/>
          </a:xfrm>
          <a:prstGeom prst="rect">
            <a:avLst/>
          </a:prstGeom>
          <a:noFill/>
        </p:spPr>
        <p:txBody>
          <a:bodyPr wrap="square" rtlCol="0">
            <a:spAutoFit/>
          </a:bodyPr>
          <a:lstStyle/>
          <a:p>
            <a:r>
              <a:rPr lang="en-IN" dirty="0"/>
              <a:t>Run the simulation from 0 Hz to 18 GHz</a:t>
            </a:r>
          </a:p>
        </p:txBody>
      </p:sp>
      <p:sp>
        <p:nvSpPr>
          <p:cNvPr id="11" name="Speech Bubble: Oval 10">
            <a:extLst>
              <a:ext uri="{FF2B5EF4-FFF2-40B4-BE49-F238E27FC236}">
                <a16:creationId xmlns:a16="http://schemas.microsoft.com/office/drawing/2014/main" id="{FD886AA9-7411-470B-A9B1-3B95EC0BA63D}"/>
              </a:ext>
            </a:extLst>
          </p:cNvPr>
          <p:cNvSpPr/>
          <p:nvPr/>
        </p:nvSpPr>
        <p:spPr>
          <a:xfrm>
            <a:off x="843641" y="5433361"/>
            <a:ext cx="68497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15</a:t>
            </a:r>
          </a:p>
        </p:txBody>
      </p:sp>
      <p:pic>
        <p:nvPicPr>
          <p:cNvPr id="15" name="Picture 14">
            <a:extLst>
              <a:ext uri="{FF2B5EF4-FFF2-40B4-BE49-F238E27FC236}">
                <a16:creationId xmlns:a16="http://schemas.microsoft.com/office/drawing/2014/main" id="{53CDDBB2-3FE5-4DC3-8C56-C7860FBEE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752" y="4609367"/>
            <a:ext cx="3048264" cy="1699407"/>
          </a:xfrm>
          <a:prstGeom prst="rect">
            <a:avLst/>
          </a:prstGeom>
          <a:ln>
            <a:solidFill>
              <a:schemeClr val="accent1"/>
            </a:solidFill>
          </a:ln>
        </p:spPr>
      </p:pic>
    </p:spTree>
    <p:extLst>
      <p:ext uri="{BB962C8B-B14F-4D97-AF65-F5344CB8AC3E}">
        <p14:creationId xmlns:p14="http://schemas.microsoft.com/office/powerpoint/2010/main" val="922661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227A-81D7-4036-AE60-AA39D04C0C3D}"/>
              </a:ext>
            </a:extLst>
          </p:cNvPr>
          <p:cNvSpPr>
            <a:spLocks noGrp="1"/>
          </p:cNvSpPr>
          <p:nvPr>
            <p:ph type="title"/>
          </p:nvPr>
        </p:nvSpPr>
        <p:spPr/>
        <p:txBody>
          <a:bodyPr/>
          <a:lstStyle/>
          <a:p>
            <a:r>
              <a:rPr lang="en-IN" dirty="0"/>
              <a:t>Overview-Layout</a:t>
            </a:r>
          </a:p>
        </p:txBody>
      </p:sp>
      <p:sp>
        <p:nvSpPr>
          <p:cNvPr id="3" name="Date Placeholder 2">
            <a:extLst>
              <a:ext uri="{FF2B5EF4-FFF2-40B4-BE49-F238E27FC236}">
                <a16:creationId xmlns:a16="http://schemas.microsoft.com/office/drawing/2014/main" id="{386798AE-ADF2-4ABE-85E0-83D78CB37EAA}"/>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41321F4-5A01-4A12-B05E-DC1358DA1BCF}"/>
              </a:ext>
            </a:extLst>
          </p:cNvPr>
          <p:cNvSpPr>
            <a:spLocks noGrp="1"/>
          </p:cNvSpPr>
          <p:nvPr>
            <p:ph type="sldNum" sz="quarter" idx="12"/>
          </p:nvPr>
        </p:nvSpPr>
        <p:spPr/>
        <p:txBody>
          <a:bodyPr/>
          <a:lstStyle/>
          <a:p>
            <a:fld id="{2495F090-CA2D-44FF-B42B-1156B48CA943}" type="slidenum">
              <a:rPr lang="en-IN" smtClean="0"/>
              <a:t>5</a:t>
            </a:fld>
            <a:endParaRPr lang="en-IN"/>
          </a:p>
        </p:txBody>
      </p:sp>
      <p:sp>
        <p:nvSpPr>
          <p:cNvPr id="5" name="TextBox 4">
            <a:extLst>
              <a:ext uri="{FF2B5EF4-FFF2-40B4-BE49-F238E27FC236}">
                <a16:creationId xmlns:a16="http://schemas.microsoft.com/office/drawing/2014/main" id="{EF66BA44-F176-48D1-8CC9-3BFA524BD809}"/>
              </a:ext>
            </a:extLst>
          </p:cNvPr>
          <p:cNvSpPr txBox="1"/>
          <p:nvPr/>
        </p:nvSpPr>
        <p:spPr>
          <a:xfrm>
            <a:off x="628650" y="999903"/>
            <a:ext cx="4220130" cy="369332"/>
          </a:xfrm>
          <a:prstGeom prst="rect">
            <a:avLst/>
          </a:prstGeom>
          <a:noFill/>
        </p:spPr>
        <p:txBody>
          <a:bodyPr wrap="none" rtlCol="0">
            <a:spAutoFit/>
          </a:bodyPr>
          <a:lstStyle/>
          <a:p>
            <a:r>
              <a:rPr lang="en-IN" dirty="0"/>
              <a:t>2D Layout Entry Tool for Planar Circuits</a:t>
            </a:r>
          </a:p>
        </p:txBody>
      </p:sp>
      <p:sp>
        <p:nvSpPr>
          <p:cNvPr id="7" name="Speech Bubble: Oval 6">
            <a:extLst>
              <a:ext uri="{FF2B5EF4-FFF2-40B4-BE49-F238E27FC236}">
                <a16:creationId xmlns:a16="http://schemas.microsoft.com/office/drawing/2014/main" id="{89848E96-B7A4-4B04-8904-117714714D66}"/>
              </a:ext>
            </a:extLst>
          </p:cNvPr>
          <p:cNvSpPr/>
          <p:nvPr/>
        </p:nvSpPr>
        <p:spPr>
          <a:xfrm>
            <a:off x="854799" y="73970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8" name="TextBox 7">
            <a:extLst>
              <a:ext uri="{FF2B5EF4-FFF2-40B4-BE49-F238E27FC236}">
                <a16:creationId xmlns:a16="http://schemas.microsoft.com/office/drawing/2014/main" id="{3AD63953-35AA-44F9-AB50-F83DC048955D}"/>
              </a:ext>
            </a:extLst>
          </p:cNvPr>
          <p:cNvSpPr txBox="1"/>
          <p:nvPr/>
        </p:nvSpPr>
        <p:spPr>
          <a:xfrm>
            <a:off x="4989066" y="990604"/>
            <a:ext cx="3890809" cy="369332"/>
          </a:xfrm>
          <a:prstGeom prst="rect">
            <a:avLst/>
          </a:prstGeom>
          <a:noFill/>
        </p:spPr>
        <p:txBody>
          <a:bodyPr wrap="none" rtlCol="0">
            <a:spAutoFit/>
          </a:bodyPr>
          <a:lstStyle/>
          <a:p>
            <a:r>
              <a:rPr lang="en-IN" dirty="0"/>
              <a:t>Interface to PDK, GPDK and IGPDK</a:t>
            </a:r>
          </a:p>
        </p:txBody>
      </p:sp>
      <p:sp>
        <p:nvSpPr>
          <p:cNvPr id="9" name="Speech Bubble: Oval 8">
            <a:extLst>
              <a:ext uri="{FF2B5EF4-FFF2-40B4-BE49-F238E27FC236}">
                <a16:creationId xmlns:a16="http://schemas.microsoft.com/office/drawing/2014/main" id="{7C93FBAB-5549-4FD8-82BD-175D71686AED}"/>
              </a:ext>
            </a:extLst>
          </p:cNvPr>
          <p:cNvSpPr/>
          <p:nvPr/>
        </p:nvSpPr>
        <p:spPr>
          <a:xfrm>
            <a:off x="5215215" y="73040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pic>
        <p:nvPicPr>
          <p:cNvPr id="11" name="Picture 10">
            <a:extLst>
              <a:ext uri="{FF2B5EF4-FFF2-40B4-BE49-F238E27FC236}">
                <a16:creationId xmlns:a16="http://schemas.microsoft.com/office/drawing/2014/main" id="{57FAC223-C5A0-4F1E-A46F-1768A73D0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653" y="1371611"/>
            <a:ext cx="990686" cy="274344"/>
          </a:xfrm>
          <a:prstGeom prst="rect">
            <a:avLst/>
          </a:prstGeom>
          <a:ln>
            <a:solidFill>
              <a:srgbClr val="00B0F0"/>
            </a:solidFill>
          </a:ln>
        </p:spPr>
      </p:pic>
      <p:sp>
        <p:nvSpPr>
          <p:cNvPr id="12" name="Freeform: Shape 11">
            <a:extLst>
              <a:ext uri="{FF2B5EF4-FFF2-40B4-BE49-F238E27FC236}">
                <a16:creationId xmlns:a16="http://schemas.microsoft.com/office/drawing/2014/main" id="{90B17EB4-EA31-40B8-8BAF-2DD510A3FF73}"/>
              </a:ext>
            </a:extLst>
          </p:cNvPr>
          <p:cNvSpPr/>
          <p:nvPr/>
        </p:nvSpPr>
        <p:spPr>
          <a:xfrm>
            <a:off x="948820" y="1354177"/>
            <a:ext cx="328812" cy="291778"/>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13" name="TextBox 12">
            <a:extLst>
              <a:ext uri="{FF2B5EF4-FFF2-40B4-BE49-F238E27FC236}">
                <a16:creationId xmlns:a16="http://schemas.microsoft.com/office/drawing/2014/main" id="{136BD8F8-57D4-48A9-876E-2E0B231A3A7B}"/>
              </a:ext>
            </a:extLst>
          </p:cNvPr>
          <p:cNvSpPr txBox="1"/>
          <p:nvPr/>
        </p:nvSpPr>
        <p:spPr>
          <a:xfrm>
            <a:off x="620137" y="1956879"/>
            <a:ext cx="2531462" cy="369332"/>
          </a:xfrm>
          <a:prstGeom prst="rect">
            <a:avLst/>
          </a:prstGeom>
          <a:noFill/>
        </p:spPr>
        <p:txBody>
          <a:bodyPr wrap="none" rtlCol="0">
            <a:spAutoFit/>
          </a:bodyPr>
          <a:lstStyle/>
          <a:p>
            <a:r>
              <a:rPr lang="en-IN" dirty="0"/>
              <a:t>Part Selector to the left</a:t>
            </a:r>
          </a:p>
        </p:txBody>
      </p:sp>
      <p:sp>
        <p:nvSpPr>
          <p:cNvPr id="14" name="Speech Bubble: Oval 13">
            <a:extLst>
              <a:ext uri="{FF2B5EF4-FFF2-40B4-BE49-F238E27FC236}">
                <a16:creationId xmlns:a16="http://schemas.microsoft.com/office/drawing/2014/main" id="{4ACB436F-3778-4E15-812E-C739BC750D79}"/>
              </a:ext>
            </a:extLst>
          </p:cNvPr>
          <p:cNvSpPr/>
          <p:nvPr/>
        </p:nvSpPr>
        <p:spPr>
          <a:xfrm>
            <a:off x="854799" y="1729640"/>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pic>
        <p:nvPicPr>
          <p:cNvPr id="16" name="Picture 15">
            <a:extLst>
              <a:ext uri="{FF2B5EF4-FFF2-40B4-BE49-F238E27FC236}">
                <a16:creationId xmlns:a16="http://schemas.microsoft.com/office/drawing/2014/main" id="{6FD1843B-7C6D-4977-B310-579D3D99E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425" y="2043085"/>
            <a:ext cx="1143099" cy="3558848"/>
          </a:xfrm>
          <a:prstGeom prst="rect">
            <a:avLst/>
          </a:prstGeom>
          <a:ln>
            <a:solidFill>
              <a:srgbClr val="00B0F0"/>
            </a:solidFill>
          </a:ln>
        </p:spPr>
      </p:pic>
      <p:sp>
        <p:nvSpPr>
          <p:cNvPr id="17" name="TextBox 16">
            <a:extLst>
              <a:ext uri="{FF2B5EF4-FFF2-40B4-BE49-F238E27FC236}">
                <a16:creationId xmlns:a16="http://schemas.microsoft.com/office/drawing/2014/main" id="{BDDEE4FC-F37E-4606-BAE8-80F8E0A054B3}"/>
              </a:ext>
            </a:extLst>
          </p:cNvPr>
          <p:cNvSpPr txBox="1"/>
          <p:nvPr/>
        </p:nvSpPr>
        <p:spPr>
          <a:xfrm>
            <a:off x="4989066" y="1544974"/>
            <a:ext cx="1184940" cy="369332"/>
          </a:xfrm>
          <a:prstGeom prst="rect">
            <a:avLst/>
          </a:prstGeom>
          <a:noFill/>
        </p:spPr>
        <p:txBody>
          <a:bodyPr wrap="none" rtlCol="0">
            <a:spAutoFit/>
          </a:bodyPr>
          <a:lstStyle/>
          <a:p>
            <a:r>
              <a:rPr lang="en-IN" dirty="0"/>
              <a:t>Primitives</a:t>
            </a:r>
          </a:p>
        </p:txBody>
      </p:sp>
      <p:pic>
        <p:nvPicPr>
          <p:cNvPr id="19" name="Picture 18">
            <a:extLst>
              <a:ext uri="{FF2B5EF4-FFF2-40B4-BE49-F238E27FC236}">
                <a16:creationId xmlns:a16="http://schemas.microsoft.com/office/drawing/2014/main" id="{F7F41D6F-10C2-4984-A4F9-3F8544B9B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006" y="1605428"/>
            <a:ext cx="1486029" cy="243861"/>
          </a:xfrm>
          <a:prstGeom prst="rect">
            <a:avLst/>
          </a:prstGeom>
          <a:ln>
            <a:solidFill>
              <a:srgbClr val="00B0F0"/>
            </a:solidFill>
          </a:ln>
        </p:spPr>
      </p:pic>
      <p:sp>
        <p:nvSpPr>
          <p:cNvPr id="20" name="Speech Bubble: Oval 19">
            <a:extLst>
              <a:ext uri="{FF2B5EF4-FFF2-40B4-BE49-F238E27FC236}">
                <a16:creationId xmlns:a16="http://schemas.microsoft.com/office/drawing/2014/main" id="{3AD0DC44-702A-4314-9D4E-0EB3FCE8AF0C}"/>
              </a:ext>
            </a:extLst>
          </p:cNvPr>
          <p:cNvSpPr/>
          <p:nvPr/>
        </p:nvSpPr>
        <p:spPr>
          <a:xfrm>
            <a:off x="5215215" y="131777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sp>
        <p:nvSpPr>
          <p:cNvPr id="21" name="TextBox 20">
            <a:extLst>
              <a:ext uri="{FF2B5EF4-FFF2-40B4-BE49-F238E27FC236}">
                <a16:creationId xmlns:a16="http://schemas.microsoft.com/office/drawing/2014/main" id="{F2F71AD9-1367-46EB-8EB8-BB85704FC686}"/>
              </a:ext>
            </a:extLst>
          </p:cNvPr>
          <p:cNvSpPr txBox="1"/>
          <p:nvPr/>
        </p:nvSpPr>
        <p:spPr>
          <a:xfrm>
            <a:off x="620137" y="2666160"/>
            <a:ext cx="2736647" cy="369332"/>
          </a:xfrm>
          <a:prstGeom prst="rect">
            <a:avLst/>
          </a:prstGeom>
          <a:noFill/>
        </p:spPr>
        <p:txBody>
          <a:bodyPr wrap="none" rtlCol="0">
            <a:spAutoFit/>
          </a:bodyPr>
          <a:lstStyle/>
          <a:p>
            <a:r>
              <a:rPr lang="en-IN" dirty="0"/>
              <a:t>Geometric Manipulations</a:t>
            </a:r>
          </a:p>
        </p:txBody>
      </p:sp>
      <p:sp>
        <p:nvSpPr>
          <p:cNvPr id="22" name="Speech Bubble: Oval 21">
            <a:extLst>
              <a:ext uri="{FF2B5EF4-FFF2-40B4-BE49-F238E27FC236}">
                <a16:creationId xmlns:a16="http://schemas.microsoft.com/office/drawing/2014/main" id="{A8673835-0748-49CC-8B3F-A3C9E9BE87A5}"/>
              </a:ext>
            </a:extLst>
          </p:cNvPr>
          <p:cNvSpPr/>
          <p:nvPr/>
        </p:nvSpPr>
        <p:spPr>
          <a:xfrm>
            <a:off x="854799" y="2446688"/>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pic>
        <p:nvPicPr>
          <p:cNvPr id="24" name="Picture 23">
            <a:extLst>
              <a:ext uri="{FF2B5EF4-FFF2-40B4-BE49-F238E27FC236}">
                <a16:creationId xmlns:a16="http://schemas.microsoft.com/office/drawing/2014/main" id="{D53B1A82-3280-46B5-A850-6B343E9E9B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712" y="3040254"/>
            <a:ext cx="1280271" cy="251482"/>
          </a:xfrm>
          <a:prstGeom prst="rect">
            <a:avLst/>
          </a:prstGeom>
          <a:ln>
            <a:solidFill>
              <a:srgbClr val="00B0F0"/>
            </a:solidFill>
          </a:ln>
        </p:spPr>
      </p:pic>
      <p:sp>
        <p:nvSpPr>
          <p:cNvPr id="25" name="TextBox 24">
            <a:extLst>
              <a:ext uri="{FF2B5EF4-FFF2-40B4-BE49-F238E27FC236}">
                <a16:creationId xmlns:a16="http://schemas.microsoft.com/office/drawing/2014/main" id="{8FE4E719-D155-44E3-A6E4-11A87AC68063}"/>
              </a:ext>
            </a:extLst>
          </p:cNvPr>
          <p:cNvSpPr txBox="1"/>
          <p:nvPr/>
        </p:nvSpPr>
        <p:spPr>
          <a:xfrm>
            <a:off x="4989066" y="2299281"/>
            <a:ext cx="1582484" cy="369332"/>
          </a:xfrm>
          <a:prstGeom prst="rect">
            <a:avLst/>
          </a:prstGeom>
          <a:noFill/>
        </p:spPr>
        <p:txBody>
          <a:bodyPr wrap="none" rtlCol="0">
            <a:spAutoFit/>
          </a:bodyPr>
          <a:lstStyle/>
          <a:p>
            <a:r>
              <a:rPr lang="en-IN" dirty="0"/>
              <a:t>Snap Options</a:t>
            </a:r>
          </a:p>
        </p:txBody>
      </p:sp>
      <p:sp>
        <p:nvSpPr>
          <p:cNvPr id="26" name="Speech Bubble: Oval 25">
            <a:extLst>
              <a:ext uri="{FF2B5EF4-FFF2-40B4-BE49-F238E27FC236}">
                <a16:creationId xmlns:a16="http://schemas.microsoft.com/office/drawing/2014/main" id="{0D4B94E0-246B-4E59-A64C-3A71C7FBD5E7}"/>
              </a:ext>
            </a:extLst>
          </p:cNvPr>
          <p:cNvSpPr/>
          <p:nvPr/>
        </p:nvSpPr>
        <p:spPr>
          <a:xfrm>
            <a:off x="5215215" y="207085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pic>
        <p:nvPicPr>
          <p:cNvPr id="29" name="Picture 28">
            <a:extLst>
              <a:ext uri="{FF2B5EF4-FFF2-40B4-BE49-F238E27FC236}">
                <a16:creationId xmlns:a16="http://schemas.microsoft.com/office/drawing/2014/main" id="{D63E4C4D-7210-4807-B3B3-D6932C6C8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7788" y="2321331"/>
            <a:ext cx="1958510" cy="297206"/>
          </a:xfrm>
          <a:prstGeom prst="rect">
            <a:avLst/>
          </a:prstGeom>
          <a:ln>
            <a:solidFill>
              <a:srgbClr val="00B0F0"/>
            </a:solidFill>
          </a:ln>
        </p:spPr>
      </p:pic>
      <p:sp>
        <p:nvSpPr>
          <p:cNvPr id="30" name="TextBox 29">
            <a:extLst>
              <a:ext uri="{FF2B5EF4-FFF2-40B4-BE49-F238E27FC236}">
                <a16:creationId xmlns:a16="http://schemas.microsoft.com/office/drawing/2014/main" id="{C9DDAF5A-3356-4428-B497-A1FF57FDACB4}"/>
              </a:ext>
            </a:extLst>
          </p:cNvPr>
          <p:cNvSpPr txBox="1"/>
          <p:nvPr/>
        </p:nvSpPr>
        <p:spPr>
          <a:xfrm>
            <a:off x="606711" y="3623136"/>
            <a:ext cx="2339102" cy="369332"/>
          </a:xfrm>
          <a:prstGeom prst="rect">
            <a:avLst/>
          </a:prstGeom>
          <a:noFill/>
        </p:spPr>
        <p:txBody>
          <a:bodyPr wrap="none" rtlCol="0">
            <a:spAutoFit/>
          </a:bodyPr>
          <a:lstStyle/>
          <a:p>
            <a:r>
              <a:rPr lang="en-IN" dirty="0"/>
              <a:t>Shape Manipulations</a:t>
            </a:r>
          </a:p>
        </p:txBody>
      </p:sp>
      <p:sp>
        <p:nvSpPr>
          <p:cNvPr id="31" name="Speech Bubble: Oval 30">
            <a:extLst>
              <a:ext uri="{FF2B5EF4-FFF2-40B4-BE49-F238E27FC236}">
                <a16:creationId xmlns:a16="http://schemas.microsoft.com/office/drawing/2014/main" id="{09DF65AF-BEA8-42C0-BEE4-3E5C7F373CE3}"/>
              </a:ext>
            </a:extLst>
          </p:cNvPr>
          <p:cNvSpPr/>
          <p:nvPr/>
        </p:nvSpPr>
        <p:spPr>
          <a:xfrm>
            <a:off x="841373" y="340366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sp>
        <p:nvSpPr>
          <p:cNvPr id="33" name="TextBox 32">
            <a:extLst>
              <a:ext uri="{FF2B5EF4-FFF2-40B4-BE49-F238E27FC236}">
                <a16:creationId xmlns:a16="http://schemas.microsoft.com/office/drawing/2014/main" id="{18C4969F-42DF-4A82-9F2C-BEDAC3C74214}"/>
              </a:ext>
            </a:extLst>
          </p:cNvPr>
          <p:cNvSpPr txBox="1"/>
          <p:nvPr/>
        </p:nvSpPr>
        <p:spPr>
          <a:xfrm>
            <a:off x="4978806" y="2957701"/>
            <a:ext cx="3185487" cy="369332"/>
          </a:xfrm>
          <a:prstGeom prst="rect">
            <a:avLst/>
          </a:prstGeom>
          <a:noFill/>
        </p:spPr>
        <p:txBody>
          <a:bodyPr wrap="none" rtlCol="0">
            <a:spAutoFit/>
          </a:bodyPr>
          <a:lstStyle/>
          <a:p>
            <a:r>
              <a:rPr lang="en-IN" dirty="0"/>
              <a:t>Fully Customizable Substrate</a:t>
            </a:r>
          </a:p>
        </p:txBody>
      </p:sp>
      <p:sp>
        <p:nvSpPr>
          <p:cNvPr id="34" name="Speech Bubble: Oval 33">
            <a:extLst>
              <a:ext uri="{FF2B5EF4-FFF2-40B4-BE49-F238E27FC236}">
                <a16:creationId xmlns:a16="http://schemas.microsoft.com/office/drawing/2014/main" id="{1EA32DB5-6D84-4558-B7C0-D57DA9075785}"/>
              </a:ext>
            </a:extLst>
          </p:cNvPr>
          <p:cNvSpPr/>
          <p:nvPr/>
        </p:nvSpPr>
        <p:spPr>
          <a:xfrm>
            <a:off x="5215215" y="270304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8</a:t>
            </a:r>
          </a:p>
        </p:txBody>
      </p:sp>
      <p:pic>
        <p:nvPicPr>
          <p:cNvPr id="37" name="Picture 36">
            <a:extLst>
              <a:ext uri="{FF2B5EF4-FFF2-40B4-BE49-F238E27FC236}">
                <a16:creationId xmlns:a16="http://schemas.microsoft.com/office/drawing/2014/main" id="{62031738-8AC7-4D71-AC9C-371736C50E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0171" y="3327032"/>
            <a:ext cx="3739704" cy="2993062"/>
          </a:xfrm>
          <a:prstGeom prst="rect">
            <a:avLst/>
          </a:prstGeom>
          <a:ln>
            <a:solidFill>
              <a:srgbClr val="00B0F0"/>
            </a:solidFill>
          </a:ln>
        </p:spPr>
      </p:pic>
      <p:pic>
        <p:nvPicPr>
          <p:cNvPr id="39" name="Picture 38">
            <a:extLst>
              <a:ext uri="{FF2B5EF4-FFF2-40B4-BE49-F238E27FC236}">
                <a16:creationId xmlns:a16="http://schemas.microsoft.com/office/drawing/2014/main" id="{9F64FC04-5BBC-4C45-B8D3-0C30F1A1B7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660" y="3978637"/>
            <a:ext cx="2911922" cy="912959"/>
          </a:xfrm>
          <a:prstGeom prst="rect">
            <a:avLst/>
          </a:prstGeom>
          <a:ln>
            <a:solidFill>
              <a:srgbClr val="00B0F0"/>
            </a:solidFill>
          </a:ln>
        </p:spPr>
      </p:pic>
      <p:sp>
        <p:nvSpPr>
          <p:cNvPr id="40" name="Freeform: Shape 39">
            <a:extLst>
              <a:ext uri="{FF2B5EF4-FFF2-40B4-BE49-F238E27FC236}">
                <a16:creationId xmlns:a16="http://schemas.microsoft.com/office/drawing/2014/main" id="{C25F9A57-E249-4BA1-9A38-7BF7DFD45ADA}"/>
              </a:ext>
            </a:extLst>
          </p:cNvPr>
          <p:cNvSpPr/>
          <p:nvPr/>
        </p:nvSpPr>
        <p:spPr>
          <a:xfrm>
            <a:off x="2341977" y="3822509"/>
            <a:ext cx="892801" cy="1018115"/>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a:solidFill>
              <a:srgbClr val="00B05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41" name="TextBox 40">
            <a:extLst>
              <a:ext uri="{FF2B5EF4-FFF2-40B4-BE49-F238E27FC236}">
                <a16:creationId xmlns:a16="http://schemas.microsoft.com/office/drawing/2014/main" id="{8EA45A42-15C2-4E0D-8590-EA694DCDC979}"/>
              </a:ext>
            </a:extLst>
          </p:cNvPr>
          <p:cNvSpPr txBox="1"/>
          <p:nvPr/>
        </p:nvSpPr>
        <p:spPr>
          <a:xfrm>
            <a:off x="620137" y="5168217"/>
            <a:ext cx="3268282" cy="369332"/>
          </a:xfrm>
          <a:prstGeom prst="rect">
            <a:avLst/>
          </a:prstGeom>
          <a:noFill/>
        </p:spPr>
        <p:txBody>
          <a:bodyPr wrap="square" rtlCol="0">
            <a:spAutoFit/>
          </a:bodyPr>
          <a:lstStyle/>
          <a:p>
            <a:r>
              <a:rPr lang="en-IN" dirty="0"/>
              <a:t>Logical Operations on Shapes</a:t>
            </a:r>
          </a:p>
        </p:txBody>
      </p:sp>
      <p:sp>
        <p:nvSpPr>
          <p:cNvPr id="42" name="Speech Bubble: Oval 41">
            <a:extLst>
              <a:ext uri="{FF2B5EF4-FFF2-40B4-BE49-F238E27FC236}">
                <a16:creationId xmlns:a16="http://schemas.microsoft.com/office/drawing/2014/main" id="{12A01D75-3AD6-4529-9721-7FB7A9F5794B}"/>
              </a:ext>
            </a:extLst>
          </p:cNvPr>
          <p:cNvSpPr/>
          <p:nvPr/>
        </p:nvSpPr>
        <p:spPr>
          <a:xfrm>
            <a:off x="841373" y="494578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9</a:t>
            </a:r>
          </a:p>
        </p:txBody>
      </p:sp>
      <p:pic>
        <p:nvPicPr>
          <p:cNvPr id="45" name="Picture 44">
            <a:extLst>
              <a:ext uri="{FF2B5EF4-FFF2-40B4-BE49-F238E27FC236}">
                <a16:creationId xmlns:a16="http://schemas.microsoft.com/office/drawing/2014/main" id="{62801DD5-BDD4-4D42-86AD-F78A5C24F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040" y="5528606"/>
            <a:ext cx="2983117" cy="784738"/>
          </a:xfrm>
          <a:prstGeom prst="rect">
            <a:avLst/>
          </a:prstGeom>
          <a:ln>
            <a:solidFill>
              <a:srgbClr val="00B0F0"/>
            </a:solidFill>
          </a:ln>
        </p:spPr>
      </p:pic>
    </p:spTree>
    <p:extLst>
      <p:ext uri="{BB962C8B-B14F-4D97-AF65-F5344CB8AC3E}">
        <p14:creationId xmlns:p14="http://schemas.microsoft.com/office/powerpoint/2010/main" val="621591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5F69-BF2F-4079-A2F9-A60502D253AF}"/>
              </a:ext>
            </a:extLst>
          </p:cNvPr>
          <p:cNvSpPr>
            <a:spLocks noGrp="1"/>
          </p:cNvSpPr>
          <p:nvPr>
            <p:ph type="title"/>
          </p:nvPr>
        </p:nvSpPr>
        <p:spPr/>
        <p:txBody>
          <a:bodyPr/>
          <a:lstStyle/>
          <a:p>
            <a:r>
              <a:rPr lang="en-IN" dirty="0"/>
              <a:t>Capacitor Design</a:t>
            </a:r>
          </a:p>
        </p:txBody>
      </p:sp>
      <p:sp>
        <p:nvSpPr>
          <p:cNvPr id="3" name="Date Placeholder 2">
            <a:extLst>
              <a:ext uri="{FF2B5EF4-FFF2-40B4-BE49-F238E27FC236}">
                <a16:creationId xmlns:a16="http://schemas.microsoft.com/office/drawing/2014/main" id="{3D07751E-7E0F-4C5E-8450-F2D9F7A99D1E}"/>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804C759-94F9-4EB8-8DFA-5092ADC3791D}"/>
              </a:ext>
            </a:extLst>
          </p:cNvPr>
          <p:cNvSpPr>
            <a:spLocks noGrp="1"/>
          </p:cNvSpPr>
          <p:nvPr>
            <p:ph type="sldNum" sz="quarter" idx="12"/>
          </p:nvPr>
        </p:nvSpPr>
        <p:spPr/>
        <p:txBody>
          <a:bodyPr/>
          <a:lstStyle/>
          <a:p>
            <a:fld id="{2495F090-CA2D-44FF-B42B-1156B48CA943}" type="slidenum">
              <a:rPr lang="en-IN" smtClean="0"/>
              <a:t>50</a:t>
            </a:fld>
            <a:endParaRPr lang="en-IN"/>
          </a:p>
        </p:txBody>
      </p:sp>
      <p:sp>
        <p:nvSpPr>
          <p:cNvPr id="5" name="TextBox 4">
            <a:extLst>
              <a:ext uri="{FF2B5EF4-FFF2-40B4-BE49-F238E27FC236}">
                <a16:creationId xmlns:a16="http://schemas.microsoft.com/office/drawing/2014/main" id="{E4E649FE-0A2C-4572-9E9F-AC5A3F51B336}"/>
              </a:ext>
            </a:extLst>
          </p:cNvPr>
          <p:cNvSpPr txBox="1"/>
          <p:nvPr/>
        </p:nvSpPr>
        <p:spPr>
          <a:xfrm>
            <a:off x="628651" y="1058669"/>
            <a:ext cx="8515350" cy="646331"/>
          </a:xfrm>
          <a:prstGeom prst="rect">
            <a:avLst/>
          </a:prstGeom>
          <a:noFill/>
        </p:spPr>
        <p:txBody>
          <a:bodyPr wrap="square" rtlCol="0">
            <a:spAutoFit/>
          </a:bodyPr>
          <a:lstStyle/>
          <a:p>
            <a:r>
              <a:rPr lang="en-IN" dirty="0"/>
              <a:t>Layout the MIM (Metal-Insulator-Metal) capacitor as shown in figure. M4 is the top plate of MIM and M3 is the bottom plate. M4 has inclusion rule on M3 of 1 um.</a:t>
            </a:r>
          </a:p>
        </p:txBody>
      </p:sp>
      <p:sp>
        <p:nvSpPr>
          <p:cNvPr id="6" name="Speech Bubble: Oval 5">
            <a:extLst>
              <a:ext uri="{FF2B5EF4-FFF2-40B4-BE49-F238E27FC236}">
                <a16:creationId xmlns:a16="http://schemas.microsoft.com/office/drawing/2014/main" id="{E97506D8-A4B4-4532-A54E-20C59941E2BA}"/>
              </a:ext>
            </a:extLst>
          </p:cNvPr>
          <p:cNvSpPr/>
          <p:nvPr/>
        </p:nvSpPr>
        <p:spPr>
          <a:xfrm>
            <a:off x="962108" y="769084"/>
            <a:ext cx="68497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16</a:t>
            </a:r>
          </a:p>
        </p:txBody>
      </p:sp>
      <p:sp>
        <p:nvSpPr>
          <p:cNvPr id="7" name="TextBox 6">
            <a:extLst>
              <a:ext uri="{FF2B5EF4-FFF2-40B4-BE49-F238E27FC236}">
                <a16:creationId xmlns:a16="http://schemas.microsoft.com/office/drawing/2014/main" id="{EFC3BD08-6F17-4A37-85B7-E3FE1D0A42C6}"/>
              </a:ext>
            </a:extLst>
          </p:cNvPr>
          <p:cNvSpPr txBox="1"/>
          <p:nvPr/>
        </p:nvSpPr>
        <p:spPr>
          <a:xfrm>
            <a:off x="628650" y="1705000"/>
            <a:ext cx="8311164" cy="646331"/>
          </a:xfrm>
          <a:prstGeom prst="rect">
            <a:avLst/>
          </a:prstGeom>
          <a:noFill/>
        </p:spPr>
        <p:txBody>
          <a:bodyPr wrap="square" rtlCol="0">
            <a:spAutoFit/>
          </a:bodyPr>
          <a:lstStyle/>
          <a:p>
            <a:r>
              <a:rPr lang="en-IN" dirty="0"/>
              <a:t>We wish to design 2 pf capacitor at 3.3 GHz. Dimensions of Top Plate of capacitor is 36 um x 36 um</a:t>
            </a:r>
          </a:p>
        </p:txBody>
      </p:sp>
      <p:pic>
        <p:nvPicPr>
          <p:cNvPr id="9" name="Picture 8">
            <a:extLst>
              <a:ext uri="{FF2B5EF4-FFF2-40B4-BE49-F238E27FC236}">
                <a16:creationId xmlns:a16="http://schemas.microsoft.com/office/drawing/2014/main" id="{E035139C-0A92-470C-A9CD-FC99D76E5BBD}"/>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60044" y="2457112"/>
            <a:ext cx="2406939" cy="3631804"/>
          </a:xfrm>
          <a:prstGeom prst="rect">
            <a:avLst/>
          </a:prstGeom>
          <a:ln>
            <a:solidFill>
              <a:schemeClr val="accent1"/>
            </a:solidFill>
          </a:ln>
        </p:spPr>
      </p:pic>
      <p:pic>
        <p:nvPicPr>
          <p:cNvPr id="11" name="Picture 10">
            <a:extLst>
              <a:ext uri="{FF2B5EF4-FFF2-40B4-BE49-F238E27FC236}">
                <a16:creationId xmlns:a16="http://schemas.microsoft.com/office/drawing/2014/main" id="{7B3DB308-8DF9-43EC-8E80-86ABCCB2869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26944" y="2457112"/>
            <a:ext cx="2638850" cy="1898817"/>
          </a:xfrm>
          <a:prstGeom prst="rect">
            <a:avLst/>
          </a:prstGeom>
          <a:ln>
            <a:solidFill>
              <a:schemeClr val="accent1"/>
            </a:solidFill>
          </a:ln>
        </p:spPr>
      </p:pic>
      <p:pic>
        <p:nvPicPr>
          <p:cNvPr id="13" name="Picture 12">
            <a:extLst>
              <a:ext uri="{FF2B5EF4-FFF2-40B4-BE49-F238E27FC236}">
                <a16:creationId xmlns:a16="http://schemas.microsoft.com/office/drawing/2014/main" id="{96362913-6FB8-459E-B9B0-55D1C73D3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6347" y="3808520"/>
            <a:ext cx="3903467" cy="2360378"/>
          </a:xfrm>
          <a:prstGeom prst="rect">
            <a:avLst/>
          </a:prstGeom>
          <a:ln>
            <a:solidFill>
              <a:schemeClr val="accent1"/>
            </a:solidFill>
          </a:ln>
        </p:spPr>
      </p:pic>
    </p:spTree>
    <p:extLst>
      <p:ext uri="{BB962C8B-B14F-4D97-AF65-F5344CB8AC3E}">
        <p14:creationId xmlns:p14="http://schemas.microsoft.com/office/powerpoint/2010/main" val="3010594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E6FAA6-E3F2-4387-8FB2-44A8A70BE733}"/>
              </a:ext>
            </a:extLst>
          </p:cNvPr>
          <p:cNvSpPr>
            <a:spLocks noGrp="1"/>
          </p:cNvSpPr>
          <p:nvPr>
            <p:ph type="ctrTitle"/>
          </p:nvPr>
        </p:nvSpPr>
        <p:spPr>
          <a:xfrm>
            <a:off x="550416" y="3543299"/>
            <a:ext cx="8593584" cy="810725"/>
          </a:xfrm>
        </p:spPr>
        <p:txBody>
          <a:bodyPr>
            <a:noAutofit/>
          </a:bodyPr>
          <a:lstStyle/>
          <a:p>
            <a:r>
              <a:rPr lang="en-IN" sz="4000" dirty="0"/>
              <a:t>Exercise 7: EM-Circuit Co-simulations</a:t>
            </a:r>
          </a:p>
        </p:txBody>
      </p:sp>
      <p:sp>
        <p:nvSpPr>
          <p:cNvPr id="6" name="Subtitle 5">
            <a:extLst>
              <a:ext uri="{FF2B5EF4-FFF2-40B4-BE49-F238E27FC236}">
                <a16:creationId xmlns:a16="http://schemas.microsoft.com/office/drawing/2014/main" id="{C77EADCE-C593-4768-B0E0-9F57134A2E26}"/>
              </a:ext>
            </a:extLst>
          </p:cNvPr>
          <p:cNvSpPr>
            <a:spLocks noGrp="1"/>
          </p:cNvSpPr>
          <p:nvPr>
            <p:ph type="subTitle" idx="1"/>
          </p:nvPr>
        </p:nvSpPr>
        <p:spPr>
          <a:xfrm>
            <a:off x="639192" y="4442801"/>
            <a:ext cx="8196328" cy="1159009"/>
          </a:xfrm>
        </p:spPr>
        <p:txBody>
          <a:bodyPr>
            <a:normAutofit fontScale="92500" lnSpcReduction="10000"/>
          </a:bodyPr>
          <a:lstStyle/>
          <a:p>
            <a:r>
              <a:rPr lang="en-IN" dirty="0"/>
              <a:t>In this exercise, we will learn to</a:t>
            </a:r>
          </a:p>
          <a:p>
            <a:pPr marL="342900" indent="-342900">
              <a:buFont typeface="Arial" panose="020B0604020202020204" pitchFamily="34" charset="0"/>
              <a:buChar char="•"/>
            </a:pPr>
            <a:r>
              <a:rPr lang="en-IN" dirty="0"/>
              <a:t>Create a look-alike model of Inductor</a:t>
            </a:r>
          </a:p>
          <a:p>
            <a:pPr marL="342900" indent="-342900">
              <a:buFont typeface="Arial" panose="020B0604020202020204" pitchFamily="34" charset="0"/>
              <a:buChar char="•"/>
            </a:pPr>
            <a:r>
              <a:rPr lang="en-IN" dirty="0"/>
              <a:t>Create a VCO-core and simulate its start-up characteristics</a:t>
            </a:r>
          </a:p>
        </p:txBody>
      </p:sp>
      <p:sp>
        <p:nvSpPr>
          <p:cNvPr id="3" name="Date Placeholder 2">
            <a:extLst>
              <a:ext uri="{FF2B5EF4-FFF2-40B4-BE49-F238E27FC236}">
                <a16:creationId xmlns:a16="http://schemas.microsoft.com/office/drawing/2014/main" id="{F4257AE0-E917-47E1-B0DF-41AC0EFF64BE}"/>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CE3A98D-2CF0-445E-A249-2AF31930B2D5}"/>
              </a:ext>
            </a:extLst>
          </p:cNvPr>
          <p:cNvSpPr>
            <a:spLocks noGrp="1"/>
          </p:cNvSpPr>
          <p:nvPr>
            <p:ph type="sldNum" sz="quarter" idx="12"/>
          </p:nvPr>
        </p:nvSpPr>
        <p:spPr/>
        <p:txBody>
          <a:bodyPr/>
          <a:lstStyle/>
          <a:p>
            <a:fld id="{2495F090-CA2D-44FF-B42B-1156B48CA943}" type="slidenum">
              <a:rPr lang="en-IN" smtClean="0"/>
              <a:t>51</a:t>
            </a:fld>
            <a:endParaRPr lang="en-IN"/>
          </a:p>
        </p:txBody>
      </p:sp>
    </p:spTree>
    <p:extLst>
      <p:ext uri="{BB962C8B-B14F-4D97-AF65-F5344CB8AC3E}">
        <p14:creationId xmlns:p14="http://schemas.microsoft.com/office/powerpoint/2010/main" val="4242118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15E527-B90A-41BF-9C5D-225609374B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424" y="2353462"/>
            <a:ext cx="3436918" cy="3589331"/>
          </a:xfrm>
          <a:prstGeom prst="rect">
            <a:avLst/>
          </a:prstGeom>
          <a:ln>
            <a:solidFill>
              <a:schemeClr val="accent1"/>
            </a:solidFill>
          </a:ln>
        </p:spPr>
      </p:pic>
      <p:sp>
        <p:nvSpPr>
          <p:cNvPr id="6" name="Title 5">
            <a:extLst>
              <a:ext uri="{FF2B5EF4-FFF2-40B4-BE49-F238E27FC236}">
                <a16:creationId xmlns:a16="http://schemas.microsoft.com/office/drawing/2014/main" id="{2237ADC9-5111-408E-AC92-90AEAC250AAA}"/>
              </a:ext>
            </a:extLst>
          </p:cNvPr>
          <p:cNvSpPr>
            <a:spLocks noGrp="1"/>
          </p:cNvSpPr>
          <p:nvPr>
            <p:ph type="title"/>
          </p:nvPr>
        </p:nvSpPr>
        <p:spPr/>
        <p:txBody>
          <a:bodyPr/>
          <a:lstStyle/>
          <a:p>
            <a:r>
              <a:rPr lang="en-IN" dirty="0"/>
              <a:t>Generating a Look-alike symbol</a:t>
            </a:r>
          </a:p>
        </p:txBody>
      </p:sp>
      <p:sp>
        <p:nvSpPr>
          <p:cNvPr id="4" name="Date Placeholder 3">
            <a:extLst>
              <a:ext uri="{FF2B5EF4-FFF2-40B4-BE49-F238E27FC236}">
                <a16:creationId xmlns:a16="http://schemas.microsoft.com/office/drawing/2014/main" id="{B84831E6-F460-4EE9-8EF2-D7B85D2DA068}"/>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64FDE455-A4E7-4EB8-90B1-D43E5F8168C5}"/>
              </a:ext>
            </a:extLst>
          </p:cNvPr>
          <p:cNvSpPr>
            <a:spLocks noGrp="1"/>
          </p:cNvSpPr>
          <p:nvPr>
            <p:ph type="sldNum" sz="quarter" idx="12"/>
          </p:nvPr>
        </p:nvSpPr>
        <p:spPr/>
        <p:txBody>
          <a:bodyPr/>
          <a:lstStyle/>
          <a:p>
            <a:fld id="{2495F090-CA2D-44FF-B42B-1156B48CA943}" type="slidenum">
              <a:rPr lang="en-IN" smtClean="0"/>
              <a:t>52</a:t>
            </a:fld>
            <a:endParaRPr lang="en-IN"/>
          </a:p>
        </p:txBody>
      </p:sp>
      <p:sp>
        <p:nvSpPr>
          <p:cNvPr id="7" name="TextBox 6">
            <a:extLst>
              <a:ext uri="{FF2B5EF4-FFF2-40B4-BE49-F238E27FC236}">
                <a16:creationId xmlns:a16="http://schemas.microsoft.com/office/drawing/2014/main" id="{5FAA9961-4BD4-4DB7-9B1A-6D973C3C32C9}"/>
              </a:ext>
            </a:extLst>
          </p:cNvPr>
          <p:cNvSpPr txBox="1"/>
          <p:nvPr/>
        </p:nvSpPr>
        <p:spPr>
          <a:xfrm>
            <a:off x="628650" y="1581709"/>
            <a:ext cx="8399940" cy="646331"/>
          </a:xfrm>
          <a:prstGeom prst="rect">
            <a:avLst/>
          </a:prstGeom>
          <a:noFill/>
        </p:spPr>
        <p:txBody>
          <a:bodyPr wrap="square" rtlCol="0">
            <a:spAutoFit/>
          </a:bodyPr>
          <a:lstStyle/>
          <a:p>
            <a:r>
              <a:rPr lang="en-IN" dirty="0"/>
              <a:t>If you have made sure that EM model is generated at the time of EM simulation, you can drag and drop the inductor from Workspace Tree </a:t>
            </a:r>
          </a:p>
        </p:txBody>
      </p:sp>
      <p:sp>
        <p:nvSpPr>
          <p:cNvPr id="8" name="Speech Bubble: Oval 7">
            <a:extLst>
              <a:ext uri="{FF2B5EF4-FFF2-40B4-BE49-F238E27FC236}">
                <a16:creationId xmlns:a16="http://schemas.microsoft.com/office/drawing/2014/main" id="{E584BC0D-47AE-4F0B-92B6-7587F1AD9C3F}"/>
              </a:ext>
            </a:extLst>
          </p:cNvPr>
          <p:cNvSpPr/>
          <p:nvPr/>
        </p:nvSpPr>
        <p:spPr>
          <a:xfrm>
            <a:off x="819808" y="130100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11" name="Freeform: Shape 10">
            <a:extLst>
              <a:ext uri="{FF2B5EF4-FFF2-40B4-BE49-F238E27FC236}">
                <a16:creationId xmlns:a16="http://schemas.microsoft.com/office/drawing/2014/main" id="{B120231E-412D-4595-BF4A-272CB50A24A7}"/>
              </a:ext>
            </a:extLst>
          </p:cNvPr>
          <p:cNvSpPr/>
          <p:nvPr/>
        </p:nvSpPr>
        <p:spPr>
          <a:xfrm>
            <a:off x="1096422" y="4627195"/>
            <a:ext cx="2357690" cy="301841"/>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grpSp>
        <p:nvGrpSpPr>
          <p:cNvPr id="16" name="Group 15">
            <a:extLst>
              <a:ext uri="{FF2B5EF4-FFF2-40B4-BE49-F238E27FC236}">
                <a16:creationId xmlns:a16="http://schemas.microsoft.com/office/drawing/2014/main" id="{7B94B567-830D-4945-8C09-9547234E1C67}"/>
              </a:ext>
            </a:extLst>
          </p:cNvPr>
          <p:cNvGrpSpPr/>
          <p:nvPr/>
        </p:nvGrpSpPr>
        <p:grpSpPr>
          <a:xfrm>
            <a:off x="5364636" y="3684642"/>
            <a:ext cx="2592018" cy="942553"/>
            <a:chOff x="1580086" y="4618233"/>
            <a:chExt cx="1953087" cy="710214"/>
          </a:xfrm>
        </p:grpSpPr>
        <p:sp>
          <p:nvSpPr>
            <p:cNvPr id="17" name="Rectangle: Rounded Corners 16">
              <a:extLst>
                <a:ext uri="{FF2B5EF4-FFF2-40B4-BE49-F238E27FC236}">
                  <a16:creationId xmlns:a16="http://schemas.microsoft.com/office/drawing/2014/main" id="{499789A7-D0F1-4EBC-8A34-AA961F009BA3}"/>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 name="Group 17">
              <a:extLst>
                <a:ext uri="{FF2B5EF4-FFF2-40B4-BE49-F238E27FC236}">
                  <a16:creationId xmlns:a16="http://schemas.microsoft.com/office/drawing/2014/main" id="{4A28B0F0-1F77-460C-950C-5ABB72D2771C}"/>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46" name="Freeform: Shape 45">
                <a:extLst>
                  <a:ext uri="{FF2B5EF4-FFF2-40B4-BE49-F238E27FC236}">
                    <a16:creationId xmlns:a16="http://schemas.microsoft.com/office/drawing/2014/main" id="{E2733751-DF17-4F44-A627-C4EBC6C8938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Freeform: Shape 46">
                <a:extLst>
                  <a:ext uri="{FF2B5EF4-FFF2-40B4-BE49-F238E27FC236}">
                    <a16:creationId xmlns:a16="http://schemas.microsoft.com/office/drawing/2014/main" id="{3C60F914-4227-4EAB-BCE2-09A9BE2701D3}"/>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Freeform: Shape 47">
                <a:extLst>
                  <a:ext uri="{FF2B5EF4-FFF2-40B4-BE49-F238E27FC236}">
                    <a16:creationId xmlns:a16="http://schemas.microsoft.com/office/drawing/2014/main" id="{D0160888-EC62-4AA7-9A66-D07911D9D443}"/>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Freeform: Shape 48">
                <a:extLst>
                  <a:ext uri="{FF2B5EF4-FFF2-40B4-BE49-F238E27FC236}">
                    <a16:creationId xmlns:a16="http://schemas.microsoft.com/office/drawing/2014/main" id="{7C834979-C8D9-493F-B857-7529D95AC56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Freeform: Shape 49">
                <a:extLst>
                  <a:ext uri="{FF2B5EF4-FFF2-40B4-BE49-F238E27FC236}">
                    <a16:creationId xmlns:a16="http://schemas.microsoft.com/office/drawing/2014/main" id="{1F31A09B-9C73-43AF-8189-5D44E4883180}"/>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Freeform: Shape 50">
                <a:extLst>
                  <a:ext uri="{FF2B5EF4-FFF2-40B4-BE49-F238E27FC236}">
                    <a16:creationId xmlns:a16="http://schemas.microsoft.com/office/drawing/2014/main" id="{7DB00D4A-70BF-4F92-BED6-51E96A52FADF}"/>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Freeform: Shape 51">
                <a:extLst>
                  <a:ext uri="{FF2B5EF4-FFF2-40B4-BE49-F238E27FC236}">
                    <a16:creationId xmlns:a16="http://schemas.microsoft.com/office/drawing/2014/main" id="{C4CC0022-90D3-4241-AE59-5F122FFF659A}"/>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9" name="Group 18">
              <a:extLst>
                <a:ext uri="{FF2B5EF4-FFF2-40B4-BE49-F238E27FC236}">
                  <a16:creationId xmlns:a16="http://schemas.microsoft.com/office/drawing/2014/main" id="{4C576DCE-8A6B-4D63-945D-53C6A0823EE5}"/>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9" name="Freeform: Shape 38">
                <a:extLst>
                  <a:ext uri="{FF2B5EF4-FFF2-40B4-BE49-F238E27FC236}">
                    <a16:creationId xmlns:a16="http://schemas.microsoft.com/office/drawing/2014/main" id="{ADA49B18-8794-4D0F-802C-B6BEDE74EDA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47BF7785-B98D-42F8-8968-924D5423DCD6}"/>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16E4912A-758C-4882-B828-5CAFB649350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E583E488-A818-4A93-ACFB-D06D8F185F57}"/>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124FB3DE-CFC3-4AD5-BC03-4B12FE0EDE69}"/>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BC4EF8FC-570A-4887-9248-FE5C2FEA0FD5}"/>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FDB50CA9-BA30-4C49-937C-45ECA338C426}"/>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0" name="Group 19">
              <a:extLst>
                <a:ext uri="{FF2B5EF4-FFF2-40B4-BE49-F238E27FC236}">
                  <a16:creationId xmlns:a16="http://schemas.microsoft.com/office/drawing/2014/main" id="{77A89DEF-6515-4719-A4A8-56864EF34A56}"/>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32" name="Freeform: Shape 31">
                <a:extLst>
                  <a:ext uri="{FF2B5EF4-FFF2-40B4-BE49-F238E27FC236}">
                    <a16:creationId xmlns:a16="http://schemas.microsoft.com/office/drawing/2014/main" id="{71C6460C-DAAE-4C6C-94CD-C79C7A78A5CE}"/>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4619A29F-ACA3-4EAB-B1D5-B16DC6A2B5D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95432221-FB66-4E72-954D-DAE87131A9E0}"/>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15B7373F-136E-4A50-A57E-E5935FEB998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63D13541-7E0F-4A47-8657-A658CDDDC14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ED9047EF-A965-4CC4-B3E4-9B35B2B3C35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A564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7DF65DB8-DB65-43AB-9216-90A7266FAAA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1" name="Group 20">
              <a:extLst>
                <a:ext uri="{FF2B5EF4-FFF2-40B4-BE49-F238E27FC236}">
                  <a16:creationId xmlns:a16="http://schemas.microsoft.com/office/drawing/2014/main" id="{C4DDBA85-A3DB-410A-9044-B52CAA3CCE4E}"/>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25" name="Freeform: Shape 24">
                <a:extLst>
                  <a:ext uri="{FF2B5EF4-FFF2-40B4-BE49-F238E27FC236}">
                    <a16:creationId xmlns:a16="http://schemas.microsoft.com/office/drawing/2014/main" id="{2B872B74-5195-4A54-80B4-9EC1A22E6508}"/>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CDFE2CDD-3EA6-436B-9B0A-499F8F718779}"/>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0F8E6E23-55BE-4BB2-BF31-B254BF206F0E}"/>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09DDC798-5BD3-47BE-9D52-86965E1594C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881D5190-6EC3-4D8C-A4E4-E3C5318B5B8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1EDD54AA-FE95-4977-8911-F0AB394556A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17906025-E5DC-4FCD-A97B-439BAACF5A15}"/>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2" name="Group 21">
              <a:extLst>
                <a:ext uri="{FF2B5EF4-FFF2-40B4-BE49-F238E27FC236}">
                  <a16:creationId xmlns:a16="http://schemas.microsoft.com/office/drawing/2014/main" id="{024E7C9E-4F88-43DD-84CF-97CD3284811C}"/>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23" name="Oval 22">
                <a:extLst>
                  <a:ext uri="{FF2B5EF4-FFF2-40B4-BE49-F238E27FC236}">
                    <a16:creationId xmlns:a16="http://schemas.microsoft.com/office/drawing/2014/main" id="{77D32077-B789-48E6-8980-2E915FB545A6}"/>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7C092C00-BF0A-4364-8EC7-60AF87F97764}"/>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53" name="TextBox 52">
            <a:extLst>
              <a:ext uri="{FF2B5EF4-FFF2-40B4-BE49-F238E27FC236}">
                <a16:creationId xmlns:a16="http://schemas.microsoft.com/office/drawing/2014/main" id="{514A48A8-EF62-491D-96F8-AA722A3F510F}"/>
              </a:ext>
            </a:extLst>
          </p:cNvPr>
          <p:cNvSpPr txBox="1"/>
          <p:nvPr/>
        </p:nvSpPr>
        <p:spPr>
          <a:xfrm>
            <a:off x="633732" y="669077"/>
            <a:ext cx="8399940" cy="646331"/>
          </a:xfrm>
          <a:prstGeom prst="rect">
            <a:avLst/>
          </a:prstGeom>
          <a:noFill/>
        </p:spPr>
        <p:txBody>
          <a:bodyPr wrap="square" rtlCol="0">
            <a:spAutoFit/>
          </a:bodyPr>
          <a:lstStyle/>
          <a:p>
            <a:r>
              <a:rPr lang="en-IN" dirty="0"/>
              <a:t>Goal: to design a VCO operating in commercial defence band (3.1 GHz to 3.5 GHz). We wish to use the designed inductor in LC circuit</a:t>
            </a:r>
          </a:p>
        </p:txBody>
      </p:sp>
    </p:spTree>
    <p:extLst>
      <p:ext uri="{BB962C8B-B14F-4D97-AF65-F5344CB8AC3E}">
        <p14:creationId xmlns:p14="http://schemas.microsoft.com/office/powerpoint/2010/main" val="3105944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B7FC0-7CAC-4979-9EC9-40063CC16E4F}"/>
              </a:ext>
            </a:extLst>
          </p:cNvPr>
          <p:cNvSpPr>
            <a:spLocks noGrp="1"/>
          </p:cNvSpPr>
          <p:nvPr>
            <p:ph type="title"/>
          </p:nvPr>
        </p:nvSpPr>
        <p:spPr/>
        <p:txBody>
          <a:bodyPr/>
          <a:lstStyle/>
          <a:p>
            <a:r>
              <a:rPr lang="en-IN" dirty="0"/>
              <a:t>Voltage Controlled Oscillator</a:t>
            </a:r>
          </a:p>
        </p:txBody>
      </p:sp>
      <p:sp>
        <p:nvSpPr>
          <p:cNvPr id="3" name="Date Placeholder 2">
            <a:extLst>
              <a:ext uri="{FF2B5EF4-FFF2-40B4-BE49-F238E27FC236}">
                <a16:creationId xmlns:a16="http://schemas.microsoft.com/office/drawing/2014/main" id="{84EDDD83-01F1-450D-978C-A0A03761400E}"/>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B097F53A-DD9D-4AE7-84F5-2230AB487C7C}"/>
              </a:ext>
            </a:extLst>
          </p:cNvPr>
          <p:cNvSpPr>
            <a:spLocks noGrp="1"/>
          </p:cNvSpPr>
          <p:nvPr>
            <p:ph type="sldNum" sz="quarter" idx="12"/>
          </p:nvPr>
        </p:nvSpPr>
        <p:spPr/>
        <p:txBody>
          <a:bodyPr/>
          <a:lstStyle/>
          <a:p>
            <a:fld id="{2495F090-CA2D-44FF-B42B-1156B48CA943}" type="slidenum">
              <a:rPr lang="en-IN" smtClean="0"/>
              <a:t>53</a:t>
            </a:fld>
            <a:endParaRPr lang="en-IN"/>
          </a:p>
        </p:txBody>
      </p:sp>
      <p:pic>
        <p:nvPicPr>
          <p:cNvPr id="6" name="Picture 5">
            <a:extLst>
              <a:ext uri="{FF2B5EF4-FFF2-40B4-BE49-F238E27FC236}">
                <a16:creationId xmlns:a16="http://schemas.microsoft.com/office/drawing/2014/main" id="{0776FD59-F640-496B-9FBC-F05E98F2E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74" y="837975"/>
            <a:ext cx="8123624" cy="5182049"/>
          </a:xfrm>
          <a:prstGeom prst="rect">
            <a:avLst/>
          </a:prstGeom>
          <a:ln>
            <a:solidFill>
              <a:schemeClr val="accent1"/>
            </a:solidFill>
          </a:ln>
        </p:spPr>
      </p:pic>
      <p:sp>
        <p:nvSpPr>
          <p:cNvPr id="7" name="TextBox 6">
            <a:extLst>
              <a:ext uri="{FF2B5EF4-FFF2-40B4-BE49-F238E27FC236}">
                <a16:creationId xmlns:a16="http://schemas.microsoft.com/office/drawing/2014/main" id="{04BF91AD-E6AD-4F87-BE9C-D623C16908CE}"/>
              </a:ext>
            </a:extLst>
          </p:cNvPr>
          <p:cNvSpPr txBox="1"/>
          <p:nvPr/>
        </p:nvSpPr>
        <p:spPr>
          <a:xfrm>
            <a:off x="6666195" y="4183608"/>
            <a:ext cx="2169325" cy="646331"/>
          </a:xfrm>
          <a:prstGeom prst="rect">
            <a:avLst/>
          </a:prstGeom>
          <a:noFill/>
        </p:spPr>
        <p:txBody>
          <a:bodyPr wrap="square" rtlCol="0">
            <a:spAutoFit/>
          </a:bodyPr>
          <a:lstStyle/>
          <a:p>
            <a:r>
              <a:rPr lang="en-IN" dirty="0"/>
              <a:t>Create a VCO with Start-up Circuit</a:t>
            </a:r>
          </a:p>
        </p:txBody>
      </p:sp>
      <p:sp>
        <p:nvSpPr>
          <p:cNvPr id="8" name="Speech Bubble: Oval 7">
            <a:extLst>
              <a:ext uri="{FF2B5EF4-FFF2-40B4-BE49-F238E27FC236}">
                <a16:creationId xmlns:a16="http://schemas.microsoft.com/office/drawing/2014/main" id="{960B6DF1-899C-4E65-8205-8F6D7BDB277E}"/>
              </a:ext>
            </a:extLst>
          </p:cNvPr>
          <p:cNvSpPr/>
          <p:nvPr/>
        </p:nvSpPr>
        <p:spPr>
          <a:xfrm>
            <a:off x="6857353" y="389402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Tree>
    <p:extLst>
      <p:ext uri="{BB962C8B-B14F-4D97-AF65-F5344CB8AC3E}">
        <p14:creationId xmlns:p14="http://schemas.microsoft.com/office/powerpoint/2010/main" val="2760525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1752-2827-4D26-801A-C1773A723CB4}"/>
              </a:ext>
            </a:extLst>
          </p:cNvPr>
          <p:cNvSpPr>
            <a:spLocks noGrp="1"/>
          </p:cNvSpPr>
          <p:nvPr>
            <p:ph type="title"/>
          </p:nvPr>
        </p:nvSpPr>
        <p:spPr/>
        <p:txBody>
          <a:bodyPr/>
          <a:lstStyle/>
          <a:p>
            <a:r>
              <a:rPr lang="en-IN" dirty="0"/>
              <a:t>Simulation Response of VCO</a:t>
            </a:r>
          </a:p>
        </p:txBody>
      </p:sp>
      <p:sp>
        <p:nvSpPr>
          <p:cNvPr id="3" name="Date Placeholder 2">
            <a:extLst>
              <a:ext uri="{FF2B5EF4-FFF2-40B4-BE49-F238E27FC236}">
                <a16:creationId xmlns:a16="http://schemas.microsoft.com/office/drawing/2014/main" id="{F2C3C327-C77C-4C69-A9FE-254648E7B51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E82E1081-628D-441C-82BE-8662E5ABB269}"/>
              </a:ext>
            </a:extLst>
          </p:cNvPr>
          <p:cNvSpPr>
            <a:spLocks noGrp="1"/>
          </p:cNvSpPr>
          <p:nvPr>
            <p:ph type="sldNum" sz="quarter" idx="12"/>
          </p:nvPr>
        </p:nvSpPr>
        <p:spPr/>
        <p:txBody>
          <a:bodyPr/>
          <a:lstStyle/>
          <a:p>
            <a:fld id="{2495F090-CA2D-44FF-B42B-1156B48CA943}" type="slidenum">
              <a:rPr lang="en-IN" smtClean="0"/>
              <a:t>54</a:t>
            </a:fld>
            <a:endParaRPr lang="en-IN"/>
          </a:p>
        </p:txBody>
      </p:sp>
      <p:pic>
        <p:nvPicPr>
          <p:cNvPr id="6" name="Picture 5">
            <a:extLst>
              <a:ext uri="{FF2B5EF4-FFF2-40B4-BE49-F238E27FC236}">
                <a16:creationId xmlns:a16="http://schemas.microsoft.com/office/drawing/2014/main" id="{6D35D510-F7F7-4B88-95F7-A2B784598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703" y="769084"/>
            <a:ext cx="6858594" cy="5425910"/>
          </a:xfrm>
          <a:prstGeom prst="rect">
            <a:avLst/>
          </a:prstGeom>
          <a:ln>
            <a:solidFill>
              <a:schemeClr val="accent1"/>
            </a:solidFill>
          </a:ln>
        </p:spPr>
      </p:pic>
      <p:sp>
        <p:nvSpPr>
          <p:cNvPr id="7" name="TextBox 6">
            <a:extLst>
              <a:ext uri="{FF2B5EF4-FFF2-40B4-BE49-F238E27FC236}">
                <a16:creationId xmlns:a16="http://schemas.microsoft.com/office/drawing/2014/main" id="{727EEAE4-1D4D-4E7A-A07A-FD4412E2906F}"/>
              </a:ext>
            </a:extLst>
          </p:cNvPr>
          <p:cNvSpPr txBox="1"/>
          <p:nvPr/>
        </p:nvSpPr>
        <p:spPr>
          <a:xfrm>
            <a:off x="6974675" y="1012209"/>
            <a:ext cx="2169325" cy="646331"/>
          </a:xfrm>
          <a:prstGeom prst="rect">
            <a:avLst/>
          </a:prstGeom>
          <a:noFill/>
        </p:spPr>
        <p:txBody>
          <a:bodyPr wrap="square" rtlCol="0">
            <a:spAutoFit/>
          </a:bodyPr>
          <a:lstStyle/>
          <a:p>
            <a:r>
              <a:rPr lang="en-IN" dirty="0"/>
              <a:t>Simulate for Vc=0 V, 0.4 V and 0.7 V</a:t>
            </a:r>
          </a:p>
        </p:txBody>
      </p:sp>
      <p:sp>
        <p:nvSpPr>
          <p:cNvPr id="8" name="Speech Bubble: Oval 7">
            <a:extLst>
              <a:ext uri="{FF2B5EF4-FFF2-40B4-BE49-F238E27FC236}">
                <a16:creationId xmlns:a16="http://schemas.microsoft.com/office/drawing/2014/main" id="{572DBA4E-7352-4E8E-9F80-B26796D5ED52}"/>
              </a:ext>
            </a:extLst>
          </p:cNvPr>
          <p:cNvSpPr/>
          <p:nvPr/>
        </p:nvSpPr>
        <p:spPr>
          <a:xfrm>
            <a:off x="7088173" y="76908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Tree>
    <p:extLst>
      <p:ext uri="{BB962C8B-B14F-4D97-AF65-F5344CB8AC3E}">
        <p14:creationId xmlns:p14="http://schemas.microsoft.com/office/powerpoint/2010/main" val="284752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20D656-5390-4AA4-BCC5-28C0161528CA}"/>
              </a:ext>
            </a:extLst>
          </p:cNvPr>
          <p:cNvSpPr>
            <a:spLocks noGrp="1"/>
          </p:cNvSpPr>
          <p:nvPr>
            <p:ph type="ctrTitle"/>
          </p:nvPr>
        </p:nvSpPr>
        <p:spPr/>
        <p:txBody>
          <a:bodyPr/>
          <a:lstStyle/>
          <a:p>
            <a:r>
              <a:rPr lang="en-IN" dirty="0"/>
              <a:t>Exercise 8: Harmonic Balance</a:t>
            </a:r>
          </a:p>
        </p:txBody>
      </p:sp>
      <p:sp>
        <p:nvSpPr>
          <p:cNvPr id="6" name="Subtitle 5">
            <a:extLst>
              <a:ext uri="{FF2B5EF4-FFF2-40B4-BE49-F238E27FC236}">
                <a16:creationId xmlns:a16="http://schemas.microsoft.com/office/drawing/2014/main" id="{E59E60D0-56A9-4EB9-B1BE-1870D6813398}"/>
              </a:ext>
            </a:extLst>
          </p:cNvPr>
          <p:cNvSpPr>
            <a:spLocks noGrp="1"/>
          </p:cNvSpPr>
          <p:nvPr>
            <p:ph type="subTitle" idx="1"/>
          </p:nvPr>
        </p:nvSpPr>
        <p:spPr>
          <a:xfrm>
            <a:off x="685800" y="4569193"/>
            <a:ext cx="6858000" cy="1680687"/>
          </a:xfrm>
        </p:spPr>
        <p:txBody>
          <a:bodyPr>
            <a:normAutofit fontScale="85000" lnSpcReduction="20000"/>
          </a:bodyPr>
          <a:lstStyle/>
          <a:p>
            <a:r>
              <a:rPr lang="en-IN" dirty="0"/>
              <a:t>In this exercise, we will learn to</a:t>
            </a:r>
          </a:p>
          <a:p>
            <a:pPr marL="342900" indent="-342900">
              <a:buFont typeface="Arial" panose="020B0604020202020204" pitchFamily="34" charset="0"/>
              <a:buChar char="•"/>
            </a:pPr>
            <a:r>
              <a:rPr lang="en-IN" dirty="0"/>
              <a:t>Design a Class E High Efficiency Amplifier</a:t>
            </a:r>
          </a:p>
          <a:p>
            <a:pPr marL="342900" indent="-342900">
              <a:buFont typeface="Arial" panose="020B0604020202020204" pitchFamily="34" charset="0"/>
              <a:buChar char="•"/>
            </a:pPr>
            <a:r>
              <a:rPr lang="en-IN" dirty="0"/>
              <a:t>Perform Harmonic Balance Simulation</a:t>
            </a:r>
          </a:p>
          <a:p>
            <a:pPr marL="342900" indent="-342900">
              <a:buFont typeface="Arial" panose="020B0604020202020204" pitchFamily="34" charset="0"/>
              <a:buChar char="•"/>
            </a:pPr>
            <a:r>
              <a:rPr lang="en-IN" dirty="0"/>
              <a:t>Plot Harmonics</a:t>
            </a:r>
          </a:p>
          <a:p>
            <a:pPr marL="342900" indent="-342900">
              <a:buFont typeface="Arial" panose="020B0604020202020204" pitchFamily="34" charset="0"/>
              <a:buChar char="•"/>
            </a:pPr>
            <a:r>
              <a:rPr lang="en-IN" dirty="0"/>
              <a:t>Compute Power, Gain, Power Added Efficiency</a:t>
            </a:r>
          </a:p>
        </p:txBody>
      </p:sp>
      <p:sp>
        <p:nvSpPr>
          <p:cNvPr id="3" name="Date Placeholder 2">
            <a:extLst>
              <a:ext uri="{FF2B5EF4-FFF2-40B4-BE49-F238E27FC236}">
                <a16:creationId xmlns:a16="http://schemas.microsoft.com/office/drawing/2014/main" id="{4D4C218E-1B0E-4F68-8286-6D18C57A702E}"/>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4E752CB7-CB3B-49F1-91A7-229037E122E4}"/>
              </a:ext>
            </a:extLst>
          </p:cNvPr>
          <p:cNvSpPr>
            <a:spLocks noGrp="1"/>
          </p:cNvSpPr>
          <p:nvPr>
            <p:ph type="sldNum" sz="quarter" idx="12"/>
          </p:nvPr>
        </p:nvSpPr>
        <p:spPr/>
        <p:txBody>
          <a:bodyPr/>
          <a:lstStyle/>
          <a:p>
            <a:fld id="{2495F090-CA2D-44FF-B42B-1156B48CA943}" type="slidenum">
              <a:rPr lang="en-IN" smtClean="0"/>
              <a:t>55</a:t>
            </a:fld>
            <a:endParaRPr lang="en-IN"/>
          </a:p>
        </p:txBody>
      </p:sp>
    </p:spTree>
    <p:extLst>
      <p:ext uri="{BB962C8B-B14F-4D97-AF65-F5344CB8AC3E}">
        <p14:creationId xmlns:p14="http://schemas.microsoft.com/office/powerpoint/2010/main" val="60898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08E756-51A1-40BC-97FD-27E967212A6F}"/>
              </a:ext>
            </a:extLst>
          </p:cNvPr>
          <p:cNvSpPr>
            <a:spLocks noGrp="1"/>
          </p:cNvSpPr>
          <p:nvPr>
            <p:ph type="title"/>
          </p:nvPr>
        </p:nvSpPr>
        <p:spPr>
          <a:xfrm>
            <a:off x="628650" y="2"/>
            <a:ext cx="8515350" cy="769082"/>
          </a:xfrm>
        </p:spPr>
        <p:txBody>
          <a:bodyPr>
            <a:normAutofit fontScale="90000"/>
          </a:bodyPr>
          <a:lstStyle/>
          <a:p>
            <a:r>
              <a:rPr lang="en-IN" dirty="0"/>
              <a:t>Introduction to Class E Power Amplifier</a:t>
            </a:r>
          </a:p>
        </p:txBody>
      </p:sp>
      <p:sp>
        <p:nvSpPr>
          <p:cNvPr id="4" name="Date Placeholder 3">
            <a:extLst>
              <a:ext uri="{FF2B5EF4-FFF2-40B4-BE49-F238E27FC236}">
                <a16:creationId xmlns:a16="http://schemas.microsoft.com/office/drawing/2014/main" id="{EBA48A7C-DDED-49B1-AF99-A9013B56C3DC}"/>
              </a:ext>
            </a:extLst>
          </p:cNvPr>
          <p:cNvSpPr>
            <a:spLocks noGrp="1"/>
          </p:cNvSpPr>
          <p:nvPr>
            <p:ph type="dt" sz="half" idx="10"/>
          </p:nvPr>
        </p:nvSpPr>
        <p:spPr/>
        <p:txBody>
          <a:bodyPr/>
          <a:lstStyle/>
          <a:p>
            <a:fld id="{1F3FE0A6-3C89-4F9D-86B2-EA563F2B0EDE}" type="datetime1">
              <a:rPr lang="en-IN" smtClean="0"/>
              <a:t>09-09-2019</a:t>
            </a:fld>
            <a:endParaRPr lang="en-IN"/>
          </a:p>
        </p:txBody>
      </p:sp>
      <p:sp>
        <p:nvSpPr>
          <p:cNvPr id="5" name="Slide Number Placeholder 4">
            <a:extLst>
              <a:ext uri="{FF2B5EF4-FFF2-40B4-BE49-F238E27FC236}">
                <a16:creationId xmlns:a16="http://schemas.microsoft.com/office/drawing/2014/main" id="{918DCDB7-0B91-43E3-89FC-769312695B80}"/>
              </a:ext>
            </a:extLst>
          </p:cNvPr>
          <p:cNvSpPr>
            <a:spLocks noGrp="1"/>
          </p:cNvSpPr>
          <p:nvPr>
            <p:ph type="sldNum" sz="quarter" idx="12"/>
          </p:nvPr>
        </p:nvSpPr>
        <p:spPr/>
        <p:txBody>
          <a:bodyPr/>
          <a:lstStyle/>
          <a:p>
            <a:fld id="{2495F090-CA2D-44FF-B42B-1156B48CA943}" type="slidenum">
              <a:rPr lang="en-IN" smtClean="0"/>
              <a:t>56</a:t>
            </a:fld>
            <a:endParaRPr lang="en-IN"/>
          </a:p>
        </p:txBody>
      </p:sp>
      <p:sp>
        <p:nvSpPr>
          <p:cNvPr id="7" name="TextBox 6">
            <a:extLst>
              <a:ext uri="{FF2B5EF4-FFF2-40B4-BE49-F238E27FC236}">
                <a16:creationId xmlns:a16="http://schemas.microsoft.com/office/drawing/2014/main" id="{F30C2270-869D-4DFF-861A-40B527376509}"/>
              </a:ext>
            </a:extLst>
          </p:cNvPr>
          <p:cNvSpPr txBox="1"/>
          <p:nvPr/>
        </p:nvSpPr>
        <p:spPr>
          <a:xfrm>
            <a:off x="628650" y="674703"/>
            <a:ext cx="8276689" cy="369332"/>
          </a:xfrm>
          <a:prstGeom prst="rect">
            <a:avLst/>
          </a:prstGeom>
          <a:noFill/>
        </p:spPr>
        <p:txBody>
          <a:bodyPr wrap="none" rtlCol="0">
            <a:spAutoFit/>
          </a:bodyPr>
          <a:lstStyle/>
          <a:p>
            <a:r>
              <a:rPr lang="en-IN" dirty="0"/>
              <a:t>Goal: to design and simulate Class E Power Amplifier and understand trade-offs</a:t>
            </a:r>
          </a:p>
        </p:txBody>
      </p:sp>
      <p:sp>
        <p:nvSpPr>
          <p:cNvPr id="8" name="TextBox 7">
            <a:extLst>
              <a:ext uri="{FF2B5EF4-FFF2-40B4-BE49-F238E27FC236}">
                <a16:creationId xmlns:a16="http://schemas.microsoft.com/office/drawing/2014/main" id="{60ACC3FD-3E4B-4BBE-9CB0-15E02EF1775A}"/>
              </a:ext>
            </a:extLst>
          </p:cNvPr>
          <p:cNvSpPr txBox="1"/>
          <p:nvPr/>
        </p:nvSpPr>
        <p:spPr>
          <a:xfrm>
            <a:off x="628650" y="1074453"/>
            <a:ext cx="5675593" cy="923330"/>
          </a:xfrm>
          <a:prstGeom prst="rect">
            <a:avLst/>
          </a:prstGeom>
          <a:noFill/>
        </p:spPr>
        <p:txBody>
          <a:bodyPr wrap="none" rtlCol="0">
            <a:spAutoFit/>
          </a:bodyPr>
          <a:lstStyle/>
          <a:p>
            <a:r>
              <a:rPr lang="en-IN" dirty="0"/>
              <a:t>Applications</a:t>
            </a:r>
          </a:p>
          <a:p>
            <a:pPr marL="285750" indent="-285750">
              <a:buFont typeface="Arial" panose="020B0604020202020204" pitchFamily="34" charset="0"/>
              <a:buChar char="•"/>
            </a:pPr>
            <a:r>
              <a:rPr lang="en-IN" dirty="0"/>
              <a:t>High Efficiency DC-DC Converters</a:t>
            </a:r>
          </a:p>
          <a:p>
            <a:pPr marL="285750" indent="-285750">
              <a:buFont typeface="Arial" panose="020B0604020202020204" pitchFamily="34" charset="0"/>
              <a:buChar char="•"/>
            </a:pPr>
            <a:r>
              <a:rPr lang="en-IN" dirty="0"/>
              <a:t>High Efficiency constant envelope power amplifiers</a:t>
            </a:r>
          </a:p>
        </p:txBody>
      </p:sp>
      <p:sp>
        <p:nvSpPr>
          <p:cNvPr id="9" name="TextBox 8">
            <a:extLst>
              <a:ext uri="{FF2B5EF4-FFF2-40B4-BE49-F238E27FC236}">
                <a16:creationId xmlns:a16="http://schemas.microsoft.com/office/drawing/2014/main" id="{747D7D0F-DC59-456B-9447-86538F21FD5B}"/>
              </a:ext>
            </a:extLst>
          </p:cNvPr>
          <p:cNvSpPr txBox="1"/>
          <p:nvPr/>
        </p:nvSpPr>
        <p:spPr>
          <a:xfrm>
            <a:off x="628650" y="2081131"/>
            <a:ext cx="7718844" cy="1200329"/>
          </a:xfrm>
          <a:prstGeom prst="rect">
            <a:avLst/>
          </a:prstGeom>
          <a:noFill/>
        </p:spPr>
        <p:txBody>
          <a:bodyPr wrap="none" rtlCol="0">
            <a:spAutoFit/>
          </a:bodyPr>
          <a:lstStyle/>
          <a:p>
            <a:r>
              <a:rPr lang="en-IN" dirty="0"/>
              <a:t>Operation</a:t>
            </a:r>
          </a:p>
          <a:p>
            <a:pPr marL="285750" indent="-285750">
              <a:buFont typeface="Arial" panose="020B0604020202020204" pitchFamily="34" charset="0"/>
              <a:buChar char="•"/>
            </a:pPr>
            <a:r>
              <a:rPr lang="en-IN" dirty="0"/>
              <a:t>100% Drain Efficiency by removing losses in load network</a:t>
            </a:r>
          </a:p>
          <a:p>
            <a:pPr marL="285750" indent="-285750">
              <a:buFont typeface="Arial" panose="020B0604020202020204" pitchFamily="34" charset="0"/>
              <a:buChar char="•"/>
            </a:pPr>
            <a:r>
              <a:rPr lang="en-IN" dirty="0"/>
              <a:t>Voltage across the device and current through the device in quadrature</a:t>
            </a:r>
          </a:p>
          <a:p>
            <a:pPr marL="285750" indent="-285750">
              <a:buFont typeface="Arial" panose="020B0604020202020204" pitchFamily="34" charset="0"/>
              <a:buChar char="•"/>
            </a:pPr>
            <a:r>
              <a:rPr lang="en-IN" dirty="0"/>
              <a:t>Switch-on of the device is smooth i.e. no power stored in load network</a:t>
            </a:r>
          </a:p>
        </p:txBody>
      </p:sp>
      <p:pic>
        <p:nvPicPr>
          <p:cNvPr id="3" name="Picture 2">
            <a:extLst>
              <a:ext uri="{FF2B5EF4-FFF2-40B4-BE49-F238E27FC236}">
                <a16:creationId xmlns:a16="http://schemas.microsoft.com/office/drawing/2014/main" id="{36BEA7D5-A254-4655-89E4-08A24D4B75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863581" y="4579420"/>
            <a:ext cx="1886477" cy="1699479"/>
          </a:xfrm>
          <a:prstGeom prst="rect">
            <a:avLst/>
          </a:prstGeom>
          <a:ln>
            <a:solidFill>
              <a:schemeClr val="accent1"/>
            </a:solidFill>
          </a:ln>
        </p:spPr>
      </p:pic>
      <p:sp>
        <p:nvSpPr>
          <p:cNvPr id="10" name="TextBox 9">
            <a:extLst>
              <a:ext uri="{FF2B5EF4-FFF2-40B4-BE49-F238E27FC236}">
                <a16:creationId xmlns:a16="http://schemas.microsoft.com/office/drawing/2014/main" id="{8462D316-306E-4077-B613-E5B63E730F3A}"/>
              </a:ext>
            </a:extLst>
          </p:cNvPr>
          <p:cNvSpPr txBox="1"/>
          <p:nvPr/>
        </p:nvSpPr>
        <p:spPr>
          <a:xfrm>
            <a:off x="628650" y="3379091"/>
            <a:ext cx="7654660" cy="1754326"/>
          </a:xfrm>
          <a:prstGeom prst="rect">
            <a:avLst/>
          </a:prstGeom>
          <a:noFill/>
        </p:spPr>
        <p:txBody>
          <a:bodyPr wrap="none" rtlCol="0">
            <a:spAutoFit/>
          </a:bodyPr>
          <a:lstStyle/>
          <a:p>
            <a:r>
              <a:rPr lang="en-IN" dirty="0"/>
              <a:t>Class E Topology</a:t>
            </a:r>
          </a:p>
          <a:p>
            <a:pPr marL="285750" indent="-285750">
              <a:buFont typeface="Arial" panose="020B0604020202020204" pitchFamily="34" charset="0"/>
              <a:buChar char="•"/>
            </a:pPr>
            <a:r>
              <a:rPr lang="en-IN" dirty="0"/>
              <a:t>Load Network consists of shunt capacitor and series tuned LCR circuit</a:t>
            </a:r>
          </a:p>
          <a:p>
            <a:pPr marL="285750" indent="-285750">
              <a:buFont typeface="Arial" panose="020B0604020202020204" pitchFamily="34" charset="0"/>
              <a:buChar char="•"/>
            </a:pPr>
            <a:r>
              <a:rPr lang="en-IN" dirty="0"/>
              <a:t>Assuming Series LC are ideal, the only power dissipation is in the load</a:t>
            </a:r>
          </a:p>
          <a:p>
            <a:pPr marL="285750" indent="-285750">
              <a:buFont typeface="Arial" panose="020B0604020202020204" pitchFamily="34" charset="0"/>
              <a:buChar char="•"/>
            </a:pPr>
            <a:r>
              <a:rPr lang="en-IN" dirty="0"/>
              <a:t>Radio Frequency Choke is the source of Direct Current</a:t>
            </a:r>
          </a:p>
          <a:p>
            <a:pPr marL="285750" indent="-285750">
              <a:buFont typeface="Arial" panose="020B0604020202020204" pitchFamily="34" charset="0"/>
              <a:buChar char="•"/>
            </a:pPr>
            <a:r>
              <a:rPr lang="en-IN" dirty="0"/>
              <a:t>Switch Capacitor combination traps all current harmonics</a:t>
            </a:r>
          </a:p>
          <a:p>
            <a:pPr marL="285750" indent="-285750">
              <a:buFont typeface="Arial" panose="020B0604020202020204" pitchFamily="34" charset="0"/>
              <a:buChar char="•"/>
            </a:pPr>
            <a:r>
              <a:rPr lang="en-IN" dirty="0"/>
              <a:t>Series LC traps all voltage harmonics</a:t>
            </a:r>
          </a:p>
        </p:txBody>
      </p:sp>
    </p:spTree>
    <p:extLst>
      <p:ext uri="{BB962C8B-B14F-4D97-AF65-F5344CB8AC3E}">
        <p14:creationId xmlns:p14="http://schemas.microsoft.com/office/powerpoint/2010/main" val="40489957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781D-4724-4A95-A1FD-430176909A11}"/>
              </a:ext>
            </a:extLst>
          </p:cNvPr>
          <p:cNvSpPr>
            <a:spLocks noGrp="1"/>
          </p:cNvSpPr>
          <p:nvPr>
            <p:ph type="title"/>
          </p:nvPr>
        </p:nvSpPr>
        <p:spPr/>
        <p:txBody>
          <a:bodyPr/>
          <a:lstStyle/>
          <a:p>
            <a:r>
              <a:rPr lang="en-IN" dirty="0"/>
              <a:t>Class E Waveforms</a:t>
            </a:r>
          </a:p>
        </p:txBody>
      </p:sp>
      <p:sp>
        <p:nvSpPr>
          <p:cNvPr id="3" name="Date Placeholder 2">
            <a:extLst>
              <a:ext uri="{FF2B5EF4-FFF2-40B4-BE49-F238E27FC236}">
                <a16:creationId xmlns:a16="http://schemas.microsoft.com/office/drawing/2014/main" id="{7781879E-EB62-40DA-8C71-59A5A23EF56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473B9B37-C4E3-440A-AE41-131806A556AF}"/>
              </a:ext>
            </a:extLst>
          </p:cNvPr>
          <p:cNvSpPr>
            <a:spLocks noGrp="1"/>
          </p:cNvSpPr>
          <p:nvPr>
            <p:ph type="sldNum" sz="quarter" idx="12"/>
          </p:nvPr>
        </p:nvSpPr>
        <p:spPr/>
        <p:txBody>
          <a:bodyPr/>
          <a:lstStyle/>
          <a:p>
            <a:fld id="{2495F090-CA2D-44FF-B42B-1156B48CA943}" type="slidenum">
              <a:rPr lang="en-IN" smtClean="0"/>
              <a:t>57</a:t>
            </a:fld>
            <a:endParaRPr lang="en-IN"/>
          </a:p>
        </p:txBody>
      </p:sp>
      <p:pic>
        <p:nvPicPr>
          <p:cNvPr id="6" name="Picture 5">
            <a:extLst>
              <a:ext uri="{FF2B5EF4-FFF2-40B4-BE49-F238E27FC236}">
                <a16:creationId xmlns:a16="http://schemas.microsoft.com/office/drawing/2014/main" id="{4286FE24-EBC9-479A-96CE-FEFD745608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07872" y="769084"/>
            <a:ext cx="2362405" cy="2545301"/>
          </a:xfrm>
          <a:prstGeom prst="rect">
            <a:avLst/>
          </a:prstGeom>
          <a:ln>
            <a:solidFill>
              <a:schemeClr val="accent1"/>
            </a:solidFill>
          </a:ln>
        </p:spPr>
      </p:pic>
      <p:pic>
        <p:nvPicPr>
          <p:cNvPr id="8" name="Picture 7">
            <a:extLst>
              <a:ext uri="{FF2B5EF4-FFF2-40B4-BE49-F238E27FC236}">
                <a16:creationId xmlns:a16="http://schemas.microsoft.com/office/drawing/2014/main" id="{72FBCBC0-E96D-4AB4-B161-0DD4A2FAA4C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07872" y="3314385"/>
            <a:ext cx="2362074" cy="2128783"/>
          </a:xfrm>
          <a:prstGeom prst="rect">
            <a:avLst/>
          </a:prstGeom>
          <a:ln>
            <a:solidFill>
              <a:schemeClr val="accent1"/>
            </a:solidFill>
          </a:ln>
        </p:spPr>
      </p:pic>
      <p:pic>
        <p:nvPicPr>
          <p:cNvPr id="10" name="Picture 9">
            <a:extLst>
              <a:ext uri="{FF2B5EF4-FFF2-40B4-BE49-F238E27FC236}">
                <a16:creationId xmlns:a16="http://schemas.microsoft.com/office/drawing/2014/main" id="{1B823FA6-ADB5-49C6-97DB-4D7EEA9F1D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872" y="5383394"/>
            <a:ext cx="4412362" cy="952583"/>
          </a:xfrm>
          <a:prstGeom prst="rect">
            <a:avLst/>
          </a:prstGeom>
          <a:ln>
            <a:solidFill>
              <a:schemeClr val="accent1"/>
            </a:solidFill>
          </a:ln>
        </p:spPr>
      </p:pic>
      <p:pic>
        <p:nvPicPr>
          <p:cNvPr id="12" name="Picture 11">
            <a:extLst>
              <a:ext uri="{FF2B5EF4-FFF2-40B4-BE49-F238E27FC236}">
                <a16:creationId xmlns:a16="http://schemas.microsoft.com/office/drawing/2014/main" id="{C9F04BD0-6BA6-40D8-92F1-9AB95BC2FAE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3141639" y="769083"/>
            <a:ext cx="5853136" cy="2480143"/>
          </a:xfrm>
          <a:prstGeom prst="rect">
            <a:avLst/>
          </a:prstGeom>
          <a:ln>
            <a:solidFill>
              <a:schemeClr val="accent1"/>
            </a:solidFill>
          </a:ln>
        </p:spPr>
      </p:pic>
      <p:sp>
        <p:nvSpPr>
          <p:cNvPr id="13" name="TextBox 12">
            <a:extLst>
              <a:ext uri="{FF2B5EF4-FFF2-40B4-BE49-F238E27FC236}">
                <a16:creationId xmlns:a16="http://schemas.microsoft.com/office/drawing/2014/main" id="{5C25B935-3459-4C9D-A506-23B43D76F8AE}"/>
              </a:ext>
            </a:extLst>
          </p:cNvPr>
          <p:cNvSpPr txBox="1"/>
          <p:nvPr/>
        </p:nvSpPr>
        <p:spPr>
          <a:xfrm>
            <a:off x="3069946" y="3812146"/>
            <a:ext cx="5924829" cy="646331"/>
          </a:xfrm>
          <a:prstGeom prst="rect">
            <a:avLst/>
          </a:prstGeom>
          <a:noFill/>
        </p:spPr>
        <p:txBody>
          <a:bodyPr wrap="square" rtlCol="0">
            <a:spAutoFit/>
          </a:bodyPr>
          <a:lstStyle/>
          <a:p>
            <a:r>
              <a:rPr lang="en-IN" dirty="0"/>
              <a:t>Compute Class E Waveforms, design and important parameters</a:t>
            </a:r>
          </a:p>
        </p:txBody>
      </p:sp>
      <p:sp>
        <p:nvSpPr>
          <p:cNvPr id="14" name="Speech Bubble: Oval 13">
            <a:extLst>
              <a:ext uri="{FF2B5EF4-FFF2-40B4-BE49-F238E27FC236}">
                <a16:creationId xmlns:a16="http://schemas.microsoft.com/office/drawing/2014/main" id="{B621BAE3-2150-4AA5-B615-5274C175D3B9}"/>
              </a:ext>
            </a:extLst>
          </p:cNvPr>
          <p:cNvSpPr/>
          <p:nvPr/>
        </p:nvSpPr>
        <p:spPr>
          <a:xfrm>
            <a:off x="3261897" y="3550349"/>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grpSp>
        <p:nvGrpSpPr>
          <p:cNvPr id="15" name="Group 14">
            <a:extLst>
              <a:ext uri="{FF2B5EF4-FFF2-40B4-BE49-F238E27FC236}">
                <a16:creationId xmlns:a16="http://schemas.microsoft.com/office/drawing/2014/main" id="{89D1EE54-4AE2-4767-A0CA-8DA3958B4279}"/>
              </a:ext>
            </a:extLst>
          </p:cNvPr>
          <p:cNvGrpSpPr/>
          <p:nvPr/>
        </p:nvGrpSpPr>
        <p:grpSpPr>
          <a:xfrm>
            <a:off x="5595455" y="4616584"/>
            <a:ext cx="2592018" cy="942553"/>
            <a:chOff x="1580086" y="4618233"/>
            <a:chExt cx="1953087" cy="710214"/>
          </a:xfrm>
        </p:grpSpPr>
        <p:sp>
          <p:nvSpPr>
            <p:cNvPr id="16" name="Rectangle: Rounded Corners 15">
              <a:extLst>
                <a:ext uri="{FF2B5EF4-FFF2-40B4-BE49-F238E27FC236}">
                  <a16:creationId xmlns:a16="http://schemas.microsoft.com/office/drawing/2014/main" id="{A99687AF-854B-4C09-9801-1D694E5523D9}"/>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7" name="Group 16">
              <a:extLst>
                <a:ext uri="{FF2B5EF4-FFF2-40B4-BE49-F238E27FC236}">
                  <a16:creationId xmlns:a16="http://schemas.microsoft.com/office/drawing/2014/main" id="{D28BC067-E400-4BB4-9679-F9D09CDE938B}"/>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45" name="Freeform: Shape 44">
                <a:extLst>
                  <a:ext uri="{FF2B5EF4-FFF2-40B4-BE49-F238E27FC236}">
                    <a16:creationId xmlns:a16="http://schemas.microsoft.com/office/drawing/2014/main" id="{92598065-E340-486D-91A3-179D5EC8FF65}"/>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280F2D55-F583-40B2-A158-C4532356B17A}"/>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Freeform: Shape 46">
                <a:extLst>
                  <a:ext uri="{FF2B5EF4-FFF2-40B4-BE49-F238E27FC236}">
                    <a16:creationId xmlns:a16="http://schemas.microsoft.com/office/drawing/2014/main" id="{88872ECF-AD19-431E-AC76-4B500E0C8675}"/>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Freeform: Shape 47">
                <a:extLst>
                  <a:ext uri="{FF2B5EF4-FFF2-40B4-BE49-F238E27FC236}">
                    <a16:creationId xmlns:a16="http://schemas.microsoft.com/office/drawing/2014/main" id="{60676D1C-FF23-480A-AB56-5C1C8B7C5CF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Freeform: Shape 48">
                <a:extLst>
                  <a:ext uri="{FF2B5EF4-FFF2-40B4-BE49-F238E27FC236}">
                    <a16:creationId xmlns:a16="http://schemas.microsoft.com/office/drawing/2014/main" id="{470DB9C8-6B5F-4789-AC08-0CA416565A3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Freeform: Shape 49">
                <a:extLst>
                  <a:ext uri="{FF2B5EF4-FFF2-40B4-BE49-F238E27FC236}">
                    <a16:creationId xmlns:a16="http://schemas.microsoft.com/office/drawing/2014/main" id="{7CFC1D2F-5731-4DD2-91D9-DADFEBF5537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Freeform: Shape 50">
                <a:extLst>
                  <a:ext uri="{FF2B5EF4-FFF2-40B4-BE49-F238E27FC236}">
                    <a16:creationId xmlns:a16="http://schemas.microsoft.com/office/drawing/2014/main" id="{F8B003BE-E369-47CD-BC42-75C322C6D8AA}"/>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8" name="Group 17">
              <a:extLst>
                <a:ext uri="{FF2B5EF4-FFF2-40B4-BE49-F238E27FC236}">
                  <a16:creationId xmlns:a16="http://schemas.microsoft.com/office/drawing/2014/main" id="{82BA17FB-C550-46F8-9E59-714E0E50AE7B}"/>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8" name="Freeform: Shape 37">
                <a:extLst>
                  <a:ext uri="{FF2B5EF4-FFF2-40B4-BE49-F238E27FC236}">
                    <a16:creationId xmlns:a16="http://schemas.microsoft.com/office/drawing/2014/main" id="{C6C68013-A9F9-4FD2-84A5-1E087AE2B057}"/>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47497465-C85B-4D2A-90B3-C7CF68881379}"/>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908A5B5D-18EB-4F52-9834-7966FCE01F2B}"/>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EE504571-2FCF-4B33-B024-316C3190CF53}"/>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49E024F6-8EFC-4CDE-A92E-3573819BDCED}"/>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288DA95C-B468-4C5D-A87C-5DA6B05637E2}"/>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D635EDC0-DCC0-4FDA-AAAA-8ACA70F71B04}"/>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9" name="Group 18">
              <a:extLst>
                <a:ext uri="{FF2B5EF4-FFF2-40B4-BE49-F238E27FC236}">
                  <a16:creationId xmlns:a16="http://schemas.microsoft.com/office/drawing/2014/main" id="{0A383651-850A-4F7F-A39E-00230658925A}"/>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31" name="Freeform: Shape 30">
                <a:extLst>
                  <a:ext uri="{FF2B5EF4-FFF2-40B4-BE49-F238E27FC236}">
                    <a16:creationId xmlns:a16="http://schemas.microsoft.com/office/drawing/2014/main" id="{BC8230EE-FA38-449A-92CA-5ADC8577AFBE}"/>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B176B908-AFAA-4573-989B-7222D6D986B5}"/>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CCD801E4-58A7-43E5-8A65-D6044A471B80}"/>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A949FAF0-DC28-4DAB-8443-0A053920A355}"/>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D1B0A0D8-D263-45F9-9AA2-D828B76C798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7604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8B408257-FA90-4213-BFAE-E0BF283513C1}"/>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FB457"/>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7079CAB7-3A35-4596-ABDF-E729E22A1DEA}"/>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0" name="Group 19">
              <a:extLst>
                <a:ext uri="{FF2B5EF4-FFF2-40B4-BE49-F238E27FC236}">
                  <a16:creationId xmlns:a16="http://schemas.microsoft.com/office/drawing/2014/main" id="{48E6FCC2-4052-4C36-BB38-0F916616A879}"/>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24" name="Freeform: Shape 23">
                <a:extLst>
                  <a:ext uri="{FF2B5EF4-FFF2-40B4-BE49-F238E27FC236}">
                    <a16:creationId xmlns:a16="http://schemas.microsoft.com/office/drawing/2014/main" id="{986E8DDC-F5B3-4FF9-BE40-CD1A9CD2272F}"/>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1E070265-0847-47B6-9414-DF9B427CA254}"/>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E6942895-5CF4-43F5-8AED-E1CE2CCCC0EC}"/>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2FE5E41D-CD34-4260-A04F-12EA0C5FE2D2}"/>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CC6A25A6-F89A-442F-B89E-EF41FEAB1E80}"/>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0DD732D5-9C67-4A5D-B177-AD7C039EF7A5}"/>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0DD1BC59-D157-4100-B68F-BFC62D9406DC}"/>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1" name="Group 20">
              <a:extLst>
                <a:ext uri="{FF2B5EF4-FFF2-40B4-BE49-F238E27FC236}">
                  <a16:creationId xmlns:a16="http://schemas.microsoft.com/office/drawing/2014/main" id="{14D2C139-1892-478D-82A6-4E916906DA0A}"/>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22" name="Oval 21">
                <a:extLst>
                  <a:ext uri="{FF2B5EF4-FFF2-40B4-BE49-F238E27FC236}">
                    <a16:creationId xmlns:a16="http://schemas.microsoft.com/office/drawing/2014/main" id="{D0AAC370-75C4-4B27-98B1-2D21DBA60B21}"/>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303C013E-C592-4C62-A3E3-73C17D915169}"/>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2140456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207D-E970-4650-9C6F-82084183AF9E}"/>
              </a:ext>
            </a:extLst>
          </p:cNvPr>
          <p:cNvSpPr>
            <a:spLocks noGrp="1"/>
          </p:cNvSpPr>
          <p:nvPr>
            <p:ph type="title"/>
          </p:nvPr>
        </p:nvSpPr>
        <p:spPr>
          <a:xfrm>
            <a:off x="628649" y="2"/>
            <a:ext cx="8320041" cy="769082"/>
          </a:xfrm>
        </p:spPr>
        <p:txBody>
          <a:bodyPr>
            <a:normAutofit fontScale="90000"/>
          </a:bodyPr>
          <a:lstStyle/>
          <a:p>
            <a:r>
              <a:rPr lang="en-IN" dirty="0"/>
              <a:t>ADS Schematic for Class E Simulation</a:t>
            </a:r>
          </a:p>
        </p:txBody>
      </p:sp>
      <p:sp>
        <p:nvSpPr>
          <p:cNvPr id="3" name="Date Placeholder 2">
            <a:extLst>
              <a:ext uri="{FF2B5EF4-FFF2-40B4-BE49-F238E27FC236}">
                <a16:creationId xmlns:a16="http://schemas.microsoft.com/office/drawing/2014/main" id="{CDED0AC4-0D78-4590-9372-CBC0E744FE0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B481D6AB-D38E-4B42-A007-E55779985E8D}"/>
              </a:ext>
            </a:extLst>
          </p:cNvPr>
          <p:cNvSpPr>
            <a:spLocks noGrp="1"/>
          </p:cNvSpPr>
          <p:nvPr>
            <p:ph type="sldNum" sz="quarter" idx="12"/>
          </p:nvPr>
        </p:nvSpPr>
        <p:spPr/>
        <p:txBody>
          <a:bodyPr/>
          <a:lstStyle/>
          <a:p>
            <a:fld id="{2495F090-CA2D-44FF-B42B-1156B48CA943}" type="slidenum">
              <a:rPr lang="en-IN" smtClean="0"/>
              <a:t>58</a:t>
            </a:fld>
            <a:endParaRPr lang="en-IN"/>
          </a:p>
        </p:txBody>
      </p:sp>
      <p:pic>
        <p:nvPicPr>
          <p:cNvPr id="6" name="Picture 5">
            <a:extLst>
              <a:ext uri="{FF2B5EF4-FFF2-40B4-BE49-F238E27FC236}">
                <a16:creationId xmlns:a16="http://schemas.microsoft.com/office/drawing/2014/main" id="{25374BAF-5167-418B-A26E-632DE4EE7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440" y="2028448"/>
            <a:ext cx="6660457" cy="4008467"/>
          </a:xfrm>
          <a:prstGeom prst="rect">
            <a:avLst/>
          </a:prstGeom>
          <a:ln>
            <a:solidFill>
              <a:srgbClr val="0070C0"/>
            </a:solidFill>
          </a:ln>
        </p:spPr>
      </p:pic>
      <p:sp>
        <p:nvSpPr>
          <p:cNvPr id="7" name="TextBox 6">
            <a:extLst>
              <a:ext uri="{FF2B5EF4-FFF2-40B4-BE49-F238E27FC236}">
                <a16:creationId xmlns:a16="http://schemas.microsoft.com/office/drawing/2014/main" id="{48BF61EA-E613-4620-8B57-45CE331DA70C}"/>
              </a:ext>
            </a:extLst>
          </p:cNvPr>
          <p:cNvSpPr txBox="1"/>
          <p:nvPr/>
        </p:nvSpPr>
        <p:spPr>
          <a:xfrm>
            <a:off x="628649" y="1026193"/>
            <a:ext cx="8320041" cy="923330"/>
          </a:xfrm>
          <a:prstGeom prst="rect">
            <a:avLst/>
          </a:prstGeom>
          <a:noFill/>
        </p:spPr>
        <p:txBody>
          <a:bodyPr wrap="square" rtlCol="0">
            <a:spAutoFit/>
          </a:bodyPr>
          <a:lstStyle/>
          <a:p>
            <a:r>
              <a:rPr lang="en-IN" dirty="0"/>
              <a:t>Setup Class E amplifier as shown in figure. Set Harmonic Balance Controller as shown. Simulate and plot Class E waveforms. Tabulate Drain Efficiency and Output Power</a:t>
            </a:r>
          </a:p>
        </p:txBody>
      </p:sp>
      <p:sp>
        <p:nvSpPr>
          <p:cNvPr id="8" name="Speech Bubble: Oval 7">
            <a:extLst>
              <a:ext uri="{FF2B5EF4-FFF2-40B4-BE49-F238E27FC236}">
                <a16:creationId xmlns:a16="http://schemas.microsoft.com/office/drawing/2014/main" id="{DCEE7555-2D7B-4773-9D94-4FE0709DCEDC}"/>
              </a:ext>
            </a:extLst>
          </p:cNvPr>
          <p:cNvSpPr/>
          <p:nvPr/>
        </p:nvSpPr>
        <p:spPr>
          <a:xfrm>
            <a:off x="967868" y="736608"/>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Tree>
    <p:extLst>
      <p:ext uri="{BB962C8B-B14F-4D97-AF65-F5344CB8AC3E}">
        <p14:creationId xmlns:p14="http://schemas.microsoft.com/office/powerpoint/2010/main" val="22087641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0516-4E31-430A-9635-E3004BEDBB38}"/>
              </a:ext>
            </a:extLst>
          </p:cNvPr>
          <p:cNvSpPr>
            <a:spLocks noGrp="1"/>
          </p:cNvSpPr>
          <p:nvPr>
            <p:ph type="title"/>
          </p:nvPr>
        </p:nvSpPr>
        <p:spPr/>
        <p:txBody>
          <a:bodyPr>
            <a:normAutofit fontScale="90000"/>
          </a:bodyPr>
          <a:lstStyle/>
          <a:p>
            <a:r>
              <a:rPr lang="en-IN" dirty="0"/>
              <a:t>Simulated Waveforms of Class E PA</a:t>
            </a:r>
          </a:p>
        </p:txBody>
      </p:sp>
      <p:sp>
        <p:nvSpPr>
          <p:cNvPr id="3" name="Date Placeholder 2">
            <a:extLst>
              <a:ext uri="{FF2B5EF4-FFF2-40B4-BE49-F238E27FC236}">
                <a16:creationId xmlns:a16="http://schemas.microsoft.com/office/drawing/2014/main" id="{2DD5A9C0-41AF-48D6-9633-C25C264F8C8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FF5975D-F45B-47B3-B7B6-93BE53A18F88}"/>
              </a:ext>
            </a:extLst>
          </p:cNvPr>
          <p:cNvSpPr>
            <a:spLocks noGrp="1"/>
          </p:cNvSpPr>
          <p:nvPr>
            <p:ph type="sldNum" sz="quarter" idx="12"/>
          </p:nvPr>
        </p:nvSpPr>
        <p:spPr/>
        <p:txBody>
          <a:bodyPr/>
          <a:lstStyle/>
          <a:p>
            <a:fld id="{2495F090-CA2D-44FF-B42B-1156B48CA943}" type="slidenum">
              <a:rPr lang="en-IN" smtClean="0"/>
              <a:t>59</a:t>
            </a:fld>
            <a:endParaRPr lang="en-IN"/>
          </a:p>
        </p:txBody>
      </p:sp>
      <p:pic>
        <p:nvPicPr>
          <p:cNvPr id="6" name="Picture 5">
            <a:extLst>
              <a:ext uri="{FF2B5EF4-FFF2-40B4-BE49-F238E27FC236}">
                <a16:creationId xmlns:a16="http://schemas.microsoft.com/office/drawing/2014/main" id="{8C5280EB-A486-4AF2-8546-02C34EF29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453" y="707382"/>
            <a:ext cx="7338696" cy="2857748"/>
          </a:xfrm>
          <a:prstGeom prst="rect">
            <a:avLst/>
          </a:prstGeom>
          <a:ln>
            <a:solidFill>
              <a:srgbClr val="0070C0"/>
            </a:solidFill>
          </a:ln>
        </p:spPr>
      </p:pic>
      <p:pic>
        <p:nvPicPr>
          <p:cNvPr id="8" name="Picture 7">
            <a:extLst>
              <a:ext uri="{FF2B5EF4-FFF2-40B4-BE49-F238E27FC236}">
                <a16:creationId xmlns:a16="http://schemas.microsoft.com/office/drawing/2014/main" id="{D650711B-5183-4805-AB22-1B833110D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911" y="3642073"/>
            <a:ext cx="6850974" cy="2667231"/>
          </a:xfrm>
          <a:prstGeom prst="rect">
            <a:avLst/>
          </a:prstGeom>
          <a:ln>
            <a:solidFill>
              <a:srgbClr val="0070C0"/>
            </a:solidFill>
          </a:ln>
        </p:spPr>
      </p:pic>
    </p:spTree>
    <p:extLst>
      <p:ext uri="{BB962C8B-B14F-4D97-AF65-F5344CB8AC3E}">
        <p14:creationId xmlns:p14="http://schemas.microsoft.com/office/powerpoint/2010/main" val="3825340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70246-8670-40E2-91F3-E3B5D51BD3B7}"/>
              </a:ext>
            </a:extLst>
          </p:cNvPr>
          <p:cNvSpPr>
            <a:spLocks noGrp="1"/>
          </p:cNvSpPr>
          <p:nvPr>
            <p:ph type="title"/>
          </p:nvPr>
        </p:nvSpPr>
        <p:spPr/>
        <p:txBody>
          <a:bodyPr/>
          <a:lstStyle/>
          <a:p>
            <a:r>
              <a:rPr lang="en-IN" dirty="0"/>
              <a:t>Overview-Layout</a:t>
            </a:r>
          </a:p>
        </p:txBody>
      </p:sp>
      <p:sp>
        <p:nvSpPr>
          <p:cNvPr id="3" name="Date Placeholder 2">
            <a:extLst>
              <a:ext uri="{FF2B5EF4-FFF2-40B4-BE49-F238E27FC236}">
                <a16:creationId xmlns:a16="http://schemas.microsoft.com/office/drawing/2014/main" id="{6924CAF7-DB26-4D15-854E-F6CD37A7FDAF}"/>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4CE0516-7B29-4BCB-AA6A-98C9F086FC9C}"/>
              </a:ext>
            </a:extLst>
          </p:cNvPr>
          <p:cNvSpPr>
            <a:spLocks noGrp="1"/>
          </p:cNvSpPr>
          <p:nvPr>
            <p:ph type="sldNum" sz="quarter" idx="12"/>
          </p:nvPr>
        </p:nvSpPr>
        <p:spPr/>
        <p:txBody>
          <a:bodyPr/>
          <a:lstStyle/>
          <a:p>
            <a:fld id="{2495F090-CA2D-44FF-B42B-1156B48CA943}" type="slidenum">
              <a:rPr lang="en-IN" smtClean="0"/>
              <a:t>6</a:t>
            </a:fld>
            <a:endParaRPr lang="en-IN"/>
          </a:p>
        </p:txBody>
      </p:sp>
      <p:grpSp>
        <p:nvGrpSpPr>
          <p:cNvPr id="19" name="Group 18">
            <a:extLst>
              <a:ext uri="{FF2B5EF4-FFF2-40B4-BE49-F238E27FC236}">
                <a16:creationId xmlns:a16="http://schemas.microsoft.com/office/drawing/2014/main" id="{034C039D-7D9B-491A-8C03-83FCBA336D90}"/>
              </a:ext>
            </a:extLst>
          </p:cNvPr>
          <p:cNvGrpSpPr/>
          <p:nvPr/>
        </p:nvGrpSpPr>
        <p:grpSpPr>
          <a:xfrm>
            <a:off x="726668" y="1275111"/>
            <a:ext cx="8301922" cy="3268899"/>
            <a:chOff x="762179" y="769084"/>
            <a:chExt cx="8301922" cy="3268899"/>
          </a:xfrm>
        </p:grpSpPr>
        <p:sp>
          <p:nvSpPr>
            <p:cNvPr id="5" name="TextBox 4">
              <a:extLst>
                <a:ext uri="{FF2B5EF4-FFF2-40B4-BE49-F238E27FC236}">
                  <a16:creationId xmlns:a16="http://schemas.microsoft.com/office/drawing/2014/main" id="{9A1E6712-DB1D-43FA-85E8-AC06F3AB2FBF}"/>
                </a:ext>
              </a:extLst>
            </p:cNvPr>
            <p:cNvSpPr txBox="1"/>
            <p:nvPr/>
          </p:nvSpPr>
          <p:spPr>
            <a:xfrm>
              <a:off x="762179" y="991517"/>
              <a:ext cx="2522559" cy="646331"/>
            </a:xfrm>
            <a:prstGeom prst="rect">
              <a:avLst/>
            </a:prstGeom>
            <a:noFill/>
          </p:spPr>
          <p:txBody>
            <a:bodyPr wrap="square" rtlCol="0">
              <a:spAutoFit/>
            </a:bodyPr>
            <a:lstStyle/>
            <a:p>
              <a:r>
                <a:rPr lang="en-IN" dirty="0"/>
                <a:t>Import from and Export to major file formats</a:t>
              </a:r>
            </a:p>
          </p:txBody>
        </p:sp>
        <p:sp>
          <p:nvSpPr>
            <p:cNvPr id="6" name="Speech Bubble: Oval 5">
              <a:extLst>
                <a:ext uri="{FF2B5EF4-FFF2-40B4-BE49-F238E27FC236}">
                  <a16:creationId xmlns:a16="http://schemas.microsoft.com/office/drawing/2014/main" id="{089CE09C-8917-4453-A577-1B09D4AAB6F5}"/>
                </a:ext>
              </a:extLst>
            </p:cNvPr>
            <p:cNvSpPr/>
            <p:nvPr/>
          </p:nvSpPr>
          <p:spPr>
            <a:xfrm>
              <a:off x="983414" y="769084"/>
              <a:ext cx="632321"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10</a:t>
              </a:r>
            </a:p>
          </p:txBody>
        </p:sp>
        <p:pic>
          <p:nvPicPr>
            <p:cNvPr id="8" name="Picture 7">
              <a:extLst>
                <a:ext uri="{FF2B5EF4-FFF2-40B4-BE49-F238E27FC236}">
                  <a16:creationId xmlns:a16="http://schemas.microsoft.com/office/drawing/2014/main" id="{F990350E-5002-4698-91D5-27E3C5E9B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117" y="1690820"/>
              <a:ext cx="1676545" cy="2347163"/>
            </a:xfrm>
            <a:prstGeom prst="rect">
              <a:avLst/>
            </a:prstGeom>
            <a:ln>
              <a:solidFill>
                <a:schemeClr val="accent1"/>
              </a:solidFill>
            </a:ln>
          </p:spPr>
        </p:pic>
        <p:pic>
          <p:nvPicPr>
            <p:cNvPr id="10" name="Picture 9">
              <a:extLst>
                <a:ext uri="{FF2B5EF4-FFF2-40B4-BE49-F238E27FC236}">
                  <a16:creationId xmlns:a16="http://schemas.microsoft.com/office/drawing/2014/main" id="{AD5BAA29-4ED3-4834-A26D-5DD6C77B4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423" y="1690820"/>
              <a:ext cx="1813717" cy="1889924"/>
            </a:xfrm>
            <a:prstGeom prst="rect">
              <a:avLst/>
            </a:prstGeom>
            <a:ln>
              <a:solidFill>
                <a:schemeClr val="accent1"/>
              </a:solidFill>
            </a:ln>
          </p:spPr>
        </p:pic>
        <p:sp>
          <p:nvSpPr>
            <p:cNvPr id="11" name="TextBox 10">
              <a:extLst>
                <a:ext uri="{FF2B5EF4-FFF2-40B4-BE49-F238E27FC236}">
                  <a16:creationId xmlns:a16="http://schemas.microsoft.com/office/drawing/2014/main" id="{92641C8F-6874-4FD8-B776-72D67B4248CD}"/>
                </a:ext>
              </a:extLst>
            </p:cNvPr>
            <p:cNvSpPr txBox="1"/>
            <p:nvPr/>
          </p:nvSpPr>
          <p:spPr>
            <a:xfrm>
              <a:off x="5211371" y="1058669"/>
              <a:ext cx="3852730" cy="369332"/>
            </a:xfrm>
            <a:prstGeom prst="rect">
              <a:avLst/>
            </a:prstGeom>
            <a:noFill/>
          </p:spPr>
          <p:txBody>
            <a:bodyPr wrap="square" rtlCol="0">
              <a:spAutoFit/>
            </a:bodyPr>
            <a:lstStyle/>
            <a:p>
              <a:r>
                <a:rPr lang="en-IN" dirty="0"/>
                <a:t>Schematic Awareness (connectivity)</a:t>
              </a:r>
            </a:p>
          </p:txBody>
        </p:sp>
        <p:sp>
          <p:nvSpPr>
            <p:cNvPr id="12" name="Speech Bubble: Oval 11">
              <a:extLst>
                <a:ext uri="{FF2B5EF4-FFF2-40B4-BE49-F238E27FC236}">
                  <a16:creationId xmlns:a16="http://schemas.microsoft.com/office/drawing/2014/main" id="{16A30F2E-0F90-4EDA-8DDE-9FE9154785F5}"/>
                </a:ext>
              </a:extLst>
            </p:cNvPr>
            <p:cNvSpPr/>
            <p:nvPr/>
          </p:nvSpPr>
          <p:spPr>
            <a:xfrm>
              <a:off x="5432606" y="783425"/>
              <a:ext cx="632321"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11</a:t>
              </a:r>
            </a:p>
          </p:txBody>
        </p:sp>
        <p:sp>
          <p:nvSpPr>
            <p:cNvPr id="13" name="TextBox 12">
              <a:extLst>
                <a:ext uri="{FF2B5EF4-FFF2-40B4-BE49-F238E27FC236}">
                  <a16:creationId xmlns:a16="http://schemas.microsoft.com/office/drawing/2014/main" id="{A9A6FF94-08E8-4709-942E-0222EBB1DA47}"/>
                </a:ext>
              </a:extLst>
            </p:cNvPr>
            <p:cNvSpPr txBox="1"/>
            <p:nvPr/>
          </p:nvSpPr>
          <p:spPr>
            <a:xfrm>
              <a:off x="5211371" y="1717586"/>
              <a:ext cx="3852730" cy="646331"/>
            </a:xfrm>
            <a:prstGeom prst="rect">
              <a:avLst/>
            </a:prstGeom>
            <a:noFill/>
          </p:spPr>
          <p:txBody>
            <a:bodyPr wrap="square" rtlCol="0">
              <a:spAutoFit/>
            </a:bodyPr>
            <a:lstStyle/>
            <a:p>
              <a:r>
                <a:rPr lang="en-IN" dirty="0"/>
                <a:t>Electrical Connectivity for detecting Opens and Shorts</a:t>
              </a:r>
            </a:p>
          </p:txBody>
        </p:sp>
        <p:sp>
          <p:nvSpPr>
            <p:cNvPr id="14" name="Speech Bubble: Oval 13">
              <a:extLst>
                <a:ext uri="{FF2B5EF4-FFF2-40B4-BE49-F238E27FC236}">
                  <a16:creationId xmlns:a16="http://schemas.microsoft.com/office/drawing/2014/main" id="{6644D4AD-8DE0-41B2-A54C-2C99ECD9658E}"/>
                </a:ext>
              </a:extLst>
            </p:cNvPr>
            <p:cNvSpPr/>
            <p:nvPr/>
          </p:nvSpPr>
          <p:spPr>
            <a:xfrm>
              <a:off x="5469595" y="1442342"/>
              <a:ext cx="632321"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12</a:t>
              </a:r>
            </a:p>
          </p:txBody>
        </p:sp>
        <p:sp>
          <p:nvSpPr>
            <p:cNvPr id="15" name="TextBox 14">
              <a:extLst>
                <a:ext uri="{FF2B5EF4-FFF2-40B4-BE49-F238E27FC236}">
                  <a16:creationId xmlns:a16="http://schemas.microsoft.com/office/drawing/2014/main" id="{A6FFAB02-A6B4-4287-B441-0220B01448EB}"/>
                </a:ext>
              </a:extLst>
            </p:cNvPr>
            <p:cNvSpPr txBox="1"/>
            <p:nvPr/>
          </p:nvSpPr>
          <p:spPr>
            <a:xfrm>
              <a:off x="5211371" y="2661909"/>
              <a:ext cx="1952909" cy="369332"/>
            </a:xfrm>
            <a:prstGeom prst="rect">
              <a:avLst/>
            </a:prstGeom>
            <a:noFill/>
          </p:spPr>
          <p:txBody>
            <a:bodyPr wrap="square" rtlCol="0">
              <a:spAutoFit/>
            </a:bodyPr>
            <a:lstStyle/>
            <a:p>
              <a:r>
                <a:rPr lang="en-IN" dirty="0"/>
                <a:t>3D Visualization</a:t>
              </a:r>
            </a:p>
          </p:txBody>
        </p:sp>
        <p:sp>
          <p:nvSpPr>
            <p:cNvPr id="16" name="Speech Bubble: Oval 15">
              <a:extLst>
                <a:ext uri="{FF2B5EF4-FFF2-40B4-BE49-F238E27FC236}">
                  <a16:creationId xmlns:a16="http://schemas.microsoft.com/office/drawing/2014/main" id="{3FBC619D-F002-46A0-B8C7-C95B144813CE}"/>
                </a:ext>
              </a:extLst>
            </p:cNvPr>
            <p:cNvSpPr/>
            <p:nvPr/>
          </p:nvSpPr>
          <p:spPr>
            <a:xfrm>
              <a:off x="5469595" y="2386665"/>
              <a:ext cx="632321"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13</a:t>
              </a:r>
            </a:p>
          </p:txBody>
        </p:sp>
        <p:pic>
          <p:nvPicPr>
            <p:cNvPr id="18" name="Picture 17">
              <a:extLst>
                <a:ext uri="{FF2B5EF4-FFF2-40B4-BE49-F238E27FC236}">
                  <a16:creationId xmlns:a16="http://schemas.microsoft.com/office/drawing/2014/main" id="{C9B17C18-9321-4A26-A2E3-7FFE1865B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3252" y="2717024"/>
              <a:ext cx="1074513" cy="259102"/>
            </a:xfrm>
            <a:prstGeom prst="rect">
              <a:avLst/>
            </a:prstGeom>
            <a:ln>
              <a:solidFill>
                <a:schemeClr val="accent1"/>
              </a:solidFill>
            </a:ln>
          </p:spPr>
        </p:pic>
      </p:grpSp>
    </p:spTree>
    <p:extLst>
      <p:ext uri="{BB962C8B-B14F-4D97-AF65-F5344CB8AC3E}">
        <p14:creationId xmlns:p14="http://schemas.microsoft.com/office/powerpoint/2010/main" val="3423340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DFD868-3842-459C-A78A-ACB83D1D921D}"/>
              </a:ext>
            </a:extLst>
          </p:cNvPr>
          <p:cNvSpPr>
            <a:spLocks noGrp="1"/>
          </p:cNvSpPr>
          <p:nvPr>
            <p:ph type="ctrTitle"/>
          </p:nvPr>
        </p:nvSpPr>
        <p:spPr/>
        <p:txBody>
          <a:bodyPr>
            <a:normAutofit/>
          </a:bodyPr>
          <a:lstStyle/>
          <a:p>
            <a:r>
              <a:rPr lang="en-IN" dirty="0"/>
              <a:t>Exercise 9: Ptolemy Simulations</a:t>
            </a:r>
          </a:p>
        </p:txBody>
      </p:sp>
      <p:sp>
        <p:nvSpPr>
          <p:cNvPr id="6" name="Subtitle 5">
            <a:extLst>
              <a:ext uri="{FF2B5EF4-FFF2-40B4-BE49-F238E27FC236}">
                <a16:creationId xmlns:a16="http://schemas.microsoft.com/office/drawing/2014/main" id="{333317CE-4E9C-4FEF-A3EF-D29EC336B6AA}"/>
              </a:ext>
            </a:extLst>
          </p:cNvPr>
          <p:cNvSpPr>
            <a:spLocks noGrp="1"/>
          </p:cNvSpPr>
          <p:nvPr>
            <p:ph type="subTitle" idx="1"/>
          </p:nvPr>
        </p:nvSpPr>
        <p:spPr>
          <a:xfrm>
            <a:off x="685800" y="4354024"/>
            <a:ext cx="7801252" cy="1547522"/>
          </a:xfrm>
        </p:spPr>
        <p:txBody>
          <a:bodyPr>
            <a:normAutofit fontScale="85000" lnSpcReduction="10000"/>
          </a:bodyPr>
          <a:lstStyle/>
          <a:p>
            <a:r>
              <a:rPr lang="en-IN" dirty="0"/>
              <a:t>In this exercise, we will learn to</a:t>
            </a:r>
          </a:p>
          <a:p>
            <a:pPr marL="342900" indent="-342900">
              <a:buFont typeface="Arial" panose="020B0604020202020204" pitchFamily="34" charset="0"/>
              <a:buChar char="•"/>
            </a:pPr>
            <a:r>
              <a:rPr lang="en-IN" dirty="0"/>
              <a:t>Design QPSK Source</a:t>
            </a:r>
          </a:p>
          <a:p>
            <a:pPr marL="342900" indent="-342900">
              <a:buFont typeface="Arial" panose="020B0604020202020204" pitchFamily="34" charset="0"/>
              <a:buChar char="•"/>
            </a:pPr>
            <a:r>
              <a:rPr lang="en-IN" dirty="0"/>
              <a:t>Plot various constellations</a:t>
            </a:r>
          </a:p>
          <a:p>
            <a:pPr marL="342900" indent="-342900">
              <a:buFont typeface="Arial" panose="020B0604020202020204" pitchFamily="34" charset="0"/>
              <a:buChar char="•"/>
            </a:pPr>
            <a:r>
              <a:rPr lang="en-IN" dirty="0"/>
              <a:t>Study the effect of VCO Phase Noise on Demodulated Signal</a:t>
            </a:r>
          </a:p>
        </p:txBody>
      </p:sp>
      <p:sp>
        <p:nvSpPr>
          <p:cNvPr id="3" name="Date Placeholder 2">
            <a:extLst>
              <a:ext uri="{FF2B5EF4-FFF2-40B4-BE49-F238E27FC236}">
                <a16:creationId xmlns:a16="http://schemas.microsoft.com/office/drawing/2014/main" id="{80BE8BF2-9549-4D09-8AC6-88C7AAC894C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29D0E29-CEE6-4403-9BB6-F8560CB8BCC8}"/>
              </a:ext>
            </a:extLst>
          </p:cNvPr>
          <p:cNvSpPr>
            <a:spLocks noGrp="1"/>
          </p:cNvSpPr>
          <p:nvPr>
            <p:ph type="sldNum" sz="quarter" idx="12"/>
          </p:nvPr>
        </p:nvSpPr>
        <p:spPr/>
        <p:txBody>
          <a:bodyPr/>
          <a:lstStyle/>
          <a:p>
            <a:fld id="{2495F090-CA2D-44FF-B42B-1156B48CA943}" type="slidenum">
              <a:rPr lang="en-IN" smtClean="0"/>
              <a:t>60</a:t>
            </a:fld>
            <a:endParaRPr lang="en-IN"/>
          </a:p>
        </p:txBody>
      </p:sp>
    </p:spTree>
    <p:extLst>
      <p:ext uri="{BB962C8B-B14F-4D97-AF65-F5344CB8AC3E}">
        <p14:creationId xmlns:p14="http://schemas.microsoft.com/office/powerpoint/2010/main" val="262728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D7745A-BB4A-416E-9C0E-83214B1F9B80}"/>
              </a:ext>
            </a:extLst>
          </p:cNvPr>
          <p:cNvSpPr>
            <a:spLocks noGrp="1"/>
          </p:cNvSpPr>
          <p:nvPr>
            <p:ph type="title"/>
          </p:nvPr>
        </p:nvSpPr>
        <p:spPr/>
        <p:txBody>
          <a:bodyPr/>
          <a:lstStyle/>
          <a:p>
            <a:r>
              <a:rPr lang="en-IN" dirty="0"/>
              <a:t>QPSK Source</a:t>
            </a:r>
          </a:p>
        </p:txBody>
      </p:sp>
      <p:sp>
        <p:nvSpPr>
          <p:cNvPr id="4" name="Date Placeholder 3">
            <a:extLst>
              <a:ext uri="{FF2B5EF4-FFF2-40B4-BE49-F238E27FC236}">
                <a16:creationId xmlns:a16="http://schemas.microsoft.com/office/drawing/2014/main" id="{E08F687B-40B8-4331-86DF-4DC367C26101}"/>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6F36F22C-B6B1-44A0-BE04-55BC5D55A885}"/>
              </a:ext>
            </a:extLst>
          </p:cNvPr>
          <p:cNvSpPr>
            <a:spLocks noGrp="1"/>
          </p:cNvSpPr>
          <p:nvPr>
            <p:ph type="sldNum" sz="quarter" idx="12"/>
          </p:nvPr>
        </p:nvSpPr>
        <p:spPr/>
        <p:txBody>
          <a:bodyPr/>
          <a:lstStyle/>
          <a:p>
            <a:fld id="{2495F090-CA2D-44FF-B42B-1156B48CA943}" type="slidenum">
              <a:rPr lang="en-IN" smtClean="0"/>
              <a:t>61</a:t>
            </a:fld>
            <a:endParaRPr lang="en-IN"/>
          </a:p>
        </p:txBody>
      </p:sp>
      <p:pic>
        <p:nvPicPr>
          <p:cNvPr id="7" name="Picture 6">
            <a:extLst>
              <a:ext uri="{FF2B5EF4-FFF2-40B4-BE49-F238E27FC236}">
                <a16:creationId xmlns:a16="http://schemas.microsoft.com/office/drawing/2014/main" id="{C9CD2C85-933E-4666-BB11-C12A1BE82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634" y="1529341"/>
            <a:ext cx="1971675" cy="2657475"/>
          </a:xfrm>
          <a:prstGeom prst="rect">
            <a:avLst/>
          </a:prstGeom>
          <a:ln>
            <a:solidFill>
              <a:schemeClr val="accent1"/>
            </a:solidFill>
          </a:ln>
        </p:spPr>
      </p:pic>
      <p:pic>
        <p:nvPicPr>
          <p:cNvPr id="8" name="Picture 7">
            <a:extLst>
              <a:ext uri="{FF2B5EF4-FFF2-40B4-BE49-F238E27FC236}">
                <a16:creationId xmlns:a16="http://schemas.microsoft.com/office/drawing/2014/main" id="{7734DDF4-7995-49F6-A41E-D094EE7D9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021" y="1529341"/>
            <a:ext cx="1981200" cy="2657475"/>
          </a:xfrm>
          <a:prstGeom prst="rect">
            <a:avLst/>
          </a:prstGeom>
          <a:ln>
            <a:solidFill>
              <a:schemeClr val="accent1"/>
            </a:solidFill>
          </a:ln>
        </p:spPr>
      </p:pic>
      <p:pic>
        <p:nvPicPr>
          <p:cNvPr id="9" name="Picture 8">
            <a:extLst>
              <a:ext uri="{FF2B5EF4-FFF2-40B4-BE49-F238E27FC236}">
                <a16:creationId xmlns:a16="http://schemas.microsoft.com/office/drawing/2014/main" id="{960F1229-FEC8-4FC0-A522-B32BA6E0B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933" y="1529341"/>
            <a:ext cx="1981200" cy="2638425"/>
          </a:xfrm>
          <a:prstGeom prst="rect">
            <a:avLst/>
          </a:prstGeom>
          <a:ln>
            <a:solidFill>
              <a:schemeClr val="accent1"/>
            </a:solidFill>
          </a:ln>
        </p:spPr>
      </p:pic>
      <p:pic>
        <p:nvPicPr>
          <p:cNvPr id="10" name="Picture 9">
            <a:extLst>
              <a:ext uri="{FF2B5EF4-FFF2-40B4-BE49-F238E27FC236}">
                <a16:creationId xmlns:a16="http://schemas.microsoft.com/office/drawing/2014/main" id="{9F025C05-A943-4B3A-BAC4-E450C733DE07}"/>
              </a:ext>
            </a:extLst>
          </p:cNvPr>
          <p:cNvPicPr>
            <a:picLocks noChangeAspect="1"/>
          </p:cNvPicPr>
          <p:nvPr/>
        </p:nvPicPr>
        <p:blipFill rotWithShape="1">
          <a:blip r:embed="rId5">
            <a:extLst>
              <a:ext uri="{28A0092B-C50C-407E-A947-70E740481C1C}">
                <a14:useLocalDpi xmlns:a14="http://schemas.microsoft.com/office/drawing/2010/main" val="0"/>
              </a:ext>
            </a:extLst>
          </a:blip>
          <a:srcRect b="19461"/>
          <a:stretch/>
        </p:blipFill>
        <p:spPr>
          <a:xfrm>
            <a:off x="2789546" y="4227979"/>
            <a:ext cx="1971675" cy="2132627"/>
          </a:xfrm>
          <a:prstGeom prst="rect">
            <a:avLst/>
          </a:prstGeom>
          <a:ln>
            <a:solidFill>
              <a:schemeClr val="accent1"/>
            </a:solidFill>
          </a:ln>
        </p:spPr>
      </p:pic>
      <p:pic>
        <p:nvPicPr>
          <p:cNvPr id="11" name="Picture 10">
            <a:extLst>
              <a:ext uri="{FF2B5EF4-FFF2-40B4-BE49-F238E27FC236}">
                <a16:creationId xmlns:a16="http://schemas.microsoft.com/office/drawing/2014/main" id="{F4784584-C4D6-46A6-B3BE-990C3CE30AE1}"/>
              </a:ext>
            </a:extLst>
          </p:cNvPr>
          <p:cNvPicPr>
            <a:picLocks noChangeAspect="1"/>
          </p:cNvPicPr>
          <p:nvPr/>
        </p:nvPicPr>
        <p:blipFill rotWithShape="1">
          <a:blip r:embed="rId6">
            <a:extLst>
              <a:ext uri="{28A0092B-C50C-407E-A947-70E740481C1C}">
                <a14:useLocalDpi xmlns:a14="http://schemas.microsoft.com/office/drawing/2010/main" val="0"/>
              </a:ext>
            </a:extLst>
          </a:blip>
          <a:srcRect b="19734"/>
          <a:stretch/>
        </p:blipFill>
        <p:spPr>
          <a:xfrm>
            <a:off x="738108" y="4227979"/>
            <a:ext cx="1990725" cy="2117746"/>
          </a:xfrm>
          <a:prstGeom prst="rect">
            <a:avLst/>
          </a:prstGeom>
          <a:ln>
            <a:solidFill>
              <a:schemeClr val="accent1"/>
            </a:solidFill>
          </a:ln>
        </p:spPr>
      </p:pic>
      <p:pic>
        <p:nvPicPr>
          <p:cNvPr id="12" name="Picture 11">
            <a:extLst>
              <a:ext uri="{FF2B5EF4-FFF2-40B4-BE49-F238E27FC236}">
                <a16:creationId xmlns:a16="http://schemas.microsoft.com/office/drawing/2014/main" id="{FFABAE14-754F-4A7B-888A-339295B86F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3845" y="1519815"/>
            <a:ext cx="1971675" cy="2676525"/>
          </a:xfrm>
          <a:prstGeom prst="rect">
            <a:avLst/>
          </a:prstGeom>
          <a:ln>
            <a:solidFill>
              <a:schemeClr val="accent1"/>
            </a:solidFill>
          </a:ln>
        </p:spPr>
      </p:pic>
      <p:sp>
        <p:nvSpPr>
          <p:cNvPr id="13" name="TextBox 12">
            <a:extLst>
              <a:ext uri="{FF2B5EF4-FFF2-40B4-BE49-F238E27FC236}">
                <a16:creationId xmlns:a16="http://schemas.microsoft.com/office/drawing/2014/main" id="{A4131E0C-2F52-4432-82D3-3E7947A46A54}"/>
              </a:ext>
            </a:extLst>
          </p:cNvPr>
          <p:cNvSpPr txBox="1"/>
          <p:nvPr/>
        </p:nvSpPr>
        <p:spPr>
          <a:xfrm>
            <a:off x="747635" y="1204197"/>
            <a:ext cx="6030486" cy="369332"/>
          </a:xfrm>
          <a:prstGeom prst="rect">
            <a:avLst/>
          </a:prstGeom>
          <a:noFill/>
        </p:spPr>
        <p:txBody>
          <a:bodyPr wrap="square" rtlCol="0">
            <a:spAutoFit/>
          </a:bodyPr>
          <a:lstStyle/>
          <a:p>
            <a:r>
              <a:rPr lang="en-IN" dirty="0"/>
              <a:t>Create New Schematic with following Design Parameters</a:t>
            </a:r>
          </a:p>
        </p:txBody>
      </p:sp>
      <p:sp>
        <p:nvSpPr>
          <p:cNvPr id="14" name="Speech Bubble: Oval 13">
            <a:extLst>
              <a:ext uri="{FF2B5EF4-FFF2-40B4-BE49-F238E27FC236}">
                <a16:creationId xmlns:a16="http://schemas.microsoft.com/office/drawing/2014/main" id="{D756B764-3B48-4845-AC36-35C3CBA0A9F2}"/>
              </a:ext>
            </a:extLst>
          </p:cNvPr>
          <p:cNvSpPr/>
          <p:nvPr/>
        </p:nvSpPr>
        <p:spPr>
          <a:xfrm>
            <a:off x="948820" y="876489"/>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grpSp>
        <p:nvGrpSpPr>
          <p:cNvPr id="15" name="Group 14">
            <a:extLst>
              <a:ext uri="{FF2B5EF4-FFF2-40B4-BE49-F238E27FC236}">
                <a16:creationId xmlns:a16="http://schemas.microsoft.com/office/drawing/2014/main" id="{2CDD5013-C989-4D47-8B8D-A5CA1505145F}"/>
              </a:ext>
            </a:extLst>
          </p:cNvPr>
          <p:cNvGrpSpPr/>
          <p:nvPr/>
        </p:nvGrpSpPr>
        <p:grpSpPr>
          <a:xfrm>
            <a:off x="5567836" y="4828197"/>
            <a:ext cx="2592018" cy="942553"/>
            <a:chOff x="1580086" y="4618233"/>
            <a:chExt cx="1953087" cy="710214"/>
          </a:xfrm>
        </p:grpSpPr>
        <p:sp>
          <p:nvSpPr>
            <p:cNvPr id="16" name="Rectangle: Rounded Corners 15">
              <a:extLst>
                <a:ext uri="{FF2B5EF4-FFF2-40B4-BE49-F238E27FC236}">
                  <a16:creationId xmlns:a16="http://schemas.microsoft.com/office/drawing/2014/main" id="{F2F56957-FF57-4D49-938D-03D672AC0796}"/>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7" name="Group 16">
              <a:extLst>
                <a:ext uri="{FF2B5EF4-FFF2-40B4-BE49-F238E27FC236}">
                  <a16:creationId xmlns:a16="http://schemas.microsoft.com/office/drawing/2014/main" id="{9C408A25-29F3-4EF6-8AED-EE01B2B15A38}"/>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45" name="Freeform: Shape 44">
                <a:extLst>
                  <a:ext uri="{FF2B5EF4-FFF2-40B4-BE49-F238E27FC236}">
                    <a16:creationId xmlns:a16="http://schemas.microsoft.com/office/drawing/2014/main" id="{0EEEFFC1-AC02-41E2-AB34-C323C93A9046}"/>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9DE8F144-AC84-4B31-8A4F-4BE5CB1222FB}"/>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Freeform: Shape 46">
                <a:extLst>
                  <a:ext uri="{FF2B5EF4-FFF2-40B4-BE49-F238E27FC236}">
                    <a16:creationId xmlns:a16="http://schemas.microsoft.com/office/drawing/2014/main" id="{827308AE-7E4A-4967-8063-25071F08B488}"/>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Freeform: Shape 47">
                <a:extLst>
                  <a:ext uri="{FF2B5EF4-FFF2-40B4-BE49-F238E27FC236}">
                    <a16:creationId xmlns:a16="http://schemas.microsoft.com/office/drawing/2014/main" id="{758BCA89-EC52-4DA8-BB7E-2E482E96A410}"/>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Freeform: Shape 48">
                <a:extLst>
                  <a:ext uri="{FF2B5EF4-FFF2-40B4-BE49-F238E27FC236}">
                    <a16:creationId xmlns:a16="http://schemas.microsoft.com/office/drawing/2014/main" id="{E844FB69-C3F3-48E9-A65C-C6BFC19AA6F5}"/>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Freeform: Shape 49">
                <a:extLst>
                  <a:ext uri="{FF2B5EF4-FFF2-40B4-BE49-F238E27FC236}">
                    <a16:creationId xmlns:a16="http://schemas.microsoft.com/office/drawing/2014/main" id="{A3841EB8-B901-4273-A13B-68AE5C883E44}"/>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Freeform: Shape 50">
                <a:extLst>
                  <a:ext uri="{FF2B5EF4-FFF2-40B4-BE49-F238E27FC236}">
                    <a16:creationId xmlns:a16="http://schemas.microsoft.com/office/drawing/2014/main" id="{E1CECF60-AFFF-4E0D-A581-80A2A4E4B302}"/>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8" name="Group 17">
              <a:extLst>
                <a:ext uri="{FF2B5EF4-FFF2-40B4-BE49-F238E27FC236}">
                  <a16:creationId xmlns:a16="http://schemas.microsoft.com/office/drawing/2014/main" id="{3F36598D-F762-46A8-BB89-63B2730B605D}"/>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8" name="Freeform: Shape 37">
                <a:extLst>
                  <a:ext uri="{FF2B5EF4-FFF2-40B4-BE49-F238E27FC236}">
                    <a16:creationId xmlns:a16="http://schemas.microsoft.com/office/drawing/2014/main" id="{5662A56E-F2B0-4579-9CE3-C43F8F55C277}"/>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DB43FDCB-ED4A-4C8F-927B-68C9A5DD0C7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8EAD590F-DB9B-4D04-8811-658499A987E7}"/>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CFBFED9C-6FD8-4DD1-A3A3-BFF62636456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B71773F5-8791-4606-99A9-8C0264472D63}"/>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4B8262CD-881C-4705-97A4-978C17483B5D}"/>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FC621B2C-9667-4F05-8F91-D31F92F84FDF}"/>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9" name="Group 18">
              <a:extLst>
                <a:ext uri="{FF2B5EF4-FFF2-40B4-BE49-F238E27FC236}">
                  <a16:creationId xmlns:a16="http://schemas.microsoft.com/office/drawing/2014/main" id="{6EC15288-3428-42C9-9AC1-FDC8A842CEE3}"/>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31" name="Freeform: Shape 30">
                <a:extLst>
                  <a:ext uri="{FF2B5EF4-FFF2-40B4-BE49-F238E27FC236}">
                    <a16:creationId xmlns:a16="http://schemas.microsoft.com/office/drawing/2014/main" id="{DC8BF7D9-1BC8-43ED-82E1-09BBB605ABC9}"/>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03E1D919-C9A5-45F3-A6EA-16E679CD1445}"/>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DB2E666F-8855-4CCB-953F-2FB7E676399E}"/>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AC6A4855-453A-4F1D-9A0B-93A42C5CE577}"/>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8A01245C-249C-441F-8E85-7AE3DA2A302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7604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C273D6E1-D76A-4642-8197-FD0AA0627AA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FB457"/>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3422EE9E-3E61-4A81-8E5B-2ED815F077F1}"/>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0" name="Group 19">
              <a:extLst>
                <a:ext uri="{FF2B5EF4-FFF2-40B4-BE49-F238E27FC236}">
                  <a16:creationId xmlns:a16="http://schemas.microsoft.com/office/drawing/2014/main" id="{68576E0F-2863-4ABA-8F2B-19DE4B7E3667}"/>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24" name="Freeform: Shape 23">
                <a:extLst>
                  <a:ext uri="{FF2B5EF4-FFF2-40B4-BE49-F238E27FC236}">
                    <a16:creationId xmlns:a16="http://schemas.microsoft.com/office/drawing/2014/main" id="{4294477D-684A-4722-B3D9-714424C7C1E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86FBE97B-6615-40E0-BD9C-EA62BDD43D8D}"/>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34E5C862-1C8B-414D-98DD-59E153F89B0E}"/>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63563B5B-61E1-4F20-949E-21F51D5CAE1A}"/>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D71A35F0-1C50-47A2-AAB7-134E3A23180C}"/>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6374FC42-C562-473E-978C-70C233AB02CF}"/>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8D92E318-F61B-4D8E-B6E2-FA8B56C6BA62}"/>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1" name="Group 20">
              <a:extLst>
                <a:ext uri="{FF2B5EF4-FFF2-40B4-BE49-F238E27FC236}">
                  <a16:creationId xmlns:a16="http://schemas.microsoft.com/office/drawing/2014/main" id="{578C71A0-4600-4FF8-8AD7-579A57CC2E91}"/>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22" name="Oval 21">
                <a:extLst>
                  <a:ext uri="{FF2B5EF4-FFF2-40B4-BE49-F238E27FC236}">
                    <a16:creationId xmlns:a16="http://schemas.microsoft.com/office/drawing/2014/main" id="{1502E4AC-17A5-4A8E-8E58-0AAD2B43DC92}"/>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A8D08BD5-A126-408F-94D9-496E9E1D66DA}"/>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2" name="TextBox 1">
            <a:extLst>
              <a:ext uri="{FF2B5EF4-FFF2-40B4-BE49-F238E27FC236}">
                <a16:creationId xmlns:a16="http://schemas.microsoft.com/office/drawing/2014/main" id="{98688C2E-932E-4A6F-AAE1-CA99DDEBBB62}"/>
              </a:ext>
            </a:extLst>
          </p:cNvPr>
          <p:cNvSpPr txBox="1"/>
          <p:nvPr/>
        </p:nvSpPr>
        <p:spPr>
          <a:xfrm>
            <a:off x="1509205" y="592737"/>
            <a:ext cx="7563774" cy="646331"/>
          </a:xfrm>
          <a:prstGeom prst="rect">
            <a:avLst/>
          </a:prstGeom>
          <a:noFill/>
        </p:spPr>
        <p:txBody>
          <a:bodyPr wrap="square" rtlCol="0">
            <a:spAutoFit/>
          </a:bodyPr>
          <a:lstStyle/>
          <a:p>
            <a:r>
              <a:rPr lang="en-IN" dirty="0"/>
              <a:t>Goal: to design QPSK source in Ptolemy and study the effect of phase noise on demodulation</a:t>
            </a:r>
          </a:p>
        </p:txBody>
      </p:sp>
    </p:spTree>
    <p:extLst>
      <p:ext uri="{BB962C8B-B14F-4D97-AF65-F5344CB8AC3E}">
        <p14:creationId xmlns:p14="http://schemas.microsoft.com/office/powerpoint/2010/main" val="242676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BECD2-77D5-4F71-9AB2-05F7A3089386}"/>
              </a:ext>
            </a:extLst>
          </p:cNvPr>
          <p:cNvSpPr>
            <a:spLocks noGrp="1"/>
          </p:cNvSpPr>
          <p:nvPr>
            <p:ph type="title"/>
          </p:nvPr>
        </p:nvSpPr>
        <p:spPr/>
        <p:txBody>
          <a:bodyPr/>
          <a:lstStyle/>
          <a:p>
            <a:r>
              <a:rPr lang="en-IN" dirty="0"/>
              <a:t>QPSK Source Design</a:t>
            </a:r>
          </a:p>
        </p:txBody>
      </p:sp>
      <p:sp>
        <p:nvSpPr>
          <p:cNvPr id="3" name="Date Placeholder 2">
            <a:extLst>
              <a:ext uri="{FF2B5EF4-FFF2-40B4-BE49-F238E27FC236}">
                <a16:creationId xmlns:a16="http://schemas.microsoft.com/office/drawing/2014/main" id="{C774D1AD-E7AE-46BA-9CE2-1ABC65F56527}"/>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8C774F9-218C-4C40-9434-564108BFB98B}"/>
              </a:ext>
            </a:extLst>
          </p:cNvPr>
          <p:cNvSpPr>
            <a:spLocks noGrp="1"/>
          </p:cNvSpPr>
          <p:nvPr>
            <p:ph type="sldNum" sz="quarter" idx="12"/>
          </p:nvPr>
        </p:nvSpPr>
        <p:spPr/>
        <p:txBody>
          <a:bodyPr/>
          <a:lstStyle/>
          <a:p>
            <a:fld id="{2495F090-CA2D-44FF-B42B-1156B48CA943}" type="slidenum">
              <a:rPr lang="en-IN" smtClean="0"/>
              <a:t>62</a:t>
            </a:fld>
            <a:endParaRPr lang="en-IN"/>
          </a:p>
        </p:txBody>
      </p:sp>
      <p:pic>
        <p:nvPicPr>
          <p:cNvPr id="7" name="Picture 6">
            <a:extLst>
              <a:ext uri="{FF2B5EF4-FFF2-40B4-BE49-F238E27FC236}">
                <a16:creationId xmlns:a16="http://schemas.microsoft.com/office/drawing/2014/main" id="{775DD587-F570-4C20-991F-F3539A343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778" y="769084"/>
            <a:ext cx="2804403" cy="1661304"/>
          </a:xfrm>
          <a:prstGeom prst="rect">
            <a:avLst/>
          </a:prstGeom>
          <a:ln>
            <a:solidFill>
              <a:schemeClr val="accent1"/>
            </a:solidFill>
          </a:ln>
        </p:spPr>
      </p:pic>
      <p:sp>
        <p:nvSpPr>
          <p:cNvPr id="8" name="TextBox 7">
            <a:extLst>
              <a:ext uri="{FF2B5EF4-FFF2-40B4-BE49-F238E27FC236}">
                <a16:creationId xmlns:a16="http://schemas.microsoft.com/office/drawing/2014/main" id="{698F586D-C98B-4A7B-B8AF-8EE3E008F5FC}"/>
              </a:ext>
            </a:extLst>
          </p:cNvPr>
          <p:cNvSpPr txBox="1"/>
          <p:nvPr/>
        </p:nvSpPr>
        <p:spPr>
          <a:xfrm>
            <a:off x="3467100" y="1045738"/>
            <a:ext cx="5676900" cy="369332"/>
          </a:xfrm>
          <a:prstGeom prst="rect">
            <a:avLst/>
          </a:prstGeom>
          <a:noFill/>
        </p:spPr>
        <p:txBody>
          <a:bodyPr wrap="square" rtlCol="0">
            <a:spAutoFit/>
          </a:bodyPr>
          <a:lstStyle/>
          <a:p>
            <a:r>
              <a:rPr lang="en-IN" dirty="0"/>
              <a:t>Compute inputs from Design Parameters in a variable</a:t>
            </a:r>
          </a:p>
        </p:txBody>
      </p:sp>
      <p:sp>
        <p:nvSpPr>
          <p:cNvPr id="9" name="Speech Bubble: Oval 8">
            <a:extLst>
              <a:ext uri="{FF2B5EF4-FFF2-40B4-BE49-F238E27FC236}">
                <a16:creationId xmlns:a16="http://schemas.microsoft.com/office/drawing/2014/main" id="{871A6970-3C99-4545-8DCC-1DD60E3038AB}"/>
              </a:ext>
            </a:extLst>
          </p:cNvPr>
          <p:cNvSpPr/>
          <p:nvPr/>
        </p:nvSpPr>
        <p:spPr>
          <a:xfrm>
            <a:off x="3706506" y="788145"/>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grpSp>
        <p:nvGrpSpPr>
          <p:cNvPr id="16" name="Group 15">
            <a:extLst>
              <a:ext uri="{FF2B5EF4-FFF2-40B4-BE49-F238E27FC236}">
                <a16:creationId xmlns:a16="http://schemas.microsoft.com/office/drawing/2014/main" id="{94C09AC1-004E-4769-A010-316A0C63A179}"/>
              </a:ext>
            </a:extLst>
          </p:cNvPr>
          <p:cNvGrpSpPr/>
          <p:nvPr/>
        </p:nvGrpSpPr>
        <p:grpSpPr>
          <a:xfrm>
            <a:off x="747101" y="3429000"/>
            <a:ext cx="5680875" cy="129543"/>
            <a:chOff x="1766083" y="3253737"/>
            <a:chExt cx="5680875" cy="129543"/>
          </a:xfrm>
        </p:grpSpPr>
        <p:pic>
          <p:nvPicPr>
            <p:cNvPr id="12" name="Picture 11">
              <a:extLst>
                <a:ext uri="{FF2B5EF4-FFF2-40B4-BE49-F238E27FC236}">
                  <a16:creationId xmlns:a16="http://schemas.microsoft.com/office/drawing/2014/main" id="{159476A2-A411-47E2-954A-4D5A53827DC4}"/>
                </a:ext>
              </a:extLst>
            </p:cNvPr>
            <p:cNvPicPr>
              <a:picLocks noChangeAspect="1"/>
            </p:cNvPicPr>
            <p:nvPr/>
          </p:nvPicPr>
          <p:blipFill rotWithShape="1">
            <a:blip r:embed="rId3">
              <a:extLst>
                <a:ext uri="{28A0092B-C50C-407E-A947-70E740481C1C}">
                  <a14:useLocalDpi xmlns:a14="http://schemas.microsoft.com/office/drawing/2010/main" val="0"/>
                </a:ext>
              </a:extLst>
            </a:blip>
            <a:srcRect t="18088" b="20094"/>
            <a:stretch/>
          </p:blipFill>
          <p:spPr>
            <a:xfrm>
              <a:off x="5599108" y="3253738"/>
              <a:ext cx="1847850" cy="129540"/>
            </a:xfrm>
            <a:prstGeom prst="rect">
              <a:avLst/>
            </a:prstGeom>
            <a:ln>
              <a:solidFill>
                <a:schemeClr val="accent1"/>
              </a:solidFill>
            </a:ln>
          </p:spPr>
        </p:pic>
        <p:pic>
          <p:nvPicPr>
            <p:cNvPr id="13" name="Picture 12">
              <a:extLst>
                <a:ext uri="{FF2B5EF4-FFF2-40B4-BE49-F238E27FC236}">
                  <a16:creationId xmlns:a16="http://schemas.microsoft.com/office/drawing/2014/main" id="{B201DB6D-F716-40CC-8856-6C1A52A509A6}"/>
                </a:ext>
              </a:extLst>
            </p:cNvPr>
            <p:cNvPicPr>
              <a:picLocks noChangeAspect="1"/>
            </p:cNvPicPr>
            <p:nvPr/>
          </p:nvPicPr>
          <p:blipFill rotWithShape="1">
            <a:blip r:embed="rId4">
              <a:extLst>
                <a:ext uri="{28A0092B-C50C-407E-A947-70E740481C1C}">
                  <a14:useLocalDpi xmlns:a14="http://schemas.microsoft.com/office/drawing/2010/main" val="0"/>
                </a:ext>
              </a:extLst>
            </a:blip>
            <a:srcRect l="1" t="16329" r="393" b="18908"/>
            <a:stretch/>
          </p:blipFill>
          <p:spPr>
            <a:xfrm>
              <a:off x="4230283" y="3253738"/>
              <a:ext cx="1252348" cy="129541"/>
            </a:xfrm>
            <a:prstGeom prst="rect">
              <a:avLst/>
            </a:prstGeom>
            <a:ln>
              <a:solidFill>
                <a:schemeClr val="accent1"/>
              </a:solidFill>
            </a:ln>
          </p:spPr>
        </p:pic>
        <p:pic>
          <p:nvPicPr>
            <p:cNvPr id="14" name="Picture 13">
              <a:extLst>
                <a:ext uri="{FF2B5EF4-FFF2-40B4-BE49-F238E27FC236}">
                  <a16:creationId xmlns:a16="http://schemas.microsoft.com/office/drawing/2014/main" id="{51200643-A1ED-4CCC-8071-E3A2F07EF3CF}"/>
                </a:ext>
              </a:extLst>
            </p:cNvPr>
            <p:cNvPicPr>
              <a:picLocks noChangeAspect="1"/>
            </p:cNvPicPr>
            <p:nvPr/>
          </p:nvPicPr>
          <p:blipFill rotWithShape="1">
            <a:blip r:embed="rId5">
              <a:extLst>
                <a:ext uri="{28A0092B-C50C-407E-A947-70E740481C1C}">
                  <a14:useLocalDpi xmlns:a14="http://schemas.microsoft.com/office/drawing/2010/main" val="0"/>
                </a:ext>
              </a:extLst>
            </a:blip>
            <a:srcRect t="22313" b="12925"/>
            <a:stretch/>
          </p:blipFill>
          <p:spPr>
            <a:xfrm>
              <a:off x="3006220" y="3253737"/>
              <a:ext cx="1028700" cy="129541"/>
            </a:xfrm>
            <a:prstGeom prst="rect">
              <a:avLst/>
            </a:prstGeom>
            <a:ln>
              <a:solidFill>
                <a:schemeClr val="accent1"/>
              </a:solidFill>
            </a:ln>
          </p:spPr>
        </p:pic>
        <p:pic>
          <p:nvPicPr>
            <p:cNvPr id="15" name="Picture 14">
              <a:extLst>
                <a:ext uri="{FF2B5EF4-FFF2-40B4-BE49-F238E27FC236}">
                  <a16:creationId xmlns:a16="http://schemas.microsoft.com/office/drawing/2014/main" id="{BEA3E125-4A11-4BC3-A7CC-6108734E75FC}"/>
                </a:ext>
              </a:extLst>
            </p:cNvPr>
            <p:cNvPicPr>
              <a:picLocks noChangeAspect="1"/>
            </p:cNvPicPr>
            <p:nvPr/>
          </p:nvPicPr>
          <p:blipFill rotWithShape="1">
            <a:blip r:embed="rId6">
              <a:extLst>
                <a:ext uri="{28A0092B-C50C-407E-A947-70E740481C1C}">
                  <a14:useLocalDpi xmlns:a14="http://schemas.microsoft.com/office/drawing/2010/main" val="0"/>
                </a:ext>
              </a:extLst>
            </a:blip>
            <a:srcRect t="17620" b="17617"/>
            <a:stretch/>
          </p:blipFill>
          <p:spPr>
            <a:xfrm>
              <a:off x="1766083" y="3253738"/>
              <a:ext cx="1019175" cy="129542"/>
            </a:xfrm>
            <a:prstGeom prst="rect">
              <a:avLst/>
            </a:prstGeom>
            <a:ln>
              <a:solidFill>
                <a:schemeClr val="accent1"/>
              </a:solidFill>
            </a:ln>
          </p:spPr>
        </p:pic>
      </p:grpSp>
      <p:sp>
        <p:nvSpPr>
          <p:cNvPr id="17" name="TextBox 16">
            <a:extLst>
              <a:ext uri="{FF2B5EF4-FFF2-40B4-BE49-F238E27FC236}">
                <a16:creationId xmlns:a16="http://schemas.microsoft.com/office/drawing/2014/main" id="{F9DF0770-B9E8-42B6-9AF7-39B7451C7C81}"/>
              </a:ext>
            </a:extLst>
          </p:cNvPr>
          <p:cNvSpPr txBox="1"/>
          <p:nvPr/>
        </p:nvSpPr>
        <p:spPr>
          <a:xfrm>
            <a:off x="723778" y="2833644"/>
            <a:ext cx="5676900" cy="369332"/>
          </a:xfrm>
          <a:prstGeom prst="rect">
            <a:avLst/>
          </a:prstGeom>
          <a:noFill/>
        </p:spPr>
        <p:txBody>
          <a:bodyPr wrap="square" rtlCol="0">
            <a:spAutoFit/>
          </a:bodyPr>
          <a:lstStyle/>
          <a:p>
            <a:r>
              <a:rPr lang="en-IN" dirty="0"/>
              <a:t>Set the data source and splitter as shown</a:t>
            </a:r>
          </a:p>
        </p:txBody>
      </p:sp>
      <p:sp>
        <p:nvSpPr>
          <p:cNvPr id="18" name="Speech Bubble: Oval 17">
            <a:extLst>
              <a:ext uri="{FF2B5EF4-FFF2-40B4-BE49-F238E27FC236}">
                <a16:creationId xmlns:a16="http://schemas.microsoft.com/office/drawing/2014/main" id="{F093142F-D678-40ED-9A68-432A684B07D6}"/>
              </a:ext>
            </a:extLst>
          </p:cNvPr>
          <p:cNvSpPr/>
          <p:nvPr/>
        </p:nvSpPr>
        <p:spPr>
          <a:xfrm>
            <a:off x="963184" y="257605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pic>
        <p:nvPicPr>
          <p:cNvPr id="6" name="Picture 5">
            <a:extLst>
              <a:ext uri="{FF2B5EF4-FFF2-40B4-BE49-F238E27FC236}">
                <a16:creationId xmlns:a16="http://schemas.microsoft.com/office/drawing/2014/main" id="{3DEA0E2F-2954-4604-AC7B-F74C871BC4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184" y="3686763"/>
            <a:ext cx="4884843" cy="1623201"/>
          </a:xfrm>
          <a:prstGeom prst="rect">
            <a:avLst/>
          </a:prstGeom>
          <a:ln>
            <a:solidFill>
              <a:schemeClr val="accent1"/>
            </a:solidFill>
          </a:ln>
        </p:spPr>
      </p:pic>
    </p:spTree>
    <p:extLst>
      <p:ext uri="{BB962C8B-B14F-4D97-AF65-F5344CB8AC3E}">
        <p14:creationId xmlns:p14="http://schemas.microsoft.com/office/powerpoint/2010/main" val="19826358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13517-374F-4D85-BC72-80BFCA321900}"/>
              </a:ext>
            </a:extLst>
          </p:cNvPr>
          <p:cNvSpPr>
            <a:spLocks noGrp="1"/>
          </p:cNvSpPr>
          <p:nvPr>
            <p:ph type="title"/>
          </p:nvPr>
        </p:nvSpPr>
        <p:spPr/>
        <p:txBody>
          <a:bodyPr/>
          <a:lstStyle/>
          <a:p>
            <a:r>
              <a:rPr lang="en-IN" dirty="0"/>
              <a:t>QPSK Source Design</a:t>
            </a:r>
          </a:p>
        </p:txBody>
      </p:sp>
      <p:sp>
        <p:nvSpPr>
          <p:cNvPr id="3" name="Date Placeholder 2">
            <a:extLst>
              <a:ext uri="{FF2B5EF4-FFF2-40B4-BE49-F238E27FC236}">
                <a16:creationId xmlns:a16="http://schemas.microsoft.com/office/drawing/2014/main" id="{5708FD9C-6567-4046-8304-1034B725A02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3B966FC-9BCE-42B2-8678-CD8C8ABD8AA4}"/>
              </a:ext>
            </a:extLst>
          </p:cNvPr>
          <p:cNvSpPr>
            <a:spLocks noGrp="1"/>
          </p:cNvSpPr>
          <p:nvPr>
            <p:ph type="sldNum" sz="quarter" idx="12"/>
          </p:nvPr>
        </p:nvSpPr>
        <p:spPr/>
        <p:txBody>
          <a:bodyPr/>
          <a:lstStyle/>
          <a:p>
            <a:fld id="{2495F090-CA2D-44FF-B42B-1156B48CA943}" type="slidenum">
              <a:rPr lang="en-IN" smtClean="0"/>
              <a:t>63</a:t>
            </a:fld>
            <a:endParaRPr lang="en-IN"/>
          </a:p>
        </p:txBody>
      </p:sp>
      <p:sp>
        <p:nvSpPr>
          <p:cNvPr id="5" name="TextBox 4">
            <a:extLst>
              <a:ext uri="{FF2B5EF4-FFF2-40B4-BE49-F238E27FC236}">
                <a16:creationId xmlns:a16="http://schemas.microsoft.com/office/drawing/2014/main" id="{209364F5-EF25-4929-B585-146B99ACA793}"/>
              </a:ext>
            </a:extLst>
          </p:cNvPr>
          <p:cNvSpPr txBox="1"/>
          <p:nvPr/>
        </p:nvSpPr>
        <p:spPr>
          <a:xfrm>
            <a:off x="768165" y="1093621"/>
            <a:ext cx="8251547" cy="646331"/>
          </a:xfrm>
          <a:prstGeom prst="rect">
            <a:avLst/>
          </a:prstGeom>
          <a:noFill/>
        </p:spPr>
        <p:txBody>
          <a:bodyPr wrap="square" rtlCol="0">
            <a:spAutoFit/>
          </a:bodyPr>
          <a:lstStyle/>
          <a:p>
            <a:r>
              <a:rPr lang="en-IN" dirty="0"/>
              <a:t>Process the I and Q channels as shown in figure and input filtered IQ channels into QPSK Modulator</a:t>
            </a:r>
          </a:p>
        </p:txBody>
      </p:sp>
      <p:sp>
        <p:nvSpPr>
          <p:cNvPr id="6" name="Speech Bubble: Oval 5">
            <a:extLst>
              <a:ext uri="{FF2B5EF4-FFF2-40B4-BE49-F238E27FC236}">
                <a16:creationId xmlns:a16="http://schemas.microsoft.com/office/drawing/2014/main" id="{8250E8B1-A6C0-4A7F-A8AE-97ABB6C958EE}"/>
              </a:ext>
            </a:extLst>
          </p:cNvPr>
          <p:cNvSpPr/>
          <p:nvPr/>
        </p:nvSpPr>
        <p:spPr>
          <a:xfrm>
            <a:off x="1007572" y="836028"/>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pic>
        <p:nvPicPr>
          <p:cNvPr id="8" name="Picture 7">
            <a:extLst>
              <a:ext uri="{FF2B5EF4-FFF2-40B4-BE49-F238E27FC236}">
                <a16:creationId xmlns:a16="http://schemas.microsoft.com/office/drawing/2014/main" id="{81978294-9426-4206-9A30-18DA37F69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006" y="2083258"/>
            <a:ext cx="8359864" cy="3802710"/>
          </a:xfrm>
          <a:prstGeom prst="rect">
            <a:avLst/>
          </a:prstGeom>
          <a:ln>
            <a:solidFill>
              <a:schemeClr val="accent1"/>
            </a:solidFill>
          </a:ln>
        </p:spPr>
      </p:pic>
      <p:pic>
        <p:nvPicPr>
          <p:cNvPr id="9" name="Picture 8">
            <a:extLst>
              <a:ext uri="{FF2B5EF4-FFF2-40B4-BE49-F238E27FC236}">
                <a16:creationId xmlns:a16="http://schemas.microsoft.com/office/drawing/2014/main" id="{F5ED6D6E-8E0E-49E9-BE64-891D443BB832}"/>
              </a:ext>
            </a:extLst>
          </p:cNvPr>
          <p:cNvPicPr>
            <a:picLocks noChangeAspect="1"/>
          </p:cNvPicPr>
          <p:nvPr/>
        </p:nvPicPr>
        <p:blipFill rotWithShape="1">
          <a:blip r:embed="rId3">
            <a:extLst>
              <a:ext uri="{28A0092B-C50C-407E-A947-70E740481C1C}">
                <a14:useLocalDpi xmlns:a14="http://schemas.microsoft.com/office/drawing/2010/main" val="0"/>
              </a:ext>
            </a:extLst>
          </a:blip>
          <a:srcRect l="1" t="20404" r="2741" b="12337"/>
          <a:stretch/>
        </p:blipFill>
        <p:spPr>
          <a:xfrm>
            <a:off x="5160494" y="2182872"/>
            <a:ext cx="1250619" cy="140942"/>
          </a:xfrm>
          <a:prstGeom prst="rect">
            <a:avLst/>
          </a:prstGeom>
          <a:ln>
            <a:solidFill>
              <a:schemeClr val="accent1"/>
            </a:solidFill>
          </a:ln>
        </p:spPr>
      </p:pic>
      <p:pic>
        <p:nvPicPr>
          <p:cNvPr id="10" name="Picture 9">
            <a:extLst>
              <a:ext uri="{FF2B5EF4-FFF2-40B4-BE49-F238E27FC236}">
                <a16:creationId xmlns:a16="http://schemas.microsoft.com/office/drawing/2014/main" id="{13CAD24F-716E-4889-9CDD-84B5CA8C25C3}"/>
              </a:ext>
            </a:extLst>
          </p:cNvPr>
          <p:cNvPicPr>
            <a:picLocks noChangeAspect="1"/>
          </p:cNvPicPr>
          <p:nvPr/>
        </p:nvPicPr>
        <p:blipFill rotWithShape="1">
          <a:blip r:embed="rId4">
            <a:extLst>
              <a:ext uri="{28A0092B-C50C-407E-A947-70E740481C1C}">
                <a14:useLocalDpi xmlns:a14="http://schemas.microsoft.com/office/drawing/2010/main" val="0"/>
              </a:ext>
            </a:extLst>
          </a:blip>
          <a:srcRect t="26101"/>
          <a:stretch/>
        </p:blipFill>
        <p:spPr>
          <a:xfrm>
            <a:off x="5160494" y="5068573"/>
            <a:ext cx="1266825" cy="147816"/>
          </a:xfrm>
          <a:prstGeom prst="rect">
            <a:avLst/>
          </a:prstGeom>
          <a:ln>
            <a:solidFill>
              <a:schemeClr val="accent1"/>
            </a:solidFill>
          </a:ln>
        </p:spPr>
      </p:pic>
      <p:pic>
        <p:nvPicPr>
          <p:cNvPr id="11" name="Picture 10">
            <a:extLst>
              <a:ext uri="{FF2B5EF4-FFF2-40B4-BE49-F238E27FC236}">
                <a16:creationId xmlns:a16="http://schemas.microsoft.com/office/drawing/2014/main" id="{BA67A149-22B0-4C86-9C10-F3CDC098FCA4}"/>
              </a:ext>
            </a:extLst>
          </p:cNvPr>
          <p:cNvPicPr>
            <a:picLocks noChangeAspect="1"/>
          </p:cNvPicPr>
          <p:nvPr/>
        </p:nvPicPr>
        <p:blipFill rotWithShape="1">
          <a:blip r:embed="rId5">
            <a:extLst>
              <a:ext uri="{28A0092B-C50C-407E-A947-70E740481C1C}">
                <a14:useLocalDpi xmlns:a14="http://schemas.microsoft.com/office/drawing/2010/main" val="0"/>
              </a:ext>
            </a:extLst>
          </a:blip>
          <a:srcRect l="1379" t="14881" b="7525"/>
          <a:stretch/>
        </p:blipFill>
        <p:spPr>
          <a:xfrm>
            <a:off x="7535206" y="3135086"/>
            <a:ext cx="1268150" cy="147816"/>
          </a:xfrm>
          <a:prstGeom prst="rect">
            <a:avLst/>
          </a:prstGeom>
          <a:ln>
            <a:solidFill>
              <a:schemeClr val="accent1"/>
            </a:solidFill>
          </a:ln>
        </p:spPr>
      </p:pic>
      <p:pic>
        <p:nvPicPr>
          <p:cNvPr id="12" name="Picture 11">
            <a:extLst>
              <a:ext uri="{FF2B5EF4-FFF2-40B4-BE49-F238E27FC236}">
                <a16:creationId xmlns:a16="http://schemas.microsoft.com/office/drawing/2014/main" id="{0E3F7CD3-2EDA-4150-9783-747E4690C431}"/>
              </a:ext>
            </a:extLst>
          </p:cNvPr>
          <p:cNvPicPr>
            <a:picLocks noChangeAspect="1"/>
          </p:cNvPicPr>
          <p:nvPr/>
        </p:nvPicPr>
        <p:blipFill rotWithShape="1">
          <a:blip r:embed="rId6">
            <a:extLst>
              <a:ext uri="{28A0092B-C50C-407E-A947-70E740481C1C}">
                <a14:useLocalDpi xmlns:a14="http://schemas.microsoft.com/office/drawing/2010/main" val="0"/>
              </a:ext>
            </a:extLst>
          </a:blip>
          <a:srcRect t="9091" b="20369"/>
          <a:stretch/>
        </p:blipFill>
        <p:spPr>
          <a:xfrm>
            <a:off x="6006336" y="5488054"/>
            <a:ext cx="1847850" cy="147816"/>
          </a:xfrm>
          <a:prstGeom prst="rect">
            <a:avLst/>
          </a:prstGeom>
          <a:ln>
            <a:solidFill>
              <a:schemeClr val="accent1"/>
            </a:solidFill>
          </a:ln>
        </p:spPr>
      </p:pic>
    </p:spTree>
    <p:extLst>
      <p:ext uri="{BB962C8B-B14F-4D97-AF65-F5344CB8AC3E}">
        <p14:creationId xmlns:p14="http://schemas.microsoft.com/office/powerpoint/2010/main" val="6477384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8ABB7A-1289-4451-91E0-30F52CAFC2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508" y="1454885"/>
            <a:ext cx="6968026" cy="4475398"/>
          </a:xfrm>
          <a:prstGeom prst="rect">
            <a:avLst/>
          </a:prstGeom>
          <a:ln>
            <a:solidFill>
              <a:schemeClr val="accent1"/>
            </a:solidFill>
          </a:ln>
        </p:spPr>
      </p:pic>
      <p:sp>
        <p:nvSpPr>
          <p:cNvPr id="2" name="Title 1">
            <a:extLst>
              <a:ext uri="{FF2B5EF4-FFF2-40B4-BE49-F238E27FC236}">
                <a16:creationId xmlns:a16="http://schemas.microsoft.com/office/drawing/2014/main" id="{7BD13C8C-CAA6-4294-B2F7-C6DB339CE792}"/>
              </a:ext>
            </a:extLst>
          </p:cNvPr>
          <p:cNvSpPr>
            <a:spLocks noGrp="1"/>
          </p:cNvSpPr>
          <p:nvPr>
            <p:ph type="title"/>
          </p:nvPr>
        </p:nvSpPr>
        <p:spPr/>
        <p:txBody>
          <a:bodyPr/>
          <a:lstStyle/>
          <a:p>
            <a:r>
              <a:rPr lang="en-IN" dirty="0"/>
              <a:t>QPSK Test Bench</a:t>
            </a:r>
          </a:p>
        </p:txBody>
      </p:sp>
      <p:sp>
        <p:nvSpPr>
          <p:cNvPr id="3" name="Date Placeholder 2">
            <a:extLst>
              <a:ext uri="{FF2B5EF4-FFF2-40B4-BE49-F238E27FC236}">
                <a16:creationId xmlns:a16="http://schemas.microsoft.com/office/drawing/2014/main" id="{7AF88BAC-4141-4CC6-96D9-DAB88CA9236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B0BF35F-4FF1-4D5D-81D1-8FE001B5786C}"/>
              </a:ext>
            </a:extLst>
          </p:cNvPr>
          <p:cNvSpPr>
            <a:spLocks noGrp="1"/>
          </p:cNvSpPr>
          <p:nvPr>
            <p:ph type="sldNum" sz="quarter" idx="12"/>
          </p:nvPr>
        </p:nvSpPr>
        <p:spPr/>
        <p:txBody>
          <a:bodyPr/>
          <a:lstStyle/>
          <a:p>
            <a:fld id="{2495F090-CA2D-44FF-B42B-1156B48CA943}" type="slidenum">
              <a:rPr lang="en-IN" smtClean="0"/>
              <a:t>64</a:t>
            </a:fld>
            <a:endParaRPr lang="en-IN"/>
          </a:p>
        </p:txBody>
      </p:sp>
      <p:pic>
        <p:nvPicPr>
          <p:cNvPr id="9" name="Picture 8">
            <a:extLst>
              <a:ext uri="{FF2B5EF4-FFF2-40B4-BE49-F238E27FC236}">
                <a16:creationId xmlns:a16="http://schemas.microsoft.com/office/drawing/2014/main" id="{BC499245-F2D3-4FEF-B2AE-22239F6F7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999" y="2820537"/>
            <a:ext cx="1276350" cy="190500"/>
          </a:xfrm>
          <a:prstGeom prst="rect">
            <a:avLst/>
          </a:prstGeom>
          <a:ln>
            <a:solidFill>
              <a:schemeClr val="accent1"/>
            </a:solidFill>
          </a:ln>
        </p:spPr>
      </p:pic>
      <p:pic>
        <p:nvPicPr>
          <p:cNvPr id="10" name="Picture 9">
            <a:extLst>
              <a:ext uri="{FF2B5EF4-FFF2-40B4-BE49-F238E27FC236}">
                <a16:creationId xmlns:a16="http://schemas.microsoft.com/office/drawing/2014/main" id="{B9861193-22DE-4BF4-AF81-24CB00458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042" y="3631353"/>
            <a:ext cx="1304925" cy="180975"/>
          </a:xfrm>
          <a:prstGeom prst="rect">
            <a:avLst/>
          </a:prstGeom>
          <a:ln>
            <a:solidFill>
              <a:schemeClr val="accent1"/>
            </a:solidFill>
          </a:ln>
        </p:spPr>
      </p:pic>
      <p:pic>
        <p:nvPicPr>
          <p:cNvPr id="11" name="Picture 10">
            <a:extLst>
              <a:ext uri="{FF2B5EF4-FFF2-40B4-BE49-F238E27FC236}">
                <a16:creationId xmlns:a16="http://schemas.microsoft.com/office/drawing/2014/main" id="{142EB971-D597-4A54-AE26-83E911200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1061" y="5403115"/>
            <a:ext cx="1285875" cy="194761"/>
          </a:xfrm>
          <a:prstGeom prst="rect">
            <a:avLst/>
          </a:prstGeom>
          <a:ln>
            <a:solidFill>
              <a:schemeClr val="accent1"/>
            </a:solidFill>
          </a:ln>
        </p:spPr>
      </p:pic>
      <p:pic>
        <p:nvPicPr>
          <p:cNvPr id="12" name="Picture 11">
            <a:extLst>
              <a:ext uri="{FF2B5EF4-FFF2-40B4-BE49-F238E27FC236}">
                <a16:creationId xmlns:a16="http://schemas.microsoft.com/office/drawing/2014/main" id="{D379C264-C92E-4EA0-8530-F111A38DB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295" y="3925640"/>
            <a:ext cx="1304925" cy="180975"/>
          </a:xfrm>
          <a:prstGeom prst="rect">
            <a:avLst/>
          </a:prstGeom>
          <a:ln>
            <a:solidFill>
              <a:schemeClr val="accent1"/>
            </a:solidFill>
          </a:ln>
        </p:spPr>
      </p:pic>
      <p:pic>
        <p:nvPicPr>
          <p:cNvPr id="13" name="Picture 12">
            <a:extLst>
              <a:ext uri="{FF2B5EF4-FFF2-40B4-BE49-F238E27FC236}">
                <a16:creationId xmlns:a16="http://schemas.microsoft.com/office/drawing/2014/main" id="{16DF5AE8-9750-4701-8E5A-B7E6573B1B2C}"/>
              </a:ext>
            </a:extLst>
          </p:cNvPr>
          <p:cNvPicPr>
            <a:picLocks noChangeAspect="1"/>
          </p:cNvPicPr>
          <p:nvPr/>
        </p:nvPicPr>
        <p:blipFill rotWithShape="1">
          <a:blip r:embed="rId6">
            <a:extLst>
              <a:ext uri="{28A0092B-C50C-407E-A947-70E740481C1C}">
                <a14:useLocalDpi xmlns:a14="http://schemas.microsoft.com/office/drawing/2010/main" val="0"/>
              </a:ext>
            </a:extLst>
          </a:blip>
          <a:srcRect t="13635"/>
          <a:stretch/>
        </p:blipFill>
        <p:spPr>
          <a:xfrm>
            <a:off x="5239879" y="5670322"/>
            <a:ext cx="1847850" cy="180975"/>
          </a:xfrm>
          <a:prstGeom prst="rect">
            <a:avLst/>
          </a:prstGeom>
          <a:ln>
            <a:solidFill>
              <a:schemeClr val="accent1"/>
            </a:solidFill>
          </a:ln>
        </p:spPr>
      </p:pic>
      <p:pic>
        <p:nvPicPr>
          <p:cNvPr id="14" name="Picture 13">
            <a:extLst>
              <a:ext uri="{FF2B5EF4-FFF2-40B4-BE49-F238E27FC236}">
                <a16:creationId xmlns:a16="http://schemas.microsoft.com/office/drawing/2014/main" id="{5773E01F-3A75-4792-9E92-F7A4E4A51945}"/>
              </a:ext>
            </a:extLst>
          </p:cNvPr>
          <p:cNvPicPr>
            <a:picLocks noChangeAspect="1"/>
          </p:cNvPicPr>
          <p:nvPr/>
        </p:nvPicPr>
        <p:blipFill rotWithShape="1">
          <a:blip r:embed="rId7">
            <a:extLst>
              <a:ext uri="{28A0092B-C50C-407E-A947-70E740481C1C}">
                <a14:useLocalDpi xmlns:a14="http://schemas.microsoft.com/office/drawing/2010/main" val="0"/>
              </a:ext>
            </a:extLst>
          </a:blip>
          <a:srcRect t="12030"/>
          <a:stretch/>
        </p:blipFill>
        <p:spPr>
          <a:xfrm>
            <a:off x="6827916" y="1636332"/>
            <a:ext cx="1295400" cy="175961"/>
          </a:xfrm>
          <a:prstGeom prst="rect">
            <a:avLst/>
          </a:prstGeom>
          <a:ln>
            <a:solidFill>
              <a:schemeClr val="accent1"/>
            </a:solidFill>
          </a:ln>
        </p:spPr>
      </p:pic>
    </p:spTree>
    <p:extLst>
      <p:ext uri="{BB962C8B-B14F-4D97-AF65-F5344CB8AC3E}">
        <p14:creationId xmlns:p14="http://schemas.microsoft.com/office/powerpoint/2010/main" val="2562755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DD7AFE6-4902-4EBB-B1A5-A03D88F4D9A3}"/>
              </a:ext>
            </a:extLst>
          </p:cNvPr>
          <p:cNvPicPr>
            <a:picLocks noChangeAspect="1"/>
          </p:cNvPicPr>
          <p:nvPr/>
        </p:nvPicPr>
        <p:blipFill rotWithShape="1">
          <a:blip r:embed="rId2">
            <a:extLst>
              <a:ext uri="{28A0092B-C50C-407E-A947-70E740481C1C}">
                <a14:useLocalDpi xmlns:a14="http://schemas.microsoft.com/office/drawing/2010/main" val="0"/>
              </a:ext>
            </a:extLst>
          </a:blip>
          <a:srcRect t="1294"/>
          <a:stretch/>
        </p:blipFill>
        <p:spPr>
          <a:xfrm>
            <a:off x="692484" y="701664"/>
            <a:ext cx="6995974" cy="2604991"/>
          </a:xfrm>
          <a:prstGeom prst="rect">
            <a:avLst/>
          </a:prstGeom>
          <a:ln>
            <a:solidFill>
              <a:schemeClr val="accent1"/>
            </a:solidFill>
          </a:ln>
        </p:spPr>
      </p:pic>
      <p:sp>
        <p:nvSpPr>
          <p:cNvPr id="2" name="Title 1">
            <a:extLst>
              <a:ext uri="{FF2B5EF4-FFF2-40B4-BE49-F238E27FC236}">
                <a16:creationId xmlns:a16="http://schemas.microsoft.com/office/drawing/2014/main" id="{EEE8D2A6-34F8-4D28-966C-487814739C4B}"/>
              </a:ext>
            </a:extLst>
          </p:cNvPr>
          <p:cNvSpPr>
            <a:spLocks noGrp="1"/>
          </p:cNvSpPr>
          <p:nvPr>
            <p:ph type="title"/>
          </p:nvPr>
        </p:nvSpPr>
        <p:spPr>
          <a:xfrm>
            <a:off x="628650" y="2"/>
            <a:ext cx="8133610" cy="769082"/>
          </a:xfrm>
        </p:spPr>
        <p:txBody>
          <a:bodyPr>
            <a:normAutofit fontScale="90000"/>
          </a:bodyPr>
          <a:lstStyle/>
          <a:p>
            <a:r>
              <a:rPr lang="en-IN" dirty="0"/>
              <a:t>Demodulation with VCO Phase Noise</a:t>
            </a:r>
          </a:p>
        </p:txBody>
      </p:sp>
      <p:sp>
        <p:nvSpPr>
          <p:cNvPr id="3" name="Date Placeholder 2">
            <a:extLst>
              <a:ext uri="{FF2B5EF4-FFF2-40B4-BE49-F238E27FC236}">
                <a16:creationId xmlns:a16="http://schemas.microsoft.com/office/drawing/2014/main" id="{6C9FDAA2-3C18-42C6-903B-5A26B8DBCBD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A8D9FCCB-D46A-4BC8-A804-C8D77383964D}"/>
              </a:ext>
            </a:extLst>
          </p:cNvPr>
          <p:cNvSpPr>
            <a:spLocks noGrp="1"/>
          </p:cNvSpPr>
          <p:nvPr>
            <p:ph type="sldNum" sz="quarter" idx="12"/>
          </p:nvPr>
        </p:nvSpPr>
        <p:spPr/>
        <p:txBody>
          <a:bodyPr/>
          <a:lstStyle/>
          <a:p>
            <a:fld id="{2495F090-CA2D-44FF-B42B-1156B48CA943}" type="slidenum">
              <a:rPr lang="en-IN" smtClean="0"/>
              <a:t>65</a:t>
            </a:fld>
            <a:endParaRPr lang="en-IN"/>
          </a:p>
        </p:txBody>
      </p:sp>
      <p:pic>
        <p:nvPicPr>
          <p:cNvPr id="10" name="Picture 9">
            <a:extLst>
              <a:ext uri="{FF2B5EF4-FFF2-40B4-BE49-F238E27FC236}">
                <a16:creationId xmlns:a16="http://schemas.microsoft.com/office/drawing/2014/main" id="{48BC35A1-D3DE-43DB-818C-10C4A673E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845" y="4628421"/>
            <a:ext cx="3567675" cy="1712279"/>
          </a:xfrm>
          <a:prstGeom prst="rect">
            <a:avLst/>
          </a:prstGeom>
          <a:ln>
            <a:solidFill>
              <a:schemeClr val="accent1"/>
            </a:solidFill>
          </a:ln>
        </p:spPr>
      </p:pic>
      <p:pic>
        <p:nvPicPr>
          <p:cNvPr id="12" name="Picture 11">
            <a:extLst>
              <a:ext uri="{FF2B5EF4-FFF2-40B4-BE49-F238E27FC236}">
                <a16:creationId xmlns:a16="http://schemas.microsoft.com/office/drawing/2014/main" id="{B8E89374-B3F3-43B4-88B0-9D89BC6C9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397" y="2975202"/>
            <a:ext cx="2294123" cy="2043732"/>
          </a:xfrm>
          <a:prstGeom prst="rect">
            <a:avLst/>
          </a:prstGeom>
          <a:ln>
            <a:solidFill>
              <a:schemeClr val="accent1"/>
            </a:solidFill>
          </a:ln>
        </p:spPr>
      </p:pic>
      <p:pic>
        <p:nvPicPr>
          <p:cNvPr id="16" name="Picture 15">
            <a:extLst>
              <a:ext uri="{FF2B5EF4-FFF2-40B4-BE49-F238E27FC236}">
                <a16:creationId xmlns:a16="http://schemas.microsoft.com/office/drawing/2014/main" id="{2DF020B7-1AD4-445D-A11A-D765C0F7F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13" y="3717244"/>
            <a:ext cx="4477094" cy="2607920"/>
          </a:xfrm>
          <a:prstGeom prst="rect">
            <a:avLst/>
          </a:prstGeom>
          <a:ln>
            <a:solidFill>
              <a:schemeClr val="accent1"/>
            </a:solidFill>
          </a:ln>
        </p:spPr>
      </p:pic>
    </p:spTree>
    <p:extLst>
      <p:ext uri="{BB962C8B-B14F-4D97-AF65-F5344CB8AC3E}">
        <p14:creationId xmlns:p14="http://schemas.microsoft.com/office/powerpoint/2010/main" val="21379071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1723E1-03ED-4FC2-810C-CEFBD9E508A9}"/>
              </a:ext>
            </a:extLst>
          </p:cNvPr>
          <p:cNvSpPr>
            <a:spLocks noGrp="1"/>
          </p:cNvSpPr>
          <p:nvPr>
            <p:ph type="ctrTitle"/>
          </p:nvPr>
        </p:nvSpPr>
        <p:spPr/>
        <p:txBody>
          <a:bodyPr>
            <a:noAutofit/>
          </a:bodyPr>
          <a:lstStyle/>
          <a:p>
            <a:r>
              <a:rPr lang="en-IN" sz="3200" dirty="0"/>
              <a:t>Exercise 10: Envelope-Ptolemy Co-Simulations</a:t>
            </a:r>
          </a:p>
        </p:txBody>
      </p:sp>
      <p:sp>
        <p:nvSpPr>
          <p:cNvPr id="6" name="Subtitle 5">
            <a:extLst>
              <a:ext uri="{FF2B5EF4-FFF2-40B4-BE49-F238E27FC236}">
                <a16:creationId xmlns:a16="http://schemas.microsoft.com/office/drawing/2014/main" id="{1CF07655-2258-42B2-8DFE-99AC2BEAED06}"/>
              </a:ext>
            </a:extLst>
          </p:cNvPr>
          <p:cNvSpPr>
            <a:spLocks noGrp="1"/>
          </p:cNvSpPr>
          <p:nvPr>
            <p:ph type="subTitle" idx="1"/>
          </p:nvPr>
        </p:nvSpPr>
        <p:spPr>
          <a:xfrm>
            <a:off x="685800" y="4569193"/>
            <a:ext cx="6858000" cy="1449867"/>
          </a:xfrm>
        </p:spPr>
        <p:txBody>
          <a:bodyPr>
            <a:normAutofit fontScale="92500" lnSpcReduction="20000"/>
          </a:bodyPr>
          <a:lstStyle/>
          <a:p>
            <a:r>
              <a:rPr lang="en-IN" dirty="0"/>
              <a:t>In this exercise, we will learn to</a:t>
            </a:r>
          </a:p>
          <a:p>
            <a:pPr marL="342900" indent="-342900">
              <a:buFont typeface="Arial" panose="020B0604020202020204" pitchFamily="34" charset="0"/>
              <a:buChar char="•"/>
            </a:pPr>
            <a:r>
              <a:rPr lang="en-IN" dirty="0"/>
              <a:t>Input modulated signal into PA model</a:t>
            </a:r>
          </a:p>
          <a:p>
            <a:pPr marL="342900" indent="-342900">
              <a:buFont typeface="Arial" panose="020B0604020202020204" pitchFamily="34" charset="0"/>
              <a:buChar char="•"/>
            </a:pPr>
            <a:r>
              <a:rPr lang="en-IN" dirty="0"/>
              <a:t>Plot output spectrum</a:t>
            </a:r>
          </a:p>
          <a:p>
            <a:pPr marL="342900" indent="-342900">
              <a:buFont typeface="Arial" panose="020B0604020202020204" pitchFamily="34" charset="0"/>
              <a:buChar char="•"/>
            </a:pPr>
            <a:r>
              <a:rPr lang="en-IN" dirty="0"/>
              <a:t>Compute ACPR</a:t>
            </a:r>
          </a:p>
        </p:txBody>
      </p:sp>
      <p:sp>
        <p:nvSpPr>
          <p:cNvPr id="3" name="Date Placeholder 2">
            <a:extLst>
              <a:ext uri="{FF2B5EF4-FFF2-40B4-BE49-F238E27FC236}">
                <a16:creationId xmlns:a16="http://schemas.microsoft.com/office/drawing/2014/main" id="{8A407B58-653B-4F15-9385-9331A84B507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4A55E8F9-CD95-4ACE-A4C5-4AA71035387F}"/>
              </a:ext>
            </a:extLst>
          </p:cNvPr>
          <p:cNvSpPr>
            <a:spLocks noGrp="1"/>
          </p:cNvSpPr>
          <p:nvPr>
            <p:ph type="sldNum" sz="quarter" idx="12"/>
          </p:nvPr>
        </p:nvSpPr>
        <p:spPr/>
        <p:txBody>
          <a:bodyPr/>
          <a:lstStyle/>
          <a:p>
            <a:fld id="{2495F090-CA2D-44FF-B42B-1156B48CA943}" type="slidenum">
              <a:rPr lang="en-IN" smtClean="0"/>
              <a:t>66</a:t>
            </a:fld>
            <a:endParaRPr lang="en-IN"/>
          </a:p>
        </p:txBody>
      </p:sp>
    </p:spTree>
    <p:extLst>
      <p:ext uri="{BB962C8B-B14F-4D97-AF65-F5344CB8AC3E}">
        <p14:creationId xmlns:p14="http://schemas.microsoft.com/office/powerpoint/2010/main" val="19863445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599BFA-B268-49F9-8C31-C8C05094262C}"/>
              </a:ext>
            </a:extLst>
          </p:cNvPr>
          <p:cNvSpPr>
            <a:spLocks noGrp="1"/>
          </p:cNvSpPr>
          <p:nvPr>
            <p:ph type="title"/>
          </p:nvPr>
        </p:nvSpPr>
        <p:spPr/>
        <p:txBody>
          <a:bodyPr/>
          <a:lstStyle/>
          <a:p>
            <a:r>
              <a:rPr lang="en-IN" dirty="0"/>
              <a:t>Power Amplifier Non-linearity</a:t>
            </a:r>
          </a:p>
        </p:txBody>
      </p:sp>
      <p:sp>
        <p:nvSpPr>
          <p:cNvPr id="4" name="Date Placeholder 3">
            <a:extLst>
              <a:ext uri="{FF2B5EF4-FFF2-40B4-BE49-F238E27FC236}">
                <a16:creationId xmlns:a16="http://schemas.microsoft.com/office/drawing/2014/main" id="{5AA29FF4-0943-4DB0-AD10-FF0E9F6D273C}"/>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E5C2C4E4-6ACF-4D36-BBC7-B98EBF197055}"/>
              </a:ext>
            </a:extLst>
          </p:cNvPr>
          <p:cNvSpPr>
            <a:spLocks noGrp="1"/>
          </p:cNvSpPr>
          <p:nvPr>
            <p:ph type="sldNum" sz="quarter" idx="12"/>
          </p:nvPr>
        </p:nvSpPr>
        <p:spPr/>
        <p:txBody>
          <a:bodyPr/>
          <a:lstStyle/>
          <a:p>
            <a:fld id="{2495F090-CA2D-44FF-B42B-1156B48CA943}" type="slidenum">
              <a:rPr lang="en-IN" smtClean="0"/>
              <a:t>67</a:t>
            </a:fld>
            <a:endParaRPr lang="en-IN"/>
          </a:p>
        </p:txBody>
      </p:sp>
      <p:sp>
        <p:nvSpPr>
          <p:cNvPr id="2" name="TextBox 1">
            <a:extLst>
              <a:ext uri="{FF2B5EF4-FFF2-40B4-BE49-F238E27FC236}">
                <a16:creationId xmlns:a16="http://schemas.microsoft.com/office/drawing/2014/main" id="{3CD5B8F3-2CAB-492F-8F5C-0CBB78AF5237}"/>
              </a:ext>
            </a:extLst>
          </p:cNvPr>
          <p:cNvSpPr txBox="1"/>
          <p:nvPr/>
        </p:nvSpPr>
        <p:spPr>
          <a:xfrm>
            <a:off x="628650" y="698062"/>
            <a:ext cx="8435451" cy="646331"/>
          </a:xfrm>
          <a:prstGeom prst="rect">
            <a:avLst/>
          </a:prstGeom>
          <a:noFill/>
        </p:spPr>
        <p:txBody>
          <a:bodyPr wrap="square" rtlCol="0">
            <a:spAutoFit/>
          </a:bodyPr>
          <a:lstStyle/>
          <a:p>
            <a:r>
              <a:rPr lang="en-IN" dirty="0"/>
              <a:t>Goal: To model a Non-linear Power Amplifier in Harmonic Balance and determine ACPR for QPSK Modulated Signal Input</a:t>
            </a:r>
          </a:p>
        </p:txBody>
      </p:sp>
      <p:sp>
        <p:nvSpPr>
          <p:cNvPr id="7" name="TextBox 6">
            <a:extLst>
              <a:ext uri="{FF2B5EF4-FFF2-40B4-BE49-F238E27FC236}">
                <a16:creationId xmlns:a16="http://schemas.microsoft.com/office/drawing/2014/main" id="{936704C8-51A2-4D5C-ADA1-2D14DC3FC578}"/>
              </a:ext>
            </a:extLst>
          </p:cNvPr>
          <p:cNvSpPr txBox="1"/>
          <p:nvPr/>
        </p:nvSpPr>
        <p:spPr>
          <a:xfrm>
            <a:off x="628650" y="1672101"/>
            <a:ext cx="8515350" cy="369332"/>
          </a:xfrm>
          <a:prstGeom prst="rect">
            <a:avLst/>
          </a:prstGeom>
          <a:noFill/>
        </p:spPr>
        <p:txBody>
          <a:bodyPr wrap="square" rtlCol="0">
            <a:spAutoFit/>
          </a:bodyPr>
          <a:lstStyle/>
          <a:p>
            <a:r>
              <a:rPr lang="en-IN" dirty="0"/>
              <a:t>Create New Schematic with Amplifier Model from System- Amps &amp; Mixers Palette</a:t>
            </a:r>
          </a:p>
        </p:txBody>
      </p:sp>
      <p:sp>
        <p:nvSpPr>
          <p:cNvPr id="8" name="Speech Bubble: Oval 7">
            <a:extLst>
              <a:ext uri="{FF2B5EF4-FFF2-40B4-BE49-F238E27FC236}">
                <a16:creationId xmlns:a16="http://schemas.microsoft.com/office/drawing/2014/main" id="{615C1FCA-3588-421C-A653-A3846D9EEDCA}"/>
              </a:ext>
            </a:extLst>
          </p:cNvPr>
          <p:cNvSpPr/>
          <p:nvPr/>
        </p:nvSpPr>
        <p:spPr>
          <a:xfrm>
            <a:off x="829835" y="134439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pic>
        <p:nvPicPr>
          <p:cNvPr id="9" name="Picture 8">
            <a:extLst>
              <a:ext uri="{FF2B5EF4-FFF2-40B4-BE49-F238E27FC236}">
                <a16:creationId xmlns:a16="http://schemas.microsoft.com/office/drawing/2014/main" id="{23613A87-E12C-43C5-AB71-044E92133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320" y="2008374"/>
            <a:ext cx="1554615" cy="1928027"/>
          </a:xfrm>
          <a:prstGeom prst="rect">
            <a:avLst/>
          </a:prstGeom>
          <a:ln>
            <a:solidFill>
              <a:schemeClr val="accent1"/>
            </a:solidFill>
          </a:ln>
        </p:spPr>
      </p:pic>
      <p:sp>
        <p:nvSpPr>
          <p:cNvPr id="10" name="TextBox 9">
            <a:extLst>
              <a:ext uri="{FF2B5EF4-FFF2-40B4-BE49-F238E27FC236}">
                <a16:creationId xmlns:a16="http://schemas.microsoft.com/office/drawing/2014/main" id="{406B4BEC-8145-4D3B-BB56-FCEFB28C2BEB}"/>
              </a:ext>
            </a:extLst>
          </p:cNvPr>
          <p:cNvSpPr txBox="1"/>
          <p:nvPr/>
        </p:nvSpPr>
        <p:spPr>
          <a:xfrm>
            <a:off x="2295673" y="2041433"/>
            <a:ext cx="6768428" cy="923330"/>
          </a:xfrm>
          <a:prstGeom prst="rect">
            <a:avLst/>
          </a:prstGeom>
          <a:noFill/>
        </p:spPr>
        <p:txBody>
          <a:bodyPr wrap="square" rtlCol="0">
            <a:spAutoFit/>
          </a:bodyPr>
          <a:lstStyle/>
          <a:p>
            <a:r>
              <a:rPr lang="en-IN" dirty="0"/>
              <a:t>We are using TOI and SOI to model amplifier non-linearity. TOI is 8 to 10 dB above 1 dB compression point and SOI is usually 14 dB above that. Amplifier is 1 dB compressed at 14.3 dBm input</a:t>
            </a:r>
          </a:p>
        </p:txBody>
      </p:sp>
      <p:grpSp>
        <p:nvGrpSpPr>
          <p:cNvPr id="62" name="Group 61">
            <a:extLst>
              <a:ext uri="{FF2B5EF4-FFF2-40B4-BE49-F238E27FC236}">
                <a16:creationId xmlns:a16="http://schemas.microsoft.com/office/drawing/2014/main" id="{CAA1332B-F4AA-4DF0-B6D5-001B0F5A19CC}"/>
              </a:ext>
            </a:extLst>
          </p:cNvPr>
          <p:cNvGrpSpPr/>
          <p:nvPr/>
        </p:nvGrpSpPr>
        <p:grpSpPr>
          <a:xfrm>
            <a:off x="741320" y="3991272"/>
            <a:ext cx="2081356" cy="2389253"/>
            <a:chOff x="741320" y="3930697"/>
            <a:chExt cx="2081356" cy="2389253"/>
          </a:xfrm>
        </p:grpSpPr>
        <p:grpSp>
          <p:nvGrpSpPr>
            <p:cNvPr id="49" name="Group 48">
              <a:extLst>
                <a:ext uri="{FF2B5EF4-FFF2-40B4-BE49-F238E27FC236}">
                  <a16:creationId xmlns:a16="http://schemas.microsoft.com/office/drawing/2014/main" id="{462AF593-F06B-46D3-A4CC-6601C9FB34E8}"/>
                </a:ext>
              </a:extLst>
            </p:cNvPr>
            <p:cNvGrpSpPr/>
            <p:nvPr/>
          </p:nvGrpSpPr>
          <p:grpSpPr>
            <a:xfrm>
              <a:off x="824617" y="3930697"/>
              <a:ext cx="1623691" cy="2166308"/>
              <a:chOff x="818205" y="3886444"/>
              <a:chExt cx="1623691" cy="2166308"/>
            </a:xfrm>
          </p:grpSpPr>
          <p:grpSp>
            <p:nvGrpSpPr>
              <p:cNvPr id="43" name="Group 42">
                <a:extLst>
                  <a:ext uri="{FF2B5EF4-FFF2-40B4-BE49-F238E27FC236}">
                    <a16:creationId xmlns:a16="http://schemas.microsoft.com/office/drawing/2014/main" id="{31C87CB9-F293-4E87-8DA8-376C53A460DD}"/>
                  </a:ext>
                </a:extLst>
              </p:cNvPr>
              <p:cNvGrpSpPr/>
              <p:nvPr/>
            </p:nvGrpSpPr>
            <p:grpSpPr>
              <a:xfrm>
                <a:off x="818205" y="3886444"/>
                <a:ext cx="1623691" cy="2166308"/>
                <a:chOff x="818205" y="3886444"/>
                <a:chExt cx="1623691" cy="2166308"/>
              </a:xfrm>
            </p:grpSpPr>
            <p:grpSp>
              <p:nvGrpSpPr>
                <p:cNvPr id="29" name="Group 28">
                  <a:extLst>
                    <a:ext uri="{FF2B5EF4-FFF2-40B4-BE49-F238E27FC236}">
                      <a16:creationId xmlns:a16="http://schemas.microsoft.com/office/drawing/2014/main" id="{CB589620-A981-45AE-9E63-C559C4E617F0}"/>
                    </a:ext>
                  </a:extLst>
                </p:cNvPr>
                <p:cNvGrpSpPr/>
                <p:nvPr/>
              </p:nvGrpSpPr>
              <p:grpSpPr>
                <a:xfrm>
                  <a:off x="818205" y="3886444"/>
                  <a:ext cx="1623691" cy="2166308"/>
                  <a:chOff x="818205" y="3886444"/>
                  <a:chExt cx="1623691" cy="2166308"/>
                </a:xfrm>
              </p:grpSpPr>
              <p:grpSp>
                <p:nvGrpSpPr>
                  <p:cNvPr id="27" name="Group 26">
                    <a:extLst>
                      <a:ext uri="{FF2B5EF4-FFF2-40B4-BE49-F238E27FC236}">
                        <a16:creationId xmlns:a16="http://schemas.microsoft.com/office/drawing/2014/main" id="{48B8AA60-7FCA-4846-B91A-9B6B3E82A15A}"/>
                      </a:ext>
                    </a:extLst>
                  </p:cNvPr>
                  <p:cNvGrpSpPr/>
                  <p:nvPr/>
                </p:nvGrpSpPr>
                <p:grpSpPr>
                  <a:xfrm>
                    <a:off x="818205" y="3886444"/>
                    <a:ext cx="1623691" cy="2166308"/>
                    <a:chOff x="1057365" y="3719985"/>
                    <a:chExt cx="1623691" cy="2166308"/>
                  </a:xfrm>
                </p:grpSpPr>
                <p:grpSp>
                  <p:nvGrpSpPr>
                    <p:cNvPr id="15" name="Group 14">
                      <a:extLst>
                        <a:ext uri="{FF2B5EF4-FFF2-40B4-BE49-F238E27FC236}">
                          <a16:creationId xmlns:a16="http://schemas.microsoft.com/office/drawing/2014/main" id="{D9FBD193-0BC1-45AA-9BC1-12695EAD63ED}"/>
                        </a:ext>
                      </a:extLst>
                    </p:cNvPr>
                    <p:cNvGrpSpPr/>
                    <p:nvPr/>
                  </p:nvGrpSpPr>
                  <p:grpSpPr>
                    <a:xfrm>
                      <a:off x="1057365" y="3815227"/>
                      <a:ext cx="1623691" cy="2071066"/>
                      <a:chOff x="1057365" y="4072951"/>
                      <a:chExt cx="1623691" cy="1858362"/>
                    </a:xfrm>
                  </p:grpSpPr>
                  <p:cxnSp>
                    <p:nvCxnSpPr>
                      <p:cNvPr id="12" name="Straight Arrow Connector 11">
                        <a:extLst>
                          <a:ext uri="{FF2B5EF4-FFF2-40B4-BE49-F238E27FC236}">
                            <a16:creationId xmlns:a16="http://schemas.microsoft.com/office/drawing/2014/main" id="{C92D1CF8-6EF4-4DF5-AAA2-D4541465F1FF}"/>
                          </a:ext>
                        </a:extLst>
                      </p:cNvPr>
                      <p:cNvCxnSpPr/>
                      <p:nvPr/>
                    </p:nvCxnSpPr>
                    <p:spPr>
                      <a:xfrm flipV="1">
                        <a:off x="1057366" y="4072951"/>
                        <a:ext cx="0" cy="18583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E29501-4C57-4026-9EE5-FFC0A66B6359}"/>
                          </a:ext>
                        </a:extLst>
                      </p:cNvPr>
                      <p:cNvCxnSpPr/>
                      <p:nvPr/>
                    </p:nvCxnSpPr>
                    <p:spPr>
                      <a:xfrm>
                        <a:off x="1057365" y="5921406"/>
                        <a:ext cx="162369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16" name="Freeform: Shape 15">
                      <a:extLst>
                        <a:ext uri="{FF2B5EF4-FFF2-40B4-BE49-F238E27FC236}">
                          <a16:creationId xmlns:a16="http://schemas.microsoft.com/office/drawing/2014/main" id="{E12482BE-8402-40ED-8557-2C9EA1AD4A97}"/>
                        </a:ext>
                      </a:extLst>
                    </p:cNvPr>
                    <p:cNvSpPr/>
                    <p:nvPr/>
                  </p:nvSpPr>
                  <p:spPr>
                    <a:xfrm>
                      <a:off x="1075120" y="4826505"/>
                      <a:ext cx="1394411" cy="1048747"/>
                    </a:xfrm>
                    <a:custGeom>
                      <a:avLst/>
                      <a:gdLst>
                        <a:gd name="connsiteX0" fmla="*/ 18372 w 1394411"/>
                        <a:gd name="connsiteY0" fmla="*/ 1042658 h 1048747"/>
                        <a:gd name="connsiteX1" fmla="*/ 45005 w 1394411"/>
                        <a:gd name="connsiteY1" fmla="*/ 953881 h 1048747"/>
                        <a:gd name="connsiteX2" fmla="*/ 408989 w 1394411"/>
                        <a:gd name="connsiteY2" fmla="*/ 385710 h 1048747"/>
                        <a:gd name="connsiteX3" fmla="*/ 710830 w 1394411"/>
                        <a:gd name="connsiteY3" fmla="*/ 110502 h 1048747"/>
                        <a:gd name="connsiteX4" fmla="*/ 1021548 w 1394411"/>
                        <a:gd name="connsiteY4" fmla="*/ 12848 h 1048747"/>
                        <a:gd name="connsiteX5" fmla="*/ 1394411 w 1394411"/>
                        <a:gd name="connsiteY5" fmla="*/ 3970 h 104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11" h="1048747">
                          <a:moveTo>
                            <a:pt x="18372" y="1042658"/>
                          </a:moveTo>
                          <a:cubicBezTo>
                            <a:pt x="-863" y="1053015"/>
                            <a:pt x="-20098" y="1063372"/>
                            <a:pt x="45005" y="953881"/>
                          </a:cubicBezTo>
                          <a:cubicBezTo>
                            <a:pt x="110108" y="844390"/>
                            <a:pt x="298018" y="526273"/>
                            <a:pt x="408989" y="385710"/>
                          </a:cubicBezTo>
                          <a:cubicBezTo>
                            <a:pt x="519960" y="245147"/>
                            <a:pt x="608737" y="172646"/>
                            <a:pt x="710830" y="110502"/>
                          </a:cubicBezTo>
                          <a:cubicBezTo>
                            <a:pt x="812923" y="48358"/>
                            <a:pt x="907618" y="30603"/>
                            <a:pt x="1021548" y="12848"/>
                          </a:cubicBezTo>
                          <a:cubicBezTo>
                            <a:pt x="1135478" y="-4907"/>
                            <a:pt x="1264944" y="-469"/>
                            <a:pt x="1394411" y="397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a:extLst>
                        <a:ext uri="{FF2B5EF4-FFF2-40B4-BE49-F238E27FC236}">
                          <a16:creationId xmlns:a16="http://schemas.microsoft.com/office/drawing/2014/main" id="{85320B15-76D9-4BFA-867E-095FAF4E0315}"/>
                        </a:ext>
                      </a:extLst>
                    </p:cNvPr>
                    <p:cNvCxnSpPr/>
                    <p:nvPr/>
                  </p:nvCxnSpPr>
                  <p:spPr>
                    <a:xfrm>
                      <a:off x="1452628" y="3818900"/>
                      <a:ext cx="0" cy="2044199"/>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23BAC1D-9A25-4AAC-A01E-1B2441E4A6E1}"/>
                        </a:ext>
                      </a:extLst>
                    </p:cNvPr>
                    <p:cNvSpPr/>
                    <p:nvPr/>
                  </p:nvSpPr>
                  <p:spPr>
                    <a:xfrm>
                      <a:off x="1453738" y="4188926"/>
                      <a:ext cx="1015794" cy="1686328"/>
                    </a:xfrm>
                    <a:custGeom>
                      <a:avLst/>
                      <a:gdLst>
                        <a:gd name="connsiteX0" fmla="*/ 0 w 1047565"/>
                        <a:gd name="connsiteY0" fmla="*/ 1458445 h 1458445"/>
                        <a:gd name="connsiteX1" fmla="*/ 239697 w 1047565"/>
                        <a:gd name="connsiteY1" fmla="*/ 677211 h 1458445"/>
                        <a:gd name="connsiteX2" fmla="*/ 443883 w 1047565"/>
                        <a:gd name="connsiteY2" fmla="*/ 197816 h 1458445"/>
                        <a:gd name="connsiteX3" fmla="*/ 816745 w 1047565"/>
                        <a:gd name="connsiteY3" fmla="*/ 20263 h 1458445"/>
                        <a:gd name="connsiteX4" fmla="*/ 1047565 w 1047565"/>
                        <a:gd name="connsiteY4" fmla="*/ 11385 h 1458445"/>
                        <a:gd name="connsiteX0" fmla="*/ 0 w 1047565"/>
                        <a:gd name="connsiteY0" fmla="*/ 1458445 h 1458445"/>
                        <a:gd name="connsiteX1" fmla="*/ 239697 w 1047565"/>
                        <a:gd name="connsiteY1" fmla="*/ 677211 h 1458445"/>
                        <a:gd name="connsiteX2" fmla="*/ 443883 w 1047565"/>
                        <a:gd name="connsiteY2" fmla="*/ 197816 h 1458445"/>
                        <a:gd name="connsiteX3" fmla="*/ 692458 w 1047565"/>
                        <a:gd name="connsiteY3" fmla="*/ 20263 h 1458445"/>
                        <a:gd name="connsiteX4" fmla="*/ 1047565 w 1047565"/>
                        <a:gd name="connsiteY4" fmla="*/ 11385 h 1458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565" h="1458445">
                          <a:moveTo>
                            <a:pt x="0" y="1458445"/>
                          </a:moveTo>
                          <a:cubicBezTo>
                            <a:pt x="82858" y="1172880"/>
                            <a:pt x="165717" y="887316"/>
                            <a:pt x="239697" y="677211"/>
                          </a:cubicBezTo>
                          <a:cubicBezTo>
                            <a:pt x="313678" y="467106"/>
                            <a:pt x="368423" y="307307"/>
                            <a:pt x="443883" y="197816"/>
                          </a:cubicBezTo>
                          <a:cubicBezTo>
                            <a:pt x="519343" y="88325"/>
                            <a:pt x="591844" y="51335"/>
                            <a:pt x="692458" y="20263"/>
                          </a:cubicBezTo>
                          <a:cubicBezTo>
                            <a:pt x="793072" y="-10809"/>
                            <a:pt x="982462" y="288"/>
                            <a:pt x="1047565" y="11385"/>
                          </a:cubicBezTo>
                        </a:path>
                      </a:pathLst>
                    </a:custGeom>
                    <a:noFill/>
                    <a:ln w="19050">
                      <a:solidFill>
                        <a:srgbClr val="0FB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2" name="Straight Connector 21">
                      <a:extLst>
                        <a:ext uri="{FF2B5EF4-FFF2-40B4-BE49-F238E27FC236}">
                          <a16:creationId xmlns:a16="http://schemas.microsoft.com/office/drawing/2014/main" id="{E845D569-7A07-40F6-B6A0-85DD12BB83DD}"/>
                        </a:ext>
                      </a:extLst>
                    </p:cNvPr>
                    <p:cNvCxnSpPr>
                      <a:cxnSpLocks/>
                    </p:cNvCxnSpPr>
                    <p:nvPr/>
                  </p:nvCxnSpPr>
                  <p:spPr>
                    <a:xfrm flipV="1">
                      <a:off x="1068995" y="3719985"/>
                      <a:ext cx="1273607" cy="2145587"/>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Freeform: Shape 27">
                    <a:extLst>
                      <a:ext uri="{FF2B5EF4-FFF2-40B4-BE49-F238E27FC236}">
                        <a16:creationId xmlns:a16="http://schemas.microsoft.com/office/drawing/2014/main" id="{DF0B868D-9303-4996-ACCE-4D111D544A12}"/>
                      </a:ext>
                    </a:extLst>
                  </p:cNvPr>
                  <p:cNvSpPr/>
                  <p:nvPr/>
                </p:nvSpPr>
                <p:spPr>
                  <a:xfrm>
                    <a:off x="829945" y="4917214"/>
                    <a:ext cx="874570" cy="764494"/>
                  </a:xfrm>
                  <a:custGeom>
                    <a:avLst/>
                    <a:gdLst>
                      <a:gd name="connsiteX0" fmla="*/ 0 w 807868"/>
                      <a:gd name="connsiteY0" fmla="*/ 0 h 763480"/>
                      <a:gd name="connsiteX1" fmla="*/ 355107 w 807868"/>
                      <a:gd name="connsiteY1" fmla="*/ 17755 h 763480"/>
                      <a:gd name="connsiteX2" fmla="*/ 461639 w 807868"/>
                      <a:gd name="connsiteY2" fmla="*/ 106532 h 763480"/>
                      <a:gd name="connsiteX3" fmla="*/ 727969 w 807868"/>
                      <a:gd name="connsiteY3" fmla="*/ 497150 h 763480"/>
                      <a:gd name="connsiteX4" fmla="*/ 807868 w 807868"/>
                      <a:gd name="connsiteY4" fmla="*/ 763480 h 763480"/>
                      <a:gd name="connsiteX0" fmla="*/ 0 w 807868"/>
                      <a:gd name="connsiteY0" fmla="*/ 657 h 764137"/>
                      <a:gd name="connsiteX1" fmla="*/ 355107 w 807868"/>
                      <a:gd name="connsiteY1" fmla="*/ 18412 h 764137"/>
                      <a:gd name="connsiteX2" fmla="*/ 550416 w 807868"/>
                      <a:gd name="connsiteY2" fmla="*/ 142700 h 764137"/>
                      <a:gd name="connsiteX3" fmla="*/ 727969 w 807868"/>
                      <a:gd name="connsiteY3" fmla="*/ 497807 h 764137"/>
                      <a:gd name="connsiteX4" fmla="*/ 807868 w 807868"/>
                      <a:gd name="connsiteY4" fmla="*/ 764137 h 764137"/>
                      <a:gd name="connsiteX0" fmla="*/ 0 w 843379"/>
                      <a:gd name="connsiteY0" fmla="*/ 657 h 764137"/>
                      <a:gd name="connsiteX1" fmla="*/ 355107 w 843379"/>
                      <a:gd name="connsiteY1" fmla="*/ 18412 h 764137"/>
                      <a:gd name="connsiteX2" fmla="*/ 550416 w 843379"/>
                      <a:gd name="connsiteY2" fmla="*/ 142700 h 764137"/>
                      <a:gd name="connsiteX3" fmla="*/ 727969 w 843379"/>
                      <a:gd name="connsiteY3" fmla="*/ 497807 h 764137"/>
                      <a:gd name="connsiteX4" fmla="*/ 843379 w 843379"/>
                      <a:gd name="connsiteY4" fmla="*/ 764137 h 764137"/>
                      <a:gd name="connsiteX0" fmla="*/ 0 w 843379"/>
                      <a:gd name="connsiteY0" fmla="*/ 657 h 764137"/>
                      <a:gd name="connsiteX1" fmla="*/ 355107 w 843379"/>
                      <a:gd name="connsiteY1" fmla="*/ 18412 h 764137"/>
                      <a:gd name="connsiteX2" fmla="*/ 550416 w 843379"/>
                      <a:gd name="connsiteY2" fmla="*/ 142700 h 764137"/>
                      <a:gd name="connsiteX3" fmla="*/ 727969 w 843379"/>
                      <a:gd name="connsiteY3" fmla="*/ 497807 h 764137"/>
                      <a:gd name="connsiteX4" fmla="*/ 843379 w 843379"/>
                      <a:gd name="connsiteY4" fmla="*/ 764137 h 764137"/>
                      <a:gd name="connsiteX0" fmla="*/ 0 w 843379"/>
                      <a:gd name="connsiteY0" fmla="*/ 657 h 764137"/>
                      <a:gd name="connsiteX1" fmla="*/ 355107 w 843379"/>
                      <a:gd name="connsiteY1" fmla="*/ 18412 h 764137"/>
                      <a:gd name="connsiteX2" fmla="*/ 550416 w 843379"/>
                      <a:gd name="connsiteY2" fmla="*/ 142700 h 764137"/>
                      <a:gd name="connsiteX3" fmla="*/ 727969 w 843379"/>
                      <a:gd name="connsiteY3" fmla="*/ 497807 h 764137"/>
                      <a:gd name="connsiteX4" fmla="*/ 843379 w 843379"/>
                      <a:gd name="connsiteY4" fmla="*/ 764137 h 764137"/>
                      <a:gd name="connsiteX0" fmla="*/ 0 w 843379"/>
                      <a:gd name="connsiteY0" fmla="*/ 657 h 764137"/>
                      <a:gd name="connsiteX1" fmla="*/ 355107 w 843379"/>
                      <a:gd name="connsiteY1" fmla="*/ 18412 h 764137"/>
                      <a:gd name="connsiteX2" fmla="*/ 550416 w 843379"/>
                      <a:gd name="connsiteY2" fmla="*/ 142700 h 764137"/>
                      <a:gd name="connsiteX3" fmla="*/ 736847 w 843379"/>
                      <a:gd name="connsiteY3" fmla="*/ 488930 h 764137"/>
                      <a:gd name="connsiteX4" fmla="*/ 843379 w 843379"/>
                      <a:gd name="connsiteY4" fmla="*/ 764137 h 764137"/>
                      <a:gd name="connsiteX0" fmla="*/ 0 w 843379"/>
                      <a:gd name="connsiteY0" fmla="*/ 657 h 764137"/>
                      <a:gd name="connsiteX1" fmla="*/ 355107 w 843379"/>
                      <a:gd name="connsiteY1" fmla="*/ 18412 h 764137"/>
                      <a:gd name="connsiteX2" fmla="*/ 550416 w 843379"/>
                      <a:gd name="connsiteY2" fmla="*/ 142700 h 764137"/>
                      <a:gd name="connsiteX3" fmla="*/ 719091 w 843379"/>
                      <a:gd name="connsiteY3" fmla="*/ 515563 h 764137"/>
                      <a:gd name="connsiteX4" fmla="*/ 843379 w 843379"/>
                      <a:gd name="connsiteY4" fmla="*/ 764137 h 764137"/>
                      <a:gd name="connsiteX0" fmla="*/ 0 w 843379"/>
                      <a:gd name="connsiteY0" fmla="*/ 657 h 764137"/>
                      <a:gd name="connsiteX1" fmla="*/ 355107 w 843379"/>
                      <a:gd name="connsiteY1" fmla="*/ 18412 h 764137"/>
                      <a:gd name="connsiteX2" fmla="*/ 550416 w 843379"/>
                      <a:gd name="connsiteY2" fmla="*/ 142700 h 764137"/>
                      <a:gd name="connsiteX3" fmla="*/ 719091 w 843379"/>
                      <a:gd name="connsiteY3" fmla="*/ 453419 h 764137"/>
                      <a:gd name="connsiteX4" fmla="*/ 843379 w 843379"/>
                      <a:gd name="connsiteY4" fmla="*/ 764137 h 764137"/>
                      <a:gd name="connsiteX0" fmla="*/ 0 w 843379"/>
                      <a:gd name="connsiteY0" fmla="*/ 657 h 764137"/>
                      <a:gd name="connsiteX1" fmla="*/ 355107 w 843379"/>
                      <a:gd name="connsiteY1" fmla="*/ 18412 h 764137"/>
                      <a:gd name="connsiteX2" fmla="*/ 550416 w 843379"/>
                      <a:gd name="connsiteY2" fmla="*/ 142700 h 764137"/>
                      <a:gd name="connsiteX3" fmla="*/ 719091 w 843379"/>
                      <a:gd name="connsiteY3" fmla="*/ 453419 h 764137"/>
                      <a:gd name="connsiteX4" fmla="*/ 843379 w 843379"/>
                      <a:gd name="connsiteY4" fmla="*/ 764137 h 764137"/>
                      <a:gd name="connsiteX0" fmla="*/ 0 w 843379"/>
                      <a:gd name="connsiteY0" fmla="*/ 657 h 764137"/>
                      <a:gd name="connsiteX1" fmla="*/ 355107 w 843379"/>
                      <a:gd name="connsiteY1" fmla="*/ 18412 h 764137"/>
                      <a:gd name="connsiteX2" fmla="*/ 550416 w 843379"/>
                      <a:gd name="connsiteY2" fmla="*/ 142700 h 764137"/>
                      <a:gd name="connsiteX3" fmla="*/ 719091 w 843379"/>
                      <a:gd name="connsiteY3" fmla="*/ 453419 h 764137"/>
                      <a:gd name="connsiteX4" fmla="*/ 843379 w 843379"/>
                      <a:gd name="connsiteY4" fmla="*/ 764137 h 764137"/>
                      <a:gd name="connsiteX0" fmla="*/ 0 w 843379"/>
                      <a:gd name="connsiteY0" fmla="*/ 657 h 764137"/>
                      <a:gd name="connsiteX1" fmla="*/ 355107 w 843379"/>
                      <a:gd name="connsiteY1" fmla="*/ 18412 h 764137"/>
                      <a:gd name="connsiteX2" fmla="*/ 550416 w 843379"/>
                      <a:gd name="connsiteY2" fmla="*/ 142700 h 764137"/>
                      <a:gd name="connsiteX3" fmla="*/ 719091 w 843379"/>
                      <a:gd name="connsiteY3" fmla="*/ 453419 h 764137"/>
                      <a:gd name="connsiteX4" fmla="*/ 843379 w 843379"/>
                      <a:gd name="connsiteY4" fmla="*/ 764137 h 764137"/>
                      <a:gd name="connsiteX0" fmla="*/ 0 w 843379"/>
                      <a:gd name="connsiteY0" fmla="*/ 1014 h 764494"/>
                      <a:gd name="connsiteX1" fmla="*/ 355107 w 843379"/>
                      <a:gd name="connsiteY1" fmla="*/ 18769 h 764494"/>
                      <a:gd name="connsiteX2" fmla="*/ 568171 w 843379"/>
                      <a:gd name="connsiteY2" fmla="*/ 151935 h 764494"/>
                      <a:gd name="connsiteX3" fmla="*/ 719091 w 843379"/>
                      <a:gd name="connsiteY3" fmla="*/ 453776 h 764494"/>
                      <a:gd name="connsiteX4" fmla="*/ 843379 w 843379"/>
                      <a:gd name="connsiteY4" fmla="*/ 764494 h 764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379" h="764494">
                        <a:moveTo>
                          <a:pt x="0" y="1014"/>
                        </a:moveTo>
                        <a:cubicBezTo>
                          <a:pt x="139083" y="1014"/>
                          <a:pt x="260412" y="-6384"/>
                          <a:pt x="355107" y="18769"/>
                        </a:cubicBezTo>
                        <a:cubicBezTo>
                          <a:pt x="449802" y="43922"/>
                          <a:pt x="507507" y="79434"/>
                          <a:pt x="568171" y="151935"/>
                        </a:cubicBezTo>
                        <a:cubicBezTo>
                          <a:pt x="628835" y="224436"/>
                          <a:pt x="673223" y="351683"/>
                          <a:pt x="719091" y="453776"/>
                        </a:cubicBezTo>
                        <a:cubicBezTo>
                          <a:pt x="764959" y="555869"/>
                          <a:pt x="787893" y="606176"/>
                          <a:pt x="843379" y="764494"/>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36" name="Straight Connector 35">
                  <a:extLst>
                    <a:ext uri="{FF2B5EF4-FFF2-40B4-BE49-F238E27FC236}">
                      <a16:creationId xmlns:a16="http://schemas.microsoft.com/office/drawing/2014/main" id="{2998CC40-8242-4EDF-99CC-A0543514340E}"/>
                    </a:ext>
                  </a:extLst>
                </p:cNvPr>
                <p:cNvCxnSpPr/>
                <p:nvPr/>
              </p:nvCxnSpPr>
              <p:spPr>
                <a:xfrm>
                  <a:off x="1311099" y="3982563"/>
                  <a:ext cx="0" cy="205935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A7F6D42D-368F-4EB6-BE1E-6A89D69B6C5D}"/>
                  </a:ext>
                </a:extLst>
              </p:cNvPr>
              <p:cNvCxnSpPr/>
              <p:nvPr/>
            </p:nvCxnSpPr>
            <p:spPr>
              <a:xfrm>
                <a:off x="829835" y="4799134"/>
                <a:ext cx="158022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C727C1BB-6629-4D47-8EC0-D1D19EE3D10F}"/>
                  </a:ext>
                </a:extLst>
              </p:cNvPr>
              <p:cNvSpPr/>
              <p:nvPr/>
            </p:nvSpPr>
            <p:spPr>
              <a:xfrm>
                <a:off x="1207363" y="4038849"/>
                <a:ext cx="1095636" cy="1997968"/>
              </a:xfrm>
              <a:custGeom>
                <a:avLst/>
                <a:gdLst>
                  <a:gd name="connsiteX0" fmla="*/ 0 w 1038687"/>
                  <a:gd name="connsiteY0" fmla="*/ 1867392 h 1867392"/>
                  <a:gd name="connsiteX1" fmla="*/ 461639 w 1038687"/>
                  <a:gd name="connsiteY1" fmla="*/ 624518 h 1867392"/>
                  <a:gd name="connsiteX2" fmla="*/ 674703 w 1038687"/>
                  <a:gd name="connsiteY2" fmla="*/ 136246 h 1867392"/>
                  <a:gd name="connsiteX3" fmla="*/ 878889 w 1038687"/>
                  <a:gd name="connsiteY3" fmla="*/ 11959 h 1867392"/>
                  <a:gd name="connsiteX4" fmla="*/ 1038687 w 1038687"/>
                  <a:gd name="connsiteY4" fmla="*/ 11959 h 1867392"/>
                  <a:gd name="connsiteX0" fmla="*/ 0 w 1038687"/>
                  <a:gd name="connsiteY0" fmla="*/ 1867392 h 1867392"/>
                  <a:gd name="connsiteX1" fmla="*/ 461639 w 1038687"/>
                  <a:gd name="connsiteY1" fmla="*/ 624518 h 1867392"/>
                  <a:gd name="connsiteX2" fmla="*/ 674703 w 1038687"/>
                  <a:gd name="connsiteY2" fmla="*/ 136246 h 1867392"/>
                  <a:gd name="connsiteX3" fmla="*/ 834501 w 1038687"/>
                  <a:gd name="connsiteY3" fmla="*/ 11959 h 1867392"/>
                  <a:gd name="connsiteX4" fmla="*/ 1038687 w 1038687"/>
                  <a:gd name="connsiteY4" fmla="*/ 11959 h 186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687" h="1867392">
                    <a:moveTo>
                      <a:pt x="0" y="1867392"/>
                    </a:moveTo>
                    <a:cubicBezTo>
                      <a:pt x="174594" y="1390217"/>
                      <a:pt x="349189" y="913042"/>
                      <a:pt x="461639" y="624518"/>
                    </a:cubicBezTo>
                    <a:cubicBezTo>
                      <a:pt x="574089" y="335994"/>
                      <a:pt x="612559" y="238339"/>
                      <a:pt x="674703" y="136246"/>
                    </a:cubicBezTo>
                    <a:cubicBezTo>
                      <a:pt x="736847" y="34153"/>
                      <a:pt x="773837" y="32674"/>
                      <a:pt x="834501" y="11959"/>
                    </a:cubicBezTo>
                    <a:cubicBezTo>
                      <a:pt x="895165" y="-8756"/>
                      <a:pt x="989120" y="1601"/>
                      <a:pt x="1038687" y="11959"/>
                    </a:cubicBezTo>
                  </a:path>
                </a:pathLst>
              </a:custGeom>
              <a:noFill/>
              <a:ln w="190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4" name="Straight Connector 43">
                <a:extLst>
                  <a:ext uri="{FF2B5EF4-FFF2-40B4-BE49-F238E27FC236}">
                    <a16:creationId xmlns:a16="http://schemas.microsoft.com/office/drawing/2014/main" id="{706691D8-0E30-4C40-BC06-702F9557A945}"/>
                  </a:ext>
                </a:extLst>
              </p:cNvPr>
              <p:cNvCxnSpPr/>
              <p:nvPr/>
            </p:nvCxnSpPr>
            <p:spPr>
              <a:xfrm>
                <a:off x="823423" y="4316318"/>
                <a:ext cx="158022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FBDAFF6-AF1F-46C6-9DCB-2B42289D626E}"/>
                  </a:ext>
                </a:extLst>
              </p:cNvPr>
              <p:cNvCxnSpPr/>
              <p:nvPr/>
            </p:nvCxnSpPr>
            <p:spPr>
              <a:xfrm flipV="1">
                <a:off x="2295673" y="4812372"/>
                <a:ext cx="0" cy="469204"/>
              </a:xfrm>
              <a:prstGeom prst="straightConnector1">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03723D5-29A4-4AD4-8380-80F8B6EED955}"/>
                  </a:ext>
                </a:extLst>
              </p:cNvPr>
              <p:cNvCxnSpPr/>
              <p:nvPr/>
            </p:nvCxnSpPr>
            <p:spPr>
              <a:xfrm flipV="1">
                <a:off x="2295673" y="4297219"/>
                <a:ext cx="0" cy="516124"/>
              </a:xfrm>
              <a:prstGeom prst="straightConnector1">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E08109E-697D-4B1F-87C3-45EC0737C76F}"/>
                    </a:ext>
                  </a:extLst>
                </p:cNvPr>
                <p:cNvSpPr txBox="1"/>
                <p:nvPr/>
              </p:nvSpPr>
              <p:spPr>
                <a:xfrm>
                  <a:off x="1896572" y="6043283"/>
                  <a:ext cx="372862" cy="2766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sz="1200" i="1" smtClean="0">
                                <a:latin typeface="Cambria Math" panose="02040503050406030204" pitchFamily="18" charset="0"/>
                              </a:rPr>
                            </m:ctrlPr>
                          </m:sSubPr>
                          <m:e>
                            <m:r>
                              <a:rPr lang="en-IN" sz="1200" b="0" i="1" smtClean="0">
                                <a:latin typeface="Cambria Math" panose="02040503050406030204" pitchFamily="18" charset="0"/>
                              </a:rPr>
                              <m:t>𝑃</m:t>
                            </m:r>
                          </m:e>
                          <m:sub>
                            <m:r>
                              <a:rPr lang="en-IN" sz="1200" b="0" i="1" smtClean="0">
                                <a:latin typeface="Cambria Math" panose="02040503050406030204" pitchFamily="18" charset="0"/>
                              </a:rPr>
                              <m:t>𝑖𝑛</m:t>
                            </m:r>
                          </m:sub>
                        </m:sSub>
                      </m:oMath>
                    </m:oMathPara>
                  </a14:m>
                  <a:endParaRPr lang="en-IN" sz="1200" dirty="0"/>
                </a:p>
              </p:txBody>
            </p:sp>
          </mc:Choice>
          <mc:Fallback xmlns="">
            <p:sp>
              <p:nvSpPr>
                <p:cNvPr id="50" name="TextBox 49">
                  <a:extLst>
                    <a:ext uri="{FF2B5EF4-FFF2-40B4-BE49-F238E27FC236}">
                      <a16:creationId xmlns:a16="http://schemas.microsoft.com/office/drawing/2014/main" id="{7E08109E-697D-4B1F-87C3-45EC0737C76F}"/>
                    </a:ext>
                  </a:extLst>
                </p:cNvPr>
                <p:cNvSpPr txBox="1">
                  <a:spLocks noRot="1" noChangeAspect="1" noMove="1" noResize="1" noEditPoints="1" noAdjustHandles="1" noChangeArrowheads="1" noChangeShapeType="1" noTextEdit="1"/>
                </p:cNvSpPr>
                <p:nvPr/>
              </p:nvSpPr>
              <p:spPr>
                <a:xfrm>
                  <a:off x="1896572" y="6043283"/>
                  <a:ext cx="372862" cy="276667"/>
                </a:xfrm>
                <a:prstGeom prst="rect">
                  <a:avLst/>
                </a:prstGeom>
                <a:blipFill>
                  <a:blip r:embed="rId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F099149-E3F5-48CA-B061-025024389582}"/>
                    </a:ext>
                  </a:extLst>
                </p:cNvPr>
                <p:cNvSpPr txBox="1"/>
                <p:nvPr/>
              </p:nvSpPr>
              <p:spPr>
                <a:xfrm rot="18024002">
                  <a:off x="747801" y="5528850"/>
                  <a:ext cx="372862" cy="2766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sz="1200" b="1" i="1" smtClean="0">
                                <a:solidFill>
                                  <a:srgbClr val="FF0000"/>
                                </a:solidFill>
                                <a:latin typeface="Cambria Math" panose="02040503050406030204" pitchFamily="18" charset="0"/>
                              </a:rPr>
                            </m:ctrlPr>
                          </m:sSubPr>
                          <m:e>
                            <m:r>
                              <a:rPr lang="en-IN" sz="1200" b="1" i="1" smtClean="0">
                                <a:solidFill>
                                  <a:srgbClr val="FF0000"/>
                                </a:solidFill>
                                <a:latin typeface="Cambria Math" panose="02040503050406030204" pitchFamily="18" charset="0"/>
                              </a:rPr>
                              <m:t>𝑷</m:t>
                            </m:r>
                          </m:e>
                          <m:sub>
                            <m:r>
                              <a:rPr lang="en-IN" sz="1200" b="1" i="1" smtClean="0">
                                <a:solidFill>
                                  <a:srgbClr val="FF0000"/>
                                </a:solidFill>
                                <a:latin typeface="Cambria Math" panose="02040503050406030204" pitchFamily="18" charset="0"/>
                              </a:rPr>
                              <m:t>𝒐𝒖𝒕</m:t>
                            </m:r>
                          </m:sub>
                        </m:sSub>
                      </m:oMath>
                    </m:oMathPara>
                  </a14:m>
                  <a:endParaRPr lang="en-IN" sz="1200" b="1" dirty="0">
                    <a:solidFill>
                      <a:srgbClr val="FF0000"/>
                    </a:solidFill>
                  </a:endParaRPr>
                </a:p>
              </p:txBody>
            </p:sp>
          </mc:Choice>
          <mc:Fallback xmlns="">
            <p:sp>
              <p:nvSpPr>
                <p:cNvPr id="51" name="TextBox 50">
                  <a:extLst>
                    <a:ext uri="{FF2B5EF4-FFF2-40B4-BE49-F238E27FC236}">
                      <a16:creationId xmlns:a16="http://schemas.microsoft.com/office/drawing/2014/main" id="{5F099149-E3F5-48CA-B061-025024389582}"/>
                    </a:ext>
                  </a:extLst>
                </p:cNvPr>
                <p:cNvSpPr txBox="1">
                  <a:spLocks noRot="1" noChangeAspect="1" noMove="1" noResize="1" noEditPoints="1" noAdjustHandles="1" noChangeArrowheads="1" noChangeShapeType="1" noTextEdit="1"/>
                </p:cNvSpPr>
                <p:nvPr/>
              </p:nvSpPr>
              <p:spPr>
                <a:xfrm rot="18024002">
                  <a:off x="747801" y="5528850"/>
                  <a:ext cx="372862" cy="276667"/>
                </a:xfrm>
                <a:prstGeom prst="rect">
                  <a:avLst/>
                </a:prstGeom>
                <a:blipFill>
                  <a:blip r:embed="rId4"/>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E5C8C1C-8942-46A8-A912-F7DD480833B2}"/>
                    </a:ext>
                  </a:extLst>
                </p:cNvPr>
                <p:cNvSpPr txBox="1"/>
                <p:nvPr/>
              </p:nvSpPr>
              <p:spPr>
                <a:xfrm>
                  <a:off x="763732" y="4739342"/>
                  <a:ext cx="46073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N" sz="1200" b="1" i="1" smtClean="0">
                            <a:solidFill>
                              <a:srgbClr val="0000FF"/>
                            </a:solidFill>
                            <a:latin typeface="Cambria Math" panose="02040503050406030204" pitchFamily="18" charset="0"/>
                          </a:rPr>
                          <m:t>𝑮𝒂𝒊𝒏</m:t>
                        </m:r>
                      </m:oMath>
                    </m:oMathPara>
                  </a14:m>
                  <a:endParaRPr lang="en-IN" sz="1200" b="1" dirty="0">
                    <a:solidFill>
                      <a:srgbClr val="0000FF"/>
                    </a:solidFill>
                  </a:endParaRPr>
                </a:p>
              </p:txBody>
            </p:sp>
          </mc:Choice>
          <mc:Fallback xmlns="">
            <p:sp>
              <p:nvSpPr>
                <p:cNvPr id="52" name="TextBox 51">
                  <a:extLst>
                    <a:ext uri="{FF2B5EF4-FFF2-40B4-BE49-F238E27FC236}">
                      <a16:creationId xmlns:a16="http://schemas.microsoft.com/office/drawing/2014/main" id="{4E5C8C1C-8942-46A8-A912-F7DD480833B2}"/>
                    </a:ext>
                  </a:extLst>
                </p:cNvPr>
                <p:cNvSpPr txBox="1">
                  <a:spLocks noRot="1" noChangeAspect="1" noMove="1" noResize="1" noEditPoints="1" noAdjustHandles="1" noChangeArrowheads="1" noChangeShapeType="1" noTextEdit="1"/>
                </p:cNvSpPr>
                <p:nvPr/>
              </p:nvSpPr>
              <p:spPr>
                <a:xfrm>
                  <a:off x="763732" y="4739342"/>
                  <a:ext cx="460731" cy="276999"/>
                </a:xfrm>
                <a:prstGeom prst="rect">
                  <a:avLst/>
                </a:prstGeom>
                <a:blipFill>
                  <a:blip r:embed="rId5"/>
                  <a:stretch>
                    <a:fillRect r="-789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7BDA7A6-D1FD-49EB-9763-F798C7756892}"/>
                    </a:ext>
                  </a:extLst>
                </p:cNvPr>
                <p:cNvSpPr txBox="1"/>
                <p:nvPr/>
              </p:nvSpPr>
              <p:spPr>
                <a:xfrm>
                  <a:off x="1868196" y="4399877"/>
                  <a:ext cx="42656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sz="1200" b="1" i="1" smtClean="0">
                                <a:solidFill>
                                  <a:srgbClr val="0FB457"/>
                                </a:solidFill>
                                <a:latin typeface="Cambria Math" panose="02040503050406030204" pitchFamily="18" charset="0"/>
                              </a:rPr>
                            </m:ctrlPr>
                          </m:sSubPr>
                          <m:e>
                            <m:r>
                              <a:rPr lang="en-IN" sz="1200" b="1" i="1" smtClean="0">
                                <a:solidFill>
                                  <a:srgbClr val="0FB457"/>
                                </a:solidFill>
                                <a:latin typeface="Cambria Math" panose="02040503050406030204" pitchFamily="18" charset="0"/>
                              </a:rPr>
                              <m:t>𝑰𝑷</m:t>
                            </m:r>
                          </m:e>
                          <m:sub>
                            <m:r>
                              <a:rPr lang="en-IN" sz="1200" b="1" i="1" smtClean="0">
                                <a:solidFill>
                                  <a:srgbClr val="0FB457"/>
                                </a:solidFill>
                                <a:latin typeface="Cambria Math" panose="02040503050406030204" pitchFamily="18" charset="0"/>
                              </a:rPr>
                              <m:t>𝟑</m:t>
                            </m:r>
                          </m:sub>
                        </m:sSub>
                      </m:oMath>
                    </m:oMathPara>
                  </a14:m>
                  <a:endParaRPr lang="en-IN" sz="1200" b="1" dirty="0">
                    <a:solidFill>
                      <a:srgbClr val="0FB457"/>
                    </a:solidFill>
                  </a:endParaRPr>
                </a:p>
              </p:txBody>
            </p:sp>
          </mc:Choice>
          <mc:Fallback xmlns="">
            <p:sp>
              <p:nvSpPr>
                <p:cNvPr id="53" name="TextBox 52">
                  <a:extLst>
                    <a:ext uri="{FF2B5EF4-FFF2-40B4-BE49-F238E27FC236}">
                      <a16:creationId xmlns:a16="http://schemas.microsoft.com/office/drawing/2014/main" id="{B7BDA7A6-D1FD-49EB-9763-F798C7756892}"/>
                    </a:ext>
                  </a:extLst>
                </p:cNvPr>
                <p:cNvSpPr txBox="1">
                  <a:spLocks noRot="1" noChangeAspect="1" noMove="1" noResize="1" noEditPoints="1" noAdjustHandles="1" noChangeArrowheads="1" noChangeShapeType="1" noTextEdit="1"/>
                </p:cNvSpPr>
                <p:nvPr/>
              </p:nvSpPr>
              <p:spPr>
                <a:xfrm>
                  <a:off x="1868196" y="4399877"/>
                  <a:ext cx="426564" cy="276999"/>
                </a:xfrm>
                <a:prstGeom prst="rect">
                  <a:avLst/>
                </a:prstGeom>
                <a:blipFill>
                  <a:blip r:embed="rId6"/>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9F1FC91-1046-45A6-8572-5AAF1C813318}"/>
                    </a:ext>
                  </a:extLst>
                </p:cNvPr>
                <p:cNvSpPr txBox="1"/>
                <p:nvPr/>
              </p:nvSpPr>
              <p:spPr>
                <a:xfrm>
                  <a:off x="1896572" y="4083333"/>
                  <a:ext cx="42656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sz="1200" b="1" i="1" smtClean="0">
                                <a:solidFill>
                                  <a:srgbClr val="D60093"/>
                                </a:solidFill>
                                <a:latin typeface="Cambria Math" panose="02040503050406030204" pitchFamily="18" charset="0"/>
                              </a:rPr>
                            </m:ctrlPr>
                          </m:sSubPr>
                          <m:e>
                            <m:r>
                              <a:rPr lang="en-IN" sz="1200" b="1" i="1" smtClean="0">
                                <a:solidFill>
                                  <a:srgbClr val="D60093"/>
                                </a:solidFill>
                                <a:latin typeface="Cambria Math" panose="02040503050406030204" pitchFamily="18" charset="0"/>
                              </a:rPr>
                              <m:t>𝑰𝑷</m:t>
                            </m:r>
                          </m:e>
                          <m:sub>
                            <m:r>
                              <a:rPr lang="en-IN" sz="1200" b="1" i="1" smtClean="0">
                                <a:solidFill>
                                  <a:srgbClr val="D60093"/>
                                </a:solidFill>
                                <a:latin typeface="Cambria Math" panose="02040503050406030204" pitchFamily="18" charset="0"/>
                              </a:rPr>
                              <m:t>𝟐</m:t>
                            </m:r>
                          </m:sub>
                        </m:sSub>
                      </m:oMath>
                    </m:oMathPara>
                  </a14:m>
                  <a:endParaRPr lang="en-IN" sz="1200" b="1" dirty="0">
                    <a:solidFill>
                      <a:srgbClr val="D60093"/>
                    </a:solidFill>
                  </a:endParaRPr>
                </a:p>
              </p:txBody>
            </p:sp>
          </mc:Choice>
          <mc:Fallback xmlns="">
            <p:sp>
              <p:nvSpPr>
                <p:cNvPr id="54" name="TextBox 53">
                  <a:extLst>
                    <a:ext uri="{FF2B5EF4-FFF2-40B4-BE49-F238E27FC236}">
                      <a16:creationId xmlns:a16="http://schemas.microsoft.com/office/drawing/2014/main" id="{49F1FC91-1046-45A6-8572-5AAF1C813318}"/>
                    </a:ext>
                  </a:extLst>
                </p:cNvPr>
                <p:cNvSpPr txBox="1">
                  <a:spLocks noRot="1" noChangeAspect="1" noMove="1" noResize="1" noEditPoints="1" noAdjustHandles="1" noChangeArrowheads="1" noChangeShapeType="1" noTextEdit="1"/>
                </p:cNvSpPr>
                <p:nvPr/>
              </p:nvSpPr>
              <p:spPr>
                <a:xfrm>
                  <a:off x="1896572" y="4083333"/>
                  <a:ext cx="426564" cy="276999"/>
                </a:xfrm>
                <a:prstGeom prst="rect">
                  <a:avLst/>
                </a:prstGeom>
                <a:blipFill>
                  <a:blip r:embed="rId7"/>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8A0ECDC-61B7-484A-8797-D90D4DB40BF1}"/>
                    </a:ext>
                  </a:extLst>
                </p:cNvPr>
                <p:cNvSpPr txBox="1"/>
                <p:nvPr/>
              </p:nvSpPr>
              <p:spPr>
                <a:xfrm>
                  <a:off x="770139" y="4562649"/>
                  <a:ext cx="42656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N" sz="1200" b="1" i="1" smtClean="0">
                            <a:solidFill>
                              <a:srgbClr val="0FB457"/>
                            </a:solidFill>
                            <a:latin typeface="Cambria Math" panose="02040503050406030204" pitchFamily="18" charset="0"/>
                          </a:rPr>
                          <m:t>𝑻𝑶𝑰</m:t>
                        </m:r>
                      </m:oMath>
                    </m:oMathPara>
                  </a14:m>
                  <a:endParaRPr lang="en-IN" sz="1200" b="1" dirty="0">
                    <a:solidFill>
                      <a:srgbClr val="0FB457"/>
                    </a:solidFill>
                  </a:endParaRPr>
                </a:p>
              </p:txBody>
            </p:sp>
          </mc:Choice>
          <mc:Fallback xmlns="">
            <p:sp>
              <p:nvSpPr>
                <p:cNvPr id="55" name="TextBox 54">
                  <a:extLst>
                    <a:ext uri="{FF2B5EF4-FFF2-40B4-BE49-F238E27FC236}">
                      <a16:creationId xmlns:a16="http://schemas.microsoft.com/office/drawing/2014/main" id="{D8A0ECDC-61B7-484A-8797-D90D4DB40BF1}"/>
                    </a:ext>
                  </a:extLst>
                </p:cNvPr>
                <p:cNvSpPr txBox="1">
                  <a:spLocks noRot="1" noChangeAspect="1" noMove="1" noResize="1" noEditPoints="1" noAdjustHandles="1" noChangeArrowheads="1" noChangeShapeType="1" noTextEdit="1"/>
                </p:cNvSpPr>
                <p:nvPr/>
              </p:nvSpPr>
              <p:spPr>
                <a:xfrm>
                  <a:off x="770139" y="4562649"/>
                  <a:ext cx="426564" cy="276999"/>
                </a:xfrm>
                <a:prstGeom prst="rect">
                  <a:avLst/>
                </a:prstGeom>
                <a:blipFill>
                  <a:blip r:embed="rId8"/>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5E65318-7758-45F7-97D0-E808A22B8279}"/>
                    </a:ext>
                  </a:extLst>
                </p:cNvPr>
                <p:cNvSpPr txBox="1"/>
                <p:nvPr/>
              </p:nvSpPr>
              <p:spPr>
                <a:xfrm>
                  <a:off x="780815" y="4150123"/>
                  <a:ext cx="42656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N" sz="1200" b="1" i="1" smtClean="0">
                            <a:solidFill>
                              <a:srgbClr val="D60093"/>
                            </a:solidFill>
                            <a:latin typeface="Cambria Math" panose="02040503050406030204" pitchFamily="18" charset="0"/>
                          </a:rPr>
                          <m:t>𝑺𝑶𝑰</m:t>
                        </m:r>
                      </m:oMath>
                    </m:oMathPara>
                  </a14:m>
                  <a:endParaRPr lang="en-IN" sz="1200" b="1" dirty="0">
                    <a:solidFill>
                      <a:srgbClr val="D60093"/>
                    </a:solidFill>
                  </a:endParaRPr>
                </a:p>
              </p:txBody>
            </p:sp>
          </mc:Choice>
          <mc:Fallback xmlns="">
            <p:sp>
              <p:nvSpPr>
                <p:cNvPr id="56" name="TextBox 55">
                  <a:extLst>
                    <a:ext uri="{FF2B5EF4-FFF2-40B4-BE49-F238E27FC236}">
                      <a16:creationId xmlns:a16="http://schemas.microsoft.com/office/drawing/2014/main" id="{75E65318-7758-45F7-97D0-E808A22B8279}"/>
                    </a:ext>
                  </a:extLst>
                </p:cNvPr>
                <p:cNvSpPr txBox="1">
                  <a:spLocks noRot="1" noChangeAspect="1" noMove="1" noResize="1" noEditPoints="1" noAdjustHandles="1" noChangeArrowheads="1" noChangeShapeType="1" noTextEdit="1"/>
                </p:cNvSpPr>
                <p:nvPr/>
              </p:nvSpPr>
              <p:spPr>
                <a:xfrm>
                  <a:off x="780815" y="4150123"/>
                  <a:ext cx="426564" cy="276999"/>
                </a:xfrm>
                <a:prstGeom prst="rect">
                  <a:avLst/>
                </a:prstGeom>
                <a:blipFill>
                  <a:blip r:embed="rId9"/>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5827D091-0FCE-42A7-8109-1A73B852548C}"/>
                    </a:ext>
                  </a:extLst>
                </p:cNvPr>
                <p:cNvSpPr txBox="1"/>
                <p:nvPr/>
              </p:nvSpPr>
              <p:spPr>
                <a:xfrm>
                  <a:off x="2229950" y="4920874"/>
                  <a:ext cx="59272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N" sz="1200" b="0" i="1" smtClean="0">
                            <a:latin typeface="Cambria Math" panose="02040503050406030204" pitchFamily="18" charset="0"/>
                          </a:rPr>
                          <m:t>10</m:t>
                        </m:r>
                        <m:r>
                          <a:rPr lang="en-IN" sz="1200" b="0" i="1" smtClean="0">
                            <a:latin typeface="Cambria Math" panose="02040503050406030204" pitchFamily="18" charset="0"/>
                          </a:rPr>
                          <m:t>𝑑𝐵</m:t>
                        </m:r>
                      </m:oMath>
                    </m:oMathPara>
                  </a14:m>
                  <a:endParaRPr lang="en-IN" sz="1200" dirty="0"/>
                </a:p>
              </p:txBody>
            </p:sp>
          </mc:Choice>
          <mc:Fallback xmlns="">
            <p:sp>
              <p:nvSpPr>
                <p:cNvPr id="57" name="TextBox 56">
                  <a:extLst>
                    <a:ext uri="{FF2B5EF4-FFF2-40B4-BE49-F238E27FC236}">
                      <a16:creationId xmlns:a16="http://schemas.microsoft.com/office/drawing/2014/main" id="{5827D091-0FCE-42A7-8109-1A73B852548C}"/>
                    </a:ext>
                  </a:extLst>
                </p:cNvPr>
                <p:cNvSpPr txBox="1">
                  <a:spLocks noRot="1" noChangeAspect="1" noMove="1" noResize="1" noEditPoints="1" noAdjustHandles="1" noChangeArrowheads="1" noChangeShapeType="1" noTextEdit="1"/>
                </p:cNvSpPr>
                <p:nvPr/>
              </p:nvSpPr>
              <p:spPr>
                <a:xfrm>
                  <a:off x="2229950" y="4920874"/>
                  <a:ext cx="592726" cy="276999"/>
                </a:xfrm>
                <a:prstGeom prst="rect">
                  <a:avLst/>
                </a:prstGeom>
                <a:blipFill>
                  <a:blip r:embed="rId10"/>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C46B1ECF-670B-4BAB-A1CD-AEBC2FF0A076}"/>
                    </a:ext>
                  </a:extLst>
                </p:cNvPr>
                <p:cNvSpPr txBox="1"/>
                <p:nvPr/>
              </p:nvSpPr>
              <p:spPr>
                <a:xfrm>
                  <a:off x="741320" y="5073495"/>
                  <a:ext cx="518215"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sz="1200" b="1" i="1" smtClean="0">
                                <a:solidFill>
                                  <a:srgbClr val="FF0000"/>
                                </a:solidFill>
                                <a:latin typeface="Cambria Math" panose="02040503050406030204" pitchFamily="18" charset="0"/>
                              </a:rPr>
                            </m:ctrlPr>
                          </m:sSubPr>
                          <m:e>
                            <m:r>
                              <a:rPr lang="en-IN" sz="1200" b="1" i="1" smtClean="0">
                                <a:solidFill>
                                  <a:srgbClr val="FF0000"/>
                                </a:solidFill>
                                <a:latin typeface="Cambria Math" panose="02040503050406030204" pitchFamily="18" charset="0"/>
                              </a:rPr>
                              <m:t>𝑷</m:t>
                            </m:r>
                          </m:e>
                          <m:sub>
                            <m:r>
                              <a:rPr lang="en-IN" sz="1200" b="1" i="1" smtClean="0">
                                <a:solidFill>
                                  <a:srgbClr val="FF0000"/>
                                </a:solidFill>
                                <a:latin typeface="Cambria Math" panose="02040503050406030204" pitchFamily="18" charset="0"/>
                              </a:rPr>
                              <m:t>−</m:t>
                            </m:r>
                            <m:r>
                              <a:rPr lang="en-IN" sz="1200" b="1" i="1" smtClean="0">
                                <a:solidFill>
                                  <a:srgbClr val="FF0000"/>
                                </a:solidFill>
                                <a:latin typeface="Cambria Math" panose="02040503050406030204" pitchFamily="18" charset="0"/>
                              </a:rPr>
                              <m:t>𝟏</m:t>
                            </m:r>
                            <m:r>
                              <a:rPr lang="en-IN" sz="1200" b="1" i="1" smtClean="0">
                                <a:solidFill>
                                  <a:srgbClr val="FF0000"/>
                                </a:solidFill>
                                <a:latin typeface="Cambria Math" panose="02040503050406030204" pitchFamily="18" charset="0"/>
                              </a:rPr>
                              <m:t>𝒅𝑩</m:t>
                            </m:r>
                          </m:sub>
                        </m:sSub>
                      </m:oMath>
                    </m:oMathPara>
                  </a14:m>
                  <a:endParaRPr lang="en-IN" sz="1200" b="1" dirty="0">
                    <a:solidFill>
                      <a:srgbClr val="FF0000"/>
                    </a:solidFill>
                  </a:endParaRPr>
                </a:p>
              </p:txBody>
            </p:sp>
          </mc:Choice>
          <mc:Fallback xmlns="">
            <p:sp>
              <p:nvSpPr>
                <p:cNvPr id="58" name="TextBox 57">
                  <a:extLst>
                    <a:ext uri="{FF2B5EF4-FFF2-40B4-BE49-F238E27FC236}">
                      <a16:creationId xmlns:a16="http://schemas.microsoft.com/office/drawing/2014/main" id="{C46B1ECF-670B-4BAB-A1CD-AEBC2FF0A076}"/>
                    </a:ext>
                  </a:extLst>
                </p:cNvPr>
                <p:cNvSpPr txBox="1">
                  <a:spLocks noRot="1" noChangeAspect="1" noMove="1" noResize="1" noEditPoints="1" noAdjustHandles="1" noChangeArrowheads="1" noChangeShapeType="1" noTextEdit="1"/>
                </p:cNvSpPr>
                <p:nvPr/>
              </p:nvSpPr>
              <p:spPr>
                <a:xfrm>
                  <a:off x="741320" y="5073495"/>
                  <a:ext cx="518215" cy="276999"/>
                </a:xfrm>
                <a:prstGeom prst="rect">
                  <a:avLst/>
                </a:prstGeom>
                <a:blipFill>
                  <a:blip r:embed="rId11"/>
                  <a:stretch>
                    <a:fillRect r="-3529"/>
                  </a:stretch>
                </a:blipFill>
              </p:spPr>
              <p:txBody>
                <a:bodyPr/>
                <a:lstStyle/>
                <a:p>
                  <a:r>
                    <a:rPr lang="en-IN">
                      <a:noFill/>
                    </a:rPr>
                    <a:t> </a:t>
                  </a:r>
                </a:p>
              </p:txBody>
            </p:sp>
          </mc:Fallback>
        </mc:AlternateContent>
        <p:cxnSp>
          <p:nvCxnSpPr>
            <p:cNvPr id="60" name="Straight Connector 59">
              <a:extLst>
                <a:ext uri="{FF2B5EF4-FFF2-40B4-BE49-F238E27FC236}">
                  <a16:creationId xmlns:a16="http://schemas.microsoft.com/office/drawing/2014/main" id="{EF7BA727-99D5-4705-BD60-59864894C399}"/>
                </a:ext>
              </a:extLst>
            </p:cNvPr>
            <p:cNvCxnSpPr/>
            <p:nvPr/>
          </p:nvCxnSpPr>
          <p:spPr>
            <a:xfrm>
              <a:off x="829114" y="5331016"/>
              <a:ext cx="158022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E8E08865-7EFC-4553-AF1B-9B5F118A359E}"/>
                    </a:ext>
                  </a:extLst>
                </p:cNvPr>
                <p:cNvSpPr txBox="1"/>
                <p:nvPr/>
              </p:nvSpPr>
              <p:spPr>
                <a:xfrm>
                  <a:off x="2229950" y="4487745"/>
                  <a:ext cx="59272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N" sz="1200" b="0" i="1" smtClean="0">
                            <a:latin typeface="Cambria Math" panose="02040503050406030204" pitchFamily="18" charset="0"/>
                          </a:rPr>
                          <m:t>14</m:t>
                        </m:r>
                        <m:r>
                          <a:rPr lang="en-IN" sz="1200" b="0" i="1" smtClean="0">
                            <a:latin typeface="Cambria Math" panose="02040503050406030204" pitchFamily="18" charset="0"/>
                          </a:rPr>
                          <m:t>𝑑𝐵</m:t>
                        </m:r>
                      </m:oMath>
                    </m:oMathPara>
                  </a14:m>
                  <a:endParaRPr lang="en-IN" sz="1200" dirty="0"/>
                </a:p>
              </p:txBody>
            </p:sp>
          </mc:Choice>
          <mc:Fallback xmlns="">
            <p:sp>
              <p:nvSpPr>
                <p:cNvPr id="61" name="TextBox 60">
                  <a:extLst>
                    <a:ext uri="{FF2B5EF4-FFF2-40B4-BE49-F238E27FC236}">
                      <a16:creationId xmlns:a16="http://schemas.microsoft.com/office/drawing/2014/main" id="{E8E08865-7EFC-4553-AF1B-9B5F118A359E}"/>
                    </a:ext>
                  </a:extLst>
                </p:cNvPr>
                <p:cNvSpPr txBox="1">
                  <a:spLocks noRot="1" noChangeAspect="1" noMove="1" noResize="1" noEditPoints="1" noAdjustHandles="1" noChangeArrowheads="1" noChangeShapeType="1" noTextEdit="1"/>
                </p:cNvSpPr>
                <p:nvPr/>
              </p:nvSpPr>
              <p:spPr>
                <a:xfrm>
                  <a:off x="2229950" y="4487745"/>
                  <a:ext cx="592726" cy="276999"/>
                </a:xfrm>
                <a:prstGeom prst="rect">
                  <a:avLst/>
                </a:prstGeom>
                <a:blipFill>
                  <a:blip r:embed="rId12"/>
                  <a:stretch>
                    <a:fillRect/>
                  </a:stretch>
                </a:blipFill>
              </p:spPr>
              <p:txBody>
                <a:bodyPr/>
                <a:lstStyle/>
                <a:p>
                  <a:r>
                    <a:rPr lang="en-IN">
                      <a:noFill/>
                    </a:rPr>
                    <a:t> </a:t>
                  </a:r>
                </a:p>
              </p:txBody>
            </p:sp>
          </mc:Fallback>
        </mc:AlternateContent>
      </p:grpSp>
      <p:pic>
        <p:nvPicPr>
          <p:cNvPr id="64" name="Picture 63">
            <a:extLst>
              <a:ext uri="{FF2B5EF4-FFF2-40B4-BE49-F238E27FC236}">
                <a16:creationId xmlns:a16="http://schemas.microsoft.com/office/drawing/2014/main" id="{1A4F1545-8486-4011-A00D-FC9AD3FB84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5127" y="2972387"/>
            <a:ext cx="5113463" cy="3284505"/>
          </a:xfrm>
          <a:prstGeom prst="rect">
            <a:avLst/>
          </a:prstGeom>
          <a:ln>
            <a:solidFill>
              <a:srgbClr val="0000FF"/>
            </a:solidFill>
          </a:ln>
        </p:spPr>
      </p:pic>
      <p:grpSp>
        <p:nvGrpSpPr>
          <p:cNvPr id="102" name="Group 101">
            <a:extLst>
              <a:ext uri="{FF2B5EF4-FFF2-40B4-BE49-F238E27FC236}">
                <a16:creationId xmlns:a16="http://schemas.microsoft.com/office/drawing/2014/main" id="{38F6B2D2-EC9F-475D-A130-F91ED37958BE}"/>
              </a:ext>
            </a:extLst>
          </p:cNvPr>
          <p:cNvGrpSpPr/>
          <p:nvPr/>
        </p:nvGrpSpPr>
        <p:grpSpPr>
          <a:xfrm>
            <a:off x="6472083" y="3285265"/>
            <a:ext cx="2592018" cy="942553"/>
            <a:chOff x="1580086" y="4618233"/>
            <a:chExt cx="1953087" cy="710214"/>
          </a:xfrm>
        </p:grpSpPr>
        <p:sp>
          <p:nvSpPr>
            <p:cNvPr id="103" name="Rectangle: Rounded Corners 102">
              <a:extLst>
                <a:ext uri="{FF2B5EF4-FFF2-40B4-BE49-F238E27FC236}">
                  <a16:creationId xmlns:a16="http://schemas.microsoft.com/office/drawing/2014/main" id="{468CA496-0AFC-435C-AE56-B4DF02A7754C}"/>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04" name="Group 103">
              <a:extLst>
                <a:ext uri="{FF2B5EF4-FFF2-40B4-BE49-F238E27FC236}">
                  <a16:creationId xmlns:a16="http://schemas.microsoft.com/office/drawing/2014/main" id="{62C70D4A-9E5F-4320-9A92-6A4568E9A49E}"/>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132" name="Freeform: Shape 131">
                <a:extLst>
                  <a:ext uri="{FF2B5EF4-FFF2-40B4-BE49-F238E27FC236}">
                    <a16:creationId xmlns:a16="http://schemas.microsoft.com/office/drawing/2014/main" id="{E0DD6909-559C-4766-90BC-E76C26180BF1}"/>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Freeform: Shape 132">
                <a:extLst>
                  <a:ext uri="{FF2B5EF4-FFF2-40B4-BE49-F238E27FC236}">
                    <a16:creationId xmlns:a16="http://schemas.microsoft.com/office/drawing/2014/main" id="{869ADF48-7589-4144-B818-E35E97E86BEF}"/>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4" name="Freeform: Shape 133">
                <a:extLst>
                  <a:ext uri="{FF2B5EF4-FFF2-40B4-BE49-F238E27FC236}">
                    <a16:creationId xmlns:a16="http://schemas.microsoft.com/office/drawing/2014/main" id="{AF95A199-09EE-4FB4-B59C-B02854DDDD00}"/>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Freeform: Shape 134">
                <a:extLst>
                  <a:ext uri="{FF2B5EF4-FFF2-40B4-BE49-F238E27FC236}">
                    <a16:creationId xmlns:a16="http://schemas.microsoft.com/office/drawing/2014/main" id="{792DFB31-8D91-4779-A2F2-EE3AA0BBBAA3}"/>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6" name="Freeform: Shape 135">
                <a:extLst>
                  <a:ext uri="{FF2B5EF4-FFF2-40B4-BE49-F238E27FC236}">
                    <a16:creationId xmlns:a16="http://schemas.microsoft.com/office/drawing/2014/main" id="{A2769B25-1A84-4B8D-BBA5-6EB801567ED0}"/>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7" name="Freeform: Shape 136">
                <a:extLst>
                  <a:ext uri="{FF2B5EF4-FFF2-40B4-BE49-F238E27FC236}">
                    <a16:creationId xmlns:a16="http://schemas.microsoft.com/office/drawing/2014/main" id="{F021C022-D3C3-4D2F-B318-5009198598E5}"/>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Freeform: Shape 137">
                <a:extLst>
                  <a:ext uri="{FF2B5EF4-FFF2-40B4-BE49-F238E27FC236}">
                    <a16:creationId xmlns:a16="http://schemas.microsoft.com/office/drawing/2014/main" id="{BC7E99BE-C8BF-430B-AD2F-F5C165E2E85E}"/>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5" name="Group 104">
              <a:extLst>
                <a:ext uri="{FF2B5EF4-FFF2-40B4-BE49-F238E27FC236}">
                  <a16:creationId xmlns:a16="http://schemas.microsoft.com/office/drawing/2014/main" id="{5F679471-B16F-4580-AB8A-2593B2F8C23C}"/>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125" name="Freeform: Shape 124">
                <a:extLst>
                  <a:ext uri="{FF2B5EF4-FFF2-40B4-BE49-F238E27FC236}">
                    <a16:creationId xmlns:a16="http://schemas.microsoft.com/office/drawing/2014/main" id="{0C3FC2C3-7BA7-42C5-B28C-DF584533E45D}"/>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Freeform: Shape 125">
                <a:extLst>
                  <a:ext uri="{FF2B5EF4-FFF2-40B4-BE49-F238E27FC236}">
                    <a16:creationId xmlns:a16="http://schemas.microsoft.com/office/drawing/2014/main" id="{EA089170-6FBB-404F-AFBF-DB1201A85867}"/>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Freeform: Shape 126">
                <a:extLst>
                  <a:ext uri="{FF2B5EF4-FFF2-40B4-BE49-F238E27FC236}">
                    <a16:creationId xmlns:a16="http://schemas.microsoft.com/office/drawing/2014/main" id="{B554E543-F1DF-4B59-A708-15668B6B6B3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8" name="Freeform: Shape 127">
                <a:extLst>
                  <a:ext uri="{FF2B5EF4-FFF2-40B4-BE49-F238E27FC236}">
                    <a16:creationId xmlns:a16="http://schemas.microsoft.com/office/drawing/2014/main" id="{2ECB761A-3EBF-4E9F-8EC4-1D53D21F4E69}"/>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Freeform: Shape 128">
                <a:extLst>
                  <a:ext uri="{FF2B5EF4-FFF2-40B4-BE49-F238E27FC236}">
                    <a16:creationId xmlns:a16="http://schemas.microsoft.com/office/drawing/2014/main" id="{7063BD97-263E-47C3-8003-0AC2B609526B}"/>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Freeform: Shape 129">
                <a:extLst>
                  <a:ext uri="{FF2B5EF4-FFF2-40B4-BE49-F238E27FC236}">
                    <a16:creationId xmlns:a16="http://schemas.microsoft.com/office/drawing/2014/main" id="{E5E0E031-9A6B-4A6D-9738-7AF08BA3A092}"/>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Freeform: Shape 130">
                <a:extLst>
                  <a:ext uri="{FF2B5EF4-FFF2-40B4-BE49-F238E27FC236}">
                    <a16:creationId xmlns:a16="http://schemas.microsoft.com/office/drawing/2014/main" id="{78AC7B93-3F0C-4D20-8E6B-EE2FD485A7F4}"/>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6" name="Group 105">
              <a:extLst>
                <a:ext uri="{FF2B5EF4-FFF2-40B4-BE49-F238E27FC236}">
                  <a16:creationId xmlns:a16="http://schemas.microsoft.com/office/drawing/2014/main" id="{8A469025-9F08-474D-B4C6-573E4544761B}"/>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118" name="Freeform: Shape 117">
                <a:extLst>
                  <a:ext uri="{FF2B5EF4-FFF2-40B4-BE49-F238E27FC236}">
                    <a16:creationId xmlns:a16="http://schemas.microsoft.com/office/drawing/2014/main" id="{1044A40E-F38A-4C7E-A876-5BDEFB09158E}"/>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Freeform: Shape 118">
                <a:extLst>
                  <a:ext uri="{FF2B5EF4-FFF2-40B4-BE49-F238E27FC236}">
                    <a16:creationId xmlns:a16="http://schemas.microsoft.com/office/drawing/2014/main" id="{FD5BD971-5A68-4608-9485-7983747203E4}"/>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Freeform: Shape 119">
                <a:extLst>
                  <a:ext uri="{FF2B5EF4-FFF2-40B4-BE49-F238E27FC236}">
                    <a16:creationId xmlns:a16="http://schemas.microsoft.com/office/drawing/2014/main" id="{8DBF9EBC-DA05-4A61-94F8-6D1A736FA5BE}"/>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Freeform: Shape 120">
                <a:extLst>
                  <a:ext uri="{FF2B5EF4-FFF2-40B4-BE49-F238E27FC236}">
                    <a16:creationId xmlns:a16="http://schemas.microsoft.com/office/drawing/2014/main" id="{2112F1F2-49F6-4A08-9652-3139BB6DF8B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Freeform: Shape 121">
                <a:extLst>
                  <a:ext uri="{FF2B5EF4-FFF2-40B4-BE49-F238E27FC236}">
                    <a16:creationId xmlns:a16="http://schemas.microsoft.com/office/drawing/2014/main" id="{ECF76DBC-FF3F-4823-B2AE-D4DD467AD16A}"/>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Freeform: Shape 122">
                <a:extLst>
                  <a:ext uri="{FF2B5EF4-FFF2-40B4-BE49-F238E27FC236}">
                    <a16:creationId xmlns:a16="http://schemas.microsoft.com/office/drawing/2014/main" id="{93BB5ACA-3142-4663-91EC-4B4978F4251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A564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Freeform: Shape 123">
                <a:extLst>
                  <a:ext uri="{FF2B5EF4-FFF2-40B4-BE49-F238E27FC236}">
                    <a16:creationId xmlns:a16="http://schemas.microsoft.com/office/drawing/2014/main" id="{36328F7D-4BF1-4477-A52B-1AB022E87EE2}"/>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3B152"/>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7" name="Group 106">
              <a:extLst>
                <a:ext uri="{FF2B5EF4-FFF2-40B4-BE49-F238E27FC236}">
                  <a16:creationId xmlns:a16="http://schemas.microsoft.com/office/drawing/2014/main" id="{7971AE77-1D5C-495C-96DE-4B4E706B5676}"/>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11" name="Freeform: Shape 110">
                <a:extLst>
                  <a:ext uri="{FF2B5EF4-FFF2-40B4-BE49-F238E27FC236}">
                    <a16:creationId xmlns:a16="http://schemas.microsoft.com/office/drawing/2014/main" id="{39298C08-FA56-486F-B09E-F7F0F12972D0}"/>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Freeform: Shape 111">
                <a:extLst>
                  <a:ext uri="{FF2B5EF4-FFF2-40B4-BE49-F238E27FC236}">
                    <a16:creationId xmlns:a16="http://schemas.microsoft.com/office/drawing/2014/main" id="{3AB55A5C-EA33-4DAD-9CC8-FCC558CE2D70}"/>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Freeform: Shape 112">
                <a:extLst>
                  <a:ext uri="{FF2B5EF4-FFF2-40B4-BE49-F238E27FC236}">
                    <a16:creationId xmlns:a16="http://schemas.microsoft.com/office/drawing/2014/main" id="{A8AD3437-CF6F-48A3-B181-E8BCCCE7A241}"/>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Freeform: Shape 113">
                <a:extLst>
                  <a:ext uri="{FF2B5EF4-FFF2-40B4-BE49-F238E27FC236}">
                    <a16:creationId xmlns:a16="http://schemas.microsoft.com/office/drawing/2014/main" id="{E60F93FD-369D-4A28-9DEB-58602A00DAC6}"/>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Freeform: Shape 114">
                <a:extLst>
                  <a:ext uri="{FF2B5EF4-FFF2-40B4-BE49-F238E27FC236}">
                    <a16:creationId xmlns:a16="http://schemas.microsoft.com/office/drawing/2014/main" id="{6CD5D419-9365-4A41-8338-52A655A68614}"/>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Freeform: Shape 115">
                <a:extLst>
                  <a:ext uri="{FF2B5EF4-FFF2-40B4-BE49-F238E27FC236}">
                    <a16:creationId xmlns:a16="http://schemas.microsoft.com/office/drawing/2014/main" id="{D14BAF8F-1AE0-4E8C-AEDC-F7D82BBE7267}"/>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Freeform: Shape 116">
                <a:extLst>
                  <a:ext uri="{FF2B5EF4-FFF2-40B4-BE49-F238E27FC236}">
                    <a16:creationId xmlns:a16="http://schemas.microsoft.com/office/drawing/2014/main" id="{585584FC-AEE4-4D8A-BBF4-F486BB73B26F}"/>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8" name="Group 107">
              <a:extLst>
                <a:ext uri="{FF2B5EF4-FFF2-40B4-BE49-F238E27FC236}">
                  <a16:creationId xmlns:a16="http://schemas.microsoft.com/office/drawing/2014/main" id="{247C66E7-5627-4702-B76B-D836478769F0}"/>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09" name="Oval 108">
                <a:extLst>
                  <a:ext uri="{FF2B5EF4-FFF2-40B4-BE49-F238E27FC236}">
                    <a16:creationId xmlns:a16="http://schemas.microsoft.com/office/drawing/2014/main" id="{9E46DE02-35CC-46C5-A00B-37E818CAD07A}"/>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Oval 109">
                <a:extLst>
                  <a:ext uri="{FF2B5EF4-FFF2-40B4-BE49-F238E27FC236}">
                    <a16:creationId xmlns:a16="http://schemas.microsoft.com/office/drawing/2014/main" id="{72A8042D-CDE6-4224-8D01-40CEBC75F7FB}"/>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27908374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02ED-7FB7-456C-A6B2-6F8331BF4B00}"/>
              </a:ext>
            </a:extLst>
          </p:cNvPr>
          <p:cNvSpPr>
            <a:spLocks noGrp="1"/>
          </p:cNvSpPr>
          <p:nvPr>
            <p:ph type="title"/>
          </p:nvPr>
        </p:nvSpPr>
        <p:spPr/>
        <p:txBody>
          <a:bodyPr/>
          <a:lstStyle/>
          <a:p>
            <a:r>
              <a:rPr lang="en-IN" dirty="0"/>
              <a:t>Single Tone HB Response</a:t>
            </a:r>
          </a:p>
        </p:txBody>
      </p:sp>
      <p:sp>
        <p:nvSpPr>
          <p:cNvPr id="3" name="Date Placeholder 2">
            <a:extLst>
              <a:ext uri="{FF2B5EF4-FFF2-40B4-BE49-F238E27FC236}">
                <a16:creationId xmlns:a16="http://schemas.microsoft.com/office/drawing/2014/main" id="{EAA3D41C-B7D4-447E-A673-9DC803B622DD}"/>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8472FE7-BB10-4FAC-B49E-013F31721509}"/>
              </a:ext>
            </a:extLst>
          </p:cNvPr>
          <p:cNvSpPr>
            <a:spLocks noGrp="1"/>
          </p:cNvSpPr>
          <p:nvPr>
            <p:ph type="sldNum" sz="quarter" idx="12"/>
          </p:nvPr>
        </p:nvSpPr>
        <p:spPr/>
        <p:txBody>
          <a:bodyPr/>
          <a:lstStyle/>
          <a:p>
            <a:fld id="{2495F090-CA2D-44FF-B42B-1156B48CA943}" type="slidenum">
              <a:rPr lang="en-IN" smtClean="0"/>
              <a:t>68</a:t>
            </a:fld>
            <a:endParaRPr lang="en-IN"/>
          </a:p>
        </p:txBody>
      </p:sp>
      <p:sp>
        <p:nvSpPr>
          <p:cNvPr id="5" name="TextBox 4">
            <a:extLst>
              <a:ext uri="{FF2B5EF4-FFF2-40B4-BE49-F238E27FC236}">
                <a16:creationId xmlns:a16="http://schemas.microsoft.com/office/drawing/2014/main" id="{9617FC2B-B564-43C1-87AC-8E6950D20C41}"/>
              </a:ext>
            </a:extLst>
          </p:cNvPr>
          <p:cNvSpPr txBox="1"/>
          <p:nvPr/>
        </p:nvSpPr>
        <p:spPr>
          <a:xfrm>
            <a:off x="690794" y="1096792"/>
            <a:ext cx="7130433" cy="369332"/>
          </a:xfrm>
          <a:prstGeom prst="rect">
            <a:avLst/>
          </a:prstGeom>
          <a:noFill/>
        </p:spPr>
        <p:txBody>
          <a:bodyPr wrap="square" rtlCol="0">
            <a:spAutoFit/>
          </a:bodyPr>
          <a:lstStyle/>
          <a:p>
            <a:r>
              <a:rPr lang="en-IN" dirty="0"/>
              <a:t>Sweep RF power to simulate 0.5 dB and 1 dB compression points</a:t>
            </a:r>
          </a:p>
        </p:txBody>
      </p:sp>
      <p:sp>
        <p:nvSpPr>
          <p:cNvPr id="6" name="Speech Bubble: Oval 5">
            <a:extLst>
              <a:ext uri="{FF2B5EF4-FFF2-40B4-BE49-F238E27FC236}">
                <a16:creationId xmlns:a16="http://schemas.microsoft.com/office/drawing/2014/main" id="{9C89B72D-5F70-464B-A7D5-48182F43B7E4}"/>
              </a:ext>
            </a:extLst>
          </p:cNvPr>
          <p:cNvSpPr/>
          <p:nvPr/>
        </p:nvSpPr>
        <p:spPr>
          <a:xfrm>
            <a:off x="891979" y="76908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pic>
        <p:nvPicPr>
          <p:cNvPr id="8" name="Picture 7">
            <a:extLst>
              <a:ext uri="{FF2B5EF4-FFF2-40B4-BE49-F238E27FC236}">
                <a16:creationId xmlns:a16="http://schemas.microsoft.com/office/drawing/2014/main" id="{CDFB8E48-0B6B-47F8-864D-10ADF98F1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990" y="1966939"/>
            <a:ext cx="4138019" cy="3970364"/>
          </a:xfrm>
          <a:prstGeom prst="rect">
            <a:avLst/>
          </a:prstGeom>
        </p:spPr>
      </p:pic>
    </p:spTree>
    <p:extLst>
      <p:ext uri="{BB962C8B-B14F-4D97-AF65-F5344CB8AC3E}">
        <p14:creationId xmlns:p14="http://schemas.microsoft.com/office/powerpoint/2010/main" val="8912380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4C97-3AE5-41BC-A1A2-4EA228B12213}"/>
              </a:ext>
            </a:extLst>
          </p:cNvPr>
          <p:cNvSpPr>
            <a:spLocks noGrp="1"/>
          </p:cNvSpPr>
          <p:nvPr>
            <p:ph type="title"/>
          </p:nvPr>
        </p:nvSpPr>
        <p:spPr>
          <a:xfrm>
            <a:off x="628650" y="2"/>
            <a:ext cx="8515350" cy="769082"/>
          </a:xfrm>
        </p:spPr>
        <p:txBody>
          <a:bodyPr>
            <a:noAutofit/>
          </a:bodyPr>
          <a:lstStyle/>
          <a:p>
            <a:r>
              <a:rPr lang="en-IN" sz="2800" dirty="0"/>
              <a:t>PA Component for Envelope-Ptolemy Co-simulation</a:t>
            </a:r>
          </a:p>
        </p:txBody>
      </p:sp>
      <p:sp>
        <p:nvSpPr>
          <p:cNvPr id="3" name="Date Placeholder 2">
            <a:extLst>
              <a:ext uri="{FF2B5EF4-FFF2-40B4-BE49-F238E27FC236}">
                <a16:creationId xmlns:a16="http://schemas.microsoft.com/office/drawing/2014/main" id="{86DF93AC-905E-441B-8C80-9B398537DFA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BEABAF9-3755-44B4-AB80-E54F0096D130}"/>
              </a:ext>
            </a:extLst>
          </p:cNvPr>
          <p:cNvSpPr>
            <a:spLocks noGrp="1"/>
          </p:cNvSpPr>
          <p:nvPr>
            <p:ph type="sldNum" sz="quarter" idx="12"/>
          </p:nvPr>
        </p:nvSpPr>
        <p:spPr/>
        <p:txBody>
          <a:bodyPr/>
          <a:lstStyle/>
          <a:p>
            <a:fld id="{2495F090-CA2D-44FF-B42B-1156B48CA943}" type="slidenum">
              <a:rPr lang="en-IN" smtClean="0"/>
              <a:t>69</a:t>
            </a:fld>
            <a:endParaRPr lang="en-IN"/>
          </a:p>
        </p:txBody>
      </p:sp>
      <p:pic>
        <p:nvPicPr>
          <p:cNvPr id="6" name="Picture 5">
            <a:extLst>
              <a:ext uri="{FF2B5EF4-FFF2-40B4-BE49-F238E27FC236}">
                <a16:creationId xmlns:a16="http://schemas.microsoft.com/office/drawing/2014/main" id="{AE0F62BA-7293-4B9D-8F30-35AACD72C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979" y="2204585"/>
            <a:ext cx="3985605" cy="2126164"/>
          </a:xfrm>
          <a:prstGeom prst="rect">
            <a:avLst/>
          </a:prstGeom>
          <a:ln>
            <a:solidFill>
              <a:srgbClr val="0000FF"/>
            </a:solidFill>
          </a:ln>
        </p:spPr>
      </p:pic>
      <p:sp>
        <p:nvSpPr>
          <p:cNvPr id="7" name="TextBox 6">
            <a:extLst>
              <a:ext uri="{FF2B5EF4-FFF2-40B4-BE49-F238E27FC236}">
                <a16:creationId xmlns:a16="http://schemas.microsoft.com/office/drawing/2014/main" id="{484D1047-DC09-4148-976B-E4DDC5F7A0A6}"/>
              </a:ext>
            </a:extLst>
          </p:cNvPr>
          <p:cNvSpPr txBox="1"/>
          <p:nvPr/>
        </p:nvSpPr>
        <p:spPr>
          <a:xfrm>
            <a:off x="690794" y="1096792"/>
            <a:ext cx="8266775" cy="923330"/>
          </a:xfrm>
          <a:prstGeom prst="rect">
            <a:avLst/>
          </a:prstGeom>
          <a:noFill/>
        </p:spPr>
        <p:txBody>
          <a:bodyPr wrap="square" rtlCol="0">
            <a:spAutoFit/>
          </a:bodyPr>
          <a:lstStyle/>
          <a:p>
            <a:r>
              <a:rPr lang="en-IN" dirty="0"/>
              <a:t>Create a PA Model with Envelope Controller as shown in figure. </a:t>
            </a:r>
            <a:r>
              <a:rPr lang="en-IN" dirty="0" err="1"/>
              <a:t>Tstop</a:t>
            </a:r>
            <a:r>
              <a:rPr lang="en-IN" dirty="0"/>
              <a:t> and </a:t>
            </a:r>
            <a:r>
              <a:rPr lang="en-IN" dirty="0" err="1"/>
              <a:t>Tstep</a:t>
            </a:r>
            <a:r>
              <a:rPr lang="en-IN" dirty="0"/>
              <a:t> are design parameters. You can give </a:t>
            </a:r>
            <a:r>
              <a:rPr lang="en-IN" dirty="0" err="1"/>
              <a:t>Tstep</a:t>
            </a:r>
            <a:r>
              <a:rPr lang="en-IN" dirty="0"/>
              <a:t> default value as 1 us and </a:t>
            </a:r>
            <a:r>
              <a:rPr lang="en-IN" dirty="0" err="1"/>
              <a:t>Tstop</a:t>
            </a:r>
            <a:r>
              <a:rPr lang="en-IN" dirty="0"/>
              <a:t> default value as 100 us.</a:t>
            </a:r>
          </a:p>
        </p:txBody>
      </p:sp>
      <p:sp>
        <p:nvSpPr>
          <p:cNvPr id="8" name="Speech Bubble: Oval 7">
            <a:extLst>
              <a:ext uri="{FF2B5EF4-FFF2-40B4-BE49-F238E27FC236}">
                <a16:creationId xmlns:a16="http://schemas.microsoft.com/office/drawing/2014/main" id="{BDB36BBB-13C7-4B6C-8EAF-9C30D7C4D048}"/>
              </a:ext>
            </a:extLst>
          </p:cNvPr>
          <p:cNvSpPr/>
          <p:nvPr/>
        </p:nvSpPr>
        <p:spPr>
          <a:xfrm>
            <a:off x="891979" y="76908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pic>
        <p:nvPicPr>
          <p:cNvPr id="10" name="Picture 9">
            <a:extLst>
              <a:ext uri="{FF2B5EF4-FFF2-40B4-BE49-F238E27FC236}">
                <a16:creationId xmlns:a16="http://schemas.microsoft.com/office/drawing/2014/main" id="{F2F0BDAA-48C4-408F-A596-436BB24FF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439" y="4657445"/>
            <a:ext cx="2804403" cy="1059272"/>
          </a:xfrm>
          <a:prstGeom prst="rect">
            <a:avLst/>
          </a:prstGeom>
          <a:ln>
            <a:solidFill>
              <a:srgbClr val="0000FF"/>
            </a:solidFill>
          </a:ln>
        </p:spPr>
      </p:pic>
    </p:spTree>
    <p:extLst>
      <p:ext uri="{BB962C8B-B14F-4D97-AF65-F5344CB8AC3E}">
        <p14:creationId xmlns:p14="http://schemas.microsoft.com/office/powerpoint/2010/main" val="3217518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23FA-CF5C-4086-AD9F-DACEDA7F0E38}"/>
              </a:ext>
            </a:extLst>
          </p:cNvPr>
          <p:cNvSpPr>
            <a:spLocks noGrp="1"/>
          </p:cNvSpPr>
          <p:nvPr>
            <p:ph type="title"/>
          </p:nvPr>
        </p:nvSpPr>
        <p:spPr/>
        <p:txBody>
          <a:bodyPr/>
          <a:lstStyle/>
          <a:p>
            <a:r>
              <a:rPr lang="en-IN" dirty="0"/>
              <a:t>Overview-Data Display</a:t>
            </a:r>
          </a:p>
        </p:txBody>
      </p:sp>
      <p:sp>
        <p:nvSpPr>
          <p:cNvPr id="3" name="Date Placeholder 2">
            <a:extLst>
              <a:ext uri="{FF2B5EF4-FFF2-40B4-BE49-F238E27FC236}">
                <a16:creationId xmlns:a16="http://schemas.microsoft.com/office/drawing/2014/main" id="{5755169A-B1B8-4CD4-8ABF-8ED5F0943CC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6EDCB15-DAD1-455F-BD72-810D4F3C8959}"/>
              </a:ext>
            </a:extLst>
          </p:cNvPr>
          <p:cNvSpPr>
            <a:spLocks noGrp="1"/>
          </p:cNvSpPr>
          <p:nvPr>
            <p:ph type="sldNum" sz="quarter" idx="12"/>
          </p:nvPr>
        </p:nvSpPr>
        <p:spPr/>
        <p:txBody>
          <a:bodyPr/>
          <a:lstStyle/>
          <a:p>
            <a:fld id="{2495F090-CA2D-44FF-B42B-1156B48CA943}" type="slidenum">
              <a:rPr lang="en-IN" smtClean="0"/>
              <a:t>7</a:t>
            </a:fld>
            <a:endParaRPr lang="en-IN"/>
          </a:p>
        </p:txBody>
      </p:sp>
      <p:grpSp>
        <p:nvGrpSpPr>
          <p:cNvPr id="35" name="Group 34">
            <a:extLst>
              <a:ext uri="{FF2B5EF4-FFF2-40B4-BE49-F238E27FC236}">
                <a16:creationId xmlns:a16="http://schemas.microsoft.com/office/drawing/2014/main" id="{B0DA51FB-A267-4CDA-8BDC-79BB32395035}"/>
              </a:ext>
            </a:extLst>
          </p:cNvPr>
          <p:cNvGrpSpPr/>
          <p:nvPr/>
        </p:nvGrpSpPr>
        <p:grpSpPr>
          <a:xfrm>
            <a:off x="628650" y="1405526"/>
            <a:ext cx="8346674" cy="3777953"/>
            <a:chOff x="628650" y="739701"/>
            <a:chExt cx="8346674" cy="3777953"/>
          </a:xfrm>
        </p:grpSpPr>
        <p:pic>
          <p:nvPicPr>
            <p:cNvPr id="8" name="Picture 7">
              <a:extLst>
                <a:ext uri="{FF2B5EF4-FFF2-40B4-BE49-F238E27FC236}">
                  <a16:creationId xmlns:a16="http://schemas.microsoft.com/office/drawing/2014/main" id="{49AADF29-F489-4515-87A6-508D25665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37" y="1384476"/>
              <a:ext cx="990686" cy="274344"/>
            </a:xfrm>
            <a:prstGeom prst="rect">
              <a:avLst/>
            </a:prstGeom>
            <a:ln>
              <a:solidFill>
                <a:schemeClr val="accent1"/>
              </a:solidFill>
            </a:ln>
          </p:spPr>
        </p:pic>
        <p:sp>
          <p:nvSpPr>
            <p:cNvPr id="9" name="Speech Bubble: Oval 8">
              <a:extLst>
                <a:ext uri="{FF2B5EF4-FFF2-40B4-BE49-F238E27FC236}">
                  <a16:creationId xmlns:a16="http://schemas.microsoft.com/office/drawing/2014/main" id="{E3B9F33E-538C-433C-BCE0-3D2A27CCC42E}"/>
                </a:ext>
              </a:extLst>
            </p:cNvPr>
            <p:cNvSpPr/>
            <p:nvPr/>
          </p:nvSpPr>
          <p:spPr>
            <a:xfrm>
              <a:off x="854799" y="73970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10" name="TextBox 9">
              <a:extLst>
                <a:ext uri="{FF2B5EF4-FFF2-40B4-BE49-F238E27FC236}">
                  <a16:creationId xmlns:a16="http://schemas.microsoft.com/office/drawing/2014/main" id="{D07C5C02-CD74-45B8-865D-3299B4011A81}"/>
                </a:ext>
              </a:extLst>
            </p:cNvPr>
            <p:cNvSpPr txBox="1"/>
            <p:nvPr/>
          </p:nvSpPr>
          <p:spPr>
            <a:xfrm>
              <a:off x="628650" y="1029286"/>
              <a:ext cx="3784113" cy="369332"/>
            </a:xfrm>
            <a:prstGeom prst="rect">
              <a:avLst/>
            </a:prstGeom>
            <a:noFill/>
          </p:spPr>
          <p:txBody>
            <a:bodyPr wrap="none" rtlCol="0">
              <a:spAutoFit/>
            </a:bodyPr>
            <a:lstStyle/>
            <a:p>
              <a:r>
                <a:rPr lang="en-IN" dirty="0"/>
                <a:t>Provides Display Template for Data</a:t>
              </a:r>
            </a:p>
          </p:txBody>
        </p:sp>
        <p:sp>
          <p:nvSpPr>
            <p:cNvPr id="13" name="Freeform: Shape 12">
              <a:extLst>
                <a:ext uri="{FF2B5EF4-FFF2-40B4-BE49-F238E27FC236}">
                  <a16:creationId xmlns:a16="http://schemas.microsoft.com/office/drawing/2014/main" id="{4D1C13BA-028C-45D3-BF7E-C215359E32ED}"/>
                </a:ext>
              </a:extLst>
            </p:cNvPr>
            <p:cNvSpPr/>
            <p:nvPr/>
          </p:nvSpPr>
          <p:spPr>
            <a:xfrm>
              <a:off x="1447059" y="1364496"/>
              <a:ext cx="277163" cy="294323"/>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14" name="Speech Bubble: Oval 13">
              <a:extLst>
                <a:ext uri="{FF2B5EF4-FFF2-40B4-BE49-F238E27FC236}">
                  <a16:creationId xmlns:a16="http://schemas.microsoft.com/office/drawing/2014/main" id="{4E9AE6E3-D728-4905-B365-8D5DCAB214B6}"/>
                </a:ext>
              </a:extLst>
            </p:cNvPr>
            <p:cNvSpPr/>
            <p:nvPr/>
          </p:nvSpPr>
          <p:spPr>
            <a:xfrm>
              <a:off x="5183535" y="73970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
          <p:nvSpPr>
            <p:cNvPr id="15" name="TextBox 14">
              <a:extLst>
                <a:ext uri="{FF2B5EF4-FFF2-40B4-BE49-F238E27FC236}">
                  <a16:creationId xmlns:a16="http://schemas.microsoft.com/office/drawing/2014/main" id="{27FEC72B-922E-4649-8C44-83F5E56B6713}"/>
                </a:ext>
              </a:extLst>
            </p:cNvPr>
            <p:cNvSpPr txBox="1"/>
            <p:nvPr/>
          </p:nvSpPr>
          <p:spPr>
            <a:xfrm>
              <a:off x="4957386" y="1029286"/>
              <a:ext cx="4017938" cy="646331"/>
            </a:xfrm>
            <a:prstGeom prst="rect">
              <a:avLst/>
            </a:prstGeom>
            <a:noFill/>
          </p:spPr>
          <p:txBody>
            <a:bodyPr wrap="square" rtlCol="0">
              <a:spAutoFit/>
            </a:bodyPr>
            <a:lstStyle/>
            <a:p>
              <a:r>
                <a:rPr lang="en-IN" dirty="0"/>
                <a:t>Interface to Default Dataset and many more</a:t>
              </a:r>
            </a:p>
          </p:txBody>
        </p:sp>
        <p:pic>
          <p:nvPicPr>
            <p:cNvPr id="17" name="Picture 16">
              <a:extLst>
                <a:ext uri="{FF2B5EF4-FFF2-40B4-BE49-F238E27FC236}">
                  <a16:creationId xmlns:a16="http://schemas.microsoft.com/office/drawing/2014/main" id="{3567C212-2968-4435-BA20-DE722542A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166" y="1401157"/>
              <a:ext cx="1722269" cy="220999"/>
            </a:xfrm>
            <a:prstGeom prst="rect">
              <a:avLst/>
            </a:prstGeom>
            <a:ln>
              <a:solidFill>
                <a:schemeClr val="accent1"/>
              </a:solidFill>
            </a:ln>
          </p:spPr>
        </p:pic>
        <p:sp>
          <p:nvSpPr>
            <p:cNvPr id="18" name="Freeform: Shape 17">
              <a:extLst>
                <a:ext uri="{FF2B5EF4-FFF2-40B4-BE49-F238E27FC236}">
                  <a16:creationId xmlns:a16="http://schemas.microsoft.com/office/drawing/2014/main" id="{5CDF7598-C50C-45A3-83BA-A71F6A5142F1}"/>
                </a:ext>
              </a:extLst>
            </p:cNvPr>
            <p:cNvSpPr/>
            <p:nvPr/>
          </p:nvSpPr>
          <p:spPr>
            <a:xfrm>
              <a:off x="6393875" y="1327833"/>
              <a:ext cx="477442" cy="294323"/>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19" name="Speech Bubble: Oval 18">
              <a:extLst>
                <a:ext uri="{FF2B5EF4-FFF2-40B4-BE49-F238E27FC236}">
                  <a16:creationId xmlns:a16="http://schemas.microsoft.com/office/drawing/2014/main" id="{458D9F81-95E8-4FEF-992E-3D3AE204F066}"/>
                </a:ext>
              </a:extLst>
            </p:cNvPr>
            <p:cNvSpPr/>
            <p:nvPr/>
          </p:nvSpPr>
          <p:spPr>
            <a:xfrm>
              <a:off x="854799" y="1762446"/>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
          <p:nvSpPr>
            <p:cNvPr id="20" name="TextBox 19">
              <a:extLst>
                <a:ext uri="{FF2B5EF4-FFF2-40B4-BE49-F238E27FC236}">
                  <a16:creationId xmlns:a16="http://schemas.microsoft.com/office/drawing/2014/main" id="{FA8D6E2F-B8C4-4E74-9EEC-EC5070971467}"/>
                </a:ext>
              </a:extLst>
            </p:cNvPr>
            <p:cNvSpPr txBox="1"/>
            <p:nvPr/>
          </p:nvSpPr>
          <p:spPr>
            <a:xfrm>
              <a:off x="651788" y="2036651"/>
              <a:ext cx="2531462" cy="369332"/>
            </a:xfrm>
            <a:prstGeom prst="rect">
              <a:avLst/>
            </a:prstGeom>
            <a:noFill/>
          </p:spPr>
          <p:txBody>
            <a:bodyPr wrap="none" rtlCol="0">
              <a:spAutoFit/>
            </a:bodyPr>
            <a:lstStyle/>
            <a:p>
              <a:r>
                <a:rPr lang="en-IN" dirty="0"/>
                <a:t>Part Selector to the left</a:t>
              </a:r>
            </a:p>
          </p:txBody>
        </p:sp>
        <p:pic>
          <p:nvPicPr>
            <p:cNvPr id="22" name="Picture 21">
              <a:extLst>
                <a:ext uri="{FF2B5EF4-FFF2-40B4-BE49-F238E27FC236}">
                  <a16:creationId xmlns:a16="http://schemas.microsoft.com/office/drawing/2014/main" id="{3C161AAE-03CF-46F1-8A9B-917105ECA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008" y="2109525"/>
              <a:ext cx="868755" cy="2408129"/>
            </a:xfrm>
            <a:prstGeom prst="rect">
              <a:avLst/>
            </a:prstGeom>
            <a:ln>
              <a:solidFill>
                <a:schemeClr val="accent1"/>
              </a:solidFill>
            </a:ln>
          </p:spPr>
        </p:pic>
        <p:sp>
          <p:nvSpPr>
            <p:cNvPr id="23" name="Speech Bubble: Oval 22">
              <a:extLst>
                <a:ext uri="{FF2B5EF4-FFF2-40B4-BE49-F238E27FC236}">
                  <a16:creationId xmlns:a16="http://schemas.microsoft.com/office/drawing/2014/main" id="{8BC21A9F-E7F1-41AE-B6F1-F215F007BD82}"/>
                </a:ext>
              </a:extLst>
            </p:cNvPr>
            <p:cNvSpPr/>
            <p:nvPr/>
          </p:nvSpPr>
          <p:spPr>
            <a:xfrm>
              <a:off x="5183535" y="1768985"/>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sp>
          <p:nvSpPr>
            <p:cNvPr id="24" name="TextBox 23">
              <a:extLst>
                <a:ext uri="{FF2B5EF4-FFF2-40B4-BE49-F238E27FC236}">
                  <a16:creationId xmlns:a16="http://schemas.microsoft.com/office/drawing/2014/main" id="{22CBE08C-7364-4BD0-B6AF-3DDF7CFCC1DC}"/>
                </a:ext>
              </a:extLst>
            </p:cNvPr>
            <p:cNvSpPr txBox="1"/>
            <p:nvPr/>
          </p:nvSpPr>
          <p:spPr>
            <a:xfrm>
              <a:off x="4957387" y="2058570"/>
              <a:ext cx="3878134" cy="646331"/>
            </a:xfrm>
            <a:prstGeom prst="rect">
              <a:avLst/>
            </a:prstGeom>
            <a:noFill/>
          </p:spPr>
          <p:txBody>
            <a:bodyPr wrap="square" rtlCol="0">
              <a:spAutoFit/>
            </a:bodyPr>
            <a:lstStyle/>
            <a:p>
              <a:r>
                <a:rPr lang="en-IN" dirty="0"/>
                <a:t>Equations and Functions for Data Manipulation</a:t>
              </a:r>
            </a:p>
          </p:txBody>
        </p:sp>
        <p:sp>
          <p:nvSpPr>
            <p:cNvPr id="25" name="Speech Bubble: Oval 24">
              <a:extLst>
                <a:ext uri="{FF2B5EF4-FFF2-40B4-BE49-F238E27FC236}">
                  <a16:creationId xmlns:a16="http://schemas.microsoft.com/office/drawing/2014/main" id="{6515F123-F745-48EF-953A-B62D36CEF95A}"/>
                </a:ext>
              </a:extLst>
            </p:cNvPr>
            <p:cNvSpPr/>
            <p:nvPr/>
          </p:nvSpPr>
          <p:spPr>
            <a:xfrm>
              <a:off x="854799" y="255802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sp>
          <p:nvSpPr>
            <p:cNvPr id="26" name="TextBox 25">
              <a:extLst>
                <a:ext uri="{FF2B5EF4-FFF2-40B4-BE49-F238E27FC236}">
                  <a16:creationId xmlns:a16="http://schemas.microsoft.com/office/drawing/2014/main" id="{2C03E4E7-2B9B-4BA3-9A61-57BF704A3FF8}"/>
                </a:ext>
              </a:extLst>
            </p:cNvPr>
            <p:cNvSpPr txBox="1"/>
            <p:nvPr/>
          </p:nvSpPr>
          <p:spPr>
            <a:xfrm>
              <a:off x="669004" y="2832894"/>
              <a:ext cx="2878226" cy="369332"/>
            </a:xfrm>
            <a:prstGeom prst="rect">
              <a:avLst/>
            </a:prstGeom>
            <a:noFill/>
          </p:spPr>
          <p:txBody>
            <a:bodyPr wrap="square" rtlCol="0">
              <a:spAutoFit/>
            </a:bodyPr>
            <a:lstStyle/>
            <a:p>
              <a:r>
                <a:rPr lang="en-IN" dirty="0"/>
                <a:t>Markers for reading Data</a:t>
              </a:r>
            </a:p>
          </p:txBody>
        </p:sp>
        <p:pic>
          <p:nvPicPr>
            <p:cNvPr id="28" name="Picture 27">
              <a:extLst>
                <a:ext uri="{FF2B5EF4-FFF2-40B4-BE49-F238E27FC236}">
                  <a16:creationId xmlns:a16="http://schemas.microsoft.com/office/drawing/2014/main" id="{E28FF568-DB69-4398-A0B0-5CADE4BAB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887" y="3231336"/>
              <a:ext cx="1470787" cy="251482"/>
            </a:xfrm>
            <a:prstGeom prst="rect">
              <a:avLst/>
            </a:prstGeom>
            <a:ln>
              <a:solidFill>
                <a:schemeClr val="accent1"/>
              </a:solidFill>
            </a:ln>
          </p:spPr>
        </p:pic>
        <p:sp>
          <p:nvSpPr>
            <p:cNvPr id="29" name="Speech Bubble: Oval 28">
              <a:extLst>
                <a:ext uri="{FF2B5EF4-FFF2-40B4-BE49-F238E27FC236}">
                  <a16:creationId xmlns:a16="http://schemas.microsoft.com/office/drawing/2014/main" id="{BEDBE191-02C2-49C4-AD81-77D6951A4F71}"/>
                </a:ext>
              </a:extLst>
            </p:cNvPr>
            <p:cNvSpPr/>
            <p:nvPr/>
          </p:nvSpPr>
          <p:spPr>
            <a:xfrm>
              <a:off x="5175615" y="2789465"/>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sp>
          <p:nvSpPr>
            <p:cNvPr id="30" name="TextBox 29">
              <a:extLst>
                <a:ext uri="{FF2B5EF4-FFF2-40B4-BE49-F238E27FC236}">
                  <a16:creationId xmlns:a16="http://schemas.microsoft.com/office/drawing/2014/main" id="{5573696D-6737-4FDB-A3AA-BED76F02B72F}"/>
                </a:ext>
              </a:extLst>
            </p:cNvPr>
            <p:cNvSpPr txBox="1"/>
            <p:nvPr/>
          </p:nvSpPr>
          <p:spPr>
            <a:xfrm>
              <a:off x="4957387" y="3051518"/>
              <a:ext cx="3878134" cy="646331"/>
            </a:xfrm>
            <a:prstGeom prst="rect">
              <a:avLst/>
            </a:prstGeom>
            <a:noFill/>
          </p:spPr>
          <p:txBody>
            <a:bodyPr wrap="square" rtlCol="0">
              <a:spAutoFit/>
            </a:bodyPr>
            <a:lstStyle/>
            <a:p>
              <a:r>
                <a:rPr lang="en-IN" dirty="0"/>
                <a:t>Instrument Server for writing data to a file</a:t>
              </a:r>
            </a:p>
          </p:txBody>
        </p:sp>
        <p:pic>
          <p:nvPicPr>
            <p:cNvPr id="33" name="Picture 32">
              <a:extLst>
                <a:ext uri="{FF2B5EF4-FFF2-40B4-BE49-F238E27FC236}">
                  <a16:creationId xmlns:a16="http://schemas.microsoft.com/office/drawing/2014/main" id="{38EA6D78-FD18-4464-9690-3AB434E21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7333" y="3748833"/>
              <a:ext cx="1592718" cy="533446"/>
            </a:xfrm>
            <a:prstGeom prst="rect">
              <a:avLst/>
            </a:prstGeom>
            <a:ln>
              <a:solidFill>
                <a:schemeClr val="accent1"/>
              </a:solidFill>
            </a:ln>
          </p:spPr>
        </p:pic>
        <p:sp>
          <p:nvSpPr>
            <p:cNvPr id="34" name="Freeform: Shape 33">
              <a:extLst>
                <a:ext uri="{FF2B5EF4-FFF2-40B4-BE49-F238E27FC236}">
                  <a16:creationId xmlns:a16="http://schemas.microsoft.com/office/drawing/2014/main" id="{F0AF8497-948A-4B09-8247-41523A03994F}"/>
                </a:ext>
              </a:extLst>
            </p:cNvPr>
            <p:cNvSpPr/>
            <p:nvPr/>
          </p:nvSpPr>
          <p:spPr>
            <a:xfrm>
              <a:off x="5071587" y="3730111"/>
              <a:ext cx="277163" cy="294323"/>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grpSp>
    </p:spTree>
    <p:extLst>
      <p:ext uri="{BB962C8B-B14F-4D97-AF65-F5344CB8AC3E}">
        <p14:creationId xmlns:p14="http://schemas.microsoft.com/office/powerpoint/2010/main" val="24123210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C270-C7C9-4F87-873A-C9E14DC39023}"/>
              </a:ext>
            </a:extLst>
          </p:cNvPr>
          <p:cNvSpPr>
            <a:spLocks noGrp="1"/>
          </p:cNvSpPr>
          <p:nvPr>
            <p:ph type="title"/>
          </p:nvPr>
        </p:nvSpPr>
        <p:spPr/>
        <p:txBody>
          <a:bodyPr/>
          <a:lstStyle/>
          <a:p>
            <a:r>
              <a:rPr lang="en-IN" dirty="0"/>
              <a:t>DF simulation bench</a:t>
            </a:r>
          </a:p>
        </p:txBody>
      </p:sp>
      <p:sp>
        <p:nvSpPr>
          <p:cNvPr id="3" name="Date Placeholder 2">
            <a:extLst>
              <a:ext uri="{FF2B5EF4-FFF2-40B4-BE49-F238E27FC236}">
                <a16:creationId xmlns:a16="http://schemas.microsoft.com/office/drawing/2014/main" id="{28B7FC29-A2D9-4D77-A487-EBC78694D28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8A0C711-16FD-48F3-B4CC-C37B2317CD71}"/>
              </a:ext>
            </a:extLst>
          </p:cNvPr>
          <p:cNvSpPr>
            <a:spLocks noGrp="1"/>
          </p:cNvSpPr>
          <p:nvPr>
            <p:ph type="sldNum" sz="quarter" idx="12"/>
          </p:nvPr>
        </p:nvSpPr>
        <p:spPr/>
        <p:txBody>
          <a:bodyPr/>
          <a:lstStyle/>
          <a:p>
            <a:fld id="{2495F090-CA2D-44FF-B42B-1156B48CA943}" type="slidenum">
              <a:rPr lang="en-IN" smtClean="0"/>
              <a:t>70</a:t>
            </a:fld>
            <a:endParaRPr lang="en-IN"/>
          </a:p>
        </p:txBody>
      </p:sp>
      <p:sp>
        <p:nvSpPr>
          <p:cNvPr id="5" name="TextBox 4">
            <a:extLst>
              <a:ext uri="{FF2B5EF4-FFF2-40B4-BE49-F238E27FC236}">
                <a16:creationId xmlns:a16="http://schemas.microsoft.com/office/drawing/2014/main" id="{4B099CF2-1197-401C-9315-042C3D5D14B4}"/>
              </a:ext>
            </a:extLst>
          </p:cNvPr>
          <p:cNvSpPr txBox="1"/>
          <p:nvPr/>
        </p:nvSpPr>
        <p:spPr>
          <a:xfrm>
            <a:off x="628650" y="981382"/>
            <a:ext cx="8266775" cy="646331"/>
          </a:xfrm>
          <a:prstGeom prst="rect">
            <a:avLst/>
          </a:prstGeom>
          <a:noFill/>
        </p:spPr>
        <p:txBody>
          <a:bodyPr wrap="square" rtlCol="0">
            <a:spAutoFit/>
          </a:bodyPr>
          <a:lstStyle/>
          <a:p>
            <a:r>
              <a:rPr lang="en-IN" dirty="0"/>
              <a:t>Copy the test bench from previous Ptolemy simulation and modify as in figure. The changes are marked in the figure</a:t>
            </a:r>
          </a:p>
        </p:txBody>
      </p:sp>
      <p:sp>
        <p:nvSpPr>
          <p:cNvPr id="6" name="Speech Bubble: Oval 5">
            <a:extLst>
              <a:ext uri="{FF2B5EF4-FFF2-40B4-BE49-F238E27FC236}">
                <a16:creationId xmlns:a16="http://schemas.microsoft.com/office/drawing/2014/main" id="{434E01CD-8D17-4123-86B6-C1468247A36D}"/>
              </a:ext>
            </a:extLst>
          </p:cNvPr>
          <p:cNvSpPr/>
          <p:nvPr/>
        </p:nvSpPr>
        <p:spPr>
          <a:xfrm>
            <a:off x="829835" y="65367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pic>
        <p:nvPicPr>
          <p:cNvPr id="10" name="Picture 9">
            <a:extLst>
              <a:ext uri="{FF2B5EF4-FFF2-40B4-BE49-F238E27FC236}">
                <a16:creationId xmlns:a16="http://schemas.microsoft.com/office/drawing/2014/main" id="{AA80D107-C65E-44D6-936B-2FE5C308E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94" y="1693133"/>
            <a:ext cx="8418035" cy="4610402"/>
          </a:xfrm>
          <a:prstGeom prst="rect">
            <a:avLst/>
          </a:prstGeom>
          <a:ln>
            <a:solidFill>
              <a:srgbClr val="0000FF"/>
            </a:solidFill>
          </a:ln>
        </p:spPr>
      </p:pic>
      <p:sp>
        <p:nvSpPr>
          <p:cNvPr id="11" name="Freeform: Shape 10">
            <a:extLst>
              <a:ext uri="{FF2B5EF4-FFF2-40B4-BE49-F238E27FC236}">
                <a16:creationId xmlns:a16="http://schemas.microsoft.com/office/drawing/2014/main" id="{A7140FC5-82D8-4057-86A7-AF1CF2975283}"/>
              </a:ext>
            </a:extLst>
          </p:cNvPr>
          <p:cNvSpPr/>
          <p:nvPr/>
        </p:nvSpPr>
        <p:spPr>
          <a:xfrm>
            <a:off x="4187624" y="2175030"/>
            <a:ext cx="721727" cy="319596"/>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2" name="Freeform: Shape 11">
            <a:extLst>
              <a:ext uri="{FF2B5EF4-FFF2-40B4-BE49-F238E27FC236}">
                <a16:creationId xmlns:a16="http://schemas.microsoft.com/office/drawing/2014/main" id="{DE829511-FC28-426A-A8D6-4DC392AF44CE}"/>
              </a:ext>
            </a:extLst>
          </p:cNvPr>
          <p:cNvSpPr/>
          <p:nvPr/>
        </p:nvSpPr>
        <p:spPr>
          <a:xfrm>
            <a:off x="1199980" y="4296792"/>
            <a:ext cx="129305" cy="159798"/>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3" name="Freeform: Shape 12">
            <a:extLst>
              <a:ext uri="{FF2B5EF4-FFF2-40B4-BE49-F238E27FC236}">
                <a16:creationId xmlns:a16="http://schemas.microsoft.com/office/drawing/2014/main" id="{2750D2B3-85C4-4491-A4F0-DD03F25BBDA0}"/>
              </a:ext>
            </a:extLst>
          </p:cNvPr>
          <p:cNvSpPr/>
          <p:nvPr/>
        </p:nvSpPr>
        <p:spPr>
          <a:xfrm>
            <a:off x="1485545" y="4367814"/>
            <a:ext cx="1799193" cy="1251750"/>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4" name="Freeform: Shape 13">
            <a:extLst>
              <a:ext uri="{FF2B5EF4-FFF2-40B4-BE49-F238E27FC236}">
                <a16:creationId xmlns:a16="http://schemas.microsoft.com/office/drawing/2014/main" id="{1C9EF6FB-83B3-4B26-ADF9-32FF85C5B8BF}"/>
              </a:ext>
            </a:extLst>
          </p:cNvPr>
          <p:cNvSpPr/>
          <p:nvPr/>
        </p:nvSpPr>
        <p:spPr>
          <a:xfrm>
            <a:off x="5237826" y="6001304"/>
            <a:ext cx="426128" cy="169693"/>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5" name="Freeform: Shape 14">
            <a:extLst>
              <a:ext uri="{FF2B5EF4-FFF2-40B4-BE49-F238E27FC236}">
                <a16:creationId xmlns:a16="http://schemas.microsoft.com/office/drawing/2014/main" id="{76DE8A47-392A-444F-9985-D49C76A15F28}"/>
              </a:ext>
            </a:extLst>
          </p:cNvPr>
          <p:cNvSpPr/>
          <p:nvPr/>
        </p:nvSpPr>
        <p:spPr>
          <a:xfrm>
            <a:off x="7210147" y="2824578"/>
            <a:ext cx="673223" cy="149441"/>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
        <p:nvSpPr>
          <p:cNvPr id="16" name="Freeform: Shape 15">
            <a:extLst>
              <a:ext uri="{FF2B5EF4-FFF2-40B4-BE49-F238E27FC236}">
                <a16:creationId xmlns:a16="http://schemas.microsoft.com/office/drawing/2014/main" id="{5CAC8FC1-54AE-4B5C-8E59-D55739DD4556}"/>
              </a:ext>
            </a:extLst>
          </p:cNvPr>
          <p:cNvSpPr/>
          <p:nvPr/>
        </p:nvSpPr>
        <p:spPr>
          <a:xfrm>
            <a:off x="7210146" y="4456590"/>
            <a:ext cx="673223" cy="149441"/>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w="28575">
            <a:solidFill>
              <a:srgbClr val="1938B6"/>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solidFill>
                <a:srgbClr val="FF0000"/>
              </a:solidFill>
            </a:endParaRPr>
          </a:p>
        </p:txBody>
      </p:sp>
    </p:spTree>
    <p:extLst>
      <p:ext uri="{BB962C8B-B14F-4D97-AF65-F5344CB8AC3E}">
        <p14:creationId xmlns:p14="http://schemas.microsoft.com/office/powerpoint/2010/main" val="38382409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72CBF-4699-4385-82E4-36F1ED2FEE21}"/>
              </a:ext>
            </a:extLst>
          </p:cNvPr>
          <p:cNvSpPr>
            <a:spLocks noGrp="1"/>
          </p:cNvSpPr>
          <p:nvPr>
            <p:ph type="title"/>
          </p:nvPr>
        </p:nvSpPr>
        <p:spPr>
          <a:xfrm>
            <a:off x="628650" y="2"/>
            <a:ext cx="8515350" cy="769082"/>
          </a:xfrm>
        </p:spPr>
        <p:txBody>
          <a:bodyPr>
            <a:noAutofit/>
          </a:bodyPr>
          <a:lstStyle/>
          <a:p>
            <a:r>
              <a:rPr lang="en-IN" sz="3600" dirty="0"/>
              <a:t>Ptolemy-Envelope Co-simulation Results</a:t>
            </a:r>
          </a:p>
        </p:txBody>
      </p:sp>
      <p:sp>
        <p:nvSpPr>
          <p:cNvPr id="3" name="Date Placeholder 2">
            <a:extLst>
              <a:ext uri="{FF2B5EF4-FFF2-40B4-BE49-F238E27FC236}">
                <a16:creationId xmlns:a16="http://schemas.microsoft.com/office/drawing/2014/main" id="{9188CE5F-499D-4CF2-93D7-83BC05195399}"/>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0C6BAF3-46E6-4AF1-BAA9-A4EDBB2F742D}"/>
              </a:ext>
            </a:extLst>
          </p:cNvPr>
          <p:cNvSpPr>
            <a:spLocks noGrp="1"/>
          </p:cNvSpPr>
          <p:nvPr>
            <p:ph type="sldNum" sz="quarter" idx="12"/>
          </p:nvPr>
        </p:nvSpPr>
        <p:spPr/>
        <p:txBody>
          <a:bodyPr/>
          <a:lstStyle/>
          <a:p>
            <a:fld id="{2495F090-CA2D-44FF-B42B-1156B48CA943}" type="slidenum">
              <a:rPr lang="en-IN" smtClean="0"/>
              <a:t>71</a:t>
            </a:fld>
            <a:endParaRPr lang="en-IN"/>
          </a:p>
        </p:txBody>
      </p:sp>
      <p:sp>
        <p:nvSpPr>
          <p:cNvPr id="5" name="TextBox 4">
            <a:extLst>
              <a:ext uri="{FF2B5EF4-FFF2-40B4-BE49-F238E27FC236}">
                <a16:creationId xmlns:a16="http://schemas.microsoft.com/office/drawing/2014/main" id="{CF5F3299-81E7-4F9F-A77C-324B8F6EA79B}"/>
              </a:ext>
            </a:extLst>
          </p:cNvPr>
          <p:cNvSpPr txBox="1"/>
          <p:nvPr/>
        </p:nvSpPr>
        <p:spPr>
          <a:xfrm>
            <a:off x="628650" y="981382"/>
            <a:ext cx="8266775" cy="646331"/>
          </a:xfrm>
          <a:prstGeom prst="rect">
            <a:avLst/>
          </a:prstGeom>
          <a:noFill/>
        </p:spPr>
        <p:txBody>
          <a:bodyPr wrap="square" rtlCol="0">
            <a:spAutoFit/>
          </a:bodyPr>
          <a:lstStyle/>
          <a:p>
            <a:r>
              <a:rPr lang="en-IN" dirty="0"/>
              <a:t>Plot output spectrum for two values of input power just to study spectral re-growth (-20 dBm and 14 dBm)</a:t>
            </a:r>
          </a:p>
        </p:txBody>
      </p:sp>
      <p:sp>
        <p:nvSpPr>
          <p:cNvPr id="6" name="Speech Bubble: Oval 5">
            <a:extLst>
              <a:ext uri="{FF2B5EF4-FFF2-40B4-BE49-F238E27FC236}">
                <a16:creationId xmlns:a16="http://schemas.microsoft.com/office/drawing/2014/main" id="{65CF9623-D55F-4D04-985F-7FBD030B6442}"/>
              </a:ext>
            </a:extLst>
          </p:cNvPr>
          <p:cNvSpPr/>
          <p:nvPr/>
        </p:nvSpPr>
        <p:spPr>
          <a:xfrm>
            <a:off x="829835" y="65367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grpSp>
        <p:nvGrpSpPr>
          <p:cNvPr id="11" name="Group 10">
            <a:extLst>
              <a:ext uri="{FF2B5EF4-FFF2-40B4-BE49-F238E27FC236}">
                <a16:creationId xmlns:a16="http://schemas.microsoft.com/office/drawing/2014/main" id="{18940C0B-915D-4D57-982E-A10BA6DEFB1B}"/>
              </a:ext>
            </a:extLst>
          </p:cNvPr>
          <p:cNvGrpSpPr/>
          <p:nvPr/>
        </p:nvGrpSpPr>
        <p:grpSpPr>
          <a:xfrm>
            <a:off x="2504022" y="1562728"/>
            <a:ext cx="5797023" cy="4766443"/>
            <a:chOff x="628650" y="532918"/>
            <a:chExt cx="5797023" cy="4766443"/>
          </a:xfrm>
        </p:grpSpPr>
        <p:pic>
          <p:nvPicPr>
            <p:cNvPr id="8" name="Picture 7">
              <a:extLst>
                <a:ext uri="{FF2B5EF4-FFF2-40B4-BE49-F238E27FC236}">
                  <a16:creationId xmlns:a16="http://schemas.microsoft.com/office/drawing/2014/main" id="{BBB9BBC9-9D15-4AD2-BA43-45592CEA84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8650" y="532918"/>
              <a:ext cx="5797023" cy="4766443"/>
            </a:xfrm>
            <a:prstGeom prst="rect">
              <a:avLst/>
            </a:prstGeom>
            <a:ln>
              <a:solidFill>
                <a:schemeClr val="accent1"/>
              </a:solidFill>
            </a:ln>
          </p:spPr>
        </p:pic>
        <p:sp>
          <p:nvSpPr>
            <p:cNvPr id="9" name="TextBox 8">
              <a:extLst>
                <a:ext uri="{FF2B5EF4-FFF2-40B4-BE49-F238E27FC236}">
                  <a16:creationId xmlns:a16="http://schemas.microsoft.com/office/drawing/2014/main" id="{E3972F62-F1B2-4049-8C7C-0791BB3F5A4A}"/>
                </a:ext>
              </a:extLst>
            </p:cNvPr>
            <p:cNvSpPr txBox="1"/>
            <p:nvPr/>
          </p:nvSpPr>
          <p:spPr>
            <a:xfrm>
              <a:off x="2803245" y="4059405"/>
              <a:ext cx="1447832" cy="369332"/>
            </a:xfrm>
            <a:prstGeom prst="rect">
              <a:avLst/>
            </a:prstGeom>
            <a:noFill/>
          </p:spPr>
          <p:txBody>
            <a:bodyPr wrap="none" rtlCol="0">
              <a:spAutoFit/>
            </a:bodyPr>
            <a:lstStyle/>
            <a:p>
              <a:r>
                <a:rPr lang="en-IN" dirty="0">
                  <a:solidFill>
                    <a:srgbClr val="FF0000"/>
                  </a:solidFill>
                </a:rPr>
                <a:t>Pin=14 dBm</a:t>
              </a:r>
            </a:p>
          </p:txBody>
        </p:sp>
        <p:sp>
          <p:nvSpPr>
            <p:cNvPr id="10" name="TextBox 9">
              <a:extLst>
                <a:ext uri="{FF2B5EF4-FFF2-40B4-BE49-F238E27FC236}">
                  <a16:creationId xmlns:a16="http://schemas.microsoft.com/office/drawing/2014/main" id="{446967E2-4A23-496C-B57A-5AF2B651BEB8}"/>
                </a:ext>
              </a:extLst>
            </p:cNvPr>
            <p:cNvSpPr txBox="1"/>
            <p:nvPr/>
          </p:nvSpPr>
          <p:spPr>
            <a:xfrm>
              <a:off x="2803245" y="4428737"/>
              <a:ext cx="1524776" cy="369332"/>
            </a:xfrm>
            <a:prstGeom prst="rect">
              <a:avLst/>
            </a:prstGeom>
            <a:noFill/>
          </p:spPr>
          <p:txBody>
            <a:bodyPr wrap="none" rtlCol="0">
              <a:spAutoFit/>
            </a:bodyPr>
            <a:lstStyle/>
            <a:p>
              <a:r>
                <a:rPr lang="en-IN" dirty="0">
                  <a:solidFill>
                    <a:srgbClr val="0000FF"/>
                  </a:solidFill>
                </a:rPr>
                <a:t>Pin=-20 dBm</a:t>
              </a:r>
            </a:p>
          </p:txBody>
        </p:sp>
      </p:grpSp>
    </p:spTree>
    <p:extLst>
      <p:ext uri="{BB962C8B-B14F-4D97-AF65-F5344CB8AC3E}">
        <p14:creationId xmlns:p14="http://schemas.microsoft.com/office/powerpoint/2010/main" val="3307046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4CAEB7-6530-4B4F-B9A9-75F0C884FAB4}"/>
              </a:ext>
            </a:extLst>
          </p:cNvPr>
          <p:cNvSpPr>
            <a:spLocks noGrp="1"/>
          </p:cNvSpPr>
          <p:nvPr>
            <p:ph type="ctrTitle"/>
          </p:nvPr>
        </p:nvSpPr>
        <p:spPr/>
        <p:txBody>
          <a:bodyPr/>
          <a:lstStyle/>
          <a:p>
            <a:r>
              <a:rPr lang="en-IN" dirty="0"/>
              <a:t>Smith Chart and Matching</a:t>
            </a:r>
          </a:p>
        </p:txBody>
      </p:sp>
      <p:sp>
        <p:nvSpPr>
          <p:cNvPr id="6" name="Subtitle 5">
            <a:extLst>
              <a:ext uri="{FF2B5EF4-FFF2-40B4-BE49-F238E27FC236}">
                <a16:creationId xmlns:a16="http://schemas.microsoft.com/office/drawing/2014/main" id="{82F3DF8B-144A-45AA-B769-03F1AD2E190D}"/>
              </a:ext>
            </a:extLst>
          </p:cNvPr>
          <p:cNvSpPr>
            <a:spLocks noGrp="1"/>
          </p:cNvSpPr>
          <p:nvPr>
            <p:ph type="subTitle" idx="1"/>
          </p:nvPr>
        </p:nvSpPr>
        <p:spPr/>
        <p:txBody>
          <a:bodyPr/>
          <a:lstStyle/>
          <a:p>
            <a:r>
              <a:rPr lang="en-IN" dirty="0"/>
              <a:t>Matching Techniques</a:t>
            </a:r>
          </a:p>
        </p:txBody>
      </p:sp>
      <p:sp>
        <p:nvSpPr>
          <p:cNvPr id="3" name="Date Placeholder 2">
            <a:extLst>
              <a:ext uri="{FF2B5EF4-FFF2-40B4-BE49-F238E27FC236}">
                <a16:creationId xmlns:a16="http://schemas.microsoft.com/office/drawing/2014/main" id="{82D193A8-FBCC-462C-9D01-7112267C1FA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0A703F9-260B-4510-9A7C-A19445DAABF5}"/>
              </a:ext>
            </a:extLst>
          </p:cNvPr>
          <p:cNvSpPr>
            <a:spLocks noGrp="1"/>
          </p:cNvSpPr>
          <p:nvPr>
            <p:ph type="sldNum" sz="quarter" idx="12"/>
          </p:nvPr>
        </p:nvSpPr>
        <p:spPr/>
        <p:txBody>
          <a:bodyPr/>
          <a:lstStyle/>
          <a:p>
            <a:fld id="{2495F090-CA2D-44FF-B42B-1156B48CA943}" type="slidenum">
              <a:rPr lang="en-IN" smtClean="0"/>
              <a:t>72</a:t>
            </a:fld>
            <a:endParaRPr lang="en-IN"/>
          </a:p>
        </p:txBody>
      </p:sp>
      <p:grpSp>
        <p:nvGrpSpPr>
          <p:cNvPr id="44" name="Group 43">
            <a:extLst>
              <a:ext uri="{FF2B5EF4-FFF2-40B4-BE49-F238E27FC236}">
                <a16:creationId xmlns:a16="http://schemas.microsoft.com/office/drawing/2014/main" id="{405E453F-A74E-4AE9-A8D1-784A5EE6E482}"/>
              </a:ext>
            </a:extLst>
          </p:cNvPr>
          <p:cNvGrpSpPr/>
          <p:nvPr/>
        </p:nvGrpSpPr>
        <p:grpSpPr>
          <a:xfrm>
            <a:off x="5482111" y="4578414"/>
            <a:ext cx="2592018" cy="942553"/>
            <a:chOff x="1580086" y="4618233"/>
            <a:chExt cx="1953087" cy="710214"/>
          </a:xfrm>
        </p:grpSpPr>
        <p:sp>
          <p:nvSpPr>
            <p:cNvPr id="45" name="Rectangle: Rounded Corners 44">
              <a:extLst>
                <a:ext uri="{FF2B5EF4-FFF2-40B4-BE49-F238E27FC236}">
                  <a16:creationId xmlns:a16="http://schemas.microsoft.com/office/drawing/2014/main" id="{D47D68DA-4D6A-4846-AA60-3CA97912AE11}"/>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6" name="Group 45">
              <a:extLst>
                <a:ext uri="{FF2B5EF4-FFF2-40B4-BE49-F238E27FC236}">
                  <a16:creationId xmlns:a16="http://schemas.microsoft.com/office/drawing/2014/main" id="{61CEE9C9-8D7D-4A95-ABB7-8477600C1BD4}"/>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74" name="Freeform: Shape 73">
                <a:extLst>
                  <a:ext uri="{FF2B5EF4-FFF2-40B4-BE49-F238E27FC236}">
                    <a16:creationId xmlns:a16="http://schemas.microsoft.com/office/drawing/2014/main" id="{B38CFBAD-FCB6-4BD9-B5C9-A0707D5BBB49}"/>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Freeform: Shape 74">
                <a:extLst>
                  <a:ext uri="{FF2B5EF4-FFF2-40B4-BE49-F238E27FC236}">
                    <a16:creationId xmlns:a16="http://schemas.microsoft.com/office/drawing/2014/main" id="{049D7A3D-82AF-4214-A3B3-8C8E14530F1F}"/>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Freeform: Shape 75">
                <a:extLst>
                  <a:ext uri="{FF2B5EF4-FFF2-40B4-BE49-F238E27FC236}">
                    <a16:creationId xmlns:a16="http://schemas.microsoft.com/office/drawing/2014/main" id="{AE57B9A5-0674-4E73-9D00-69C313407B86}"/>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Freeform: Shape 76">
                <a:extLst>
                  <a:ext uri="{FF2B5EF4-FFF2-40B4-BE49-F238E27FC236}">
                    <a16:creationId xmlns:a16="http://schemas.microsoft.com/office/drawing/2014/main" id="{98351B96-8D45-4DB9-89F4-062D43082EE4}"/>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Freeform: Shape 77">
                <a:extLst>
                  <a:ext uri="{FF2B5EF4-FFF2-40B4-BE49-F238E27FC236}">
                    <a16:creationId xmlns:a16="http://schemas.microsoft.com/office/drawing/2014/main" id="{1B2BB429-B3A1-4703-A268-DD3D85E7166A}"/>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Freeform: Shape 78">
                <a:extLst>
                  <a:ext uri="{FF2B5EF4-FFF2-40B4-BE49-F238E27FC236}">
                    <a16:creationId xmlns:a16="http://schemas.microsoft.com/office/drawing/2014/main" id="{9C6349A0-A148-48E9-8218-6129440755A5}"/>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Freeform: Shape 79">
                <a:extLst>
                  <a:ext uri="{FF2B5EF4-FFF2-40B4-BE49-F238E27FC236}">
                    <a16:creationId xmlns:a16="http://schemas.microsoft.com/office/drawing/2014/main" id="{1F29194C-DEE2-4D47-830E-6EAEF3109F3D}"/>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F74EC2F1-AAF3-4A66-B6E0-5934B5A2C509}"/>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67" name="Freeform: Shape 66">
                <a:extLst>
                  <a:ext uri="{FF2B5EF4-FFF2-40B4-BE49-F238E27FC236}">
                    <a16:creationId xmlns:a16="http://schemas.microsoft.com/office/drawing/2014/main" id="{223E2CF0-B544-4FB7-B3F6-48D5E93A47A5}"/>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Freeform: Shape 67">
                <a:extLst>
                  <a:ext uri="{FF2B5EF4-FFF2-40B4-BE49-F238E27FC236}">
                    <a16:creationId xmlns:a16="http://schemas.microsoft.com/office/drawing/2014/main" id="{259774F5-604D-4554-A137-7D0A4B46253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Freeform: Shape 68">
                <a:extLst>
                  <a:ext uri="{FF2B5EF4-FFF2-40B4-BE49-F238E27FC236}">
                    <a16:creationId xmlns:a16="http://schemas.microsoft.com/office/drawing/2014/main" id="{98BB345C-59DE-4C0D-ABC6-E229F3B592F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Freeform: Shape 69">
                <a:extLst>
                  <a:ext uri="{FF2B5EF4-FFF2-40B4-BE49-F238E27FC236}">
                    <a16:creationId xmlns:a16="http://schemas.microsoft.com/office/drawing/2014/main" id="{D0CBA09C-71D5-49E8-91A7-1A6AA62F734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Freeform: Shape 70">
                <a:extLst>
                  <a:ext uri="{FF2B5EF4-FFF2-40B4-BE49-F238E27FC236}">
                    <a16:creationId xmlns:a16="http://schemas.microsoft.com/office/drawing/2014/main" id="{E2B1DAF4-8843-415F-BE3D-73EBE31BD55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Freeform: Shape 71">
                <a:extLst>
                  <a:ext uri="{FF2B5EF4-FFF2-40B4-BE49-F238E27FC236}">
                    <a16:creationId xmlns:a16="http://schemas.microsoft.com/office/drawing/2014/main" id="{9B97AC66-3777-4ED1-88AB-39FF7AFE6F3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Freeform: Shape 72">
                <a:extLst>
                  <a:ext uri="{FF2B5EF4-FFF2-40B4-BE49-F238E27FC236}">
                    <a16:creationId xmlns:a16="http://schemas.microsoft.com/office/drawing/2014/main" id="{E624B975-FC0A-4F5D-A482-654C23DC4AEF}"/>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5C5A95EE-8281-4A48-B21A-56B2803F7BD3}"/>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60" name="Freeform: Shape 59">
                <a:extLst>
                  <a:ext uri="{FF2B5EF4-FFF2-40B4-BE49-F238E27FC236}">
                    <a16:creationId xmlns:a16="http://schemas.microsoft.com/office/drawing/2014/main" id="{F2BF45B2-C526-4BFF-BA24-D3B556522332}"/>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Freeform: Shape 60">
                <a:extLst>
                  <a:ext uri="{FF2B5EF4-FFF2-40B4-BE49-F238E27FC236}">
                    <a16:creationId xmlns:a16="http://schemas.microsoft.com/office/drawing/2014/main" id="{FAA95638-F815-4E95-A104-065B9DDE3F2D}"/>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Freeform: Shape 61">
                <a:extLst>
                  <a:ext uri="{FF2B5EF4-FFF2-40B4-BE49-F238E27FC236}">
                    <a16:creationId xmlns:a16="http://schemas.microsoft.com/office/drawing/2014/main" id="{D6B5DECD-E0AB-42BB-8C4F-8B4B3CC5CE29}"/>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Freeform: Shape 62">
                <a:extLst>
                  <a:ext uri="{FF2B5EF4-FFF2-40B4-BE49-F238E27FC236}">
                    <a16:creationId xmlns:a16="http://schemas.microsoft.com/office/drawing/2014/main" id="{662445EE-F3F5-4D74-B2A4-1F4AA1E5BF30}"/>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Freeform: Shape 63">
                <a:extLst>
                  <a:ext uri="{FF2B5EF4-FFF2-40B4-BE49-F238E27FC236}">
                    <a16:creationId xmlns:a16="http://schemas.microsoft.com/office/drawing/2014/main" id="{4433BFC3-8718-4C4D-A343-87190BBDF1EF}"/>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Freeform: Shape 64">
                <a:extLst>
                  <a:ext uri="{FF2B5EF4-FFF2-40B4-BE49-F238E27FC236}">
                    <a16:creationId xmlns:a16="http://schemas.microsoft.com/office/drawing/2014/main" id="{3FF2A087-A86E-4666-84D4-BFA3BC584487}"/>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Freeform: Shape 65">
                <a:extLst>
                  <a:ext uri="{FF2B5EF4-FFF2-40B4-BE49-F238E27FC236}">
                    <a16:creationId xmlns:a16="http://schemas.microsoft.com/office/drawing/2014/main" id="{9F78D4AD-0E6A-4459-86F8-C272E741738F}"/>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9" name="Group 48">
              <a:extLst>
                <a:ext uri="{FF2B5EF4-FFF2-40B4-BE49-F238E27FC236}">
                  <a16:creationId xmlns:a16="http://schemas.microsoft.com/office/drawing/2014/main" id="{04FA22B3-B22E-443D-9304-D7327821878F}"/>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53" name="Freeform: Shape 52">
                <a:extLst>
                  <a:ext uri="{FF2B5EF4-FFF2-40B4-BE49-F238E27FC236}">
                    <a16:creationId xmlns:a16="http://schemas.microsoft.com/office/drawing/2014/main" id="{00D20B94-ACEB-4293-B269-01758D8A715E}"/>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Freeform: Shape 53">
                <a:extLst>
                  <a:ext uri="{FF2B5EF4-FFF2-40B4-BE49-F238E27FC236}">
                    <a16:creationId xmlns:a16="http://schemas.microsoft.com/office/drawing/2014/main" id="{1C255AF2-0448-418B-B1A4-66A7015F2FBE}"/>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Freeform: Shape 54">
                <a:extLst>
                  <a:ext uri="{FF2B5EF4-FFF2-40B4-BE49-F238E27FC236}">
                    <a16:creationId xmlns:a16="http://schemas.microsoft.com/office/drawing/2014/main" id="{F56BDBA4-02C1-46B4-9836-F02C8ACB1197}"/>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Freeform: Shape 55">
                <a:extLst>
                  <a:ext uri="{FF2B5EF4-FFF2-40B4-BE49-F238E27FC236}">
                    <a16:creationId xmlns:a16="http://schemas.microsoft.com/office/drawing/2014/main" id="{C85B26A6-4704-49BA-9645-C6776BBEB17F}"/>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6B15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Freeform: Shape 56">
                <a:extLst>
                  <a:ext uri="{FF2B5EF4-FFF2-40B4-BE49-F238E27FC236}">
                    <a16:creationId xmlns:a16="http://schemas.microsoft.com/office/drawing/2014/main" id="{8438C014-F860-49BC-BC40-5D1A84DC15C8}"/>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Freeform: Shape 57">
                <a:extLst>
                  <a:ext uri="{FF2B5EF4-FFF2-40B4-BE49-F238E27FC236}">
                    <a16:creationId xmlns:a16="http://schemas.microsoft.com/office/drawing/2014/main" id="{28FAE29E-CC61-43E6-B145-1384A6A07E53}"/>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Freeform: Shape 58">
                <a:extLst>
                  <a:ext uri="{FF2B5EF4-FFF2-40B4-BE49-F238E27FC236}">
                    <a16:creationId xmlns:a16="http://schemas.microsoft.com/office/drawing/2014/main" id="{2349E036-BF2B-4D02-87EF-A315FA8D100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0" name="Group 49">
              <a:extLst>
                <a:ext uri="{FF2B5EF4-FFF2-40B4-BE49-F238E27FC236}">
                  <a16:creationId xmlns:a16="http://schemas.microsoft.com/office/drawing/2014/main" id="{6140081D-DF77-4C1A-B988-1512E0F89BDE}"/>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51" name="Oval 50">
                <a:extLst>
                  <a:ext uri="{FF2B5EF4-FFF2-40B4-BE49-F238E27FC236}">
                    <a16:creationId xmlns:a16="http://schemas.microsoft.com/office/drawing/2014/main" id="{DD15AE57-9858-4A87-88AF-0F11843B3DF1}"/>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a:extLst>
                  <a:ext uri="{FF2B5EF4-FFF2-40B4-BE49-F238E27FC236}">
                    <a16:creationId xmlns:a16="http://schemas.microsoft.com/office/drawing/2014/main" id="{21C12382-3919-4B4E-B828-DF54EB8AF9BB}"/>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41219402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F61AE1-6F6D-40A3-9D3E-67E029A45EE4}"/>
              </a:ext>
            </a:extLst>
          </p:cNvPr>
          <p:cNvSpPr>
            <a:spLocks noGrp="1"/>
          </p:cNvSpPr>
          <p:nvPr>
            <p:ph type="title"/>
          </p:nvPr>
        </p:nvSpPr>
        <p:spPr/>
        <p:txBody>
          <a:bodyPr/>
          <a:lstStyle/>
          <a:p>
            <a:r>
              <a:rPr lang="en-IN" dirty="0"/>
              <a:t>S-Parameters</a:t>
            </a:r>
          </a:p>
        </p:txBody>
      </p:sp>
      <p:sp>
        <p:nvSpPr>
          <p:cNvPr id="4" name="Date Placeholder 3">
            <a:extLst>
              <a:ext uri="{FF2B5EF4-FFF2-40B4-BE49-F238E27FC236}">
                <a16:creationId xmlns:a16="http://schemas.microsoft.com/office/drawing/2014/main" id="{A15EF483-52A1-498B-8238-8D4B43183ED2}"/>
              </a:ext>
            </a:extLst>
          </p:cNvPr>
          <p:cNvSpPr>
            <a:spLocks noGrp="1"/>
          </p:cNvSpPr>
          <p:nvPr>
            <p:ph type="dt" sz="half" idx="10"/>
          </p:nvPr>
        </p:nvSpPr>
        <p:spPr/>
        <p:txBody>
          <a:bodyPr/>
          <a:lstStyle/>
          <a:p>
            <a:fld id="{1F3FE0A6-3C89-4F9D-86B2-EA563F2B0EDE}" type="datetime1">
              <a:rPr lang="en-IN" smtClean="0"/>
              <a:t>09-09-2019</a:t>
            </a:fld>
            <a:endParaRPr lang="en-IN"/>
          </a:p>
        </p:txBody>
      </p:sp>
      <p:sp>
        <p:nvSpPr>
          <p:cNvPr id="5" name="Slide Number Placeholder 4">
            <a:extLst>
              <a:ext uri="{FF2B5EF4-FFF2-40B4-BE49-F238E27FC236}">
                <a16:creationId xmlns:a16="http://schemas.microsoft.com/office/drawing/2014/main" id="{1CE9639B-4538-425E-A48B-BE4472A50322}"/>
              </a:ext>
            </a:extLst>
          </p:cNvPr>
          <p:cNvSpPr>
            <a:spLocks noGrp="1"/>
          </p:cNvSpPr>
          <p:nvPr>
            <p:ph type="sldNum" sz="quarter" idx="12"/>
          </p:nvPr>
        </p:nvSpPr>
        <p:spPr/>
        <p:txBody>
          <a:bodyPr/>
          <a:lstStyle/>
          <a:p>
            <a:fld id="{2495F090-CA2D-44FF-B42B-1156B48CA943}" type="slidenum">
              <a:rPr lang="en-IN" smtClean="0"/>
              <a:t>73</a:t>
            </a:fld>
            <a:endParaRPr lang="en-IN"/>
          </a:p>
        </p:txBody>
      </p:sp>
      <p:sp>
        <p:nvSpPr>
          <p:cNvPr id="7" name="Rectangle 6">
            <a:extLst>
              <a:ext uri="{FF2B5EF4-FFF2-40B4-BE49-F238E27FC236}">
                <a16:creationId xmlns:a16="http://schemas.microsoft.com/office/drawing/2014/main" id="{52E3AA24-FE16-4E33-B134-E21D267AECD0}"/>
              </a:ext>
            </a:extLst>
          </p:cNvPr>
          <p:cNvSpPr/>
          <p:nvPr/>
        </p:nvSpPr>
        <p:spPr>
          <a:xfrm>
            <a:off x="628650" y="629204"/>
            <a:ext cx="8515350" cy="1850571"/>
          </a:xfrm>
          <a:prstGeom prst="rect">
            <a:avLst/>
          </a:prstGeom>
        </p:spPr>
        <p:txBody>
          <a:bodyPr wrap="square">
            <a:spAutoFit/>
          </a:bodyPr>
          <a:lstStyle/>
          <a:p>
            <a:pPr>
              <a:lnSpc>
                <a:spcPct val="107000"/>
              </a:lnSpc>
              <a:spcBef>
                <a:spcPts val="400"/>
              </a:spcBef>
              <a:spcAft>
                <a:spcPts val="800"/>
              </a:spcAft>
            </a:pPr>
            <a:r>
              <a:rPr lang="en-IN" dirty="0">
                <a:latin typeface="Times New Roman" panose="02020603050405020304" pitchFamily="18" charset="0"/>
                <a:ea typeface="Arial" panose="020B0604020202020204" pitchFamily="34" charset="0"/>
                <a:cs typeface="Times New Roman" panose="02020603050405020304" pitchFamily="18" charset="0"/>
              </a:rPr>
              <a:t>Scattering parameters are indirectly established through power measurements. Scattering Parameters or S-parameters in short are reflection and transmission coefficients under a special condition that all ports other than those under investigation are not the source of power into the network. This is true when all other ports are matched in characteristic impedance of the network. In case all the other ports are matched for maximum power out i.e. to port conjugate impedance, S-parameters are known as Generalized S-Parameters.</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CB2E3D9-3BB2-4E47-840F-EC4436DAD2A9}"/>
                  </a:ext>
                </a:extLst>
              </p:cNvPr>
              <p:cNvSpPr/>
              <p:nvPr/>
            </p:nvSpPr>
            <p:spPr>
              <a:xfrm>
                <a:off x="908613" y="3958988"/>
                <a:ext cx="2409121"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IN" i="1">
                              <a:latin typeface="Cambria Math" panose="02040503050406030204" pitchFamily="18" charset="0"/>
                            </a:rPr>
                          </m:ctrlPr>
                        </m:dPr>
                        <m:e>
                          <m:sSub>
                            <m:sSubPr>
                              <m:ctrlPr>
                                <a:rPr lang="en-IN" i="1">
                                  <a:latin typeface="Cambria Math" panose="02040503050406030204" pitchFamily="18" charset="0"/>
                                </a:rPr>
                              </m:ctrlPr>
                            </m:sSubPr>
                            <m:e>
                              <m:r>
                                <m:rPr>
                                  <m:sty m:val="p"/>
                                </m:rPr>
                                <a:rPr lang="en-IN">
                                  <a:latin typeface="Cambria Math" panose="02040503050406030204" pitchFamily="18" charset="0"/>
                                </a:rPr>
                                <m:t>Γ</m:t>
                              </m:r>
                            </m:e>
                            <m:sub>
                              <m:r>
                                <a:rPr lang="en-IN" i="1">
                                  <a:latin typeface="Cambria Math" panose="02040503050406030204" pitchFamily="18" charset="0"/>
                                </a:rPr>
                                <m:t>𝑖𝑛</m:t>
                              </m:r>
                            </m:sub>
                          </m:sSub>
                        </m:e>
                      </m:d>
                      <m:r>
                        <a:rPr lang="en-IN" i="0">
                          <a:latin typeface="Cambria Math" panose="02040503050406030204" pitchFamily="18" charset="0"/>
                        </a:rPr>
                        <m:t>=20 </m:t>
                      </m:r>
                      <m:sSub>
                        <m:sSubPr>
                          <m:ctrlPr>
                            <a:rPr lang="en-IN" i="1">
                              <a:latin typeface="Cambria Math" panose="02040503050406030204" pitchFamily="18" charset="0"/>
                            </a:rPr>
                          </m:ctrlPr>
                        </m:sSubPr>
                        <m:e>
                          <m:r>
                            <a:rPr lang="en-IN" i="1">
                              <a:latin typeface="Cambria Math" panose="02040503050406030204" pitchFamily="18" charset="0"/>
                            </a:rPr>
                            <m:t>𝑙𝑜𝑔</m:t>
                          </m:r>
                        </m:e>
                        <m:sub>
                          <m:r>
                            <a:rPr lang="en-IN" i="0">
                              <a:latin typeface="Cambria Math" panose="02040503050406030204" pitchFamily="18" charset="0"/>
                            </a:rPr>
                            <m:t>10</m:t>
                          </m:r>
                        </m:sub>
                      </m:sSub>
                      <m:d>
                        <m:dPr>
                          <m:ctrlPr>
                            <a:rPr lang="en-IN" i="1">
                              <a:latin typeface="Cambria Math" panose="02040503050406030204" pitchFamily="18" charset="0"/>
                            </a:rPr>
                          </m:ctrlPr>
                        </m:dPr>
                        <m:e>
                          <m:f>
                            <m:fPr>
                              <m:ctrlPr>
                                <a:rPr lang="en-IN" i="1">
                                  <a:latin typeface="Cambria Math" panose="02040503050406030204" pitchFamily="18" charset="0"/>
                                </a:rPr>
                              </m:ctrlPr>
                            </m:fPr>
                            <m:num>
                              <m:sSubSup>
                                <m:sSubSupPr>
                                  <m:ctrlPr>
                                    <a:rPr lang="en-IN" i="1">
                                      <a:latin typeface="Cambria Math" panose="02040503050406030204" pitchFamily="18" charset="0"/>
                                    </a:rPr>
                                  </m:ctrlPr>
                                </m:sSubSupPr>
                                <m:e>
                                  <m:r>
                                    <a:rPr lang="en-IN" i="1">
                                      <a:latin typeface="Cambria Math" panose="02040503050406030204" pitchFamily="18" charset="0"/>
                                    </a:rPr>
                                    <m:t>𝑉</m:t>
                                  </m:r>
                                </m:e>
                                <m:sub>
                                  <m:r>
                                    <a:rPr lang="en-IN" i="1">
                                      <a:latin typeface="Cambria Math" panose="02040503050406030204" pitchFamily="18" charset="0"/>
                                    </a:rPr>
                                    <m:t>𝑖𝑛</m:t>
                                  </m:r>
                                </m:sub>
                                <m:sup>
                                  <m:r>
                                    <a:rPr lang="en-IN" i="0">
                                      <a:latin typeface="Cambria Math" panose="02040503050406030204" pitchFamily="18" charset="0"/>
                                    </a:rPr>
                                    <m:t>−</m:t>
                                  </m:r>
                                </m:sup>
                              </m:sSubSup>
                            </m:num>
                            <m:den>
                              <m:sSubSup>
                                <m:sSubSupPr>
                                  <m:ctrlPr>
                                    <a:rPr lang="en-IN" i="1">
                                      <a:latin typeface="Cambria Math" panose="02040503050406030204" pitchFamily="18" charset="0"/>
                                    </a:rPr>
                                  </m:ctrlPr>
                                </m:sSubSupPr>
                                <m:e>
                                  <m:r>
                                    <a:rPr lang="en-IN" i="1">
                                      <a:latin typeface="Cambria Math" panose="02040503050406030204" pitchFamily="18" charset="0"/>
                                    </a:rPr>
                                    <m:t>𝑉</m:t>
                                  </m:r>
                                </m:e>
                                <m:sub>
                                  <m:r>
                                    <a:rPr lang="en-IN" i="1">
                                      <a:latin typeface="Cambria Math" panose="02040503050406030204" pitchFamily="18" charset="0"/>
                                    </a:rPr>
                                    <m:t>𝑖𝑛</m:t>
                                  </m:r>
                                </m:sub>
                                <m:sup>
                                  <m:r>
                                    <a:rPr lang="en-IN" i="0">
                                      <a:latin typeface="Cambria Math" panose="02040503050406030204" pitchFamily="18" charset="0"/>
                                    </a:rPr>
                                    <m:t>+</m:t>
                                  </m:r>
                                </m:sup>
                              </m:sSubSup>
                            </m:den>
                          </m:f>
                        </m:e>
                      </m:d>
                    </m:oMath>
                  </m:oMathPara>
                </a14:m>
                <a:endParaRPr lang="en-IN" dirty="0"/>
              </a:p>
            </p:txBody>
          </p:sp>
        </mc:Choice>
        <mc:Fallback xmlns="">
          <p:sp>
            <p:nvSpPr>
              <p:cNvPr id="2" name="Rectangle 1">
                <a:extLst>
                  <a:ext uri="{FF2B5EF4-FFF2-40B4-BE49-F238E27FC236}">
                    <a16:creationId xmlns:a16="http://schemas.microsoft.com/office/drawing/2014/main" id="{4CB2E3D9-3BB2-4E47-840F-EC4436DAD2A9}"/>
                  </a:ext>
                </a:extLst>
              </p:cNvPr>
              <p:cNvSpPr>
                <a:spLocks noRot="1" noChangeAspect="1" noMove="1" noResize="1" noEditPoints="1" noAdjustHandles="1" noChangeArrowheads="1" noChangeShapeType="1" noTextEdit="1"/>
              </p:cNvSpPr>
              <p:nvPr/>
            </p:nvSpPr>
            <p:spPr>
              <a:xfrm>
                <a:off x="908613" y="3958988"/>
                <a:ext cx="2409121" cy="714683"/>
              </a:xfrm>
              <a:prstGeom prst="rect">
                <a:avLst/>
              </a:prstGeom>
              <a:blipFill>
                <a:blip r:embed="rId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5789972-3F17-4B8C-BEC6-1EA1EE4FA194}"/>
                  </a:ext>
                </a:extLst>
              </p:cNvPr>
              <p:cNvSpPr/>
              <p:nvPr/>
            </p:nvSpPr>
            <p:spPr>
              <a:xfrm>
                <a:off x="936448" y="4650242"/>
                <a:ext cx="8051102" cy="673261"/>
              </a:xfrm>
              <a:prstGeom prst="rect">
                <a:avLst/>
              </a:prstGeom>
            </p:spPr>
            <p:txBody>
              <a:bodyPr wrap="square">
                <a:spAutoFit/>
              </a:bodyPr>
              <a:lstStyle/>
              <a:p>
                <a:pPr>
                  <a:lnSpc>
                    <a:spcPct val="107000"/>
                  </a:lnSpc>
                  <a:spcBef>
                    <a:spcPts val="400"/>
                  </a:spcBef>
                  <a:spcAft>
                    <a:spcPts val="800"/>
                  </a:spcAft>
                </a:pPr>
                <a:r>
                  <a:rPr lang="en-IN" dirty="0">
                    <a:latin typeface="Times New Roman" panose="02020603050405020304" pitchFamily="18" charset="0"/>
                    <a:ea typeface="Arial" panose="020B0604020202020204" pitchFamily="34" charset="0"/>
                    <a:cs typeface="Times New Roman" panose="02020603050405020304" pitchFamily="18" charset="0"/>
                  </a:rPr>
                  <a:t>Where </a:t>
                </a:r>
                <a14:m>
                  <m:oMath xmlns:m="http://schemas.openxmlformats.org/officeDocument/2006/math">
                    <m:sSubSup>
                      <m:sSubSupPr>
                        <m:ctrlPr>
                          <a:rPr lang="en-IN" i="1">
                            <a:latin typeface="Cambria Math" panose="02040503050406030204" pitchFamily="18" charset="0"/>
                            <a:ea typeface="Arial" panose="020B0604020202020204" pitchFamily="34" charset="0"/>
                            <a:cs typeface="Times New Roman" panose="02020603050405020304" pitchFamily="18" charset="0"/>
                          </a:rPr>
                        </m:ctrlPr>
                      </m:sSubSupPr>
                      <m:e>
                        <m:r>
                          <a:rPr lang="en-IN" i="1">
                            <a:latin typeface="Cambria Math" panose="02040503050406030204" pitchFamily="18" charset="0"/>
                            <a:ea typeface="Arial" panose="020B0604020202020204" pitchFamily="34" charset="0"/>
                            <a:cs typeface="Times New Roman" panose="02020603050405020304" pitchFamily="18" charset="0"/>
                          </a:rPr>
                          <m:t>𝑉</m:t>
                        </m:r>
                      </m:e>
                      <m:sub>
                        <m:r>
                          <a:rPr lang="en-IN" i="1">
                            <a:latin typeface="Cambria Math" panose="02040503050406030204" pitchFamily="18" charset="0"/>
                            <a:ea typeface="Arial" panose="020B0604020202020204" pitchFamily="34" charset="0"/>
                            <a:cs typeface="Times New Roman" panose="02020603050405020304" pitchFamily="18" charset="0"/>
                          </a:rPr>
                          <m:t>𝑖𝑛</m:t>
                        </m:r>
                      </m:sub>
                      <m:sup>
                        <m:r>
                          <a:rPr lang="en-IN" i="1">
                            <a:latin typeface="Cambria Math" panose="02040503050406030204" pitchFamily="18" charset="0"/>
                            <a:ea typeface="Arial" panose="020B0604020202020204" pitchFamily="34" charset="0"/>
                            <a:cs typeface="Times New Roman" panose="02020603050405020304" pitchFamily="18" charset="0"/>
                          </a:rPr>
                          <m:t>+</m:t>
                        </m:r>
                      </m:sup>
                    </m:sSubSup>
                  </m:oMath>
                </a14:m>
                <a:r>
                  <a:rPr lang="en-IN" dirty="0">
                    <a:latin typeface="Times New Roman" panose="02020603050405020304" pitchFamily="18" charset="0"/>
                    <a:ea typeface="Times New Roman" panose="02020603050405020304" pitchFamily="18" charset="0"/>
                    <a:cs typeface="Times New Roman" panose="02020603050405020304" pitchFamily="18" charset="0"/>
                  </a:rPr>
                  <a:t> represents peak amplitude of incident wave and </a:t>
                </a:r>
                <a14:m>
                  <m:oMath xmlns:m="http://schemas.openxmlformats.org/officeDocument/2006/math">
                    <m:sSubSup>
                      <m:sSubSupPr>
                        <m:ctrlPr>
                          <a:rPr lang="en-IN" i="1">
                            <a:latin typeface="Cambria Math" panose="02040503050406030204" pitchFamily="18" charset="0"/>
                            <a:ea typeface="Arial" panose="020B0604020202020204" pitchFamily="34" charset="0"/>
                            <a:cs typeface="Times New Roman" panose="02020603050405020304" pitchFamily="18" charset="0"/>
                          </a:rPr>
                        </m:ctrlPr>
                      </m:sSubSupPr>
                      <m:e>
                        <m:r>
                          <a:rPr lang="en-IN" i="1">
                            <a:latin typeface="Cambria Math" panose="02040503050406030204" pitchFamily="18" charset="0"/>
                            <a:ea typeface="Arial" panose="020B0604020202020204" pitchFamily="34" charset="0"/>
                            <a:cs typeface="Times New Roman" panose="02020603050405020304" pitchFamily="18" charset="0"/>
                          </a:rPr>
                          <m:t>𝑉</m:t>
                        </m:r>
                      </m:e>
                      <m:sub>
                        <m:r>
                          <a:rPr lang="en-IN" i="1">
                            <a:latin typeface="Cambria Math" panose="02040503050406030204" pitchFamily="18" charset="0"/>
                            <a:ea typeface="Arial" panose="020B0604020202020204" pitchFamily="34" charset="0"/>
                            <a:cs typeface="Times New Roman" panose="02020603050405020304" pitchFamily="18" charset="0"/>
                          </a:rPr>
                          <m:t>𝑖𝑛</m:t>
                        </m:r>
                      </m:sub>
                      <m:sup>
                        <m:r>
                          <a:rPr lang="en-IN" i="1">
                            <a:latin typeface="Cambria Math" panose="02040503050406030204" pitchFamily="18" charset="0"/>
                            <a:ea typeface="Arial" panose="020B0604020202020204" pitchFamily="34" charset="0"/>
                            <a:cs typeface="Times New Roman" panose="02020603050405020304" pitchFamily="18" charset="0"/>
                          </a:rPr>
                          <m:t>−</m:t>
                        </m:r>
                      </m:sup>
                    </m:sSubSup>
                  </m:oMath>
                </a14:m>
                <a:r>
                  <a:rPr lang="en-IN" dirty="0">
                    <a:latin typeface="Times New Roman" panose="02020603050405020304" pitchFamily="18" charset="0"/>
                    <a:ea typeface="Times New Roman" panose="02020603050405020304" pitchFamily="18" charset="0"/>
                    <a:cs typeface="Times New Roman" panose="02020603050405020304" pitchFamily="18" charset="0"/>
                  </a:rPr>
                  <a:t> represents peak amplitude of reflected wave at input port. Similarly</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65789972-3F17-4B8C-BEC6-1EA1EE4FA194}"/>
                  </a:ext>
                </a:extLst>
              </p:cNvPr>
              <p:cNvSpPr>
                <a:spLocks noRot="1" noChangeAspect="1" noMove="1" noResize="1" noEditPoints="1" noAdjustHandles="1" noChangeArrowheads="1" noChangeShapeType="1" noTextEdit="1"/>
              </p:cNvSpPr>
              <p:nvPr/>
            </p:nvSpPr>
            <p:spPr>
              <a:xfrm>
                <a:off x="936448" y="4650242"/>
                <a:ext cx="8051102" cy="673261"/>
              </a:xfrm>
              <a:prstGeom prst="rect">
                <a:avLst/>
              </a:prstGeom>
              <a:blipFill>
                <a:blip r:embed="rId3"/>
                <a:stretch>
                  <a:fillRect l="-682" t="-4545" b="-1454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D2CEF3AF-2CD8-45D7-BE2E-37650515B368}"/>
                  </a:ext>
                </a:extLst>
              </p:cNvPr>
              <p:cNvSpPr/>
              <p:nvPr/>
            </p:nvSpPr>
            <p:spPr>
              <a:xfrm>
                <a:off x="822169" y="5488050"/>
                <a:ext cx="2639953"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IN" i="1">
                              <a:latin typeface="Cambria Math" panose="02040503050406030204" pitchFamily="18" charset="0"/>
                            </a:rPr>
                          </m:ctrlPr>
                        </m:dPr>
                        <m:e>
                          <m:sSub>
                            <m:sSubPr>
                              <m:ctrlPr>
                                <a:rPr lang="en-IN" i="1">
                                  <a:latin typeface="Cambria Math" panose="02040503050406030204" pitchFamily="18" charset="0"/>
                                </a:rPr>
                              </m:ctrlPr>
                            </m:sSubPr>
                            <m:e>
                              <m:r>
                                <m:rPr>
                                  <m:sty m:val="p"/>
                                </m:rPr>
                                <a:rPr lang="en-IN">
                                  <a:latin typeface="Cambria Math" panose="02040503050406030204" pitchFamily="18" charset="0"/>
                                </a:rPr>
                                <m:t>Γ</m:t>
                              </m:r>
                            </m:e>
                            <m:sub>
                              <m:r>
                                <a:rPr lang="en-IN" i="1">
                                  <a:latin typeface="Cambria Math" panose="02040503050406030204" pitchFamily="18" charset="0"/>
                                </a:rPr>
                                <m:t>𝑜𝑢𝑡</m:t>
                              </m:r>
                            </m:sub>
                          </m:sSub>
                        </m:e>
                      </m:d>
                      <m:r>
                        <a:rPr lang="en-IN" i="0">
                          <a:latin typeface="Cambria Math" panose="02040503050406030204" pitchFamily="18" charset="0"/>
                        </a:rPr>
                        <m:t>=20 </m:t>
                      </m:r>
                      <m:sSub>
                        <m:sSubPr>
                          <m:ctrlPr>
                            <a:rPr lang="en-IN" i="1">
                              <a:latin typeface="Cambria Math" panose="02040503050406030204" pitchFamily="18" charset="0"/>
                            </a:rPr>
                          </m:ctrlPr>
                        </m:sSubPr>
                        <m:e>
                          <m:r>
                            <a:rPr lang="en-IN" i="1">
                              <a:latin typeface="Cambria Math" panose="02040503050406030204" pitchFamily="18" charset="0"/>
                            </a:rPr>
                            <m:t>𝑙𝑜𝑔</m:t>
                          </m:r>
                        </m:e>
                        <m:sub>
                          <m:r>
                            <a:rPr lang="en-IN" i="0">
                              <a:latin typeface="Cambria Math" panose="02040503050406030204" pitchFamily="18" charset="0"/>
                            </a:rPr>
                            <m:t>10</m:t>
                          </m:r>
                        </m:sub>
                      </m:sSub>
                      <m:d>
                        <m:dPr>
                          <m:ctrlPr>
                            <a:rPr lang="en-IN" i="1">
                              <a:latin typeface="Cambria Math" panose="02040503050406030204" pitchFamily="18" charset="0"/>
                            </a:rPr>
                          </m:ctrlPr>
                        </m:dPr>
                        <m:e>
                          <m:f>
                            <m:fPr>
                              <m:ctrlPr>
                                <a:rPr lang="en-IN" i="1">
                                  <a:latin typeface="Cambria Math" panose="02040503050406030204" pitchFamily="18" charset="0"/>
                                </a:rPr>
                              </m:ctrlPr>
                            </m:fPr>
                            <m:num>
                              <m:sSubSup>
                                <m:sSubSupPr>
                                  <m:ctrlPr>
                                    <a:rPr lang="en-IN" i="1">
                                      <a:latin typeface="Cambria Math" panose="02040503050406030204" pitchFamily="18" charset="0"/>
                                    </a:rPr>
                                  </m:ctrlPr>
                                </m:sSubSupPr>
                                <m:e>
                                  <m:r>
                                    <a:rPr lang="en-IN" i="1">
                                      <a:latin typeface="Cambria Math" panose="02040503050406030204" pitchFamily="18" charset="0"/>
                                    </a:rPr>
                                    <m:t>𝑉</m:t>
                                  </m:r>
                                </m:e>
                                <m:sub>
                                  <m:r>
                                    <a:rPr lang="en-IN" i="1">
                                      <a:latin typeface="Cambria Math" panose="02040503050406030204" pitchFamily="18" charset="0"/>
                                    </a:rPr>
                                    <m:t>𝑜𝑢𝑡</m:t>
                                  </m:r>
                                </m:sub>
                                <m:sup>
                                  <m:r>
                                    <a:rPr lang="en-IN" i="0">
                                      <a:latin typeface="Cambria Math" panose="02040503050406030204" pitchFamily="18" charset="0"/>
                                    </a:rPr>
                                    <m:t>−</m:t>
                                  </m:r>
                                </m:sup>
                              </m:sSubSup>
                            </m:num>
                            <m:den>
                              <m:sSubSup>
                                <m:sSubSupPr>
                                  <m:ctrlPr>
                                    <a:rPr lang="en-IN" i="1">
                                      <a:latin typeface="Cambria Math" panose="02040503050406030204" pitchFamily="18" charset="0"/>
                                    </a:rPr>
                                  </m:ctrlPr>
                                </m:sSubSupPr>
                                <m:e>
                                  <m:r>
                                    <a:rPr lang="en-IN" i="1">
                                      <a:latin typeface="Cambria Math" panose="02040503050406030204" pitchFamily="18" charset="0"/>
                                    </a:rPr>
                                    <m:t>𝑉</m:t>
                                  </m:r>
                                </m:e>
                                <m:sub>
                                  <m:r>
                                    <a:rPr lang="en-IN" i="1">
                                      <a:latin typeface="Cambria Math" panose="02040503050406030204" pitchFamily="18" charset="0"/>
                                    </a:rPr>
                                    <m:t>𝑜𝑢𝑡</m:t>
                                  </m:r>
                                </m:sub>
                                <m:sup>
                                  <m:r>
                                    <a:rPr lang="en-IN" i="0">
                                      <a:latin typeface="Cambria Math" panose="02040503050406030204" pitchFamily="18" charset="0"/>
                                    </a:rPr>
                                    <m:t>+</m:t>
                                  </m:r>
                                </m:sup>
                              </m:sSubSup>
                            </m:den>
                          </m:f>
                        </m:e>
                      </m:d>
                    </m:oMath>
                  </m:oMathPara>
                </a14:m>
                <a:endParaRPr lang="en-IN" dirty="0"/>
              </a:p>
            </p:txBody>
          </p:sp>
        </mc:Choice>
        <mc:Fallback xmlns="">
          <p:sp>
            <p:nvSpPr>
              <p:cNvPr id="71" name="Rectangle 70">
                <a:extLst>
                  <a:ext uri="{FF2B5EF4-FFF2-40B4-BE49-F238E27FC236}">
                    <a16:creationId xmlns:a16="http://schemas.microsoft.com/office/drawing/2014/main" id="{D2CEF3AF-2CD8-45D7-BE2E-37650515B368}"/>
                  </a:ext>
                </a:extLst>
              </p:cNvPr>
              <p:cNvSpPr>
                <a:spLocks noRot="1" noChangeAspect="1" noMove="1" noResize="1" noEditPoints="1" noAdjustHandles="1" noChangeArrowheads="1" noChangeShapeType="1" noTextEdit="1"/>
              </p:cNvSpPr>
              <p:nvPr/>
            </p:nvSpPr>
            <p:spPr>
              <a:xfrm>
                <a:off x="822169" y="5488050"/>
                <a:ext cx="2639953" cy="714683"/>
              </a:xfrm>
              <a:prstGeom prst="rect">
                <a:avLst/>
              </a:prstGeom>
              <a:blipFill>
                <a:blip r:embed="rId4"/>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2C345F23-80C1-46DB-91D0-50A2BAFDB68A}"/>
                  </a:ext>
                </a:extLst>
              </p:cNvPr>
              <p:cNvSpPr/>
              <p:nvPr/>
            </p:nvSpPr>
            <p:spPr>
              <a:xfrm>
                <a:off x="4573065" y="2731602"/>
                <a:ext cx="2936381"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m:rPr>
                              <m:sty m:val="p"/>
                            </m:rPr>
                            <a:rPr lang="en-IN">
                              <a:latin typeface="Cambria Math" panose="02040503050406030204" pitchFamily="18" charset="0"/>
                            </a:rPr>
                            <m:t>Γ</m:t>
                          </m:r>
                        </m:e>
                        <m:sub>
                          <m:r>
                            <a:rPr lang="en-IN" i="1">
                              <a:latin typeface="Cambria Math" panose="02040503050406030204" pitchFamily="18" charset="0"/>
                            </a:rPr>
                            <m:t>𝑖𝑛</m:t>
                          </m:r>
                        </m:sub>
                      </m:sSub>
                      <m:r>
                        <a:rPr lang="en-IN" i="0">
                          <a:latin typeface="Cambria Math" panose="02040503050406030204" pitchFamily="18" charset="0"/>
                        </a:rPr>
                        <m:t>=</m:t>
                      </m:r>
                      <m:f>
                        <m:fPr>
                          <m:ctrlPr>
                            <a:rPr lang="en-IN" i="1">
                              <a:latin typeface="Cambria Math" panose="02040503050406030204" pitchFamily="18" charset="0"/>
                            </a:rPr>
                          </m:ctrlPr>
                        </m:fPr>
                        <m:num>
                          <m:sSubSup>
                            <m:sSubSupPr>
                              <m:ctrlPr>
                                <a:rPr lang="en-IN" i="1">
                                  <a:latin typeface="Cambria Math" panose="02040503050406030204" pitchFamily="18" charset="0"/>
                                </a:rPr>
                              </m:ctrlPr>
                            </m:sSubSupPr>
                            <m:e>
                              <m:r>
                                <a:rPr lang="en-IN" i="1">
                                  <a:latin typeface="Cambria Math" panose="02040503050406030204" pitchFamily="18" charset="0"/>
                                </a:rPr>
                                <m:t>𝑉</m:t>
                              </m:r>
                            </m:e>
                            <m:sub>
                              <m:r>
                                <a:rPr lang="en-IN" i="1">
                                  <a:latin typeface="Cambria Math" panose="02040503050406030204" pitchFamily="18" charset="0"/>
                                </a:rPr>
                                <m:t>𝑖𝑛</m:t>
                              </m:r>
                            </m:sub>
                            <m:sup>
                              <m:r>
                                <a:rPr lang="en-IN" i="0">
                                  <a:latin typeface="Cambria Math" panose="02040503050406030204" pitchFamily="18" charset="0"/>
                                </a:rPr>
                                <m:t>−</m:t>
                              </m:r>
                            </m:sup>
                          </m:sSubSup>
                        </m:num>
                        <m:den>
                          <m:sSubSup>
                            <m:sSubSupPr>
                              <m:ctrlPr>
                                <a:rPr lang="en-IN" i="1">
                                  <a:latin typeface="Cambria Math" panose="02040503050406030204" pitchFamily="18" charset="0"/>
                                </a:rPr>
                              </m:ctrlPr>
                            </m:sSubSupPr>
                            <m:e>
                              <m:r>
                                <a:rPr lang="en-IN" i="1">
                                  <a:latin typeface="Cambria Math" panose="02040503050406030204" pitchFamily="18" charset="0"/>
                                </a:rPr>
                                <m:t>𝑉</m:t>
                              </m:r>
                            </m:e>
                            <m:sub>
                              <m:r>
                                <a:rPr lang="en-IN" i="1">
                                  <a:latin typeface="Cambria Math" panose="02040503050406030204" pitchFamily="18" charset="0"/>
                                </a:rPr>
                                <m:t>𝑖𝑛</m:t>
                              </m:r>
                            </m:sub>
                            <m:sup>
                              <m:r>
                                <a:rPr lang="en-IN" i="0">
                                  <a:latin typeface="Cambria Math" panose="02040503050406030204" pitchFamily="18" charset="0"/>
                                </a:rPr>
                                <m:t>+</m:t>
                              </m:r>
                            </m:sup>
                          </m:sSubSup>
                        </m:den>
                      </m:f>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0">
                              <a:latin typeface="Cambria Math" panose="02040503050406030204" pitchFamily="18" charset="0"/>
                            </a:rPr>
                            <m:t>11</m:t>
                          </m:r>
                        </m:sub>
                      </m:sSub>
                      <m:r>
                        <a:rPr lang="en-IN" i="0">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0">
                                  <a:latin typeface="Cambria Math" panose="02040503050406030204" pitchFamily="18" charset="0"/>
                                </a:rPr>
                                <m:t>12</m:t>
                              </m:r>
                            </m:sub>
                          </m:sSub>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0">
                                  <a:latin typeface="Cambria Math" panose="02040503050406030204" pitchFamily="18" charset="0"/>
                                </a:rPr>
                                <m:t>21</m:t>
                              </m:r>
                            </m:sub>
                          </m:sSub>
                          <m:sSub>
                            <m:sSubPr>
                              <m:ctrlPr>
                                <a:rPr lang="en-IN" i="1">
                                  <a:latin typeface="Cambria Math" panose="02040503050406030204" pitchFamily="18" charset="0"/>
                                </a:rPr>
                              </m:ctrlPr>
                            </m:sSubPr>
                            <m:e>
                              <m:r>
                                <m:rPr>
                                  <m:sty m:val="p"/>
                                </m:rPr>
                                <a:rPr lang="en-IN" i="0">
                                  <a:latin typeface="Cambria Math" panose="02040503050406030204" pitchFamily="18" charset="0"/>
                                </a:rPr>
                                <m:t>Γ</m:t>
                              </m:r>
                            </m:e>
                            <m:sub>
                              <m:r>
                                <a:rPr lang="en-IN" i="1">
                                  <a:latin typeface="Cambria Math" panose="02040503050406030204" pitchFamily="18" charset="0"/>
                                </a:rPr>
                                <m:t>𝐿</m:t>
                              </m:r>
                            </m:sub>
                          </m:sSub>
                        </m:num>
                        <m:den>
                          <m:r>
                            <a:rPr lang="en-IN" i="0">
                              <a:latin typeface="Cambria Math" panose="02040503050406030204" pitchFamily="18" charset="0"/>
                            </a:rPr>
                            <m:t>1−</m:t>
                          </m:r>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0">
                                  <a:latin typeface="Cambria Math" panose="02040503050406030204" pitchFamily="18" charset="0"/>
                                </a:rPr>
                                <m:t>22</m:t>
                              </m:r>
                            </m:sub>
                          </m:sSub>
                          <m:sSub>
                            <m:sSubPr>
                              <m:ctrlPr>
                                <a:rPr lang="en-IN" i="1">
                                  <a:latin typeface="Cambria Math" panose="02040503050406030204" pitchFamily="18" charset="0"/>
                                </a:rPr>
                              </m:ctrlPr>
                            </m:sSubPr>
                            <m:e>
                              <m:r>
                                <m:rPr>
                                  <m:sty m:val="p"/>
                                </m:rPr>
                                <a:rPr lang="en-IN" i="0">
                                  <a:latin typeface="Cambria Math" panose="02040503050406030204" pitchFamily="18" charset="0"/>
                                </a:rPr>
                                <m:t>Γ</m:t>
                              </m:r>
                            </m:e>
                            <m:sub>
                              <m:r>
                                <a:rPr lang="en-IN" i="1">
                                  <a:latin typeface="Cambria Math" panose="02040503050406030204" pitchFamily="18" charset="0"/>
                                </a:rPr>
                                <m:t>𝐿</m:t>
                              </m:r>
                            </m:sub>
                          </m:sSub>
                        </m:den>
                      </m:f>
                    </m:oMath>
                  </m:oMathPara>
                </a14:m>
                <a:endParaRPr lang="en-IN" dirty="0"/>
              </a:p>
            </p:txBody>
          </p:sp>
        </mc:Choice>
        <mc:Fallback xmlns="">
          <p:sp>
            <p:nvSpPr>
              <p:cNvPr id="72" name="Rectangle 71">
                <a:extLst>
                  <a:ext uri="{FF2B5EF4-FFF2-40B4-BE49-F238E27FC236}">
                    <a16:creationId xmlns:a16="http://schemas.microsoft.com/office/drawing/2014/main" id="{2C345F23-80C1-46DB-91D0-50A2BAFDB68A}"/>
                  </a:ext>
                </a:extLst>
              </p:cNvPr>
              <p:cNvSpPr>
                <a:spLocks noRot="1" noChangeAspect="1" noMove="1" noResize="1" noEditPoints="1" noAdjustHandles="1" noChangeArrowheads="1" noChangeShapeType="1" noTextEdit="1"/>
              </p:cNvSpPr>
              <p:nvPr/>
            </p:nvSpPr>
            <p:spPr>
              <a:xfrm>
                <a:off x="4573065" y="2731602"/>
                <a:ext cx="2936381" cy="679032"/>
              </a:xfrm>
              <a:prstGeom prst="rect">
                <a:avLst/>
              </a:prstGeom>
              <a:blipFill>
                <a:blip r:embed="rId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0E631E03-98C4-4742-A86A-4ACA68C2C47D}"/>
                  </a:ext>
                </a:extLst>
              </p:cNvPr>
              <p:cNvSpPr/>
              <p:nvPr/>
            </p:nvSpPr>
            <p:spPr>
              <a:xfrm>
                <a:off x="4567925" y="3746065"/>
                <a:ext cx="3161058" cy="6723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m:rPr>
                              <m:sty m:val="p"/>
                            </m:rPr>
                            <a:rPr lang="en-IN">
                              <a:latin typeface="Cambria Math" panose="02040503050406030204" pitchFamily="18" charset="0"/>
                            </a:rPr>
                            <m:t>Γ</m:t>
                          </m:r>
                        </m:e>
                        <m:sub>
                          <m:r>
                            <a:rPr lang="en-IN" i="1">
                              <a:latin typeface="Cambria Math" panose="02040503050406030204" pitchFamily="18" charset="0"/>
                            </a:rPr>
                            <m:t>𝑜𝑢𝑡</m:t>
                          </m:r>
                        </m:sub>
                      </m:sSub>
                      <m:r>
                        <a:rPr lang="en-IN" i="0">
                          <a:latin typeface="Cambria Math" panose="02040503050406030204" pitchFamily="18" charset="0"/>
                        </a:rPr>
                        <m:t>=</m:t>
                      </m:r>
                      <m:f>
                        <m:fPr>
                          <m:ctrlPr>
                            <a:rPr lang="en-IN" i="1">
                              <a:latin typeface="Cambria Math" panose="02040503050406030204" pitchFamily="18" charset="0"/>
                            </a:rPr>
                          </m:ctrlPr>
                        </m:fPr>
                        <m:num>
                          <m:sSubSup>
                            <m:sSubSupPr>
                              <m:ctrlPr>
                                <a:rPr lang="en-IN" i="1">
                                  <a:latin typeface="Cambria Math" panose="02040503050406030204" pitchFamily="18" charset="0"/>
                                </a:rPr>
                              </m:ctrlPr>
                            </m:sSubSupPr>
                            <m:e>
                              <m:r>
                                <a:rPr lang="en-IN" i="1">
                                  <a:latin typeface="Cambria Math" panose="02040503050406030204" pitchFamily="18" charset="0"/>
                                </a:rPr>
                                <m:t>𝑉</m:t>
                              </m:r>
                            </m:e>
                            <m:sub>
                              <m:r>
                                <a:rPr lang="en-IN" i="1">
                                  <a:latin typeface="Cambria Math" panose="02040503050406030204" pitchFamily="18" charset="0"/>
                                </a:rPr>
                                <m:t>𝑜𝑢𝑡</m:t>
                              </m:r>
                            </m:sub>
                            <m:sup>
                              <m:r>
                                <a:rPr lang="en-IN" i="0">
                                  <a:latin typeface="Cambria Math" panose="02040503050406030204" pitchFamily="18" charset="0"/>
                                </a:rPr>
                                <m:t>−</m:t>
                              </m:r>
                            </m:sup>
                          </m:sSubSup>
                        </m:num>
                        <m:den>
                          <m:sSubSup>
                            <m:sSubSupPr>
                              <m:ctrlPr>
                                <a:rPr lang="en-IN" i="1">
                                  <a:latin typeface="Cambria Math" panose="02040503050406030204" pitchFamily="18" charset="0"/>
                                </a:rPr>
                              </m:ctrlPr>
                            </m:sSubSupPr>
                            <m:e>
                              <m:r>
                                <a:rPr lang="en-IN" i="1">
                                  <a:latin typeface="Cambria Math" panose="02040503050406030204" pitchFamily="18" charset="0"/>
                                </a:rPr>
                                <m:t>𝑉</m:t>
                              </m:r>
                            </m:e>
                            <m:sub>
                              <m:r>
                                <a:rPr lang="en-IN" i="1">
                                  <a:latin typeface="Cambria Math" panose="02040503050406030204" pitchFamily="18" charset="0"/>
                                </a:rPr>
                                <m:t>𝑜𝑢𝑡</m:t>
                              </m:r>
                            </m:sub>
                            <m:sup>
                              <m:r>
                                <a:rPr lang="en-IN" i="0">
                                  <a:latin typeface="Cambria Math" panose="02040503050406030204" pitchFamily="18" charset="0"/>
                                </a:rPr>
                                <m:t>+</m:t>
                              </m:r>
                            </m:sup>
                          </m:sSubSup>
                        </m:den>
                      </m:f>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0">
                              <a:latin typeface="Cambria Math" panose="02040503050406030204" pitchFamily="18" charset="0"/>
                            </a:rPr>
                            <m:t>22</m:t>
                          </m:r>
                        </m:sub>
                      </m:sSub>
                      <m:r>
                        <a:rPr lang="en-IN" i="0">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0">
                                  <a:latin typeface="Cambria Math" panose="02040503050406030204" pitchFamily="18" charset="0"/>
                                </a:rPr>
                                <m:t>12</m:t>
                              </m:r>
                            </m:sub>
                          </m:sSub>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0">
                                  <a:latin typeface="Cambria Math" panose="02040503050406030204" pitchFamily="18" charset="0"/>
                                </a:rPr>
                                <m:t>21</m:t>
                              </m:r>
                            </m:sub>
                          </m:sSub>
                          <m:sSub>
                            <m:sSubPr>
                              <m:ctrlPr>
                                <a:rPr lang="en-IN" i="1">
                                  <a:latin typeface="Cambria Math" panose="02040503050406030204" pitchFamily="18" charset="0"/>
                                </a:rPr>
                              </m:ctrlPr>
                            </m:sSubPr>
                            <m:e>
                              <m:r>
                                <m:rPr>
                                  <m:sty m:val="p"/>
                                </m:rPr>
                                <a:rPr lang="en-IN" i="0">
                                  <a:latin typeface="Cambria Math" panose="02040503050406030204" pitchFamily="18" charset="0"/>
                                </a:rPr>
                                <m:t>Γ</m:t>
                              </m:r>
                            </m:e>
                            <m:sub>
                              <m:r>
                                <a:rPr lang="en-IN" i="1">
                                  <a:latin typeface="Cambria Math" panose="02040503050406030204" pitchFamily="18" charset="0"/>
                                </a:rPr>
                                <m:t>𝑆</m:t>
                              </m:r>
                            </m:sub>
                          </m:sSub>
                        </m:num>
                        <m:den>
                          <m:r>
                            <a:rPr lang="en-IN" i="0">
                              <a:latin typeface="Cambria Math" panose="02040503050406030204" pitchFamily="18" charset="0"/>
                            </a:rPr>
                            <m:t>1−</m:t>
                          </m:r>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0">
                                  <a:latin typeface="Cambria Math" panose="02040503050406030204" pitchFamily="18" charset="0"/>
                                </a:rPr>
                                <m:t>11</m:t>
                              </m:r>
                            </m:sub>
                          </m:sSub>
                          <m:sSub>
                            <m:sSubPr>
                              <m:ctrlPr>
                                <a:rPr lang="en-IN" i="1">
                                  <a:latin typeface="Cambria Math" panose="02040503050406030204" pitchFamily="18" charset="0"/>
                                </a:rPr>
                              </m:ctrlPr>
                            </m:sSubPr>
                            <m:e>
                              <m:r>
                                <m:rPr>
                                  <m:sty m:val="p"/>
                                </m:rPr>
                                <a:rPr lang="en-IN" i="0">
                                  <a:latin typeface="Cambria Math" panose="02040503050406030204" pitchFamily="18" charset="0"/>
                                </a:rPr>
                                <m:t>Γ</m:t>
                              </m:r>
                            </m:e>
                            <m:sub>
                              <m:r>
                                <a:rPr lang="en-IN" i="1">
                                  <a:latin typeface="Cambria Math" panose="02040503050406030204" pitchFamily="18" charset="0"/>
                                </a:rPr>
                                <m:t>𝑆</m:t>
                              </m:r>
                            </m:sub>
                          </m:sSub>
                        </m:den>
                      </m:f>
                    </m:oMath>
                  </m:oMathPara>
                </a14:m>
                <a:endParaRPr lang="en-IN" dirty="0"/>
              </a:p>
            </p:txBody>
          </p:sp>
        </mc:Choice>
        <mc:Fallback xmlns="">
          <p:sp>
            <p:nvSpPr>
              <p:cNvPr id="73" name="Rectangle 72">
                <a:extLst>
                  <a:ext uri="{FF2B5EF4-FFF2-40B4-BE49-F238E27FC236}">
                    <a16:creationId xmlns:a16="http://schemas.microsoft.com/office/drawing/2014/main" id="{0E631E03-98C4-4742-A86A-4ACA68C2C47D}"/>
                  </a:ext>
                </a:extLst>
              </p:cNvPr>
              <p:cNvSpPr>
                <a:spLocks noRot="1" noChangeAspect="1" noMove="1" noResize="1" noEditPoints="1" noAdjustHandles="1" noChangeArrowheads="1" noChangeShapeType="1" noTextEdit="1"/>
              </p:cNvSpPr>
              <p:nvPr/>
            </p:nvSpPr>
            <p:spPr>
              <a:xfrm>
                <a:off x="4567925" y="3746065"/>
                <a:ext cx="3161058" cy="672364"/>
              </a:xfrm>
              <a:prstGeom prst="rect">
                <a:avLst/>
              </a:prstGeom>
              <a:blipFill>
                <a:blip r:embed="rId6"/>
                <a:stretch>
                  <a:fillRect/>
                </a:stretch>
              </a:blipFill>
            </p:spPr>
            <p:txBody>
              <a:bodyPr/>
              <a:lstStyle/>
              <a:p>
                <a:r>
                  <a:rPr lang="en-IN">
                    <a:noFill/>
                  </a:rPr>
                  <a:t> </a:t>
                </a:r>
              </a:p>
            </p:txBody>
          </p:sp>
        </mc:Fallback>
      </mc:AlternateContent>
      <p:grpSp>
        <p:nvGrpSpPr>
          <p:cNvPr id="75" name="Group 74">
            <a:extLst>
              <a:ext uri="{FF2B5EF4-FFF2-40B4-BE49-F238E27FC236}">
                <a16:creationId xmlns:a16="http://schemas.microsoft.com/office/drawing/2014/main" id="{B353F294-881C-432D-95EF-016B4BE8FFB9}"/>
              </a:ext>
            </a:extLst>
          </p:cNvPr>
          <p:cNvGrpSpPr/>
          <p:nvPr/>
        </p:nvGrpSpPr>
        <p:grpSpPr>
          <a:xfrm>
            <a:off x="822169" y="2530002"/>
            <a:ext cx="2907596" cy="1378759"/>
            <a:chOff x="908613" y="2731602"/>
            <a:chExt cx="2907596" cy="1378759"/>
          </a:xfrm>
        </p:grpSpPr>
        <p:grpSp>
          <p:nvGrpSpPr>
            <p:cNvPr id="9" name="Group 8">
              <a:extLst>
                <a:ext uri="{FF2B5EF4-FFF2-40B4-BE49-F238E27FC236}">
                  <a16:creationId xmlns:a16="http://schemas.microsoft.com/office/drawing/2014/main" id="{F203A612-E530-4E08-A053-ED3B1B307706}"/>
                </a:ext>
              </a:extLst>
            </p:cNvPr>
            <p:cNvGrpSpPr/>
            <p:nvPr/>
          </p:nvGrpSpPr>
          <p:grpSpPr>
            <a:xfrm>
              <a:off x="1058404" y="2937510"/>
              <a:ext cx="2757805" cy="982980"/>
              <a:chOff x="0" y="0"/>
              <a:chExt cx="2757805" cy="982980"/>
            </a:xfrm>
          </p:grpSpPr>
          <p:grpSp>
            <p:nvGrpSpPr>
              <p:cNvPr id="11" name="Group 10">
                <a:extLst>
                  <a:ext uri="{FF2B5EF4-FFF2-40B4-BE49-F238E27FC236}">
                    <a16:creationId xmlns:a16="http://schemas.microsoft.com/office/drawing/2014/main" id="{AB492242-A640-4711-B19F-EE42FF040939}"/>
                  </a:ext>
                </a:extLst>
              </p:cNvPr>
              <p:cNvGrpSpPr/>
              <p:nvPr/>
            </p:nvGrpSpPr>
            <p:grpSpPr>
              <a:xfrm>
                <a:off x="0" y="0"/>
                <a:ext cx="2757805" cy="982980"/>
                <a:chOff x="0" y="0"/>
                <a:chExt cx="2757805" cy="982980"/>
              </a:xfrm>
            </p:grpSpPr>
            <p:grpSp>
              <p:nvGrpSpPr>
                <p:cNvPr id="18" name="Group 17">
                  <a:extLst>
                    <a:ext uri="{FF2B5EF4-FFF2-40B4-BE49-F238E27FC236}">
                      <a16:creationId xmlns:a16="http://schemas.microsoft.com/office/drawing/2014/main" id="{892B3F07-1331-4614-8BB9-57CAF62BFF56}"/>
                    </a:ext>
                  </a:extLst>
                </p:cNvPr>
                <p:cNvGrpSpPr/>
                <p:nvPr/>
              </p:nvGrpSpPr>
              <p:grpSpPr>
                <a:xfrm>
                  <a:off x="0" y="15240"/>
                  <a:ext cx="2757805" cy="967740"/>
                  <a:chOff x="0" y="0"/>
                  <a:chExt cx="2757805" cy="967740"/>
                </a:xfrm>
              </p:grpSpPr>
              <p:grpSp>
                <p:nvGrpSpPr>
                  <p:cNvPr id="23" name="Group 22">
                    <a:extLst>
                      <a:ext uri="{FF2B5EF4-FFF2-40B4-BE49-F238E27FC236}">
                        <a16:creationId xmlns:a16="http://schemas.microsoft.com/office/drawing/2014/main" id="{50185386-7590-4B35-9F6C-2AE1E0F4846F}"/>
                      </a:ext>
                    </a:extLst>
                  </p:cNvPr>
                  <p:cNvGrpSpPr/>
                  <p:nvPr/>
                </p:nvGrpSpPr>
                <p:grpSpPr>
                  <a:xfrm>
                    <a:off x="899160" y="0"/>
                    <a:ext cx="754380" cy="655320"/>
                    <a:chOff x="0" y="0"/>
                    <a:chExt cx="754380" cy="655320"/>
                  </a:xfrm>
                </p:grpSpPr>
                <p:sp>
                  <p:nvSpPr>
                    <p:cNvPr id="69" name="Rectangle 68">
                      <a:extLst>
                        <a:ext uri="{FF2B5EF4-FFF2-40B4-BE49-F238E27FC236}">
                          <a16:creationId xmlns:a16="http://schemas.microsoft.com/office/drawing/2014/main" id="{7BA7B168-D806-4F19-B859-B2B967ED7A76}"/>
                        </a:ext>
                      </a:extLst>
                    </p:cNvPr>
                    <p:cNvSpPr/>
                    <p:nvPr/>
                  </p:nvSpPr>
                  <p:spPr>
                    <a:xfrm>
                      <a:off x="53340" y="0"/>
                      <a:ext cx="655320" cy="655320"/>
                    </a:xfrm>
                    <a:prstGeom prst="rect">
                      <a:avLst/>
                    </a:pr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70" name="Text Box 2">
                      <a:extLst>
                        <a:ext uri="{FF2B5EF4-FFF2-40B4-BE49-F238E27FC236}">
                          <a16:creationId xmlns:a16="http://schemas.microsoft.com/office/drawing/2014/main" id="{BD780913-BB22-41D9-9548-4ABEFB70921D}"/>
                        </a:ext>
                      </a:extLst>
                    </p:cNvPr>
                    <p:cNvSpPr txBox="1">
                      <a:spLocks noChangeArrowheads="1"/>
                    </p:cNvSpPr>
                    <p:nvPr/>
                  </p:nvSpPr>
                  <p:spPr bwMode="auto">
                    <a:xfrm>
                      <a:off x="0" y="99060"/>
                      <a:ext cx="754380" cy="46482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400"/>
                        </a:spcBef>
                        <a:spcAft>
                          <a:spcPts val="0"/>
                        </a:spcAft>
                        <a:buClrTx/>
                        <a:buSzTx/>
                        <a:buFontTx/>
                        <a:buNone/>
                        <a:tabLst/>
                        <a:defRPr/>
                      </a:pPr>
                      <a:r>
                        <a:rPr kumimoji="0" lang="en-IN" sz="11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Two Port </a:t>
                      </a:r>
                    </a:p>
                    <a:p>
                      <a:pPr marL="0" marR="0" lvl="0" indent="0" algn="ctr" defTabSz="914400" eaLnBrk="1" fontAlgn="auto" latinLnBrk="0" hangingPunct="1">
                        <a:lnSpc>
                          <a:spcPct val="107000"/>
                        </a:lnSpc>
                        <a:spcBef>
                          <a:spcPts val="400"/>
                        </a:spcBef>
                        <a:spcAft>
                          <a:spcPts val="0"/>
                        </a:spcAft>
                        <a:buClrTx/>
                        <a:buSzTx/>
                        <a:buFontTx/>
                        <a:buNone/>
                        <a:tabLst/>
                        <a:defRPr/>
                      </a:pPr>
                      <a:r>
                        <a:rPr kumimoji="0" lang="en-IN" sz="11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Network</a:t>
                      </a:r>
                    </a:p>
                  </p:txBody>
                </p:sp>
              </p:grpSp>
              <p:grpSp>
                <p:nvGrpSpPr>
                  <p:cNvPr id="24" name="Group 23">
                    <a:extLst>
                      <a:ext uri="{FF2B5EF4-FFF2-40B4-BE49-F238E27FC236}">
                        <a16:creationId xmlns:a16="http://schemas.microsoft.com/office/drawing/2014/main" id="{A17AC4DD-63DD-462D-B475-057E9C847156}"/>
                      </a:ext>
                    </a:extLst>
                  </p:cNvPr>
                  <p:cNvGrpSpPr/>
                  <p:nvPr/>
                </p:nvGrpSpPr>
                <p:grpSpPr>
                  <a:xfrm>
                    <a:off x="0" y="114300"/>
                    <a:ext cx="213360" cy="426720"/>
                    <a:chOff x="0" y="0"/>
                    <a:chExt cx="213360" cy="426720"/>
                  </a:xfrm>
                </p:grpSpPr>
                <p:grpSp>
                  <p:nvGrpSpPr>
                    <p:cNvPr id="57" name="Group 56">
                      <a:extLst>
                        <a:ext uri="{FF2B5EF4-FFF2-40B4-BE49-F238E27FC236}">
                          <a16:creationId xmlns:a16="http://schemas.microsoft.com/office/drawing/2014/main" id="{24F07D3F-E936-4675-8883-2717880E5EC7}"/>
                        </a:ext>
                      </a:extLst>
                    </p:cNvPr>
                    <p:cNvGrpSpPr/>
                    <p:nvPr/>
                  </p:nvGrpSpPr>
                  <p:grpSpPr>
                    <a:xfrm>
                      <a:off x="0" y="0"/>
                      <a:ext cx="213360" cy="426720"/>
                      <a:chOff x="0" y="0"/>
                      <a:chExt cx="213360" cy="426720"/>
                    </a:xfrm>
                  </p:grpSpPr>
                  <p:sp>
                    <p:nvSpPr>
                      <p:cNvPr id="65" name="Rectangle 64">
                        <a:extLst>
                          <a:ext uri="{FF2B5EF4-FFF2-40B4-BE49-F238E27FC236}">
                            <a16:creationId xmlns:a16="http://schemas.microsoft.com/office/drawing/2014/main" id="{25FDF59F-A627-4FD6-91D7-DD01C319CD77}"/>
                          </a:ext>
                        </a:extLst>
                      </p:cNvPr>
                      <p:cNvSpPr/>
                      <p:nvPr/>
                    </p:nvSpPr>
                    <p:spPr>
                      <a:xfrm>
                        <a:off x="0" y="0"/>
                        <a:ext cx="213360" cy="426720"/>
                      </a:xfrm>
                      <a:prstGeom prst="rect">
                        <a:avLst/>
                      </a:pr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nvGrpSpPr>
                      <p:cNvPr id="66" name="Group 65">
                        <a:extLst>
                          <a:ext uri="{FF2B5EF4-FFF2-40B4-BE49-F238E27FC236}">
                            <a16:creationId xmlns:a16="http://schemas.microsoft.com/office/drawing/2014/main" id="{4A6B4157-7F9E-49BF-9F58-1E4FDB306BBA}"/>
                          </a:ext>
                        </a:extLst>
                      </p:cNvPr>
                      <p:cNvGrpSpPr/>
                      <p:nvPr/>
                    </p:nvGrpSpPr>
                    <p:grpSpPr>
                      <a:xfrm>
                        <a:off x="0" y="182880"/>
                        <a:ext cx="213360" cy="213360"/>
                        <a:chOff x="0" y="0"/>
                        <a:chExt cx="213360" cy="213360"/>
                      </a:xfrm>
                    </p:grpSpPr>
                    <p:sp>
                      <p:nvSpPr>
                        <p:cNvPr id="67" name="Oval 66">
                          <a:extLst>
                            <a:ext uri="{FF2B5EF4-FFF2-40B4-BE49-F238E27FC236}">
                              <a16:creationId xmlns:a16="http://schemas.microsoft.com/office/drawing/2014/main" id="{8540AE2F-21A6-4662-A0B2-8B837943CD22}"/>
                            </a:ext>
                          </a:extLst>
                        </p:cNvPr>
                        <p:cNvSpPr/>
                        <p:nvPr/>
                      </p:nvSpPr>
                      <p:spPr>
                        <a:xfrm>
                          <a:off x="0" y="0"/>
                          <a:ext cx="213360" cy="213360"/>
                        </a:xfrm>
                        <a:prstGeom prst="ellipse">
                          <a:avLst/>
                        </a:pr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68" name="Freeform: Shape 67">
                          <a:extLst>
                            <a:ext uri="{FF2B5EF4-FFF2-40B4-BE49-F238E27FC236}">
                              <a16:creationId xmlns:a16="http://schemas.microsoft.com/office/drawing/2014/main" id="{B4149301-ED3B-45E5-9ECF-6890976572BB}"/>
                            </a:ext>
                          </a:extLst>
                        </p:cNvPr>
                        <p:cNvSpPr/>
                        <p:nvPr/>
                      </p:nvSpPr>
                      <p:spPr>
                        <a:xfrm>
                          <a:off x="30480" y="68580"/>
                          <a:ext cx="152400" cy="71120"/>
                        </a:xfrm>
                        <a:custGeom>
                          <a:avLst/>
                          <a:gdLst>
                            <a:gd name="connsiteX0" fmla="*/ 0 w 388620"/>
                            <a:gd name="connsiteY0" fmla="*/ 338883 h 536219"/>
                            <a:gd name="connsiteX1" fmla="*/ 99060 w 388620"/>
                            <a:gd name="connsiteY1" fmla="*/ 3603 h 536219"/>
                            <a:gd name="connsiteX2" fmla="*/ 281940 w 388620"/>
                            <a:gd name="connsiteY2" fmla="*/ 529383 h 536219"/>
                            <a:gd name="connsiteX3" fmla="*/ 388620 w 388620"/>
                            <a:gd name="connsiteY3" fmla="*/ 255063 h 536219"/>
                          </a:gdLst>
                          <a:ahLst/>
                          <a:cxnLst>
                            <a:cxn ang="0">
                              <a:pos x="connsiteX0" y="connsiteY0"/>
                            </a:cxn>
                            <a:cxn ang="0">
                              <a:pos x="connsiteX1" y="connsiteY1"/>
                            </a:cxn>
                            <a:cxn ang="0">
                              <a:pos x="connsiteX2" y="connsiteY2"/>
                            </a:cxn>
                            <a:cxn ang="0">
                              <a:pos x="connsiteX3" y="connsiteY3"/>
                            </a:cxn>
                          </a:cxnLst>
                          <a:rect l="l" t="t" r="r" b="b"/>
                          <a:pathLst>
                            <a:path w="388620" h="536219">
                              <a:moveTo>
                                <a:pt x="0" y="338883"/>
                              </a:moveTo>
                              <a:cubicBezTo>
                                <a:pt x="26035" y="155368"/>
                                <a:pt x="52070" y="-28147"/>
                                <a:pt x="99060" y="3603"/>
                              </a:cubicBezTo>
                              <a:cubicBezTo>
                                <a:pt x="146050" y="35353"/>
                                <a:pt x="233680" y="487473"/>
                                <a:pt x="281940" y="529383"/>
                              </a:cubicBezTo>
                              <a:cubicBezTo>
                                <a:pt x="330200" y="571293"/>
                                <a:pt x="359410" y="413178"/>
                                <a:pt x="388620" y="255063"/>
                              </a:cubicBez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grpSp>
                <p:grpSp>
                  <p:nvGrpSpPr>
                    <p:cNvPr id="58" name="Group 57">
                      <a:extLst>
                        <a:ext uri="{FF2B5EF4-FFF2-40B4-BE49-F238E27FC236}">
                          <a16:creationId xmlns:a16="http://schemas.microsoft.com/office/drawing/2014/main" id="{E893788F-5609-495F-BB6D-283BD9272F95}"/>
                        </a:ext>
                      </a:extLst>
                    </p:cNvPr>
                    <p:cNvGrpSpPr/>
                    <p:nvPr/>
                  </p:nvGrpSpPr>
                  <p:grpSpPr>
                    <a:xfrm>
                      <a:off x="68580" y="15240"/>
                      <a:ext cx="76200" cy="167639"/>
                      <a:chOff x="0" y="0"/>
                      <a:chExt cx="114300" cy="401378"/>
                    </a:xfrm>
                  </p:grpSpPr>
                  <p:grpSp>
                    <p:nvGrpSpPr>
                      <p:cNvPr id="59" name="Group 58">
                        <a:extLst>
                          <a:ext uri="{FF2B5EF4-FFF2-40B4-BE49-F238E27FC236}">
                            <a16:creationId xmlns:a16="http://schemas.microsoft.com/office/drawing/2014/main" id="{C076AE01-7160-49B8-8AC0-477EC71EE1AA}"/>
                          </a:ext>
                        </a:extLst>
                      </p:cNvPr>
                      <p:cNvGrpSpPr/>
                      <p:nvPr/>
                    </p:nvGrpSpPr>
                    <p:grpSpPr>
                      <a:xfrm>
                        <a:off x="0" y="0"/>
                        <a:ext cx="114300" cy="228600"/>
                        <a:chOff x="0" y="0"/>
                        <a:chExt cx="114300" cy="228600"/>
                      </a:xfrm>
                    </p:grpSpPr>
                    <p:sp>
                      <p:nvSpPr>
                        <p:cNvPr id="63" name="Freeform: Shape 62">
                          <a:extLst>
                            <a:ext uri="{FF2B5EF4-FFF2-40B4-BE49-F238E27FC236}">
                              <a16:creationId xmlns:a16="http://schemas.microsoft.com/office/drawing/2014/main" id="{ACF193AB-3D65-4EBE-B339-C9EA0A2C31E9}"/>
                            </a:ext>
                          </a:extLst>
                        </p:cNvPr>
                        <p:cNvSpPr/>
                        <p:nvPr/>
                      </p:nvSpPr>
                      <p:spPr>
                        <a:xfrm>
                          <a:off x="0" y="0"/>
                          <a:ext cx="114300" cy="114300"/>
                        </a:xfrm>
                        <a:custGeom>
                          <a:avLst/>
                          <a:gdLst>
                            <a:gd name="connsiteX0" fmla="*/ 0 w 167640"/>
                            <a:gd name="connsiteY0" fmla="*/ 0 h 327660"/>
                            <a:gd name="connsiteX1" fmla="*/ 167640 w 167640"/>
                            <a:gd name="connsiteY1" fmla="*/ 167640 h 327660"/>
                            <a:gd name="connsiteX2" fmla="*/ 7620 w 167640"/>
                            <a:gd name="connsiteY2" fmla="*/ 327660 h 327660"/>
                            <a:gd name="connsiteX3" fmla="*/ 0 w 167640"/>
                            <a:gd name="connsiteY3" fmla="*/ 327660 h 327660"/>
                            <a:gd name="connsiteX0" fmla="*/ 67056 w 167640"/>
                            <a:gd name="connsiteY0" fmla="*/ 0 h 327660"/>
                            <a:gd name="connsiteX1" fmla="*/ 167640 w 167640"/>
                            <a:gd name="connsiteY1" fmla="*/ 167640 h 327660"/>
                            <a:gd name="connsiteX2" fmla="*/ 7620 w 167640"/>
                            <a:gd name="connsiteY2" fmla="*/ 327660 h 327660"/>
                            <a:gd name="connsiteX3" fmla="*/ 0 w 167640"/>
                            <a:gd name="connsiteY3" fmla="*/ 327660 h 327660"/>
                          </a:gdLst>
                          <a:ahLst/>
                          <a:cxnLst>
                            <a:cxn ang="0">
                              <a:pos x="connsiteX0" y="connsiteY0"/>
                            </a:cxn>
                            <a:cxn ang="0">
                              <a:pos x="connsiteX1" y="connsiteY1"/>
                            </a:cxn>
                            <a:cxn ang="0">
                              <a:pos x="connsiteX2" y="connsiteY2"/>
                            </a:cxn>
                            <a:cxn ang="0">
                              <a:pos x="connsiteX3" y="connsiteY3"/>
                            </a:cxn>
                          </a:cxnLst>
                          <a:rect l="l" t="t" r="r" b="b"/>
                          <a:pathLst>
                            <a:path w="167640" h="327660">
                              <a:moveTo>
                                <a:pt x="67056" y="0"/>
                              </a:moveTo>
                              <a:lnTo>
                                <a:pt x="167640" y="167640"/>
                              </a:lnTo>
                              <a:lnTo>
                                <a:pt x="7620" y="327660"/>
                              </a:lnTo>
                              <a:lnTo>
                                <a:pt x="0" y="32766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400"/>
                            </a:spcBef>
                            <a:spcAft>
                              <a:spcPts val="400"/>
                            </a:spcAft>
                            <a:buClrTx/>
                            <a:buSzTx/>
                            <a:buFontTx/>
                            <a:buNone/>
                            <a:tabLst/>
                            <a:defRPr/>
                          </a:pPr>
                          <a:r>
                            <a:rPr kumimoji="0" lang="en-US" sz="1100" b="0" i="0" u="none" strike="noStrike" kern="0" cap="none" spc="0" normalizeH="0" baseline="0" noProof="0">
                              <a:ln>
                                <a:noFill/>
                              </a:ln>
                              <a:solidFill>
                                <a:sysClr val="window" lastClr="FFFF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en-IN" sz="1100" b="0" i="0" u="none" strike="noStrike" kern="0" cap="none" spc="0" normalizeH="0" baseline="0" noProof="0">
                            <a:ln>
                              <a:noFill/>
                            </a:ln>
                            <a:solidFill>
                              <a:sysClr val="window" lastClr="FFFFFF"/>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64" name="Freeform: Shape 63">
                          <a:extLst>
                            <a:ext uri="{FF2B5EF4-FFF2-40B4-BE49-F238E27FC236}">
                              <a16:creationId xmlns:a16="http://schemas.microsoft.com/office/drawing/2014/main" id="{B209A27A-6638-432B-9617-19742D9995CB}"/>
                            </a:ext>
                          </a:extLst>
                        </p:cNvPr>
                        <p:cNvSpPr/>
                        <p:nvPr/>
                      </p:nvSpPr>
                      <p:spPr>
                        <a:xfrm>
                          <a:off x="0" y="114300"/>
                          <a:ext cx="114300" cy="114300"/>
                        </a:xfrm>
                        <a:custGeom>
                          <a:avLst/>
                          <a:gdLst>
                            <a:gd name="connsiteX0" fmla="*/ 0 w 167640"/>
                            <a:gd name="connsiteY0" fmla="*/ 0 h 327660"/>
                            <a:gd name="connsiteX1" fmla="*/ 167640 w 167640"/>
                            <a:gd name="connsiteY1" fmla="*/ 167640 h 327660"/>
                            <a:gd name="connsiteX2" fmla="*/ 7620 w 167640"/>
                            <a:gd name="connsiteY2" fmla="*/ 327660 h 327660"/>
                            <a:gd name="connsiteX3" fmla="*/ 0 w 167640"/>
                            <a:gd name="connsiteY3" fmla="*/ 327660 h 327660"/>
                          </a:gdLst>
                          <a:ahLst/>
                          <a:cxnLst>
                            <a:cxn ang="0">
                              <a:pos x="connsiteX0" y="connsiteY0"/>
                            </a:cxn>
                            <a:cxn ang="0">
                              <a:pos x="connsiteX1" y="connsiteY1"/>
                            </a:cxn>
                            <a:cxn ang="0">
                              <a:pos x="connsiteX2" y="connsiteY2"/>
                            </a:cxn>
                            <a:cxn ang="0">
                              <a:pos x="connsiteX3" y="connsiteY3"/>
                            </a:cxn>
                          </a:cxnLst>
                          <a:rect l="l" t="t" r="r" b="b"/>
                          <a:pathLst>
                            <a:path w="167640" h="327660">
                              <a:moveTo>
                                <a:pt x="0" y="0"/>
                              </a:moveTo>
                              <a:lnTo>
                                <a:pt x="167640" y="167640"/>
                              </a:lnTo>
                              <a:lnTo>
                                <a:pt x="7620" y="327660"/>
                              </a:lnTo>
                              <a:lnTo>
                                <a:pt x="0" y="32766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grpSp>
                    <p:nvGrpSpPr>
                      <p:cNvPr id="60" name="Group 59">
                        <a:extLst>
                          <a:ext uri="{FF2B5EF4-FFF2-40B4-BE49-F238E27FC236}">
                            <a16:creationId xmlns:a16="http://schemas.microsoft.com/office/drawing/2014/main" id="{ADF1030F-5EB1-4863-8AE9-F54DEC76B6EB}"/>
                          </a:ext>
                        </a:extLst>
                      </p:cNvPr>
                      <p:cNvGrpSpPr/>
                      <p:nvPr/>
                    </p:nvGrpSpPr>
                    <p:grpSpPr>
                      <a:xfrm>
                        <a:off x="0" y="228600"/>
                        <a:ext cx="114300" cy="172778"/>
                        <a:chOff x="0" y="0"/>
                        <a:chExt cx="114300" cy="172778"/>
                      </a:xfrm>
                    </p:grpSpPr>
                    <p:sp>
                      <p:nvSpPr>
                        <p:cNvPr id="61" name="Freeform: Shape 60">
                          <a:extLst>
                            <a:ext uri="{FF2B5EF4-FFF2-40B4-BE49-F238E27FC236}">
                              <a16:creationId xmlns:a16="http://schemas.microsoft.com/office/drawing/2014/main" id="{093CB7D1-FB06-4AD7-AD34-A4DB81DF51A5}"/>
                            </a:ext>
                          </a:extLst>
                        </p:cNvPr>
                        <p:cNvSpPr/>
                        <p:nvPr/>
                      </p:nvSpPr>
                      <p:spPr>
                        <a:xfrm>
                          <a:off x="0" y="0"/>
                          <a:ext cx="114300" cy="114300"/>
                        </a:xfrm>
                        <a:custGeom>
                          <a:avLst/>
                          <a:gdLst>
                            <a:gd name="connsiteX0" fmla="*/ 0 w 167640"/>
                            <a:gd name="connsiteY0" fmla="*/ 0 h 327660"/>
                            <a:gd name="connsiteX1" fmla="*/ 167640 w 167640"/>
                            <a:gd name="connsiteY1" fmla="*/ 167640 h 327660"/>
                            <a:gd name="connsiteX2" fmla="*/ 7620 w 167640"/>
                            <a:gd name="connsiteY2" fmla="*/ 327660 h 327660"/>
                            <a:gd name="connsiteX3" fmla="*/ 0 w 167640"/>
                            <a:gd name="connsiteY3" fmla="*/ 327660 h 327660"/>
                          </a:gdLst>
                          <a:ahLst/>
                          <a:cxnLst>
                            <a:cxn ang="0">
                              <a:pos x="connsiteX0" y="connsiteY0"/>
                            </a:cxn>
                            <a:cxn ang="0">
                              <a:pos x="connsiteX1" y="connsiteY1"/>
                            </a:cxn>
                            <a:cxn ang="0">
                              <a:pos x="connsiteX2" y="connsiteY2"/>
                            </a:cxn>
                            <a:cxn ang="0">
                              <a:pos x="connsiteX3" y="connsiteY3"/>
                            </a:cxn>
                          </a:cxnLst>
                          <a:rect l="l" t="t" r="r" b="b"/>
                          <a:pathLst>
                            <a:path w="167640" h="327660">
                              <a:moveTo>
                                <a:pt x="0" y="0"/>
                              </a:moveTo>
                              <a:lnTo>
                                <a:pt x="167640" y="167640"/>
                              </a:lnTo>
                              <a:lnTo>
                                <a:pt x="7620" y="327660"/>
                              </a:lnTo>
                              <a:lnTo>
                                <a:pt x="0" y="32766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89457347-5112-4602-A997-BE3E45215B14}"/>
                            </a:ext>
                          </a:extLst>
                        </p:cNvPr>
                        <p:cNvSpPr/>
                        <p:nvPr/>
                      </p:nvSpPr>
                      <p:spPr>
                        <a:xfrm>
                          <a:off x="0" y="114299"/>
                          <a:ext cx="76200" cy="58479"/>
                        </a:xfrm>
                        <a:custGeom>
                          <a:avLst/>
                          <a:gdLst>
                            <a:gd name="connsiteX0" fmla="*/ 0 w 167640"/>
                            <a:gd name="connsiteY0" fmla="*/ 0 h 327660"/>
                            <a:gd name="connsiteX1" fmla="*/ 167640 w 167640"/>
                            <a:gd name="connsiteY1" fmla="*/ 167640 h 327660"/>
                            <a:gd name="connsiteX2" fmla="*/ 7620 w 167640"/>
                            <a:gd name="connsiteY2" fmla="*/ 327660 h 327660"/>
                            <a:gd name="connsiteX3" fmla="*/ 0 w 167640"/>
                            <a:gd name="connsiteY3" fmla="*/ 327660 h 327660"/>
                            <a:gd name="connsiteX0" fmla="*/ 0 w 167640"/>
                            <a:gd name="connsiteY0" fmla="*/ 0 h 327660"/>
                            <a:gd name="connsiteX1" fmla="*/ 167640 w 167640"/>
                            <a:gd name="connsiteY1" fmla="*/ 167640 h 327660"/>
                            <a:gd name="connsiteX2" fmla="*/ 7620 w 167640"/>
                            <a:gd name="connsiteY2" fmla="*/ 327660 h 327660"/>
                            <a:gd name="connsiteX0" fmla="*/ 0 w 167640"/>
                            <a:gd name="connsiteY0" fmla="*/ 0 h 167640"/>
                            <a:gd name="connsiteX1" fmla="*/ 167640 w 167640"/>
                            <a:gd name="connsiteY1" fmla="*/ 167640 h 167640"/>
                            <a:gd name="connsiteX0" fmla="*/ 0 w 167640"/>
                            <a:gd name="connsiteY0" fmla="*/ 0 h 167640"/>
                            <a:gd name="connsiteX1" fmla="*/ 167640 w 167640"/>
                            <a:gd name="connsiteY1" fmla="*/ 167640 h 167640"/>
                            <a:gd name="connsiteX0" fmla="*/ 0 w 111760"/>
                            <a:gd name="connsiteY0" fmla="*/ 0 h 167640"/>
                            <a:gd name="connsiteX1" fmla="*/ 111760 w 111760"/>
                            <a:gd name="connsiteY1" fmla="*/ 167640 h 167640"/>
                          </a:gdLst>
                          <a:ahLst/>
                          <a:cxnLst>
                            <a:cxn ang="0">
                              <a:pos x="connsiteX0" y="connsiteY0"/>
                            </a:cxn>
                            <a:cxn ang="0">
                              <a:pos x="connsiteX1" y="connsiteY1"/>
                            </a:cxn>
                          </a:cxnLst>
                          <a:rect l="l" t="t" r="r" b="b"/>
                          <a:pathLst>
                            <a:path w="111760" h="167640">
                              <a:moveTo>
                                <a:pt x="0" y="0"/>
                              </a:moveTo>
                              <a:lnTo>
                                <a:pt x="111760" y="16764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grpSp>
              </p:grpSp>
              <p:grpSp>
                <p:nvGrpSpPr>
                  <p:cNvPr id="25" name="Group 24">
                    <a:extLst>
                      <a:ext uri="{FF2B5EF4-FFF2-40B4-BE49-F238E27FC236}">
                        <a16:creationId xmlns:a16="http://schemas.microsoft.com/office/drawing/2014/main" id="{553BA46E-8896-4883-9353-15B5853FD3DC}"/>
                      </a:ext>
                    </a:extLst>
                  </p:cNvPr>
                  <p:cNvGrpSpPr/>
                  <p:nvPr/>
                </p:nvGrpSpPr>
                <p:grpSpPr>
                  <a:xfrm>
                    <a:off x="2259330" y="167640"/>
                    <a:ext cx="498475" cy="655319"/>
                    <a:chOff x="643442" y="0"/>
                    <a:chExt cx="499558" cy="1089123"/>
                  </a:xfrm>
                </p:grpSpPr>
                <p:grpSp>
                  <p:nvGrpSpPr>
                    <p:cNvPr id="36" name="Group 35">
                      <a:extLst>
                        <a:ext uri="{FF2B5EF4-FFF2-40B4-BE49-F238E27FC236}">
                          <a16:creationId xmlns:a16="http://schemas.microsoft.com/office/drawing/2014/main" id="{C0823DB0-AE65-4261-A9BB-8BB0DADD490B}"/>
                        </a:ext>
                      </a:extLst>
                    </p:cNvPr>
                    <p:cNvGrpSpPr/>
                    <p:nvPr/>
                  </p:nvGrpSpPr>
                  <p:grpSpPr>
                    <a:xfrm>
                      <a:off x="647700" y="0"/>
                      <a:ext cx="495300" cy="1012637"/>
                      <a:chOff x="2545080" y="213360"/>
                      <a:chExt cx="495300" cy="1013460"/>
                    </a:xfrm>
                  </p:grpSpPr>
                  <p:grpSp>
                    <p:nvGrpSpPr>
                      <p:cNvPr id="38" name="Group 37">
                        <a:extLst>
                          <a:ext uri="{FF2B5EF4-FFF2-40B4-BE49-F238E27FC236}">
                            <a16:creationId xmlns:a16="http://schemas.microsoft.com/office/drawing/2014/main" id="{865786F0-E6ED-4221-9F94-71F48AAA7837}"/>
                          </a:ext>
                        </a:extLst>
                      </p:cNvPr>
                      <p:cNvGrpSpPr/>
                      <p:nvPr/>
                    </p:nvGrpSpPr>
                    <p:grpSpPr>
                      <a:xfrm>
                        <a:off x="2550150" y="213360"/>
                        <a:ext cx="109216" cy="1013460"/>
                        <a:chOff x="1567170" y="7620"/>
                        <a:chExt cx="109216" cy="1013460"/>
                      </a:xfrm>
                    </p:grpSpPr>
                    <p:sp>
                      <p:nvSpPr>
                        <p:cNvPr id="40" name="Freeform: Shape 39">
                          <a:extLst>
                            <a:ext uri="{FF2B5EF4-FFF2-40B4-BE49-F238E27FC236}">
                              <a16:creationId xmlns:a16="http://schemas.microsoft.com/office/drawing/2014/main" id="{4440542E-71A5-42DF-8200-DBCE5AB8036E}"/>
                            </a:ext>
                          </a:extLst>
                        </p:cNvPr>
                        <p:cNvSpPr/>
                        <p:nvPr/>
                      </p:nvSpPr>
                      <p:spPr>
                        <a:xfrm>
                          <a:off x="1615052" y="807720"/>
                          <a:ext cx="0" cy="213360"/>
                        </a:xfrm>
                        <a:custGeom>
                          <a:avLst/>
                          <a:gdLst>
                            <a:gd name="connsiteX0" fmla="*/ 0 w 1562100"/>
                            <a:gd name="connsiteY0" fmla="*/ 0 h 533400"/>
                            <a:gd name="connsiteX1" fmla="*/ 0 w 1562100"/>
                            <a:gd name="connsiteY1" fmla="*/ 533400 h 533400"/>
                            <a:gd name="connsiteX2" fmla="*/ 1562100 w 1562100"/>
                            <a:gd name="connsiteY2" fmla="*/ 533400 h 533400"/>
                            <a:gd name="connsiteX3" fmla="*/ 1562100 w 1562100"/>
                            <a:gd name="connsiteY3" fmla="*/ 320040 h 533400"/>
                            <a:gd name="connsiteX0" fmla="*/ 0 w 1562100"/>
                            <a:gd name="connsiteY0" fmla="*/ 0 h 446116"/>
                            <a:gd name="connsiteX1" fmla="*/ 0 w 1562100"/>
                            <a:gd name="connsiteY1" fmla="*/ 446116 h 446116"/>
                            <a:gd name="connsiteX2" fmla="*/ 1562100 w 1562100"/>
                            <a:gd name="connsiteY2" fmla="*/ 446116 h 446116"/>
                            <a:gd name="connsiteX3" fmla="*/ 1562100 w 1562100"/>
                            <a:gd name="connsiteY3" fmla="*/ 232756 h 446116"/>
                            <a:gd name="connsiteX0" fmla="*/ 0 w 1562100"/>
                            <a:gd name="connsiteY0" fmla="*/ 0 h 309962"/>
                            <a:gd name="connsiteX1" fmla="*/ 0 w 1562100"/>
                            <a:gd name="connsiteY1" fmla="*/ 309962 h 309962"/>
                            <a:gd name="connsiteX2" fmla="*/ 1562100 w 1562100"/>
                            <a:gd name="connsiteY2" fmla="*/ 309962 h 309962"/>
                            <a:gd name="connsiteX3" fmla="*/ 1562100 w 1562100"/>
                            <a:gd name="connsiteY3" fmla="*/ 96602 h 309962"/>
                            <a:gd name="connsiteX0" fmla="*/ 0 w 1562100"/>
                            <a:gd name="connsiteY0" fmla="*/ 213360 h 213360"/>
                            <a:gd name="connsiteX1" fmla="*/ 1562100 w 1562100"/>
                            <a:gd name="connsiteY1" fmla="*/ 213360 h 213360"/>
                            <a:gd name="connsiteX2" fmla="*/ 1562100 w 1562100"/>
                            <a:gd name="connsiteY2" fmla="*/ 0 h 213360"/>
                            <a:gd name="connsiteX0" fmla="*/ 0 w 0"/>
                            <a:gd name="connsiteY0" fmla="*/ 213360 h 213360"/>
                            <a:gd name="connsiteX1" fmla="*/ 0 w 0"/>
                            <a:gd name="connsiteY1" fmla="*/ 0 h 213360"/>
                          </a:gdLst>
                          <a:ahLst/>
                          <a:cxnLst>
                            <a:cxn ang="0">
                              <a:pos x="connsiteX0" y="connsiteY0"/>
                            </a:cxn>
                            <a:cxn ang="0">
                              <a:pos x="connsiteX1" y="connsiteY1"/>
                            </a:cxn>
                          </a:cxnLst>
                          <a:rect l="l" t="t" r="r" b="b"/>
                          <a:pathLst>
                            <a:path h="213360">
                              <a:moveTo>
                                <a:pt x="0" y="213360"/>
                              </a:moveTo>
                              <a:lnTo>
                                <a:pt x="0" y="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A66A31AC-8469-40CB-B748-1191DA3DD9FA}"/>
                            </a:ext>
                          </a:extLst>
                        </p:cNvPr>
                        <p:cNvSpPr/>
                        <p:nvPr/>
                      </p:nvSpPr>
                      <p:spPr>
                        <a:xfrm>
                          <a:off x="1638310" y="7620"/>
                          <a:ext cx="0" cy="294125"/>
                        </a:xfrm>
                        <a:custGeom>
                          <a:avLst/>
                          <a:gdLst>
                            <a:gd name="connsiteX0" fmla="*/ 0 w 0"/>
                            <a:gd name="connsiteY0" fmla="*/ 0 h 220980"/>
                            <a:gd name="connsiteX1" fmla="*/ 0 w 0"/>
                            <a:gd name="connsiteY1" fmla="*/ 220980 h 220980"/>
                          </a:gdLst>
                          <a:ahLst/>
                          <a:cxnLst>
                            <a:cxn ang="0">
                              <a:pos x="connsiteX0" y="connsiteY0"/>
                            </a:cxn>
                            <a:cxn ang="0">
                              <a:pos x="connsiteX1" y="connsiteY1"/>
                            </a:cxn>
                          </a:cxnLst>
                          <a:rect l="l" t="t" r="r" b="b"/>
                          <a:pathLst>
                            <a:path h="220980">
                              <a:moveTo>
                                <a:pt x="0" y="0"/>
                              </a:moveTo>
                              <a:lnTo>
                                <a:pt x="0" y="22098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nvGrpSpPr>
                        <p:cNvPr id="42" name="Group 41">
                          <a:extLst>
                            <a:ext uri="{FF2B5EF4-FFF2-40B4-BE49-F238E27FC236}">
                              <a16:creationId xmlns:a16="http://schemas.microsoft.com/office/drawing/2014/main" id="{545E6D11-FD4B-44A2-8AA5-FDB8588F341D}"/>
                            </a:ext>
                          </a:extLst>
                        </p:cNvPr>
                        <p:cNvGrpSpPr/>
                        <p:nvPr/>
                      </p:nvGrpSpPr>
                      <p:grpSpPr>
                        <a:xfrm rot="16200000">
                          <a:off x="1370649" y="501970"/>
                          <a:ext cx="502258" cy="109216"/>
                          <a:chOff x="0" y="0"/>
                          <a:chExt cx="792480" cy="144780"/>
                        </a:xfrm>
                      </p:grpSpPr>
                      <p:grpSp>
                        <p:nvGrpSpPr>
                          <p:cNvPr id="43" name="Group 42">
                            <a:extLst>
                              <a:ext uri="{FF2B5EF4-FFF2-40B4-BE49-F238E27FC236}">
                                <a16:creationId xmlns:a16="http://schemas.microsoft.com/office/drawing/2014/main" id="{1A2292D9-2D0E-42E0-A4C4-FBEC847236D9}"/>
                              </a:ext>
                            </a:extLst>
                          </p:cNvPr>
                          <p:cNvGrpSpPr/>
                          <p:nvPr/>
                        </p:nvGrpSpPr>
                        <p:grpSpPr>
                          <a:xfrm>
                            <a:off x="0" y="0"/>
                            <a:ext cx="365760" cy="144780"/>
                            <a:chOff x="60960" y="7620"/>
                            <a:chExt cx="365760" cy="144780"/>
                          </a:xfrm>
                        </p:grpSpPr>
                        <p:grpSp>
                          <p:nvGrpSpPr>
                            <p:cNvPr id="51" name="Group 50">
                              <a:extLst>
                                <a:ext uri="{FF2B5EF4-FFF2-40B4-BE49-F238E27FC236}">
                                  <a16:creationId xmlns:a16="http://schemas.microsoft.com/office/drawing/2014/main" id="{50BF43C4-8C83-4059-B6F9-0B2CE75865B6}"/>
                                </a:ext>
                              </a:extLst>
                            </p:cNvPr>
                            <p:cNvGrpSpPr/>
                            <p:nvPr/>
                          </p:nvGrpSpPr>
                          <p:grpSpPr>
                            <a:xfrm>
                              <a:off x="60960" y="7620"/>
                              <a:ext cx="152400" cy="137160"/>
                              <a:chOff x="60960" y="7620"/>
                              <a:chExt cx="152400" cy="137160"/>
                            </a:xfrm>
                          </p:grpSpPr>
                          <p:sp>
                            <p:nvSpPr>
                              <p:cNvPr id="55" name="Freeform: Shape 54">
                                <a:extLst>
                                  <a:ext uri="{FF2B5EF4-FFF2-40B4-BE49-F238E27FC236}">
                                    <a16:creationId xmlns:a16="http://schemas.microsoft.com/office/drawing/2014/main" id="{25D791D8-538F-4799-8E39-CCD9B47EFCF7}"/>
                                  </a:ext>
                                </a:extLst>
                              </p:cNvPr>
                              <p:cNvSpPr/>
                              <p:nvPr/>
                            </p:nvSpPr>
                            <p:spPr>
                              <a:xfrm>
                                <a:off x="60960" y="68580"/>
                                <a:ext cx="45720" cy="68580"/>
                              </a:xfrm>
                              <a:custGeom>
                                <a:avLst/>
                                <a:gdLst>
                                  <a:gd name="connsiteX0" fmla="*/ 0 w 106680"/>
                                  <a:gd name="connsiteY0" fmla="*/ 137160 h 137160"/>
                                  <a:gd name="connsiteX1" fmla="*/ 60960 w 106680"/>
                                  <a:gd name="connsiteY1" fmla="*/ 0 h 137160"/>
                                  <a:gd name="connsiteX2" fmla="*/ 106680 w 106680"/>
                                  <a:gd name="connsiteY2" fmla="*/ 129540 h 137160"/>
                                  <a:gd name="connsiteX0" fmla="*/ 0 w 45720"/>
                                  <a:gd name="connsiteY0" fmla="*/ 0 h 129540"/>
                                  <a:gd name="connsiteX1" fmla="*/ 45720 w 45720"/>
                                  <a:gd name="connsiteY1" fmla="*/ 129540 h 129540"/>
                                  <a:gd name="connsiteX0" fmla="*/ 0 w 45720"/>
                                  <a:gd name="connsiteY0" fmla="*/ 0 h 68580"/>
                                  <a:gd name="connsiteX1" fmla="*/ 45720 w 45720"/>
                                  <a:gd name="connsiteY1" fmla="*/ 68580 h 68580"/>
                                </a:gdLst>
                                <a:ahLst/>
                                <a:cxnLst>
                                  <a:cxn ang="0">
                                    <a:pos x="connsiteX0" y="connsiteY0"/>
                                  </a:cxn>
                                  <a:cxn ang="0">
                                    <a:pos x="connsiteX1" y="connsiteY1"/>
                                  </a:cxn>
                                </a:cxnLst>
                                <a:rect l="l" t="t" r="r" b="b"/>
                                <a:pathLst>
                                  <a:path w="45720" h="68580">
                                    <a:moveTo>
                                      <a:pt x="0" y="0"/>
                                    </a:moveTo>
                                    <a:lnTo>
                                      <a:pt x="45720" y="6858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BD916D7F-5686-4867-AE71-6F2CC394B3CD}"/>
                                  </a:ext>
                                </a:extLst>
                              </p:cNvPr>
                              <p:cNvSpPr/>
                              <p:nvPr/>
                            </p:nvSpPr>
                            <p:spPr>
                              <a:xfrm>
                                <a:off x="106680" y="762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grpSp>
                          <p:nvGrpSpPr>
                            <p:cNvPr id="52" name="Group 51">
                              <a:extLst>
                                <a:ext uri="{FF2B5EF4-FFF2-40B4-BE49-F238E27FC236}">
                                  <a16:creationId xmlns:a16="http://schemas.microsoft.com/office/drawing/2014/main" id="{87794E0F-30E2-4B0E-9005-923F883FE13A}"/>
                                </a:ext>
                              </a:extLst>
                            </p:cNvPr>
                            <p:cNvGrpSpPr/>
                            <p:nvPr/>
                          </p:nvGrpSpPr>
                          <p:grpSpPr>
                            <a:xfrm>
                              <a:off x="213360" y="7620"/>
                              <a:ext cx="213360" cy="144780"/>
                              <a:chOff x="0" y="-7620"/>
                              <a:chExt cx="213360" cy="144780"/>
                            </a:xfrm>
                          </p:grpSpPr>
                          <p:sp>
                            <p:nvSpPr>
                              <p:cNvPr id="53" name="Freeform: Shape 52">
                                <a:extLst>
                                  <a:ext uri="{FF2B5EF4-FFF2-40B4-BE49-F238E27FC236}">
                                    <a16:creationId xmlns:a16="http://schemas.microsoft.com/office/drawing/2014/main" id="{07B5F78A-093C-45C3-9199-A17F576E8F69}"/>
                                  </a:ext>
                                </a:extLst>
                              </p:cNvPr>
                              <p:cNvSpPr/>
                              <p:nvPr/>
                            </p:nvSpPr>
                            <p:spPr>
                              <a:xfrm>
                                <a:off x="0" y="-762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F3D51457-3547-4525-A640-EF07CEF09069}"/>
                                  </a:ext>
                                </a:extLst>
                              </p:cNvPr>
                              <p:cNvSpPr/>
                              <p:nvPr/>
                            </p:nvSpPr>
                            <p:spPr>
                              <a:xfrm>
                                <a:off x="106680" y="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grpSp>
                      <p:grpSp>
                        <p:nvGrpSpPr>
                          <p:cNvPr id="44" name="Group 43">
                            <a:extLst>
                              <a:ext uri="{FF2B5EF4-FFF2-40B4-BE49-F238E27FC236}">
                                <a16:creationId xmlns:a16="http://schemas.microsoft.com/office/drawing/2014/main" id="{5A952140-9DEE-42BC-A625-871B5848C7DF}"/>
                              </a:ext>
                            </a:extLst>
                          </p:cNvPr>
                          <p:cNvGrpSpPr/>
                          <p:nvPr/>
                        </p:nvGrpSpPr>
                        <p:grpSpPr>
                          <a:xfrm>
                            <a:off x="365760" y="3810"/>
                            <a:ext cx="426720" cy="137160"/>
                            <a:chOff x="0" y="15240"/>
                            <a:chExt cx="426720" cy="137160"/>
                          </a:xfrm>
                        </p:grpSpPr>
                        <p:grpSp>
                          <p:nvGrpSpPr>
                            <p:cNvPr id="45" name="Group 44">
                              <a:extLst>
                                <a:ext uri="{FF2B5EF4-FFF2-40B4-BE49-F238E27FC236}">
                                  <a16:creationId xmlns:a16="http://schemas.microsoft.com/office/drawing/2014/main" id="{434BDA0F-E6F3-402D-AC7E-B1C115F097E6}"/>
                                </a:ext>
                              </a:extLst>
                            </p:cNvPr>
                            <p:cNvGrpSpPr/>
                            <p:nvPr/>
                          </p:nvGrpSpPr>
                          <p:grpSpPr>
                            <a:xfrm>
                              <a:off x="0" y="15240"/>
                              <a:ext cx="213360" cy="137160"/>
                              <a:chOff x="0" y="15240"/>
                              <a:chExt cx="213360" cy="137160"/>
                            </a:xfrm>
                          </p:grpSpPr>
                          <p:sp>
                            <p:nvSpPr>
                              <p:cNvPr id="49" name="Freeform: Shape 48">
                                <a:extLst>
                                  <a:ext uri="{FF2B5EF4-FFF2-40B4-BE49-F238E27FC236}">
                                    <a16:creationId xmlns:a16="http://schemas.microsoft.com/office/drawing/2014/main" id="{B1A6813C-C905-49F6-BD3C-F2B3313E57BB}"/>
                                  </a:ext>
                                </a:extLst>
                              </p:cNvPr>
                              <p:cNvSpPr/>
                              <p:nvPr/>
                            </p:nvSpPr>
                            <p:spPr>
                              <a:xfrm>
                                <a:off x="0" y="1524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9683BFF2-341E-42D4-A73E-C6A2900A54B2}"/>
                                  </a:ext>
                                </a:extLst>
                              </p:cNvPr>
                              <p:cNvSpPr/>
                              <p:nvPr/>
                            </p:nvSpPr>
                            <p:spPr>
                              <a:xfrm>
                                <a:off x="106680" y="1524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grpSp>
                          <p:nvGrpSpPr>
                            <p:cNvPr id="46" name="Group 45">
                              <a:extLst>
                                <a:ext uri="{FF2B5EF4-FFF2-40B4-BE49-F238E27FC236}">
                                  <a16:creationId xmlns:a16="http://schemas.microsoft.com/office/drawing/2014/main" id="{17F00DBA-690F-4E14-8E5D-7EECBE1A66E5}"/>
                                </a:ext>
                              </a:extLst>
                            </p:cNvPr>
                            <p:cNvGrpSpPr/>
                            <p:nvPr/>
                          </p:nvGrpSpPr>
                          <p:grpSpPr>
                            <a:xfrm>
                              <a:off x="213360" y="15240"/>
                              <a:ext cx="213360" cy="137160"/>
                              <a:chOff x="0" y="0"/>
                              <a:chExt cx="213360" cy="137160"/>
                            </a:xfrm>
                          </p:grpSpPr>
                          <p:sp>
                            <p:nvSpPr>
                              <p:cNvPr id="47" name="Freeform: Shape 46">
                                <a:extLst>
                                  <a:ext uri="{FF2B5EF4-FFF2-40B4-BE49-F238E27FC236}">
                                    <a16:creationId xmlns:a16="http://schemas.microsoft.com/office/drawing/2014/main" id="{1E4B4626-D1E0-436A-ABB5-90B9B60F8C87}"/>
                                  </a:ext>
                                </a:extLst>
                              </p:cNvPr>
                              <p:cNvSpPr/>
                              <p:nvPr/>
                            </p:nvSpPr>
                            <p:spPr>
                              <a:xfrm>
                                <a:off x="0" y="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12954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C8A87C1B-D4A0-4661-8999-27A1CFFA4478}"/>
                                  </a:ext>
                                </a:extLst>
                              </p:cNvPr>
                              <p:cNvSpPr/>
                              <p:nvPr/>
                            </p:nvSpPr>
                            <p:spPr>
                              <a:xfrm>
                                <a:off x="106680" y="0"/>
                                <a:ext cx="106680" cy="137160"/>
                              </a:xfrm>
                              <a:custGeom>
                                <a:avLst/>
                                <a:gdLst>
                                  <a:gd name="connsiteX0" fmla="*/ 0 w 106680"/>
                                  <a:gd name="connsiteY0" fmla="*/ 137160 h 137160"/>
                                  <a:gd name="connsiteX1" fmla="*/ 60960 w 106680"/>
                                  <a:gd name="connsiteY1" fmla="*/ 0 h 137160"/>
                                  <a:gd name="connsiteX2" fmla="*/ 106680 w 106680"/>
                                  <a:gd name="connsiteY2" fmla="*/ 129540 h 137160"/>
                                  <a:gd name="connsiteX0" fmla="*/ 0 w 106680"/>
                                  <a:gd name="connsiteY0" fmla="*/ 137160 h 137160"/>
                                  <a:gd name="connsiteX1" fmla="*/ 60960 w 106680"/>
                                  <a:gd name="connsiteY1" fmla="*/ 0 h 137160"/>
                                  <a:gd name="connsiteX2" fmla="*/ 106680 w 106680"/>
                                  <a:gd name="connsiteY2" fmla="*/ 99060 h 137160"/>
                                </a:gdLst>
                                <a:ahLst/>
                                <a:cxnLst>
                                  <a:cxn ang="0">
                                    <a:pos x="connsiteX0" y="connsiteY0"/>
                                  </a:cxn>
                                  <a:cxn ang="0">
                                    <a:pos x="connsiteX1" y="connsiteY1"/>
                                  </a:cxn>
                                  <a:cxn ang="0">
                                    <a:pos x="connsiteX2" y="connsiteY2"/>
                                  </a:cxn>
                                </a:cxnLst>
                                <a:rect l="l" t="t" r="r" b="b"/>
                                <a:pathLst>
                                  <a:path w="106680" h="137160">
                                    <a:moveTo>
                                      <a:pt x="0" y="137160"/>
                                    </a:moveTo>
                                    <a:lnTo>
                                      <a:pt x="60960" y="0"/>
                                    </a:lnTo>
                                    <a:lnTo>
                                      <a:pt x="106680" y="9906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grpSp>
                    </p:grpSp>
                  </p:grpSp>
                  <mc:AlternateContent xmlns:mc="http://schemas.openxmlformats.org/markup-compatibility/2006" xmlns:a14="http://schemas.microsoft.com/office/drawing/2010/main">
                    <mc:Choice Requires="a14">
                      <p:sp>
                        <p:nvSpPr>
                          <p:cNvPr id="39" name="Text Box 2">
                            <a:extLst>
                              <a:ext uri="{FF2B5EF4-FFF2-40B4-BE49-F238E27FC236}">
                                <a16:creationId xmlns:a16="http://schemas.microsoft.com/office/drawing/2014/main" id="{A9D4FAD6-E6A8-4D5A-AF9C-09FBAF2A1D54}"/>
                              </a:ext>
                            </a:extLst>
                          </p:cNvPr>
                          <p:cNvSpPr txBox="1">
                            <a:spLocks noChangeArrowheads="1"/>
                          </p:cNvSpPr>
                          <p:nvPr/>
                        </p:nvSpPr>
                        <p:spPr bwMode="auto">
                          <a:xfrm>
                            <a:off x="2545080" y="609601"/>
                            <a:ext cx="495300" cy="53188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4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𝑍</m:t>
                                      </m:r>
                                    </m:e>
                                    <m:sub>
                                      <m: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𝐿</m:t>
                                      </m:r>
                                    </m:sub>
                                  </m:sSub>
                                </m:oMath>
                              </m:oMathPara>
                            </a14:m>
                            <a:endParaRPr kumimoji="0" lang="en-IN" sz="11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9" name="Text Box 2">
                            <a:extLst>
                              <a:ext uri="{FF2B5EF4-FFF2-40B4-BE49-F238E27FC236}">
                                <a16:creationId xmlns:a16="http://schemas.microsoft.com/office/drawing/2014/main" id="{A9D4FAD6-E6A8-4D5A-AF9C-09FBAF2A1D54}"/>
                              </a:ext>
                            </a:extLst>
                          </p:cNvPr>
                          <p:cNvSpPr txBox="1">
                            <a:spLocks noRot="1" noChangeAspect="1" noMove="1" noResize="1" noEditPoints="1" noAdjustHandles="1" noChangeArrowheads="1" noChangeShapeType="1" noTextEdit="1"/>
                          </p:cNvSpPr>
                          <p:nvPr/>
                        </p:nvSpPr>
                        <p:spPr bwMode="auto">
                          <a:xfrm>
                            <a:off x="2545080" y="609601"/>
                            <a:ext cx="495300" cy="531885"/>
                          </a:xfrm>
                          <a:prstGeom prst="rect">
                            <a:avLst/>
                          </a:prstGeom>
                          <a:blipFill>
                            <a:blip r:embed="rId7"/>
                            <a:stretch>
                              <a:fillRect/>
                            </a:stretch>
                          </a:blipFill>
                          <a:ln w="9525">
                            <a:noFill/>
                            <a:miter lim="800000"/>
                            <a:headEnd/>
                            <a:tailEnd/>
                          </a:ln>
                        </p:spPr>
                        <p:txBody>
                          <a:bodyPr/>
                          <a:lstStyle/>
                          <a:p>
                            <a:r>
                              <a:rPr lang="en-IN">
                                <a:noFill/>
                              </a:rPr>
                              <a:t> </a:t>
                            </a:r>
                          </a:p>
                        </p:txBody>
                      </p:sp>
                    </mc:Fallback>
                  </mc:AlternateContent>
                </p:grpSp>
                <p:sp>
                  <p:nvSpPr>
                    <p:cNvPr id="37" name="Isosceles Triangle 36">
                      <a:extLst>
                        <a:ext uri="{FF2B5EF4-FFF2-40B4-BE49-F238E27FC236}">
                          <a16:creationId xmlns:a16="http://schemas.microsoft.com/office/drawing/2014/main" id="{8135A7CA-ECFA-45B8-9F11-169F038AE906}"/>
                        </a:ext>
                      </a:extLst>
                    </p:cNvPr>
                    <p:cNvSpPr/>
                    <p:nvPr/>
                  </p:nvSpPr>
                  <p:spPr>
                    <a:xfrm flipV="1">
                      <a:off x="643442" y="990589"/>
                      <a:ext cx="114300" cy="98534"/>
                    </a:xfrm>
                    <a:prstGeom prst="triangle">
                      <a:avLst/>
                    </a:prstGeom>
                    <a:solidFill>
                      <a:srgbClr val="3494BA"/>
                    </a:solid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mc:AlternateContent xmlns:mc="http://schemas.openxmlformats.org/markup-compatibility/2006" xmlns:a14="http://schemas.microsoft.com/office/drawing/2010/main">
                <mc:Choice Requires="a14">
                  <p:sp>
                    <p:nvSpPr>
                      <p:cNvPr id="26" name="Text Box 2">
                        <a:extLst>
                          <a:ext uri="{FF2B5EF4-FFF2-40B4-BE49-F238E27FC236}">
                            <a16:creationId xmlns:a16="http://schemas.microsoft.com/office/drawing/2014/main" id="{D3B250A4-AAA1-4E82-8DE0-B662CA9BD3C8}"/>
                          </a:ext>
                        </a:extLst>
                      </p:cNvPr>
                      <p:cNvSpPr txBox="1">
                        <a:spLocks noChangeArrowheads="1"/>
                      </p:cNvSpPr>
                      <p:nvPr/>
                    </p:nvSpPr>
                    <p:spPr bwMode="auto">
                      <a:xfrm>
                        <a:off x="99060" y="137160"/>
                        <a:ext cx="494226" cy="3197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4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𝑍</m:t>
                                  </m:r>
                                </m:e>
                                <m:sub>
                                  <m: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𝑆</m:t>
                                  </m:r>
                                </m:sub>
                              </m:sSub>
                            </m:oMath>
                          </m:oMathPara>
                        </a14:m>
                        <a:endParaRPr kumimoji="0" lang="en-IN" sz="11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6" name="Text Box 2">
                        <a:extLst>
                          <a:ext uri="{FF2B5EF4-FFF2-40B4-BE49-F238E27FC236}">
                            <a16:creationId xmlns:a16="http://schemas.microsoft.com/office/drawing/2014/main" id="{D3B250A4-AAA1-4E82-8DE0-B662CA9BD3C8}"/>
                          </a:ext>
                        </a:extLst>
                      </p:cNvPr>
                      <p:cNvSpPr txBox="1">
                        <a:spLocks noRot="1" noChangeAspect="1" noMove="1" noResize="1" noEditPoints="1" noAdjustHandles="1" noChangeArrowheads="1" noChangeShapeType="1" noTextEdit="1"/>
                      </p:cNvSpPr>
                      <p:nvPr/>
                    </p:nvSpPr>
                    <p:spPr bwMode="auto">
                      <a:xfrm>
                        <a:off x="99060" y="137160"/>
                        <a:ext cx="494226" cy="319773"/>
                      </a:xfrm>
                      <a:prstGeom prst="rect">
                        <a:avLst/>
                      </a:prstGeom>
                      <a:blipFill>
                        <a:blip r:embed="rId8"/>
                        <a:stretch>
                          <a:fillRect/>
                        </a:stretch>
                      </a:blipFill>
                      <a:ln w="9525">
                        <a:noFill/>
                        <a:miter lim="800000"/>
                        <a:headEnd/>
                        <a:tailEnd/>
                      </a:ln>
                    </p:spPr>
                    <p:txBody>
                      <a:bodyPr/>
                      <a:lstStyle/>
                      <a:p>
                        <a:r>
                          <a:rPr lang="en-IN">
                            <a:noFill/>
                          </a:rPr>
                          <a:t> </a:t>
                        </a:r>
                      </a:p>
                    </p:txBody>
                  </p:sp>
                </mc:Fallback>
              </mc:AlternateContent>
              <p:sp>
                <p:nvSpPr>
                  <p:cNvPr id="27" name="Freeform: Shape 26">
                    <a:extLst>
                      <a:ext uri="{FF2B5EF4-FFF2-40B4-BE49-F238E27FC236}">
                        <a16:creationId xmlns:a16="http://schemas.microsoft.com/office/drawing/2014/main" id="{D2BF1F97-CE8F-4560-AA53-31FC95EF36B6}"/>
                      </a:ext>
                    </a:extLst>
                  </p:cNvPr>
                  <p:cNvSpPr/>
                  <p:nvPr/>
                </p:nvSpPr>
                <p:spPr>
                  <a:xfrm>
                    <a:off x="121920" y="45720"/>
                    <a:ext cx="838200" cy="68580"/>
                  </a:xfrm>
                  <a:custGeom>
                    <a:avLst/>
                    <a:gdLst>
                      <a:gd name="connsiteX0" fmla="*/ 0 w 838200"/>
                      <a:gd name="connsiteY0" fmla="*/ 53340 h 53340"/>
                      <a:gd name="connsiteX1" fmla="*/ 0 w 838200"/>
                      <a:gd name="connsiteY1" fmla="*/ 0 h 53340"/>
                      <a:gd name="connsiteX2" fmla="*/ 838200 w 838200"/>
                      <a:gd name="connsiteY2" fmla="*/ 0 h 53340"/>
                    </a:gdLst>
                    <a:ahLst/>
                    <a:cxnLst>
                      <a:cxn ang="0">
                        <a:pos x="connsiteX0" y="connsiteY0"/>
                      </a:cxn>
                      <a:cxn ang="0">
                        <a:pos x="connsiteX1" y="connsiteY1"/>
                      </a:cxn>
                      <a:cxn ang="0">
                        <a:pos x="connsiteX2" y="connsiteY2"/>
                      </a:cxn>
                    </a:cxnLst>
                    <a:rect l="l" t="t" r="r" b="b"/>
                    <a:pathLst>
                      <a:path w="838200" h="53340">
                        <a:moveTo>
                          <a:pt x="0" y="53340"/>
                        </a:moveTo>
                        <a:lnTo>
                          <a:pt x="0" y="0"/>
                        </a:lnTo>
                        <a:lnTo>
                          <a:pt x="838200" y="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9BB5532C-8A82-4057-B11D-16A43B8E5F59}"/>
                      </a:ext>
                    </a:extLst>
                  </p:cNvPr>
                  <p:cNvSpPr/>
                  <p:nvPr/>
                </p:nvSpPr>
                <p:spPr>
                  <a:xfrm>
                    <a:off x="1615440" y="38100"/>
                    <a:ext cx="724184" cy="129540"/>
                  </a:xfrm>
                  <a:custGeom>
                    <a:avLst/>
                    <a:gdLst>
                      <a:gd name="connsiteX0" fmla="*/ 0 w 449580"/>
                      <a:gd name="connsiteY0" fmla="*/ 0 h 91440"/>
                      <a:gd name="connsiteX1" fmla="*/ 449580 w 449580"/>
                      <a:gd name="connsiteY1" fmla="*/ 0 h 91440"/>
                      <a:gd name="connsiteX2" fmla="*/ 449580 w 449580"/>
                      <a:gd name="connsiteY2" fmla="*/ 91440 h 91440"/>
                    </a:gdLst>
                    <a:ahLst/>
                    <a:cxnLst>
                      <a:cxn ang="0">
                        <a:pos x="connsiteX0" y="connsiteY0"/>
                      </a:cxn>
                      <a:cxn ang="0">
                        <a:pos x="connsiteX1" y="connsiteY1"/>
                      </a:cxn>
                      <a:cxn ang="0">
                        <a:pos x="connsiteX2" y="connsiteY2"/>
                      </a:cxn>
                    </a:cxnLst>
                    <a:rect l="l" t="t" r="r" b="b"/>
                    <a:pathLst>
                      <a:path w="449580" h="91440">
                        <a:moveTo>
                          <a:pt x="0" y="0"/>
                        </a:moveTo>
                        <a:lnTo>
                          <a:pt x="449580" y="0"/>
                        </a:lnTo>
                        <a:lnTo>
                          <a:pt x="449580" y="9144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85B16723-B150-4540-BA64-DE5CFB2D5910}"/>
                      </a:ext>
                    </a:extLst>
                  </p:cNvPr>
                  <p:cNvSpPr/>
                  <p:nvPr/>
                </p:nvSpPr>
                <p:spPr>
                  <a:xfrm>
                    <a:off x="800100" y="594360"/>
                    <a:ext cx="960120" cy="167640"/>
                  </a:xfrm>
                  <a:custGeom>
                    <a:avLst/>
                    <a:gdLst>
                      <a:gd name="connsiteX0" fmla="*/ 121920 w 960120"/>
                      <a:gd name="connsiteY0" fmla="*/ 0 h 167640"/>
                      <a:gd name="connsiteX1" fmla="*/ 0 w 960120"/>
                      <a:gd name="connsiteY1" fmla="*/ 0 h 167640"/>
                      <a:gd name="connsiteX2" fmla="*/ 0 w 960120"/>
                      <a:gd name="connsiteY2" fmla="*/ 167640 h 167640"/>
                      <a:gd name="connsiteX3" fmla="*/ 960120 w 960120"/>
                      <a:gd name="connsiteY3" fmla="*/ 167640 h 167640"/>
                      <a:gd name="connsiteX4" fmla="*/ 960120 w 960120"/>
                      <a:gd name="connsiteY4" fmla="*/ 7620 h 167640"/>
                      <a:gd name="connsiteX5" fmla="*/ 792480 w 960120"/>
                      <a:gd name="connsiteY5" fmla="*/ 7620 h 167640"/>
                      <a:gd name="connsiteX0" fmla="*/ 152400 w 960120"/>
                      <a:gd name="connsiteY0" fmla="*/ 0 h 167640"/>
                      <a:gd name="connsiteX1" fmla="*/ 0 w 960120"/>
                      <a:gd name="connsiteY1" fmla="*/ 0 h 167640"/>
                      <a:gd name="connsiteX2" fmla="*/ 0 w 960120"/>
                      <a:gd name="connsiteY2" fmla="*/ 167640 h 167640"/>
                      <a:gd name="connsiteX3" fmla="*/ 960120 w 960120"/>
                      <a:gd name="connsiteY3" fmla="*/ 167640 h 167640"/>
                      <a:gd name="connsiteX4" fmla="*/ 960120 w 960120"/>
                      <a:gd name="connsiteY4" fmla="*/ 7620 h 167640"/>
                      <a:gd name="connsiteX5" fmla="*/ 792480 w 960120"/>
                      <a:gd name="connsiteY5" fmla="*/ 762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120" h="167640">
                        <a:moveTo>
                          <a:pt x="152400" y="0"/>
                        </a:moveTo>
                        <a:lnTo>
                          <a:pt x="0" y="0"/>
                        </a:lnTo>
                        <a:lnTo>
                          <a:pt x="0" y="167640"/>
                        </a:lnTo>
                        <a:lnTo>
                          <a:pt x="960120" y="167640"/>
                        </a:lnTo>
                        <a:lnTo>
                          <a:pt x="960120" y="7620"/>
                        </a:lnTo>
                        <a:lnTo>
                          <a:pt x="792480" y="762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nvGrpSpPr>
                  <p:cNvPr id="30" name="Group 29">
                    <a:extLst>
                      <a:ext uri="{FF2B5EF4-FFF2-40B4-BE49-F238E27FC236}">
                        <a16:creationId xmlns:a16="http://schemas.microsoft.com/office/drawing/2014/main" id="{C770BBB5-D67D-4D64-B48C-D913C98EF069}"/>
                      </a:ext>
                    </a:extLst>
                  </p:cNvPr>
                  <p:cNvGrpSpPr/>
                  <p:nvPr/>
                </p:nvGrpSpPr>
                <p:grpSpPr>
                  <a:xfrm>
                    <a:off x="57150" y="541020"/>
                    <a:ext cx="83820" cy="205740"/>
                    <a:chOff x="0" y="0"/>
                    <a:chExt cx="83820" cy="205740"/>
                  </a:xfrm>
                </p:grpSpPr>
                <p:sp>
                  <p:nvSpPr>
                    <p:cNvPr id="34" name="Freeform: Shape 33">
                      <a:extLst>
                        <a:ext uri="{FF2B5EF4-FFF2-40B4-BE49-F238E27FC236}">
                          <a16:creationId xmlns:a16="http://schemas.microsoft.com/office/drawing/2014/main" id="{97875B7F-43BF-40FC-B272-A4E99E3E99EE}"/>
                        </a:ext>
                      </a:extLst>
                    </p:cNvPr>
                    <p:cNvSpPr/>
                    <p:nvPr/>
                  </p:nvSpPr>
                  <p:spPr>
                    <a:xfrm>
                      <a:off x="49530" y="0"/>
                      <a:ext cx="0" cy="129540"/>
                    </a:xfrm>
                    <a:custGeom>
                      <a:avLst/>
                      <a:gdLst>
                        <a:gd name="connsiteX0" fmla="*/ 0 w 0"/>
                        <a:gd name="connsiteY0" fmla="*/ 0 h 129540"/>
                        <a:gd name="connsiteX1" fmla="*/ 0 w 0"/>
                        <a:gd name="connsiteY1" fmla="*/ 129540 h 129540"/>
                      </a:gdLst>
                      <a:ahLst/>
                      <a:cxnLst>
                        <a:cxn ang="0">
                          <a:pos x="connsiteX0" y="connsiteY0"/>
                        </a:cxn>
                        <a:cxn ang="0">
                          <a:pos x="connsiteX1" y="connsiteY1"/>
                        </a:cxn>
                      </a:cxnLst>
                      <a:rect l="l" t="t" r="r" b="b"/>
                      <a:pathLst>
                        <a:path h="129540">
                          <a:moveTo>
                            <a:pt x="0" y="0"/>
                          </a:moveTo>
                          <a:lnTo>
                            <a:pt x="0" y="12954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35" name="Isosceles Triangle 34">
                      <a:extLst>
                        <a:ext uri="{FF2B5EF4-FFF2-40B4-BE49-F238E27FC236}">
                          <a16:creationId xmlns:a16="http://schemas.microsoft.com/office/drawing/2014/main" id="{477ACB54-3F27-44F6-B44B-1F3E976B177F}"/>
                        </a:ext>
                      </a:extLst>
                    </p:cNvPr>
                    <p:cNvSpPr/>
                    <p:nvPr/>
                  </p:nvSpPr>
                  <p:spPr>
                    <a:xfrm flipV="1">
                      <a:off x="0" y="137160"/>
                      <a:ext cx="83820" cy="68580"/>
                    </a:xfrm>
                    <a:prstGeom prst="triangle">
                      <a:avLst/>
                    </a:prstGeom>
                    <a:solidFill>
                      <a:srgbClr val="3494BA"/>
                    </a:solid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grpSp>
                <p:nvGrpSpPr>
                  <p:cNvPr id="31" name="Group 30">
                    <a:extLst>
                      <a:ext uri="{FF2B5EF4-FFF2-40B4-BE49-F238E27FC236}">
                        <a16:creationId xmlns:a16="http://schemas.microsoft.com/office/drawing/2014/main" id="{8AAA40D1-F469-4873-8B66-3A343128250F}"/>
                      </a:ext>
                    </a:extLst>
                  </p:cNvPr>
                  <p:cNvGrpSpPr/>
                  <p:nvPr/>
                </p:nvGrpSpPr>
                <p:grpSpPr>
                  <a:xfrm>
                    <a:off x="1215390" y="762000"/>
                    <a:ext cx="83820" cy="205740"/>
                    <a:chOff x="0" y="0"/>
                    <a:chExt cx="83820" cy="205740"/>
                  </a:xfrm>
                </p:grpSpPr>
                <p:sp>
                  <p:nvSpPr>
                    <p:cNvPr id="32" name="Freeform: Shape 31">
                      <a:extLst>
                        <a:ext uri="{FF2B5EF4-FFF2-40B4-BE49-F238E27FC236}">
                          <a16:creationId xmlns:a16="http://schemas.microsoft.com/office/drawing/2014/main" id="{0D6C6718-FDC3-4663-81FF-A3E067D0FE2A}"/>
                        </a:ext>
                      </a:extLst>
                    </p:cNvPr>
                    <p:cNvSpPr/>
                    <p:nvPr/>
                  </p:nvSpPr>
                  <p:spPr>
                    <a:xfrm>
                      <a:off x="49530" y="0"/>
                      <a:ext cx="0" cy="129540"/>
                    </a:xfrm>
                    <a:custGeom>
                      <a:avLst/>
                      <a:gdLst>
                        <a:gd name="connsiteX0" fmla="*/ 0 w 0"/>
                        <a:gd name="connsiteY0" fmla="*/ 0 h 129540"/>
                        <a:gd name="connsiteX1" fmla="*/ 0 w 0"/>
                        <a:gd name="connsiteY1" fmla="*/ 129540 h 129540"/>
                      </a:gdLst>
                      <a:ahLst/>
                      <a:cxnLst>
                        <a:cxn ang="0">
                          <a:pos x="connsiteX0" y="connsiteY0"/>
                        </a:cxn>
                        <a:cxn ang="0">
                          <a:pos x="connsiteX1" y="connsiteY1"/>
                        </a:cxn>
                      </a:cxnLst>
                      <a:rect l="l" t="t" r="r" b="b"/>
                      <a:pathLst>
                        <a:path h="129540">
                          <a:moveTo>
                            <a:pt x="0" y="0"/>
                          </a:moveTo>
                          <a:lnTo>
                            <a:pt x="0" y="129540"/>
                          </a:lnTo>
                        </a:path>
                      </a:pathLst>
                    </a:custGeom>
                    <a:no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33" name="Isosceles Triangle 32">
                      <a:extLst>
                        <a:ext uri="{FF2B5EF4-FFF2-40B4-BE49-F238E27FC236}">
                          <a16:creationId xmlns:a16="http://schemas.microsoft.com/office/drawing/2014/main" id="{F9314AC3-7476-44EE-AC36-929EECDBAEC1}"/>
                        </a:ext>
                      </a:extLst>
                    </p:cNvPr>
                    <p:cNvSpPr/>
                    <p:nvPr/>
                  </p:nvSpPr>
                  <p:spPr>
                    <a:xfrm flipV="1">
                      <a:off x="0" y="137160"/>
                      <a:ext cx="83820" cy="68580"/>
                    </a:xfrm>
                    <a:prstGeom prst="triangle">
                      <a:avLst/>
                    </a:prstGeom>
                    <a:solidFill>
                      <a:srgbClr val="3494BA"/>
                    </a:solid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grpSp>
            <mc:AlternateContent xmlns:mc="http://schemas.openxmlformats.org/markup-compatibility/2006" xmlns:a14="http://schemas.microsoft.com/office/drawing/2010/main">
              <mc:Choice Requires="a14">
                <p:sp>
                  <p:nvSpPr>
                    <p:cNvPr id="19" name="Text Box 2">
                      <a:extLst>
                        <a:ext uri="{FF2B5EF4-FFF2-40B4-BE49-F238E27FC236}">
                          <a16:creationId xmlns:a16="http://schemas.microsoft.com/office/drawing/2014/main" id="{0174E3E8-BA98-43C1-8B1B-3D60C7374B68}"/>
                        </a:ext>
                      </a:extLst>
                    </p:cNvPr>
                    <p:cNvSpPr txBox="1">
                      <a:spLocks noChangeArrowheads="1"/>
                    </p:cNvSpPr>
                    <p:nvPr/>
                  </p:nvSpPr>
                  <p:spPr bwMode="auto">
                    <a:xfrm>
                      <a:off x="152400" y="0"/>
                      <a:ext cx="494226" cy="3197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4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m:rPr>
                                    <m:sty m:val="p"/>
                                  </m:rPr>
                                  <a:rPr kumimoji="0" lang="en-IN" sz="1100" b="0" i="0"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Γ</m:t>
                                </m:r>
                              </m:e>
                              <m:sub>
                                <m: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𝑆</m:t>
                                </m:r>
                              </m:sub>
                            </m:sSub>
                          </m:oMath>
                        </m:oMathPara>
                      </a14:m>
                      <a:endParaRPr kumimoji="0" lang="en-IN" sz="11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9" name="Text Box 2">
                      <a:extLst>
                        <a:ext uri="{FF2B5EF4-FFF2-40B4-BE49-F238E27FC236}">
                          <a16:creationId xmlns:a16="http://schemas.microsoft.com/office/drawing/2014/main" id="{0174E3E8-BA98-43C1-8B1B-3D60C7374B68}"/>
                        </a:ext>
                      </a:extLst>
                    </p:cNvPr>
                    <p:cNvSpPr txBox="1">
                      <a:spLocks noRot="1" noChangeAspect="1" noMove="1" noResize="1" noEditPoints="1" noAdjustHandles="1" noChangeArrowheads="1" noChangeShapeType="1" noTextEdit="1"/>
                    </p:cNvSpPr>
                    <p:nvPr/>
                  </p:nvSpPr>
                  <p:spPr bwMode="auto">
                    <a:xfrm>
                      <a:off x="152400" y="0"/>
                      <a:ext cx="494226" cy="319773"/>
                    </a:xfrm>
                    <a:prstGeom prst="rect">
                      <a:avLst/>
                    </a:prstGeom>
                    <a:blipFill>
                      <a:blip r:embed="rId9"/>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0" name="Text Box 2">
                      <a:extLst>
                        <a:ext uri="{FF2B5EF4-FFF2-40B4-BE49-F238E27FC236}">
                          <a16:creationId xmlns:a16="http://schemas.microsoft.com/office/drawing/2014/main" id="{C121D0BA-F960-4D76-B6FD-FE3A22A8355F}"/>
                        </a:ext>
                      </a:extLst>
                    </p:cNvPr>
                    <p:cNvSpPr txBox="1">
                      <a:spLocks noChangeArrowheads="1"/>
                    </p:cNvSpPr>
                    <p:nvPr/>
                  </p:nvSpPr>
                  <p:spPr bwMode="auto">
                    <a:xfrm>
                      <a:off x="1973580" y="0"/>
                      <a:ext cx="494226" cy="3197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4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m:rPr>
                                    <m:sty m:val="p"/>
                                  </m:rPr>
                                  <a:rPr kumimoji="0" lang="en-IN" sz="1100" b="0" i="0"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Γ</m:t>
                                </m:r>
                              </m:e>
                              <m:sub>
                                <m: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𝐿</m:t>
                                </m:r>
                              </m:sub>
                            </m:sSub>
                          </m:oMath>
                        </m:oMathPara>
                      </a14:m>
                      <a:endParaRPr kumimoji="0" lang="en-IN" sz="11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0" name="Text Box 2">
                      <a:extLst>
                        <a:ext uri="{FF2B5EF4-FFF2-40B4-BE49-F238E27FC236}">
                          <a16:creationId xmlns:a16="http://schemas.microsoft.com/office/drawing/2014/main" id="{C121D0BA-F960-4D76-B6FD-FE3A22A8355F}"/>
                        </a:ext>
                      </a:extLst>
                    </p:cNvPr>
                    <p:cNvSpPr txBox="1">
                      <a:spLocks noRot="1" noChangeAspect="1" noMove="1" noResize="1" noEditPoints="1" noAdjustHandles="1" noChangeArrowheads="1" noChangeShapeType="1" noTextEdit="1"/>
                    </p:cNvSpPr>
                    <p:nvPr/>
                  </p:nvSpPr>
                  <p:spPr bwMode="auto">
                    <a:xfrm>
                      <a:off x="1973580" y="0"/>
                      <a:ext cx="494226" cy="319773"/>
                    </a:xfrm>
                    <a:prstGeom prst="rect">
                      <a:avLst/>
                    </a:prstGeom>
                    <a:blipFill>
                      <a:blip r:embed="rId10"/>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1" name="Text Box 2">
                      <a:extLst>
                        <a:ext uri="{FF2B5EF4-FFF2-40B4-BE49-F238E27FC236}">
                          <a16:creationId xmlns:a16="http://schemas.microsoft.com/office/drawing/2014/main" id="{9706AA4E-E2E9-48BF-A44F-FB32559ACB44}"/>
                        </a:ext>
                      </a:extLst>
                    </p:cNvPr>
                    <p:cNvSpPr txBox="1">
                      <a:spLocks noChangeArrowheads="1"/>
                    </p:cNvSpPr>
                    <p:nvPr/>
                  </p:nvSpPr>
                  <p:spPr bwMode="auto">
                    <a:xfrm>
                      <a:off x="548640" y="167640"/>
                      <a:ext cx="494030" cy="31940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4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m:rPr>
                                    <m:sty m:val="p"/>
                                  </m:rPr>
                                  <a:rPr kumimoji="0" lang="en-IN" sz="1100" b="0" i="0"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Γ</m:t>
                                </m:r>
                              </m:e>
                              <m:sub>
                                <m: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𝑖𝑛</m:t>
                                </m:r>
                              </m:sub>
                            </m:sSub>
                          </m:oMath>
                        </m:oMathPara>
                      </a14:m>
                      <a:endParaRPr kumimoji="0" lang="en-IN" sz="11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1" name="Text Box 2">
                      <a:extLst>
                        <a:ext uri="{FF2B5EF4-FFF2-40B4-BE49-F238E27FC236}">
                          <a16:creationId xmlns:a16="http://schemas.microsoft.com/office/drawing/2014/main" id="{9706AA4E-E2E9-48BF-A44F-FB32559ACB44}"/>
                        </a:ext>
                      </a:extLst>
                    </p:cNvPr>
                    <p:cNvSpPr txBox="1">
                      <a:spLocks noRot="1" noChangeAspect="1" noMove="1" noResize="1" noEditPoints="1" noAdjustHandles="1" noChangeArrowheads="1" noChangeShapeType="1" noTextEdit="1"/>
                    </p:cNvSpPr>
                    <p:nvPr/>
                  </p:nvSpPr>
                  <p:spPr bwMode="auto">
                    <a:xfrm>
                      <a:off x="548640" y="167640"/>
                      <a:ext cx="494030" cy="319405"/>
                    </a:xfrm>
                    <a:prstGeom prst="rect">
                      <a:avLst/>
                    </a:prstGeom>
                    <a:blipFill>
                      <a:blip r:embed="rId11"/>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2" name="Text Box 2">
                      <a:extLst>
                        <a:ext uri="{FF2B5EF4-FFF2-40B4-BE49-F238E27FC236}">
                          <a16:creationId xmlns:a16="http://schemas.microsoft.com/office/drawing/2014/main" id="{7574F65A-9B06-4256-A022-933EC1C85C1A}"/>
                        </a:ext>
                      </a:extLst>
                    </p:cNvPr>
                    <p:cNvSpPr txBox="1">
                      <a:spLocks noChangeArrowheads="1"/>
                    </p:cNvSpPr>
                    <p:nvPr/>
                  </p:nvSpPr>
                  <p:spPr bwMode="auto">
                    <a:xfrm>
                      <a:off x="1652210" y="175260"/>
                      <a:ext cx="494030" cy="31940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4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m:rPr>
                                    <m:sty m:val="p"/>
                                  </m:rPr>
                                  <a:rPr kumimoji="0" lang="en-IN" sz="1100" b="0" i="0"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Γ</m:t>
                                </m:r>
                              </m:e>
                              <m:sub>
                                <m:r>
                                  <a:rPr kumimoji="0" lang="en-IN" sz="1100" b="0" i="1" u="none" strike="noStrike" kern="0" cap="none" spc="0" normalizeH="0" baseline="0" noProof="0">
                                    <a:ln>
                                      <a:noFill/>
                                    </a:ln>
                                    <a:solidFill>
                                      <a:sysClr val="windowText" lastClr="000000"/>
                                    </a:solidFill>
                                    <a:effectLst/>
                                    <a:uLnTx/>
                                    <a:uFillTx/>
                                    <a:latin typeface="Cambria Math" panose="02040503050406030204" pitchFamily="18" charset="0"/>
                                    <a:ea typeface="Arial" panose="020B0604020202020204" pitchFamily="34" charset="0"/>
                                    <a:cs typeface="Times New Roman" panose="02020603050405020304" pitchFamily="18" charset="0"/>
                                  </a:rPr>
                                  <m:t>𝑜𝑢𝑡</m:t>
                                </m:r>
                              </m:sub>
                            </m:sSub>
                          </m:oMath>
                        </m:oMathPara>
                      </a14:m>
                      <a:endParaRPr kumimoji="0" lang="en-IN"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Text Box 2">
                      <a:extLst>
                        <a:ext uri="{FF2B5EF4-FFF2-40B4-BE49-F238E27FC236}">
                          <a16:creationId xmlns:a16="http://schemas.microsoft.com/office/drawing/2014/main" id="{7574F65A-9B06-4256-A022-933EC1C85C1A}"/>
                        </a:ext>
                      </a:extLst>
                    </p:cNvPr>
                    <p:cNvSpPr txBox="1">
                      <a:spLocks noRot="1" noChangeAspect="1" noMove="1" noResize="1" noEditPoints="1" noAdjustHandles="1" noChangeArrowheads="1" noChangeShapeType="1" noTextEdit="1"/>
                    </p:cNvSpPr>
                    <p:nvPr/>
                  </p:nvSpPr>
                  <p:spPr bwMode="auto">
                    <a:xfrm>
                      <a:off x="1652210" y="175260"/>
                      <a:ext cx="494030" cy="319405"/>
                    </a:xfrm>
                    <a:prstGeom prst="rect">
                      <a:avLst/>
                    </a:prstGeom>
                    <a:blipFill>
                      <a:blip r:embed="rId12"/>
                      <a:stretch>
                        <a:fillRect/>
                      </a:stretch>
                    </a:blipFill>
                    <a:ln w="9525">
                      <a:noFill/>
                      <a:miter lim="800000"/>
                      <a:headEnd/>
                      <a:tailEnd/>
                    </a:ln>
                  </p:spPr>
                  <p:txBody>
                    <a:bodyPr/>
                    <a:lstStyle/>
                    <a:p>
                      <a:r>
                        <a:rPr lang="en-IN">
                          <a:noFill/>
                        </a:rPr>
                        <a:t> </a:t>
                      </a:r>
                    </a:p>
                  </p:txBody>
                </p:sp>
              </mc:Fallback>
            </mc:AlternateContent>
          </p:grpSp>
          <p:grpSp>
            <p:nvGrpSpPr>
              <p:cNvPr id="12" name="Group 11">
                <a:extLst>
                  <a:ext uri="{FF2B5EF4-FFF2-40B4-BE49-F238E27FC236}">
                    <a16:creationId xmlns:a16="http://schemas.microsoft.com/office/drawing/2014/main" id="{4B860E9B-EDA3-459C-8E06-E1FB80AFC0EB}"/>
                  </a:ext>
                </a:extLst>
              </p:cNvPr>
              <p:cNvGrpSpPr/>
              <p:nvPr/>
            </p:nvGrpSpPr>
            <p:grpSpPr>
              <a:xfrm>
                <a:off x="434340" y="114300"/>
                <a:ext cx="469704" cy="464820"/>
                <a:chOff x="0" y="0"/>
                <a:chExt cx="469704" cy="464820"/>
              </a:xfrm>
            </p:grpSpPr>
            <p:sp>
              <p:nvSpPr>
                <p:cNvPr id="16" name="Arrow: Curved Left 15">
                  <a:extLst>
                    <a:ext uri="{FF2B5EF4-FFF2-40B4-BE49-F238E27FC236}">
                      <a16:creationId xmlns:a16="http://schemas.microsoft.com/office/drawing/2014/main" id="{5560E5F9-5D81-406F-A35D-D651BF62B023}"/>
                    </a:ext>
                  </a:extLst>
                </p:cNvPr>
                <p:cNvSpPr/>
                <p:nvPr/>
              </p:nvSpPr>
              <p:spPr>
                <a:xfrm>
                  <a:off x="262890" y="0"/>
                  <a:ext cx="206814" cy="464820"/>
                </a:xfrm>
                <a:prstGeom prst="curvedLeftArrow">
                  <a:avLst/>
                </a:prstGeom>
                <a:solidFill>
                  <a:srgbClr val="3494BA"/>
                </a:solid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17" name="Arrow: Curved Left 16">
                  <a:extLst>
                    <a:ext uri="{FF2B5EF4-FFF2-40B4-BE49-F238E27FC236}">
                      <a16:creationId xmlns:a16="http://schemas.microsoft.com/office/drawing/2014/main" id="{FFCFE4CB-4095-49C5-BD8F-A92AB9CBC49B}"/>
                    </a:ext>
                  </a:extLst>
                </p:cNvPr>
                <p:cNvSpPr/>
                <p:nvPr/>
              </p:nvSpPr>
              <p:spPr>
                <a:xfrm flipH="1">
                  <a:off x="0" y="0"/>
                  <a:ext cx="206814" cy="464820"/>
                </a:xfrm>
                <a:prstGeom prst="curvedLeftArrow">
                  <a:avLst/>
                </a:prstGeom>
                <a:solidFill>
                  <a:srgbClr val="3494BA"/>
                </a:solid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grpSp>
            <p:nvGrpSpPr>
              <p:cNvPr id="13" name="Group 12">
                <a:extLst>
                  <a:ext uri="{FF2B5EF4-FFF2-40B4-BE49-F238E27FC236}">
                    <a16:creationId xmlns:a16="http://schemas.microsoft.com/office/drawing/2014/main" id="{17117858-46EF-468B-83E7-FB3EECA8BC55}"/>
                  </a:ext>
                </a:extLst>
              </p:cNvPr>
              <p:cNvGrpSpPr/>
              <p:nvPr/>
            </p:nvGrpSpPr>
            <p:grpSpPr>
              <a:xfrm>
                <a:off x="1714500" y="114300"/>
                <a:ext cx="469704" cy="464820"/>
                <a:chOff x="0" y="0"/>
                <a:chExt cx="469704" cy="464820"/>
              </a:xfrm>
            </p:grpSpPr>
            <p:sp>
              <p:nvSpPr>
                <p:cNvPr id="14" name="Arrow: Curved Left 13">
                  <a:extLst>
                    <a:ext uri="{FF2B5EF4-FFF2-40B4-BE49-F238E27FC236}">
                      <a16:creationId xmlns:a16="http://schemas.microsoft.com/office/drawing/2014/main" id="{30D283CC-3F00-408A-8A9B-720031248D4C}"/>
                    </a:ext>
                  </a:extLst>
                </p:cNvPr>
                <p:cNvSpPr/>
                <p:nvPr/>
              </p:nvSpPr>
              <p:spPr>
                <a:xfrm>
                  <a:off x="262890" y="0"/>
                  <a:ext cx="206814" cy="464820"/>
                </a:xfrm>
                <a:prstGeom prst="curvedLeftArrow">
                  <a:avLst/>
                </a:prstGeom>
                <a:solidFill>
                  <a:srgbClr val="3494BA"/>
                </a:solid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sp>
              <p:nvSpPr>
                <p:cNvPr id="15" name="Arrow: Curved Left 14">
                  <a:extLst>
                    <a:ext uri="{FF2B5EF4-FFF2-40B4-BE49-F238E27FC236}">
                      <a16:creationId xmlns:a16="http://schemas.microsoft.com/office/drawing/2014/main" id="{B59BEBFF-ADD1-4C75-B8BF-814227B9A597}"/>
                    </a:ext>
                  </a:extLst>
                </p:cNvPr>
                <p:cNvSpPr/>
                <p:nvPr/>
              </p:nvSpPr>
              <p:spPr>
                <a:xfrm flipH="1">
                  <a:off x="0" y="0"/>
                  <a:ext cx="206814" cy="464820"/>
                </a:xfrm>
                <a:prstGeom prst="curvedLeftArrow">
                  <a:avLst/>
                </a:prstGeom>
                <a:solidFill>
                  <a:srgbClr val="3494BA"/>
                </a:solidFill>
                <a:ln w="12700" cap="flat" cmpd="sng" algn="ctr">
                  <a:solidFill>
                    <a:srgbClr val="3494BA">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 lastClr="FFFFFF"/>
                    </a:solidFill>
                    <a:effectLst/>
                    <a:uLnTx/>
                    <a:uFillTx/>
                    <a:latin typeface="Arial" panose="020B0604020202020204"/>
                    <a:ea typeface="+mn-ea"/>
                    <a:cs typeface="+mn-cs"/>
                  </a:endParaRPr>
                </a:p>
              </p:txBody>
            </p:sp>
          </p:grpSp>
        </p:grpSp>
        <p:sp>
          <p:nvSpPr>
            <p:cNvPr id="74" name="Rectangle 73">
              <a:extLst>
                <a:ext uri="{FF2B5EF4-FFF2-40B4-BE49-F238E27FC236}">
                  <a16:creationId xmlns:a16="http://schemas.microsoft.com/office/drawing/2014/main" id="{2911A24E-2B06-4429-AD95-10E15B61AC02}"/>
                </a:ext>
              </a:extLst>
            </p:cNvPr>
            <p:cNvSpPr/>
            <p:nvPr/>
          </p:nvSpPr>
          <p:spPr>
            <a:xfrm>
              <a:off x="908613" y="2731602"/>
              <a:ext cx="2802253" cy="13787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1628609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BCC0-D6F3-48C1-A1CB-911A195E98DC}"/>
              </a:ext>
            </a:extLst>
          </p:cNvPr>
          <p:cNvSpPr>
            <a:spLocks noGrp="1"/>
          </p:cNvSpPr>
          <p:nvPr>
            <p:ph type="title"/>
          </p:nvPr>
        </p:nvSpPr>
        <p:spPr/>
        <p:txBody>
          <a:bodyPr/>
          <a:lstStyle/>
          <a:p>
            <a:r>
              <a:rPr lang="en-IN" dirty="0"/>
              <a:t>N-port Network</a:t>
            </a:r>
          </a:p>
        </p:txBody>
      </p:sp>
      <p:sp>
        <p:nvSpPr>
          <p:cNvPr id="3" name="Date Placeholder 2">
            <a:extLst>
              <a:ext uri="{FF2B5EF4-FFF2-40B4-BE49-F238E27FC236}">
                <a16:creationId xmlns:a16="http://schemas.microsoft.com/office/drawing/2014/main" id="{EB9761D0-7A99-44C7-B563-48E09452E45F}"/>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E0A7B16D-BB8B-4613-9719-C1A9D8454B45}"/>
              </a:ext>
            </a:extLst>
          </p:cNvPr>
          <p:cNvSpPr>
            <a:spLocks noGrp="1"/>
          </p:cNvSpPr>
          <p:nvPr>
            <p:ph type="sldNum" sz="quarter" idx="12"/>
          </p:nvPr>
        </p:nvSpPr>
        <p:spPr/>
        <p:txBody>
          <a:bodyPr/>
          <a:lstStyle/>
          <a:p>
            <a:fld id="{2495F090-CA2D-44FF-B42B-1156B48CA943}" type="slidenum">
              <a:rPr lang="en-IN" smtClean="0"/>
              <a:t>74</a:t>
            </a:fld>
            <a:endParaRPr lang="en-IN"/>
          </a:p>
        </p:txBody>
      </p:sp>
      <p:grpSp>
        <p:nvGrpSpPr>
          <p:cNvPr id="6" name="Group 5">
            <a:extLst>
              <a:ext uri="{FF2B5EF4-FFF2-40B4-BE49-F238E27FC236}">
                <a16:creationId xmlns:a16="http://schemas.microsoft.com/office/drawing/2014/main" id="{6CBA0B77-333C-4B1D-BD1A-8D72A156D51E}"/>
              </a:ext>
            </a:extLst>
          </p:cNvPr>
          <p:cNvGrpSpPr/>
          <p:nvPr/>
        </p:nvGrpSpPr>
        <p:grpSpPr>
          <a:xfrm>
            <a:off x="798112" y="886398"/>
            <a:ext cx="3552825" cy="3048000"/>
            <a:chOff x="0" y="0"/>
            <a:chExt cx="3552825" cy="3048000"/>
          </a:xfrm>
        </p:grpSpPr>
        <p:grpSp>
          <p:nvGrpSpPr>
            <p:cNvPr id="8" name="Group 7">
              <a:extLst>
                <a:ext uri="{FF2B5EF4-FFF2-40B4-BE49-F238E27FC236}">
                  <a16:creationId xmlns:a16="http://schemas.microsoft.com/office/drawing/2014/main" id="{936243B5-C16E-4E4A-85A0-BBB28D8FE0F3}"/>
                </a:ext>
              </a:extLst>
            </p:cNvPr>
            <p:cNvGrpSpPr/>
            <p:nvPr/>
          </p:nvGrpSpPr>
          <p:grpSpPr>
            <a:xfrm>
              <a:off x="57150" y="76200"/>
              <a:ext cx="3395001" cy="2477770"/>
              <a:chOff x="0" y="0"/>
              <a:chExt cx="3395001" cy="2477770"/>
            </a:xfrm>
          </p:grpSpPr>
          <p:grpSp>
            <p:nvGrpSpPr>
              <p:cNvPr id="10" name="Group 9">
                <a:extLst>
                  <a:ext uri="{FF2B5EF4-FFF2-40B4-BE49-F238E27FC236}">
                    <a16:creationId xmlns:a16="http://schemas.microsoft.com/office/drawing/2014/main" id="{00F39EB8-8C99-4106-ABE6-D4437A5FB7C5}"/>
                  </a:ext>
                </a:extLst>
              </p:cNvPr>
              <p:cNvGrpSpPr/>
              <p:nvPr/>
            </p:nvGrpSpPr>
            <p:grpSpPr>
              <a:xfrm>
                <a:off x="76200" y="0"/>
                <a:ext cx="3318801" cy="2477770"/>
                <a:chOff x="0" y="0"/>
                <a:chExt cx="3318801" cy="2477770"/>
              </a:xfrm>
            </p:grpSpPr>
            <p:grpSp>
              <p:nvGrpSpPr>
                <p:cNvPr id="16" name="Group 15">
                  <a:extLst>
                    <a:ext uri="{FF2B5EF4-FFF2-40B4-BE49-F238E27FC236}">
                      <a16:creationId xmlns:a16="http://schemas.microsoft.com/office/drawing/2014/main" id="{9FD9EF61-B52D-460E-987D-033306C190EA}"/>
                    </a:ext>
                  </a:extLst>
                </p:cNvPr>
                <p:cNvGrpSpPr/>
                <p:nvPr/>
              </p:nvGrpSpPr>
              <p:grpSpPr>
                <a:xfrm>
                  <a:off x="554038" y="495300"/>
                  <a:ext cx="2247900" cy="1982470"/>
                  <a:chOff x="0" y="0"/>
                  <a:chExt cx="2247900" cy="1982470"/>
                </a:xfrm>
              </p:grpSpPr>
              <p:grpSp>
                <p:nvGrpSpPr>
                  <p:cNvPr id="35" name="Group 34">
                    <a:extLst>
                      <a:ext uri="{FF2B5EF4-FFF2-40B4-BE49-F238E27FC236}">
                        <a16:creationId xmlns:a16="http://schemas.microsoft.com/office/drawing/2014/main" id="{0D24510C-C385-4599-863C-07FFFD578809}"/>
                      </a:ext>
                    </a:extLst>
                  </p:cNvPr>
                  <p:cNvGrpSpPr/>
                  <p:nvPr/>
                </p:nvGrpSpPr>
                <p:grpSpPr>
                  <a:xfrm>
                    <a:off x="0" y="0"/>
                    <a:ext cx="2247900" cy="1982470"/>
                    <a:chOff x="0" y="0"/>
                    <a:chExt cx="2247900" cy="1982470"/>
                  </a:xfrm>
                </p:grpSpPr>
                <p:grpSp>
                  <p:nvGrpSpPr>
                    <p:cNvPr id="42" name="Group 41">
                      <a:extLst>
                        <a:ext uri="{FF2B5EF4-FFF2-40B4-BE49-F238E27FC236}">
                          <a16:creationId xmlns:a16="http://schemas.microsoft.com/office/drawing/2014/main" id="{2E19F423-7092-4B33-86F0-FED617629739}"/>
                        </a:ext>
                      </a:extLst>
                    </p:cNvPr>
                    <p:cNvGrpSpPr/>
                    <p:nvPr/>
                  </p:nvGrpSpPr>
                  <p:grpSpPr>
                    <a:xfrm>
                      <a:off x="0" y="0"/>
                      <a:ext cx="2247900" cy="1694185"/>
                      <a:chOff x="0" y="0"/>
                      <a:chExt cx="2247900" cy="1694185"/>
                    </a:xfrm>
                  </p:grpSpPr>
                  <p:sp>
                    <p:nvSpPr>
                      <p:cNvPr id="48" name="Freeform 15652">
                        <a:extLst>
                          <a:ext uri="{FF2B5EF4-FFF2-40B4-BE49-F238E27FC236}">
                            <a16:creationId xmlns:a16="http://schemas.microsoft.com/office/drawing/2014/main" id="{2F9D1757-0058-43A1-9E03-03D988BF391E}"/>
                          </a:ext>
                        </a:extLst>
                      </p:cNvPr>
                      <p:cNvSpPr/>
                      <p:nvPr/>
                    </p:nvSpPr>
                    <p:spPr>
                      <a:xfrm>
                        <a:off x="247650" y="276225"/>
                        <a:ext cx="1597311" cy="1417960"/>
                      </a:xfrm>
                      <a:custGeom>
                        <a:avLst/>
                        <a:gdLst>
                          <a:gd name="connsiteX0" fmla="*/ 128345 w 1597311"/>
                          <a:gd name="connsiteY0" fmla="*/ 524041 h 1417960"/>
                          <a:gd name="connsiteX1" fmla="*/ 242645 w 1597311"/>
                          <a:gd name="connsiteY1" fmla="*/ 352591 h 1417960"/>
                          <a:gd name="connsiteX2" fmla="*/ 252170 w 1597311"/>
                          <a:gd name="connsiteY2" fmla="*/ 162091 h 1417960"/>
                          <a:gd name="connsiteX3" fmla="*/ 366470 w 1597311"/>
                          <a:gd name="connsiteY3" fmla="*/ 66841 h 1417960"/>
                          <a:gd name="connsiteX4" fmla="*/ 737945 w 1597311"/>
                          <a:gd name="connsiteY4" fmla="*/ 166 h 1417960"/>
                          <a:gd name="connsiteX5" fmla="*/ 899870 w 1597311"/>
                          <a:gd name="connsiteY5" fmla="*/ 85891 h 1417960"/>
                          <a:gd name="connsiteX6" fmla="*/ 1118945 w 1597311"/>
                          <a:gd name="connsiteY6" fmla="*/ 143041 h 1417960"/>
                          <a:gd name="connsiteX7" fmla="*/ 1347545 w 1597311"/>
                          <a:gd name="connsiteY7" fmla="*/ 181141 h 1417960"/>
                          <a:gd name="connsiteX8" fmla="*/ 1433270 w 1597311"/>
                          <a:gd name="connsiteY8" fmla="*/ 400216 h 1417960"/>
                          <a:gd name="connsiteX9" fmla="*/ 1423745 w 1597311"/>
                          <a:gd name="connsiteY9" fmla="*/ 533566 h 1417960"/>
                          <a:gd name="connsiteX10" fmla="*/ 1490420 w 1597311"/>
                          <a:gd name="connsiteY10" fmla="*/ 762166 h 1417960"/>
                          <a:gd name="connsiteX11" fmla="*/ 1595195 w 1597311"/>
                          <a:gd name="connsiteY11" fmla="*/ 895516 h 1417960"/>
                          <a:gd name="connsiteX12" fmla="*/ 1547570 w 1597311"/>
                          <a:gd name="connsiteY12" fmla="*/ 1086016 h 1417960"/>
                          <a:gd name="connsiteX13" fmla="*/ 1395170 w 1597311"/>
                          <a:gd name="connsiteY13" fmla="*/ 1181266 h 1417960"/>
                          <a:gd name="connsiteX14" fmla="*/ 1299920 w 1597311"/>
                          <a:gd name="connsiteY14" fmla="*/ 1105066 h 1417960"/>
                          <a:gd name="connsiteX15" fmla="*/ 1176095 w 1597311"/>
                          <a:gd name="connsiteY15" fmla="*/ 1086016 h 1417960"/>
                          <a:gd name="connsiteX16" fmla="*/ 937970 w 1597311"/>
                          <a:gd name="connsiteY16" fmla="*/ 1257466 h 1417960"/>
                          <a:gd name="connsiteX17" fmla="*/ 718895 w 1597311"/>
                          <a:gd name="connsiteY17" fmla="*/ 1409866 h 1417960"/>
                          <a:gd name="connsiteX18" fmla="*/ 480770 w 1597311"/>
                          <a:gd name="connsiteY18" fmla="*/ 1381291 h 1417960"/>
                          <a:gd name="connsiteX19" fmla="*/ 242645 w 1597311"/>
                          <a:gd name="connsiteY19" fmla="*/ 1247941 h 1417960"/>
                          <a:gd name="connsiteX20" fmla="*/ 166445 w 1597311"/>
                          <a:gd name="connsiteY20" fmla="*/ 1095541 h 1417960"/>
                          <a:gd name="connsiteX21" fmla="*/ 4520 w 1597311"/>
                          <a:gd name="connsiteY21" fmla="*/ 895516 h 1417960"/>
                          <a:gd name="connsiteX22" fmla="*/ 52145 w 1597311"/>
                          <a:gd name="connsiteY22" fmla="*/ 695491 h 1417960"/>
                          <a:gd name="connsiteX23" fmla="*/ 128345 w 1597311"/>
                          <a:gd name="connsiteY23" fmla="*/ 524041 h 141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311" h="1417960">
                            <a:moveTo>
                              <a:pt x="128345" y="524041"/>
                            </a:moveTo>
                            <a:cubicBezTo>
                              <a:pt x="160095" y="466891"/>
                              <a:pt x="222008" y="412916"/>
                              <a:pt x="242645" y="352591"/>
                            </a:cubicBezTo>
                            <a:cubicBezTo>
                              <a:pt x="263282" y="292266"/>
                              <a:pt x="231533" y="209716"/>
                              <a:pt x="252170" y="162091"/>
                            </a:cubicBezTo>
                            <a:cubicBezTo>
                              <a:pt x="272808" y="114466"/>
                              <a:pt x="285508" y="93828"/>
                              <a:pt x="366470" y="66841"/>
                            </a:cubicBezTo>
                            <a:cubicBezTo>
                              <a:pt x="447432" y="39854"/>
                              <a:pt x="649045" y="-3009"/>
                              <a:pt x="737945" y="166"/>
                            </a:cubicBezTo>
                            <a:cubicBezTo>
                              <a:pt x="826845" y="3341"/>
                              <a:pt x="836370" y="62079"/>
                              <a:pt x="899870" y="85891"/>
                            </a:cubicBezTo>
                            <a:cubicBezTo>
                              <a:pt x="963370" y="109703"/>
                              <a:pt x="1044333" y="127166"/>
                              <a:pt x="1118945" y="143041"/>
                            </a:cubicBezTo>
                            <a:cubicBezTo>
                              <a:pt x="1193557" y="158916"/>
                              <a:pt x="1295158" y="138279"/>
                              <a:pt x="1347545" y="181141"/>
                            </a:cubicBezTo>
                            <a:cubicBezTo>
                              <a:pt x="1399932" y="224003"/>
                              <a:pt x="1420570" y="341478"/>
                              <a:pt x="1433270" y="400216"/>
                            </a:cubicBezTo>
                            <a:cubicBezTo>
                              <a:pt x="1445970" y="458953"/>
                              <a:pt x="1414220" y="473241"/>
                              <a:pt x="1423745" y="533566"/>
                            </a:cubicBezTo>
                            <a:cubicBezTo>
                              <a:pt x="1433270" y="593891"/>
                              <a:pt x="1461845" y="701841"/>
                              <a:pt x="1490420" y="762166"/>
                            </a:cubicBezTo>
                            <a:cubicBezTo>
                              <a:pt x="1518995" y="822491"/>
                              <a:pt x="1585670" y="841541"/>
                              <a:pt x="1595195" y="895516"/>
                            </a:cubicBezTo>
                            <a:cubicBezTo>
                              <a:pt x="1604720" y="949491"/>
                              <a:pt x="1580908" y="1038391"/>
                              <a:pt x="1547570" y="1086016"/>
                            </a:cubicBezTo>
                            <a:cubicBezTo>
                              <a:pt x="1514233" y="1133641"/>
                              <a:pt x="1436445" y="1178091"/>
                              <a:pt x="1395170" y="1181266"/>
                            </a:cubicBezTo>
                            <a:cubicBezTo>
                              <a:pt x="1353895" y="1184441"/>
                              <a:pt x="1336433" y="1120941"/>
                              <a:pt x="1299920" y="1105066"/>
                            </a:cubicBezTo>
                            <a:cubicBezTo>
                              <a:pt x="1263408" y="1089191"/>
                              <a:pt x="1236420" y="1060616"/>
                              <a:pt x="1176095" y="1086016"/>
                            </a:cubicBezTo>
                            <a:cubicBezTo>
                              <a:pt x="1115770" y="1111416"/>
                              <a:pt x="1014170" y="1203491"/>
                              <a:pt x="937970" y="1257466"/>
                            </a:cubicBezTo>
                            <a:cubicBezTo>
                              <a:pt x="861770" y="1311441"/>
                              <a:pt x="795095" y="1389229"/>
                              <a:pt x="718895" y="1409866"/>
                            </a:cubicBezTo>
                            <a:cubicBezTo>
                              <a:pt x="642695" y="1430504"/>
                              <a:pt x="560145" y="1408278"/>
                              <a:pt x="480770" y="1381291"/>
                            </a:cubicBezTo>
                            <a:cubicBezTo>
                              <a:pt x="401395" y="1354304"/>
                              <a:pt x="295033" y="1295566"/>
                              <a:pt x="242645" y="1247941"/>
                            </a:cubicBezTo>
                            <a:cubicBezTo>
                              <a:pt x="190258" y="1200316"/>
                              <a:pt x="206132" y="1154278"/>
                              <a:pt x="166445" y="1095541"/>
                            </a:cubicBezTo>
                            <a:cubicBezTo>
                              <a:pt x="126758" y="1036804"/>
                              <a:pt x="23570" y="962191"/>
                              <a:pt x="4520" y="895516"/>
                            </a:cubicBezTo>
                            <a:cubicBezTo>
                              <a:pt x="-14530" y="828841"/>
                              <a:pt x="31508" y="757403"/>
                              <a:pt x="52145" y="695491"/>
                            </a:cubicBezTo>
                            <a:cubicBezTo>
                              <a:pt x="72782" y="633579"/>
                              <a:pt x="96595" y="581191"/>
                              <a:pt x="128345" y="524041"/>
                            </a:cubicBezTo>
                            <a:close/>
                          </a:path>
                        </a:pathLst>
                      </a:custGeom>
                      <a:pattFill prst="wd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49" name="Freeform 15648">
                        <a:extLst>
                          <a:ext uri="{FF2B5EF4-FFF2-40B4-BE49-F238E27FC236}">
                            <a16:creationId xmlns:a16="http://schemas.microsoft.com/office/drawing/2014/main" id="{2E164995-3C94-43B4-9BE0-9D0BA666555A}"/>
                          </a:ext>
                        </a:extLst>
                      </p:cNvPr>
                      <p:cNvSpPr/>
                      <p:nvPr/>
                    </p:nvSpPr>
                    <p:spPr>
                      <a:xfrm>
                        <a:off x="1343025" y="47625"/>
                        <a:ext cx="904875" cy="1257300"/>
                      </a:xfrm>
                      <a:custGeom>
                        <a:avLst/>
                        <a:gdLst>
                          <a:gd name="connsiteX0" fmla="*/ 142875 w 904875"/>
                          <a:gd name="connsiteY0" fmla="*/ 0 h 1257300"/>
                          <a:gd name="connsiteX1" fmla="*/ 0 w 904875"/>
                          <a:gd name="connsiteY1" fmla="*/ 381000 h 1257300"/>
                          <a:gd name="connsiteX2" fmla="*/ 0 w 904875"/>
                          <a:gd name="connsiteY2" fmla="*/ 381000 h 1257300"/>
                          <a:gd name="connsiteX3" fmla="*/ 276225 w 904875"/>
                          <a:gd name="connsiteY3" fmla="*/ 447675 h 1257300"/>
                          <a:gd name="connsiteX4" fmla="*/ 342900 w 904875"/>
                          <a:gd name="connsiteY4" fmla="*/ 876300 h 1257300"/>
                          <a:gd name="connsiteX5" fmla="*/ 476250 w 904875"/>
                          <a:gd name="connsiteY5" fmla="*/ 1104900 h 1257300"/>
                          <a:gd name="connsiteX6" fmla="*/ 533400 w 904875"/>
                          <a:gd name="connsiteY6" fmla="*/ 1133475 h 1257300"/>
                          <a:gd name="connsiteX7" fmla="*/ 904875 w 904875"/>
                          <a:gd name="connsiteY7"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1257300">
                            <a:moveTo>
                              <a:pt x="142875" y="0"/>
                            </a:moveTo>
                            <a:lnTo>
                              <a:pt x="0" y="381000"/>
                            </a:lnTo>
                            <a:lnTo>
                              <a:pt x="0" y="381000"/>
                            </a:lnTo>
                            <a:cubicBezTo>
                              <a:pt x="46037" y="392112"/>
                              <a:pt x="219075" y="365125"/>
                              <a:pt x="276225" y="447675"/>
                            </a:cubicBezTo>
                            <a:cubicBezTo>
                              <a:pt x="333375" y="530225"/>
                              <a:pt x="309563" y="766763"/>
                              <a:pt x="342900" y="876300"/>
                            </a:cubicBezTo>
                            <a:cubicBezTo>
                              <a:pt x="376237" y="985837"/>
                              <a:pt x="444500" y="1062038"/>
                              <a:pt x="476250" y="1104900"/>
                            </a:cubicBezTo>
                            <a:cubicBezTo>
                              <a:pt x="508000" y="1147762"/>
                              <a:pt x="461963" y="1108075"/>
                              <a:pt x="533400" y="1133475"/>
                            </a:cubicBezTo>
                            <a:cubicBezTo>
                              <a:pt x="604837" y="1158875"/>
                              <a:pt x="754856" y="1208087"/>
                              <a:pt x="904875" y="12573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50" name="Freeform 15649">
                        <a:extLst>
                          <a:ext uri="{FF2B5EF4-FFF2-40B4-BE49-F238E27FC236}">
                            <a16:creationId xmlns:a16="http://schemas.microsoft.com/office/drawing/2014/main" id="{FEF115CA-E5CA-4DD0-BD40-E2AF72701888}"/>
                          </a:ext>
                        </a:extLst>
                      </p:cNvPr>
                      <p:cNvSpPr/>
                      <p:nvPr/>
                    </p:nvSpPr>
                    <p:spPr>
                      <a:xfrm>
                        <a:off x="66675" y="0"/>
                        <a:ext cx="1190625" cy="810763"/>
                      </a:xfrm>
                      <a:custGeom>
                        <a:avLst/>
                        <a:gdLst>
                          <a:gd name="connsiteX0" fmla="*/ 1190625 w 1190625"/>
                          <a:gd name="connsiteY0" fmla="*/ 0 h 810763"/>
                          <a:gd name="connsiteX1" fmla="*/ 1066800 w 1190625"/>
                          <a:gd name="connsiteY1" fmla="*/ 361950 h 810763"/>
                          <a:gd name="connsiteX2" fmla="*/ 1066800 w 1190625"/>
                          <a:gd name="connsiteY2" fmla="*/ 361950 h 810763"/>
                          <a:gd name="connsiteX3" fmla="*/ 923925 w 1190625"/>
                          <a:gd name="connsiteY3" fmla="*/ 285750 h 810763"/>
                          <a:gd name="connsiteX4" fmla="*/ 485775 w 1190625"/>
                          <a:gd name="connsiteY4" fmla="*/ 371475 h 810763"/>
                          <a:gd name="connsiteX5" fmla="*/ 400050 w 1190625"/>
                          <a:gd name="connsiteY5" fmla="*/ 666750 h 810763"/>
                          <a:gd name="connsiteX6" fmla="*/ 304800 w 1190625"/>
                          <a:gd name="connsiteY6" fmla="*/ 800100 h 810763"/>
                          <a:gd name="connsiteX7" fmla="*/ 247650 w 1190625"/>
                          <a:gd name="connsiteY7" fmla="*/ 790575 h 810763"/>
                          <a:gd name="connsiteX8" fmla="*/ 0 w 1190625"/>
                          <a:gd name="connsiteY8" fmla="*/ 695325 h 8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5" h="810763">
                            <a:moveTo>
                              <a:pt x="1190625" y="0"/>
                            </a:moveTo>
                            <a:lnTo>
                              <a:pt x="1066800" y="361950"/>
                            </a:lnTo>
                            <a:lnTo>
                              <a:pt x="1066800" y="361950"/>
                            </a:lnTo>
                            <a:cubicBezTo>
                              <a:pt x="1042987" y="349250"/>
                              <a:pt x="1020762" y="284163"/>
                              <a:pt x="923925" y="285750"/>
                            </a:cubicBezTo>
                            <a:cubicBezTo>
                              <a:pt x="827088" y="287337"/>
                              <a:pt x="573087" y="307975"/>
                              <a:pt x="485775" y="371475"/>
                            </a:cubicBezTo>
                            <a:cubicBezTo>
                              <a:pt x="398463" y="434975"/>
                              <a:pt x="430212" y="595313"/>
                              <a:pt x="400050" y="666750"/>
                            </a:cubicBezTo>
                            <a:cubicBezTo>
                              <a:pt x="369887" y="738188"/>
                              <a:pt x="330200" y="779462"/>
                              <a:pt x="304800" y="800100"/>
                            </a:cubicBezTo>
                            <a:cubicBezTo>
                              <a:pt x="279400" y="820738"/>
                              <a:pt x="298450" y="808037"/>
                              <a:pt x="247650" y="790575"/>
                            </a:cubicBezTo>
                            <a:cubicBezTo>
                              <a:pt x="196850" y="773113"/>
                              <a:pt x="98425" y="734219"/>
                              <a:pt x="0" y="6953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51" name="Freeform 15651">
                        <a:extLst>
                          <a:ext uri="{FF2B5EF4-FFF2-40B4-BE49-F238E27FC236}">
                            <a16:creationId xmlns:a16="http://schemas.microsoft.com/office/drawing/2014/main" id="{07C0E5CD-10D7-4DAB-8DB5-50F84FB64822}"/>
                          </a:ext>
                        </a:extLst>
                      </p:cNvPr>
                      <p:cNvSpPr/>
                      <p:nvPr/>
                    </p:nvSpPr>
                    <p:spPr>
                      <a:xfrm>
                        <a:off x="0" y="838200"/>
                        <a:ext cx="2171700" cy="845925"/>
                      </a:xfrm>
                      <a:custGeom>
                        <a:avLst/>
                        <a:gdLst>
                          <a:gd name="connsiteX0" fmla="*/ 0 w 2171700"/>
                          <a:gd name="connsiteY0" fmla="*/ 0 h 845925"/>
                          <a:gd name="connsiteX1" fmla="*/ 295275 w 2171700"/>
                          <a:gd name="connsiteY1" fmla="*/ 123825 h 845925"/>
                          <a:gd name="connsiteX2" fmla="*/ 276225 w 2171700"/>
                          <a:gd name="connsiteY2" fmla="*/ 161925 h 845925"/>
                          <a:gd name="connsiteX3" fmla="*/ 238125 w 2171700"/>
                          <a:gd name="connsiteY3" fmla="*/ 314325 h 845925"/>
                          <a:gd name="connsiteX4" fmla="*/ 409575 w 2171700"/>
                          <a:gd name="connsiteY4" fmla="*/ 552450 h 845925"/>
                          <a:gd name="connsiteX5" fmla="*/ 552450 w 2171700"/>
                          <a:gd name="connsiteY5" fmla="*/ 733425 h 845925"/>
                          <a:gd name="connsiteX6" fmla="*/ 971550 w 2171700"/>
                          <a:gd name="connsiteY6" fmla="*/ 838200 h 845925"/>
                          <a:gd name="connsiteX7" fmla="*/ 1419225 w 2171700"/>
                          <a:gd name="connsiteY7" fmla="*/ 523875 h 845925"/>
                          <a:gd name="connsiteX8" fmla="*/ 1647825 w 2171700"/>
                          <a:gd name="connsiteY8" fmla="*/ 628650 h 845925"/>
                          <a:gd name="connsiteX9" fmla="*/ 1771650 w 2171700"/>
                          <a:gd name="connsiteY9" fmla="*/ 523875 h 845925"/>
                          <a:gd name="connsiteX10" fmla="*/ 1771650 w 2171700"/>
                          <a:gd name="connsiteY10" fmla="*/ 523875 h 845925"/>
                          <a:gd name="connsiteX11" fmla="*/ 2171700 w 2171700"/>
                          <a:gd name="connsiteY11" fmla="*/ 666750 h 84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1700" h="845925">
                            <a:moveTo>
                              <a:pt x="0" y="0"/>
                            </a:moveTo>
                            <a:cubicBezTo>
                              <a:pt x="124618" y="48418"/>
                              <a:pt x="249237" y="96837"/>
                              <a:pt x="295275" y="123825"/>
                            </a:cubicBezTo>
                            <a:cubicBezTo>
                              <a:pt x="341313" y="150813"/>
                              <a:pt x="285750" y="130175"/>
                              <a:pt x="276225" y="161925"/>
                            </a:cubicBezTo>
                            <a:cubicBezTo>
                              <a:pt x="266700" y="193675"/>
                              <a:pt x="215900" y="249238"/>
                              <a:pt x="238125" y="314325"/>
                            </a:cubicBezTo>
                            <a:cubicBezTo>
                              <a:pt x="260350" y="379412"/>
                              <a:pt x="357188" y="482600"/>
                              <a:pt x="409575" y="552450"/>
                            </a:cubicBezTo>
                            <a:cubicBezTo>
                              <a:pt x="461962" y="622300"/>
                              <a:pt x="458788" y="685800"/>
                              <a:pt x="552450" y="733425"/>
                            </a:cubicBezTo>
                            <a:cubicBezTo>
                              <a:pt x="646113" y="781050"/>
                              <a:pt x="827088" y="873125"/>
                              <a:pt x="971550" y="838200"/>
                            </a:cubicBezTo>
                            <a:cubicBezTo>
                              <a:pt x="1116012" y="803275"/>
                              <a:pt x="1306513" y="558800"/>
                              <a:pt x="1419225" y="523875"/>
                            </a:cubicBezTo>
                            <a:cubicBezTo>
                              <a:pt x="1531938" y="488950"/>
                              <a:pt x="1589088" y="628650"/>
                              <a:pt x="1647825" y="628650"/>
                            </a:cubicBezTo>
                            <a:cubicBezTo>
                              <a:pt x="1706562" y="628650"/>
                              <a:pt x="1771650" y="523875"/>
                              <a:pt x="1771650" y="523875"/>
                            </a:cubicBezTo>
                            <a:lnTo>
                              <a:pt x="1771650" y="523875"/>
                            </a:lnTo>
                            <a:lnTo>
                              <a:pt x="2171700" y="6667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sp>
                  <p:nvSpPr>
                    <p:cNvPr id="43" name="Text Box 2">
                      <a:extLst>
                        <a:ext uri="{FF2B5EF4-FFF2-40B4-BE49-F238E27FC236}">
                          <a16:creationId xmlns:a16="http://schemas.microsoft.com/office/drawing/2014/main" id="{7CC4C271-ED6E-47C8-A621-C45308EDD06A}"/>
                        </a:ext>
                      </a:extLst>
                    </p:cNvPr>
                    <p:cNvSpPr txBox="1">
                      <a:spLocks noChangeArrowheads="1"/>
                    </p:cNvSpPr>
                    <p:nvPr/>
                  </p:nvSpPr>
                  <p:spPr bwMode="auto">
                    <a:xfrm>
                      <a:off x="523875" y="781050"/>
                      <a:ext cx="1038224" cy="498474"/>
                    </a:xfrm>
                    <a:prstGeom prst="rect">
                      <a:avLst/>
                    </a:prstGeom>
                    <a:solidFill>
                      <a:schemeClr val="bg1"/>
                    </a:solid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r>
                        <a:rPr lang="en-US" sz="1100">
                          <a:effectLst/>
                          <a:latin typeface="Times New Roman" panose="02020603050405020304" pitchFamily="18" charset="0"/>
                          <a:ea typeface="Arial" panose="020B0604020202020204" pitchFamily="34" charset="0"/>
                          <a:cs typeface="Times New Roman" panose="02020603050405020304" pitchFamily="18" charset="0"/>
                        </a:rPr>
                        <a:t>N-Port Network</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4A11C0C5-3AD8-47A1-96C9-EA364411BE1B}"/>
                        </a:ext>
                      </a:extLst>
                    </p:cNvPr>
                    <p:cNvCxnSpPr/>
                    <p:nvPr/>
                  </p:nvCxnSpPr>
                  <p:spPr>
                    <a:xfrm>
                      <a:off x="1228725" y="1504950"/>
                      <a:ext cx="285750" cy="3429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84E1E39-FB8E-49C7-8F79-077600961E34}"/>
                        </a:ext>
                      </a:extLst>
                    </p:cNvPr>
                    <p:cNvCxnSpPr/>
                    <p:nvPr/>
                  </p:nvCxnSpPr>
                  <p:spPr>
                    <a:xfrm>
                      <a:off x="1038225" y="1657350"/>
                      <a:ext cx="276225" cy="32512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A9FED47-4296-499F-B3AD-B42702A013EF}"/>
                        </a:ext>
                      </a:extLst>
                    </p:cNvPr>
                    <p:cNvCxnSpPr/>
                    <p:nvPr/>
                  </p:nvCxnSpPr>
                  <p:spPr>
                    <a:xfrm flipH="1">
                      <a:off x="457200" y="1619250"/>
                      <a:ext cx="200025" cy="35242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BB87915-0BD9-4BE5-9150-F57D355FA416}"/>
                        </a:ext>
                      </a:extLst>
                    </p:cNvPr>
                    <p:cNvCxnSpPr/>
                    <p:nvPr/>
                  </p:nvCxnSpPr>
                  <p:spPr>
                    <a:xfrm flipH="1">
                      <a:off x="247650" y="1504950"/>
                      <a:ext cx="228600" cy="37147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6" name="Arc 35">
                    <a:extLst>
                      <a:ext uri="{FF2B5EF4-FFF2-40B4-BE49-F238E27FC236}">
                        <a16:creationId xmlns:a16="http://schemas.microsoft.com/office/drawing/2014/main" id="{585E1DC6-22B5-4D35-9FBE-A3ABFE5EBF21}"/>
                      </a:ext>
                    </a:extLst>
                  </p:cNvPr>
                  <p:cNvSpPr/>
                  <p:nvPr/>
                </p:nvSpPr>
                <p:spPr>
                  <a:xfrm>
                    <a:off x="400050" y="1466850"/>
                    <a:ext cx="942975" cy="514350"/>
                  </a:xfrm>
                  <a:prstGeom prst="arc">
                    <a:avLst>
                      <a:gd name="adj1" fmla="val 1721603"/>
                      <a:gd name="adj2" fmla="val 8981987"/>
                    </a:avLst>
                  </a:prstGeom>
                  <a:ln w="28575">
                    <a:prstDash val="sys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37" name="Text Box 2">
                        <a:extLst>
                          <a:ext uri="{FF2B5EF4-FFF2-40B4-BE49-F238E27FC236}">
                            <a16:creationId xmlns:a16="http://schemas.microsoft.com/office/drawing/2014/main" id="{6BABF6B1-2CCC-41C2-9684-12D1708D368D}"/>
                          </a:ext>
                        </a:extLst>
                      </p:cNvPr>
                      <p:cNvSpPr txBox="1">
                        <a:spLocks noChangeArrowheads="1"/>
                      </p:cNvSpPr>
                      <p:nvPr/>
                    </p:nvSpPr>
                    <p:spPr bwMode="auto">
                      <a:xfrm>
                        <a:off x="76200" y="685800"/>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p</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7" name="Text Box 2">
                        <a:extLst>
                          <a:ext uri="{FF2B5EF4-FFF2-40B4-BE49-F238E27FC236}">
                            <a16:creationId xmlns:a16="http://schemas.microsoft.com/office/drawing/2014/main" id="{6BABF6B1-2CCC-41C2-9684-12D1708D368D}"/>
                          </a:ext>
                        </a:extLst>
                      </p:cNvPr>
                      <p:cNvSpPr txBox="1">
                        <a:spLocks noRot="1" noChangeAspect="1" noMove="1" noResize="1" noEditPoints="1" noAdjustHandles="1" noChangeArrowheads="1" noChangeShapeType="1" noTextEdit="1"/>
                      </p:cNvSpPr>
                      <p:nvPr/>
                    </p:nvSpPr>
                    <p:spPr bwMode="auto">
                      <a:xfrm>
                        <a:off x="76200" y="685800"/>
                        <a:ext cx="305434" cy="344804"/>
                      </a:xfrm>
                      <a:prstGeom prst="rect">
                        <a:avLst/>
                      </a:prstGeom>
                      <a:blipFill>
                        <a:blip r:embed="rId2"/>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8" name="Text Box 2">
                        <a:extLst>
                          <a:ext uri="{FF2B5EF4-FFF2-40B4-BE49-F238E27FC236}">
                            <a16:creationId xmlns:a16="http://schemas.microsoft.com/office/drawing/2014/main" id="{30883D65-18F4-45DD-9CB0-02DAA1549FF5}"/>
                          </a:ext>
                        </a:extLst>
                      </p:cNvPr>
                      <p:cNvSpPr txBox="1">
                        <a:spLocks noChangeArrowheads="1"/>
                      </p:cNvSpPr>
                      <p:nvPr/>
                    </p:nvSpPr>
                    <p:spPr bwMode="auto">
                      <a:xfrm>
                        <a:off x="1095375" y="142875"/>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p</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8" name="Text Box 2">
                        <a:extLst>
                          <a:ext uri="{FF2B5EF4-FFF2-40B4-BE49-F238E27FC236}">
                            <a16:creationId xmlns:a16="http://schemas.microsoft.com/office/drawing/2014/main" id="{30883D65-18F4-45DD-9CB0-02DAA1549FF5}"/>
                          </a:ext>
                        </a:extLst>
                      </p:cNvPr>
                      <p:cNvSpPr txBox="1">
                        <a:spLocks noRot="1" noChangeAspect="1" noMove="1" noResize="1" noEditPoints="1" noAdjustHandles="1" noChangeArrowheads="1" noChangeShapeType="1" noTextEdit="1"/>
                      </p:cNvSpPr>
                      <p:nvPr/>
                    </p:nvSpPr>
                    <p:spPr bwMode="auto">
                      <a:xfrm>
                        <a:off x="1095375" y="142875"/>
                        <a:ext cx="305434" cy="344804"/>
                      </a:xfrm>
                      <a:prstGeom prst="rect">
                        <a:avLst/>
                      </a:prstGeom>
                      <a:blipFill>
                        <a:blip r:embed="rId3"/>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9" name="Text Box 2">
                        <a:extLst>
                          <a:ext uri="{FF2B5EF4-FFF2-40B4-BE49-F238E27FC236}">
                            <a16:creationId xmlns:a16="http://schemas.microsoft.com/office/drawing/2014/main" id="{28EF53A5-F87C-4A62-BAE2-B09986A56E8C}"/>
                          </a:ext>
                        </a:extLst>
                      </p:cNvPr>
                      <p:cNvSpPr txBox="1">
                        <a:spLocks noChangeArrowheads="1"/>
                      </p:cNvSpPr>
                      <p:nvPr/>
                    </p:nvSpPr>
                    <p:spPr bwMode="auto">
                      <a:xfrm>
                        <a:off x="1752600" y="1152525"/>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p</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3</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9" name="Text Box 2">
                        <a:extLst>
                          <a:ext uri="{FF2B5EF4-FFF2-40B4-BE49-F238E27FC236}">
                            <a16:creationId xmlns:a16="http://schemas.microsoft.com/office/drawing/2014/main" id="{28EF53A5-F87C-4A62-BAE2-B09986A56E8C}"/>
                          </a:ext>
                        </a:extLst>
                      </p:cNvPr>
                      <p:cNvSpPr txBox="1">
                        <a:spLocks noRot="1" noChangeAspect="1" noMove="1" noResize="1" noEditPoints="1" noAdjustHandles="1" noChangeArrowheads="1" noChangeShapeType="1" noTextEdit="1"/>
                      </p:cNvSpPr>
                      <p:nvPr/>
                    </p:nvSpPr>
                    <p:spPr bwMode="auto">
                      <a:xfrm>
                        <a:off x="1752600" y="1152525"/>
                        <a:ext cx="305434" cy="344804"/>
                      </a:xfrm>
                      <a:prstGeom prst="rect">
                        <a:avLst/>
                      </a:prstGeom>
                      <a:blipFill>
                        <a:blip r:embed="rId4"/>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0" name="Text Box 2">
                        <a:extLst>
                          <a:ext uri="{FF2B5EF4-FFF2-40B4-BE49-F238E27FC236}">
                            <a16:creationId xmlns:a16="http://schemas.microsoft.com/office/drawing/2014/main" id="{E05FD439-E409-4F3D-9AFB-2CF5499892B4}"/>
                          </a:ext>
                        </a:extLst>
                      </p:cNvPr>
                      <p:cNvSpPr txBox="1">
                        <a:spLocks noChangeArrowheads="1"/>
                      </p:cNvSpPr>
                      <p:nvPr/>
                    </p:nvSpPr>
                    <p:spPr bwMode="auto">
                      <a:xfrm>
                        <a:off x="1057275" y="1514475"/>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p</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4</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0" name="Text Box 2">
                        <a:extLst>
                          <a:ext uri="{FF2B5EF4-FFF2-40B4-BE49-F238E27FC236}">
                            <a16:creationId xmlns:a16="http://schemas.microsoft.com/office/drawing/2014/main" id="{E05FD439-E409-4F3D-9AFB-2CF5499892B4}"/>
                          </a:ext>
                        </a:extLst>
                      </p:cNvPr>
                      <p:cNvSpPr txBox="1">
                        <a:spLocks noRot="1" noChangeAspect="1" noMove="1" noResize="1" noEditPoints="1" noAdjustHandles="1" noChangeArrowheads="1" noChangeShapeType="1" noTextEdit="1"/>
                      </p:cNvSpPr>
                      <p:nvPr/>
                    </p:nvSpPr>
                    <p:spPr bwMode="auto">
                      <a:xfrm>
                        <a:off x="1057275" y="1514475"/>
                        <a:ext cx="305434" cy="344804"/>
                      </a:xfrm>
                      <a:prstGeom prst="rect">
                        <a:avLst/>
                      </a:prstGeom>
                      <a:blipFill>
                        <a:blip r:embed="rId5"/>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1" name="Text Box 2">
                        <a:extLst>
                          <a:ext uri="{FF2B5EF4-FFF2-40B4-BE49-F238E27FC236}">
                            <a16:creationId xmlns:a16="http://schemas.microsoft.com/office/drawing/2014/main" id="{B8290EB0-C8FE-4793-917C-F243E383F61D}"/>
                          </a:ext>
                        </a:extLst>
                      </p:cNvPr>
                      <p:cNvSpPr txBox="1">
                        <a:spLocks noChangeArrowheads="1"/>
                      </p:cNvSpPr>
                      <p:nvPr/>
                    </p:nvSpPr>
                    <p:spPr bwMode="auto">
                      <a:xfrm>
                        <a:off x="333375" y="1524000"/>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p</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𝑛</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1" name="Text Box 2">
                        <a:extLst>
                          <a:ext uri="{FF2B5EF4-FFF2-40B4-BE49-F238E27FC236}">
                            <a16:creationId xmlns:a16="http://schemas.microsoft.com/office/drawing/2014/main" id="{B8290EB0-C8FE-4793-917C-F243E383F61D}"/>
                          </a:ext>
                        </a:extLst>
                      </p:cNvPr>
                      <p:cNvSpPr txBox="1">
                        <a:spLocks noRot="1" noChangeAspect="1" noMove="1" noResize="1" noEditPoints="1" noAdjustHandles="1" noChangeArrowheads="1" noChangeShapeType="1" noTextEdit="1"/>
                      </p:cNvSpPr>
                      <p:nvPr/>
                    </p:nvSpPr>
                    <p:spPr bwMode="auto">
                      <a:xfrm>
                        <a:off x="333375" y="1524000"/>
                        <a:ext cx="305434" cy="344804"/>
                      </a:xfrm>
                      <a:prstGeom prst="rect">
                        <a:avLst/>
                      </a:prstGeom>
                      <a:blipFill>
                        <a:blip r:embed="rId6"/>
                        <a:stretch>
                          <a:fillRect/>
                        </a:stretch>
                      </a:blipFill>
                      <a:ln w="9525">
                        <a:noFill/>
                        <a:miter lim="800000"/>
                        <a:headEnd/>
                        <a:tailEnd/>
                      </a:ln>
                    </p:spPr>
                    <p:txBody>
                      <a:bodyPr/>
                      <a:lstStyle/>
                      <a:p>
                        <a:r>
                          <a:rPr lang="en-IN">
                            <a:noFill/>
                          </a:rPr>
                          <a:t> </a:t>
                        </a:r>
                      </a:p>
                    </p:txBody>
                  </p:sp>
                </mc:Fallback>
              </mc:AlternateContent>
            </p:grpSp>
            <p:grpSp>
              <p:nvGrpSpPr>
                <p:cNvPr id="17" name="Group 16">
                  <a:extLst>
                    <a:ext uri="{FF2B5EF4-FFF2-40B4-BE49-F238E27FC236}">
                      <a16:creationId xmlns:a16="http://schemas.microsoft.com/office/drawing/2014/main" id="{4031C320-DAA5-4668-9236-A25ABA1FA802}"/>
                    </a:ext>
                  </a:extLst>
                </p:cNvPr>
                <p:cNvGrpSpPr/>
                <p:nvPr/>
              </p:nvGrpSpPr>
              <p:grpSpPr>
                <a:xfrm rot="17795322">
                  <a:off x="77788" y="866776"/>
                  <a:ext cx="444499" cy="600075"/>
                  <a:chOff x="0" y="0"/>
                  <a:chExt cx="444920" cy="666809"/>
                </a:xfrm>
              </p:grpSpPr>
              <p:sp>
                <p:nvSpPr>
                  <p:cNvPr id="30" name="Freeform 15670">
                    <a:extLst>
                      <a:ext uri="{FF2B5EF4-FFF2-40B4-BE49-F238E27FC236}">
                        <a16:creationId xmlns:a16="http://schemas.microsoft.com/office/drawing/2014/main" id="{8983255D-BFFE-4066-8D92-42BB7ED91D1B}"/>
                      </a:ext>
                    </a:extLst>
                  </p:cNvPr>
                  <p:cNvSpPr/>
                  <p:nvPr/>
                </p:nvSpPr>
                <p:spPr>
                  <a:xfrm>
                    <a:off x="120250" y="0"/>
                    <a:ext cx="262255" cy="666809"/>
                  </a:xfrm>
                  <a:custGeom>
                    <a:avLst/>
                    <a:gdLst>
                      <a:gd name="connsiteX0" fmla="*/ 0 w 357942"/>
                      <a:gd name="connsiteY0" fmla="*/ 2068 h 507596"/>
                      <a:gd name="connsiteX1" fmla="*/ 6206 w 357942"/>
                      <a:gd name="connsiteY1" fmla="*/ 221359 h 507596"/>
                      <a:gd name="connsiteX2" fmla="*/ 26894 w 357942"/>
                      <a:gd name="connsiteY2" fmla="*/ 351692 h 507596"/>
                      <a:gd name="connsiteX3" fmla="*/ 93095 w 357942"/>
                      <a:gd name="connsiteY3" fmla="*/ 469612 h 507596"/>
                      <a:gd name="connsiteX4" fmla="*/ 173777 w 357942"/>
                      <a:gd name="connsiteY4" fmla="*/ 506850 h 507596"/>
                      <a:gd name="connsiteX5" fmla="*/ 268941 w 357942"/>
                      <a:gd name="connsiteY5" fmla="*/ 484094 h 507596"/>
                      <a:gd name="connsiteX6" fmla="*/ 341348 w 357942"/>
                      <a:gd name="connsiteY6" fmla="*/ 370311 h 507596"/>
                      <a:gd name="connsiteX7" fmla="*/ 353761 w 357942"/>
                      <a:gd name="connsiteY7" fmla="*/ 264803 h 507596"/>
                      <a:gd name="connsiteX8" fmla="*/ 357899 w 357942"/>
                      <a:gd name="connsiteY8" fmla="*/ 167571 h 507596"/>
                      <a:gd name="connsiteX9" fmla="*/ 351692 w 357942"/>
                      <a:gd name="connsiteY9" fmla="*/ 0 h 5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42" h="507596">
                        <a:moveTo>
                          <a:pt x="0" y="2068"/>
                        </a:moveTo>
                        <a:cubicBezTo>
                          <a:pt x="862" y="82578"/>
                          <a:pt x="1724" y="163088"/>
                          <a:pt x="6206" y="221359"/>
                        </a:cubicBezTo>
                        <a:cubicBezTo>
                          <a:pt x="10688" y="279630"/>
                          <a:pt x="12413" y="310317"/>
                          <a:pt x="26894" y="351692"/>
                        </a:cubicBezTo>
                        <a:cubicBezTo>
                          <a:pt x="41375" y="393067"/>
                          <a:pt x="68615" y="443752"/>
                          <a:pt x="93095" y="469612"/>
                        </a:cubicBezTo>
                        <a:cubicBezTo>
                          <a:pt x="117575" y="495472"/>
                          <a:pt x="144469" y="504436"/>
                          <a:pt x="173777" y="506850"/>
                        </a:cubicBezTo>
                        <a:cubicBezTo>
                          <a:pt x="203085" y="509264"/>
                          <a:pt x="241013" y="506850"/>
                          <a:pt x="268941" y="484094"/>
                        </a:cubicBezTo>
                        <a:cubicBezTo>
                          <a:pt x="296869" y="461338"/>
                          <a:pt x="327211" y="406860"/>
                          <a:pt x="341348" y="370311"/>
                        </a:cubicBezTo>
                        <a:cubicBezTo>
                          <a:pt x="355485" y="333762"/>
                          <a:pt x="351003" y="298593"/>
                          <a:pt x="353761" y="264803"/>
                        </a:cubicBezTo>
                        <a:cubicBezTo>
                          <a:pt x="356519" y="231013"/>
                          <a:pt x="358244" y="211705"/>
                          <a:pt x="357899" y="167571"/>
                        </a:cubicBezTo>
                        <a:cubicBezTo>
                          <a:pt x="357554" y="123437"/>
                          <a:pt x="354623" y="61718"/>
                          <a:pt x="351692" y="0"/>
                        </a:cubicBezTo>
                      </a:path>
                    </a:pathLst>
                  </a:custGeom>
                  <a:noFill/>
                  <a:ln w="1270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1" name="Freeform 15671">
                    <a:extLst>
                      <a:ext uri="{FF2B5EF4-FFF2-40B4-BE49-F238E27FC236}">
                        <a16:creationId xmlns:a16="http://schemas.microsoft.com/office/drawing/2014/main" id="{9A8241B2-0785-4DC9-9764-37BA7AA7BC9B}"/>
                      </a:ext>
                    </a:extLst>
                  </p:cNvPr>
                  <p:cNvSpPr/>
                  <p:nvPr/>
                </p:nvSpPr>
                <p:spPr>
                  <a:xfrm>
                    <a:off x="0" y="17536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2" name="Freeform 15672">
                    <a:extLst>
                      <a:ext uri="{FF2B5EF4-FFF2-40B4-BE49-F238E27FC236}">
                        <a16:creationId xmlns:a16="http://schemas.microsoft.com/office/drawing/2014/main" id="{45A59B9F-3531-4355-B22C-4A347A23FF22}"/>
                      </a:ext>
                    </a:extLst>
                  </p:cNvPr>
                  <p:cNvSpPr/>
                  <p:nvPr/>
                </p:nvSpPr>
                <p:spPr>
                  <a:xfrm>
                    <a:off x="10021" y="23298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Freeform 15673">
                    <a:extLst>
                      <a:ext uri="{FF2B5EF4-FFF2-40B4-BE49-F238E27FC236}">
                        <a16:creationId xmlns:a16="http://schemas.microsoft.com/office/drawing/2014/main" id="{8C165241-EFC5-4110-8E78-2877BF97CA97}"/>
                      </a:ext>
                    </a:extLst>
                  </p:cNvPr>
                  <p:cNvSpPr/>
                  <p:nvPr/>
                </p:nvSpPr>
                <p:spPr>
                  <a:xfrm flipH="1">
                    <a:off x="325677" y="220458"/>
                    <a:ext cx="110138" cy="212090"/>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4" name="Freeform 15674">
                    <a:extLst>
                      <a:ext uri="{FF2B5EF4-FFF2-40B4-BE49-F238E27FC236}">
                        <a16:creationId xmlns:a16="http://schemas.microsoft.com/office/drawing/2014/main" id="{EBCDAEA2-D3E2-4143-82D8-88D1CCAB0519}"/>
                      </a:ext>
                    </a:extLst>
                  </p:cNvPr>
                  <p:cNvSpPr/>
                  <p:nvPr/>
                </p:nvSpPr>
                <p:spPr>
                  <a:xfrm>
                    <a:off x="310646" y="187891"/>
                    <a:ext cx="134274"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18" name="Group 17">
                  <a:extLst>
                    <a:ext uri="{FF2B5EF4-FFF2-40B4-BE49-F238E27FC236}">
                      <a16:creationId xmlns:a16="http://schemas.microsoft.com/office/drawing/2014/main" id="{4F7A9A34-664C-4344-8FA3-3EBE3ABE89F9}"/>
                    </a:ext>
                  </a:extLst>
                </p:cNvPr>
                <p:cNvGrpSpPr/>
                <p:nvPr/>
              </p:nvGrpSpPr>
              <p:grpSpPr>
                <a:xfrm rot="1001816">
                  <a:off x="1735137" y="0"/>
                  <a:ext cx="444499" cy="600075"/>
                  <a:chOff x="0" y="0"/>
                  <a:chExt cx="444920" cy="666809"/>
                </a:xfrm>
              </p:grpSpPr>
              <p:sp>
                <p:nvSpPr>
                  <p:cNvPr id="25" name="Freeform 15677">
                    <a:extLst>
                      <a:ext uri="{FF2B5EF4-FFF2-40B4-BE49-F238E27FC236}">
                        <a16:creationId xmlns:a16="http://schemas.microsoft.com/office/drawing/2014/main" id="{788C9E5E-371D-49D1-9068-F6435038100E}"/>
                      </a:ext>
                    </a:extLst>
                  </p:cNvPr>
                  <p:cNvSpPr/>
                  <p:nvPr/>
                </p:nvSpPr>
                <p:spPr>
                  <a:xfrm>
                    <a:off x="120250" y="0"/>
                    <a:ext cx="262255" cy="666809"/>
                  </a:xfrm>
                  <a:custGeom>
                    <a:avLst/>
                    <a:gdLst>
                      <a:gd name="connsiteX0" fmla="*/ 0 w 357942"/>
                      <a:gd name="connsiteY0" fmla="*/ 2068 h 507596"/>
                      <a:gd name="connsiteX1" fmla="*/ 6206 w 357942"/>
                      <a:gd name="connsiteY1" fmla="*/ 221359 h 507596"/>
                      <a:gd name="connsiteX2" fmla="*/ 26894 w 357942"/>
                      <a:gd name="connsiteY2" fmla="*/ 351692 h 507596"/>
                      <a:gd name="connsiteX3" fmla="*/ 93095 w 357942"/>
                      <a:gd name="connsiteY3" fmla="*/ 469612 h 507596"/>
                      <a:gd name="connsiteX4" fmla="*/ 173777 w 357942"/>
                      <a:gd name="connsiteY4" fmla="*/ 506850 h 507596"/>
                      <a:gd name="connsiteX5" fmla="*/ 268941 w 357942"/>
                      <a:gd name="connsiteY5" fmla="*/ 484094 h 507596"/>
                      <a:gd name="connsiteX6" fmla="*/ 341348 w 357942"/>
                      <a:gd name="connsiteY6" fmla="*/ 370311 h 507596"/>
                      <a:gd name="connsiteX7" fmla="*/ 353761 w 357942"/>
                      <a:gd name="connsiteY7" fmla="*/ 264803 h 507596"/>
                      <a:gd name="connsiteX8" fmla="*/ 357899 w 357942"/>
                      <a:gd name="connsiteY8" fmla="*/ 167571 h 507596"/>
                      <a:gd name="connsiteX9" fmla="*/ 351692 w 357942"/>
                      <a:gd name="connsiteY9" fmla="*/ 0 h 5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42" h="507596">
                        <a:moveTo>
                          <a:pt x="0" y="2068"/>
                        </a:moveTo>
                        <a:cubicBezTo>
                          <a:pt x="862" y="82578"/>
                          <a:pt x="1724" y="163088"/>
                          <a:pt x="6206" y="221359"/>
                        </a:cubicBezTo>
                        <a:cubicBezTo>
                          <a:pt x="10688" y="279630"/>
                          <a:pt x="12413" y="310317"/>
                          <a:pt x="26894" y="351692"/>
                        </a:cubicBezTo>
                        <a:cubicBezTo>
                          <a:pt x="41375" y="393067"/>
                          <a:pt x="68615" y="443752"/>
                          <a:pt x="93095" y="469612"/>
                        </a:cubicBezTo>
                        <a:cubicBezTo>
                          <a:pt x="117575" y="495472"/>
                          <a:pt x="144469" y="504436"/>
                          <a:pt x="173777" y="506850"/>
                        </a:cubicBezTo>
                        <a:cubicBezTo>
                          <a:pt x="203085" y="509264"/>
                          <a:pt x="241013" y="506850"/>
                          <a:pt x="268941" y="484094"/>
                        </a:cubicBezTo>
                        <a:cubicBezTo>
                          <a:pt x="296869" y="461338"/>
                          <a:pt x="327211" y="406860"/>
                          <a:pt x="341348" y="370311"/>
                        </a:cubicBezTo>
                        <a:cubicBezTo>
                          <a:pt x="355485" y="333762"/>
                          <a:pt x="351003" y="298593"/>
                          <a:pt x="353761" y="264803"/>
                        </a:cubicBezTo>
                        <a:cubicBezTo>
                          <a:pt x="356519" y="231013"/>
                          <a:pt x="358244" y="211705"/>
                          <a:pt x="357899" y="167571"/>
                        </a:cubicBezTo>
                        <a:cubicBezTo>
                          <a:pt x="357554" y="123437"/>
                          <a:pt x="354623" y="61718"/>
                          <a:pt x="351692" y="0"/>
                        </a:cubicBezTo>
                      </a:path>
                    </a:pathLst>
                  </a:custGeom>
                  <a:noFill/>
                  <a:ln w="1270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6" name="Freeform 15678">
                    <a:extLst>
                      <a:ext uri="{FF2B5EF4-FFF2-40B4-BE49-F238E27FC236}">
                        <a16:creationId xmlns:a16="http://schemas.microsoft.com/office/drawing/2014/main" id="{F7D0F4BB-D661-4390-8E1D-AAC583A85DE9}"/>
                      </a:ext>
                    </a:extLst>
                  </p:cNvPr>
                  <p:cNvSpPr/>
                  <p:nvPr/>
                </p:nvSpPr>
                <p:spPr>
                  <a:xfrm>
                    <a:off x="0" y="17536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7" name="Freeform 15679">
                    <a:extLst>
                      <a:ext uri="{FF2B5EF4-FFF2-40B4-BE49-F238E27FC236}">
                        <a16:creationId xmlns:a16="http://schemas.microsoft.com/office/drawing/2014/main" id="{F652398C-DBA4-40DE-B148-0BDACA23E233}"/>
                      </a:ext>
                    </a:extLst>
                  </p:cNvPr>
                  <p:cNvSpPr/>
                  <p:nvPr/>
                </p:nvSpPr>
                <p:spPr>
                  <a:xfrm>
                    <a:off x="10021" y="23298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8" name="Freeform 15680">
                    <a:extLst>
                      <a:ext uri="{FF2B5EF4-FFF2-40B4-BE49-F238E27FC236}">
                        <a16:creationId xmlns:a16="http://schemas.microsoft.com/office/drawing/2014/main" id="{09453A0D-FAF0-4071-9051-179339E492C2}"/>
                      </a:ext>
                    </a:extLst>
                  </p:cNvPr>
                  <p:cNvSpPr/>
                  <p:nvPr/>
                </p:nvSpPr>
                <p:spPr>
                  <a:xfrm flipH="1">
                    <a:off x="325677" y="220458"/>
                    <a:ext cx="110138" cy="212090"/>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9" name="Freeform 15681">
                    <a:extLst>
                      <a:ext uri="{FF2B5EF4-FFF2-40B4-BE49-F238E27FC236}">
                        <a16:creationId xmlns:a16="http://schemas.microsoft.com/office/drawing/2014/main" id="{D0BFEB39-8E93-4FFC-9F08-B676130043A1}"/>
                      </a:ext>
                    </a:extLst>
                  </p:cNvPr>
                  <p:cNvSpPr/>
                  <p:nvPr/>
                </p:nvSpPr>
                <p:spPr>
                  <a:xfrm>
                    <a:off x="310646" y="187891"/>
                    <a:ext cx="134274"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19" name="Group 18">
                  <a:extLst>
                    <a:ext uri="{FF2B5EF4-FFF2-40B4-BE49-F238E27FC236}">
                      <a16:creationId xmlns:a16="http://schemas.microsoft.com/office/drawing/2014/main" id="{7467BC61-4747-49BD-823F-950B565C0A14}"/>
                    </a:ext>
                  </a:extLst>
                </p:cNvPr>
                <p:cNvGrpSpPr/>
                <p:nvPr/>
              </p:nvGrpSpPr>
              <p:grpSpPr>
                <a:xfrm rot="17447619" flipV="1">
                  <a:off x="2792414" y="1733551"/>
                  <a:ext cx="444499" cy="608274"/>
                  <a:chOff x="0" y="0"/>
                  <a:chExt cx="444920" cy="666809"/>
                </a:xfrm>
              </p:grpSpPr>
              <p:sp>
                <p:nvSpPr>
                  <p:cNvPr id="20" name="Freeform 15683">
                    <a:extLst>
                      <a:ext uri="{FF2B5EF4-FFF2-40B4-BE49-F238E27FC236}">
                        <a16:creationId xmlns:a16="http://schemas.microsoft.com/office/drawing/2014/main" id="{3EDB8BB2-9FA2-4FC8-85D2-A9E32367FE43}"/>
                      </a:ext>
                    </a:extLst>
                  </p:cNvPr>
                  <p:cNvSpPr/>
                  <p:nvPr/>
                </p:nvSpPr>
                <p:spPr>
                  <a:xfrm>
                    <a:off x="120250" y="0"/>
                    <a:ext cx="262255" cy="666809"/>
                  </a:xfrm>
                  <a:custGeom>
                    <a:avLst/>
                    <a:gdLst>
                      <a:gd name="connsiteX0" fmla="*/ 0 w 357942"/>
                      <a:gd name="connsiteY0" fmla="*/ 2068 h 507596"/>
                      <a:gd name="connsiteX1" fmla="*/ 6206 w 357942"/>
                      <a:gd name="connsiteY1" fmla="*/ 221359 h 507596"/>
                      <a:gd name="connsiteX2" fmla="*/ 26894 w 357942"/>
                      <a:gd name="connsiteY2" fmla="*/ 351692 h 507596"/>
                      <a:gd name="connsiteX3" fmla="*/ 93095 w 357942"/>
                      <a:gd name="connsiteY3" fmla="*/ 469612 h 507596"/>
                      <a:gd name="connsiteX4" fmla="*/ 173777 w 357942"/>
                      <a:gd name="connsiteY4" fmla="*/ 506850 h 507596"/>
                      <a:gd name="connsiteX5" fmla="*/ 268941 w 357942"/>
                      <a:gd name="connsiteY5" fmla="*/ 484094 h 507596"/>
                      <a:gd name="connsiteX6" fmla="*/ 341348 w 357942"/>
                      <a:gd name="connsiteY6" fmla="*/ 370311 h 507596"/>
                      <a:gd name="connsiteX7" fmla="*/ 353761 w 357942"/>
                      <a:gd name="connsiteY7" fmla="*/ 264803 h 507596"/>
                      <a:gd name="connsiteX8" fmla="*/ 357899 w 357942"/>
                      <a:gd name="connsiteY8" fmla="*/ 167571 h 507596"/>
                      <a:gd name="connsiteX9" fmla="*/ 351692 w 357942"/>
                      <a:gd name="connsiteY9" fmla="*/ 0 h 5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42" h="507596">
                        <a:moveTo>
                          <a:pt x="0" y="2068"/>
                        </a:moveTo>
                        <a:cubicBezTo>
                          <a:pt x="862" y="82578"/>
                          <a:pt x="1724" y="163088"/>
                          <a:pt x="6206" y="221359"/>
                        </a:cubicBezTo>
                        <a:cubicBezTo>
                          <a:pt x="10688" y="279630"/>
                          <a:pt x="12413" y="310317"/>
                          <a:pt x="26894" y="351692"/>
                        </a:cubicBezTo>
                        <a:cubicBezTo>
                          <a:pt x="41375" y="393067"/>
                          <a:pt x="68615" y="443752"/>
                          <a:pt x="93095" y="469612"/>
                        </a:cubicBezTo>
                        <a:cubicBezTo>
                          <a:pt x="117575" y="495472"/>
                          <a:pt x="144469" y="504436"/>
                          <a:pt x="173777" y="506850"/>
                        </a:cubicBezTo>
                        <a:cubicBezTo>
                          <a:pt x="203085" y="509264"/>
                          <a:pt x="241013" y="506850"/>
                          <a:pt x="268941" y="484094"/>
                        </a:cubicBezTo>
                        <a:cubicBezTo>
                          <a:pt x="296869" y="461338"/>
                          <a:pt x="327211" y="406860"/>
                          <a:pt x="341348" y="370311"/>
                        </a:cubicBezTo>
                        <a:cubicBezTo>
                          <a:pt x="355485" y="333762"/>
                          <a:pt x="351003" y="298593"/>
                          <a:pt x="353761" y="264803"/>
                        </a:cubicBezTo>
                        <a:cubicBezTo>
                          <a:pt x="356519" y="231013"/>
                          <a:pt x="358244" y="211705"/>
                          <a:pt x="357899" y="167571"/>
                        </a:cubicBezTo>
                        <a:cubicBezTo>
                          <a:pt x="357554" y="123437"/>
                          <a:pt x="354623" y="61718"/>
                          <a:pt x="351692" y="0"/>
                        </a:cubicBezTo>
                      </a:path>
                    </a:pathLst>
                  </a:custGeom>
                  <a:noFill/>
                  <a:ln w="1270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1" name="Freeform 15684">
                    <a:extLst>
                      <a:ext uri="{FF2B5EF4-FFF2-40B4-BE49-F238E27FC236}">
                        <a16:creationId xmlns:a16="http://schemas.microsoft.com/office/drawing/2014/main" id="{EE6BE591-B3A9-49B2-8261-F17E714DCF41}"/>
                      </a:ext>
                    </a:extLst>
                  </p:cNvPr>
                  <p:cNvSpPr/>
                  <p:nvPr/>
                </p:nvSpPr>
                <p:spPr>
                  <a:xfrm>
                    <a:off x="0" y="17536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2" name="Freeform 15685">
                    <a:extLst>
                      <a:ext uri="{FF2B5EF4-FFF2-40B4-BE49-F238E27FC236}">
                        <a16:creationId xmlns:a16="http://schemas.microsoft.com/office/drawing/2014/main" id="{CC95AFED-AA6D-4B4A-8E16-EAB1516BE5C9}"/>
                      </a:ext>
                    </a:extLst>
                  </p:cNvPr>
                  <p:cNvSpPr/>
                  <p:nvPr/>
                </p:nvSpPr>
                <p:spPr>
                  <a:xfrm>
                    <a:off x="10021" y="232985"/>
                    <a:ext cx="252471"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3" name="Freeform 15686">
                    <a:extLst>
                      <a:ext uri="{FF2B5EF4-FFF2-40B4-BE49-F238E27FC236}">
                        <a16:creationId xmlns:a16="http://schemas.microsoft.com/office/drawing/2014/main" id="{DB23A187-4588-4F4B-B008-BC95924D6684}"/>
                      </a:ext>
                    </a:extLst>
                  </p:cNvPr>
                  <p:cNvSpPr/>
                  <p:nvPr/>
                </p:nvSpPr>
                <p:spPr>
                  <a:xfrm flipH="1">
                    <a:off x="325677" y="220458"/>
                    <a:ext cx="110138" cy="212090"/>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4" name="Freeform 15687">
                    <a:extLst>
                      <a:ext uri="{FF2B5EF4-FFF2-40B4-BE49-F238E27FC236}">
                        <a16:creationId xmlns:a16="http://schemas.microsoft.com/office/drawing/2014/main" id="{DF7FD5C5-5F94-428F-937D-2A7F6F06C10C}"/>
                      </a:ext>
                    </a:extLst>
                  </p:cNvPr>
                  <p:cNvSpPr/>
                  <p:nvPr/>
                </p:nvSpPr>
                <p:spPr>
                  <a:xfrm>
                    <a:off x="310646" y="187891"/>
                    <a:ext cx="134274" cy="212111"/>
                  </a:xfrm>
                  <a:custGeom>
                    <a:avLst/>
                    <a:gdLst>
                      <a:gd name="connsiteX0" fmla="*/ 131284 w 252471"/>
                      <a:gd name="connsiteY0" fmla="*/ 0 h 210031"/>
                      <a:gd name="connsiteX1" fmla="*/ 243984 w 252471"/>
                      <a:gd name="connsiteY1" fmla="*/ 17930 h 210031"/>
                      <a:gd name="connsiteX2" fmla="*/ 226054 w 252471"/>
                      <a:gd name="connsiteY2" fmla="*/ 74279 h 210031"/>
                      <a:gd name="connsiteX3" fmla="*/ 80058 w 252471"/>
                      <a:gd name="connsiteY3" fmla="*/ 110138 h 210031"/>
                      <a:gd name="connsiteX4" fmla="*/ 13463 w 252471"/>
                      <a:gd name="connsiteY4" fmla="*/ 143436 h 210031"/>
                      <a:gd name="connsiteX5" fmla="*/ 10901 w 252471"/>
                      <a:gd name="connsiteY5" fmla="*/ 194663 h 210031"/>
                      <a:gd name="connsiteX6" fmla="*/ 131284 w 252471"/>
                      <a:gd name="connsiteY6" fmla="*/ 210031 h 2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471" h="210031">
                        <a:moveTo>
                          <a:pt x="131284" y="0"/>
                        </a:moveTo>
                        <a:cubicBezTo>
                          <a:pt x="179736" y="2775"/>
                          <a:pt x="228189" y="5550"/>
                          <a:pt x="243984" y="17930"/>
                        </a:cubicBezTo>
                        <a:cubicBezTo>
                          <a:pt x="259779" y="30310"/>
                          <a:pt x="253375" y="58911"/>
                          <a:pt x="226054" y="74279"/>
                        </a:cubicBezTo>
                        <a:cubicBezTo>
                          <a:pt x="198733" y="89647"/>
                          <a:pt x="115490" y="98612"/>
                          <a:pt x="80058" y="110138"/>
                        </a:cubicBezTo>
                        <a:cubicBezTo>
                          <a:pt x="44626" y="121664"/>
                          <a:pt x="24989" y="129349"/>
                          <a:pt x="13463" y="143436"/>
                        </a:cubicBezTo>
                        <a:cubicBezTo>
                          <a:pt x="1937" y="157523"/>
                          <a:pt x="-8736" y="183564"/>
                          <a:pt x="10901" y="194663"/>
                        </a:cubicBezTo>
                        <a:cubicBezTo>
                          <a:pt x="30538" y="205762"/>
                          <a:pt x="80911" y="207896"/>
                          <a:pt x="131284" y="2100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nvGrpSpPr>
              <p:cNvPr id="11" name="Group 10">
                <a:extLst>
                  <a:ext uri="{FF2B5EF4-FFF2-40B4-BE49-F238E27FC236}">
                    <a16:creationId xmlns:a16="http://schemas.microsoft.com/office/drawing/2014/main" id="{00A0346C-E188-4622-A643-A17B2C3F34DF}"/>
                  </a:ext>
                </a:extLst>
              </p:cNvPr>
              <p:cNvGrpSpPr/>
              <p:nvPr/>
            </p:nvGrpSpPr>
            <p:grpSpPr>
              <a:xfrm>
                <a:off x="0" y="723900"/>
                <a:ext cx="810259" cy="897254"/>
                <a:chOff x="0" y="0"/>
                <a:chExt cx="810259" cy="897254"/>
              </a:xfrm>
            </p:grpSpPr>
            <mc:AlternateContent xmlns:mc="http://schemas.openxmlformats.org/markup-compatibility/2006" xmlns:a14="http://schemas.microsoft.com/office/drawing/2010/main">
              <mc:Choice Requires="a14">
                <p:sp>
                  <p:nvSpPr>
                    <p:cNvPr id="12" name="Text Box 2">
                      <a:extLst>
                        <a:ext uri="{FF2B5EF4-FFF2-40B4-BE49-F238E27FC236}">
                          <a16:creationId xmlns:a16="http://schemas.microsoft.com/office/drawing/2014/main" id="{72BE9FF0-AD51-4474-A49D-440F41F4140A}"/>
                        </a:ext>
                      </a:extLst>
                    </p:cNvPr>
                    <p:cNvSpPr txBox="1">
                      <a:spLocks noChangeArrowheads="1"/>
                    </p:cNvSpPr>
                    <p:nvPr/>
                  </p:nvSpPr>
                  <p:spPr bwMode="auto">
                    <a:xfrm>
                      <a:off x="0" y="228600"/>
                      <a:ext cx="3435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p>
                              <m:sSupPr>
                                <m:ctrlPr>
                                  <a:rPr lang="en-IN" sz="1200" i="1">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1200">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t>V</m:t>
                                </m:r>
                              </m:e>
                              <m:sup>
                                <m:r>
                                  <a:rPr lang="en-US" sz="1200" i="1">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t>+</m:t>
                                </m:r>
                              </m:sup>
                            </m:s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2" name="Text Box 2">
                      <a:extLst>
                        <a:ext uri="{FF2B5EF4-FFF2-40B4-BE49-F238E27FC236}">
                          <a16:creationId xmlns:a16="http://schemas.microsoft.com/office/drawing/2014/main" id="{72BE9FF0-AD51-4474-A49D-440F41F4140A}"/>
                        </a:ext>
                      </a:extLst>
                    </p:cNvPr>
                    <p:cNvSpPr txBox="1">
                      <a:spLocks noRot="1" noChangeAspect="1" noMove="1" noResize="1" noEditPoints="1" noAdjustHandles="1" noChangeArrowheads="1" noChangeShapeType="1" noTextEdit="1"/>
                    </p:cNvSpPr>
                    <p:nvPr/>
                  </p:nvSpPr>
                  <p:spPr bwMode="auto">
                    <a:xfrm>
                      <a:off x="0" y="228600"/>
                      <a:ext cx="343534" cy="344804"/>
                    </a:xfrm>
                    <a:prstGeom prst="rect">
                      <a:avLst/>
                    </a:prstGeom>
                    <a:blipFill>
                      <a:blip r:embed="rId7"/>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Text Box 2">
                      <a:extLst>
                        <a:ext uri="{FF2B5EF4-FFF2-40B4-BE49-F238E27FC236}">
                          <a16:creationId xmlns:a16="http://schemas.microsoft.com/office/drawing/2014/main" id="{6D0A92EE-6831-436D-A111-59531C53EC09}"/>
                        </a:ext>
                      </a:extLst>
                    </p:cNvPr>
                    <p:cNvSpPr txBox="1">
                      <a:spLocks noChangeArrowheads="1"/>
                    </p:cNvSpPr>
                    <p:nvPr/>
                  </p:nvSpPr>
                  <p:spPr bwMode="auto">
                    <a:xfrm>
                      <a:off x="200025" y="0"/>
                      <a:ext cx="3435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p>
                              <m:sSupPr>
                                <m:ctrlPr>
                                  <a:rPr lang="en-IN" sz="1200" i="1">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1200">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t>V</m:t>
                                </m:r>
                              </m:e>
                              <m:sup>
                                <m:r>
                                  <a:rPr lang="en-US" sz="1200" i="1">
                                    <a:solidFill>
                                      <a:srgbClr val="276E8B"/>
                                    </a:solidFill>
                                    <a:effectLst/>
                                    <a:latin typeface="Cambria Math" panose="02040503050406030204" pitchFamily="18" charset="0"/>
                                    <a:ea typeface="Arial" panose="020B0604020202020204" pitchFamily="34" charset="0"/>
                                    <a:cs typeface="Times New Roman" panose="02020603050405020304" pitchFamily="18" charset="0"/>
                                  </a:rPr>
                                  <m:t>−</m:t>
                                </m:r>
                              </m:sup>
                            </m:s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3" name="Text Box 2">
                      <a:extLst>
                        <a:ext uri="{FF2B5EF4-FFF2-40B4-BE49-F238E27FC236}">
                          <a16:creationId xmlns:a16="http://schemas.microsoft.com/office/drawing/2014/main" id="{6D0A92EE-6831-436D-A111-59531C53EC09}"/>
                        </a:ext>
                      </a:extLst>
                    </p:cNvPr>
                    <p:cNvSpPr txBox="1">
                      <a:spLocks noRot="1" noChangeAspect="1" noMove="1" noResize="1" noEditPoints="1" noAdjustHandles="1" noChangeArrowheads="1" noChangeShapeType="1" noTextEdit="1"/>
                    </p:cNvSpPr>
                    <p:nvPr/>
                  </p:nvSpPr>
                  <p:spPr bwMode="auto">
                    <a:xfrm>
                      <a:off x="200025" y="0"/>
                      <a:ext cx="343534" cy="344804"/>
                    </a:xfrm>
                    <a:prstGeom prst="rect">
                      <a:avLst/>
                    </a:prstGeom>
                    <a:blipFill>
                      <a:blip r:embed="rId8"/>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4" name="Text Box 2">
                      <a:extLst>
                        <a:ext uri="{FF2B5EF4-FFF2-40B4-BE49-F238E27FC236}">
                          <a16:creationId xmlns:a16="http://schemas.microsoft.com/office/drawing/2014/main" id="{C380A2C8-1D27-4B81-B5F8-DECF65B76203}"/>
                        </a:ext>
                      </a:extLst>
                    </p:cNvPr>
                    <p:cNvSpPr txBox="1">
                      <a:spLocks noChangeArrowheads="1"/>
                    </p:cNvSpPr>
                    <p:nvPr/>
                  </p:nvSpPr>
                  <p:spPr bwMode="auto">
                    <a:xfrm>
                      <a:off x="285750" y="552450"/>
                      <a:ext cx="3435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p>
                              <m:sSupPr>
                                <m:ctrlPr>
                                  <a:rPr lang="en-IN" sz="12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120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I</m:t>
                                </m:r>
                              </m:e>
                              <m:sup>
                                <m:r>
                                  <a:rPr lang="en-US" sz="12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sup>
                            </m:s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4" name="Text Box 2">
                      <a:extLst>
                        <a:ext uri="{FF2B5EF4-FFF2-40B4-BE49-F238E27FC236}">
                          <a16:creationId xmlns:a16="http://schemas.microsoft.com/office/drawing/2014/main" id="{C380A2C8-1D27-4B81-B5F8-DECF65B76203}"/>
                        </a:ext>
                      </a:extLst>
                    </p:cNvPr>
                    <p:cNvSpPr txBox="1">
                      <a:spLocks noRot="1" noChangeAspect="1" noMove="1" noResize="1" noEditPoints="1" noAdjustHandles="1" noChangeArrowheads="1" noChangeShapeType="1" noTextEdit="1"/>
                    </p:cNvSpPr>
                    <p:nvPr/>
                  </p:nvSpPr>
                  <p:spPr bwMode="auto">
                    <a:xfrm>
                      <a:off x="285750" y="552450"/>
                      <a:ext cx="343534" cy="344804"/>
                    </a:xfrm>
                    <a:prstGeom prst="rect">
                      <a:avLst/>
                    </a:prstGeom>
                    <a:blipFill>
                      <a:blip r:embed="rId9"/>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 name="Text Box 2">
                      <a:extLst>
                        <a:ext uri="{FF2B5EF4-FFF2-40B4-BE49-F238E27FC236}">
                          <a16:creationId xmlns:a16="http://schemas.microsoft.com/office/drawing/2014/main" id="{24242E5F-D8C3-4FF9-9850-DB65DBA212EA}"/>
                        </a:ext>
                      </a:extLst>
                    </p:cNvPr>
                    <p:cNvSpPr txBox="1">
                      <a:spLocks noChangeArrowheads="1"/>
                    </p:cNvSpPr>
                    <p:nvPr/>
                  </p:nvSpPr>
                  <p:spPr bwMode="auto">
                    <a:xfrm>
                      <a:off x="466725" y="152400"/>
                      <a:ext cx="3435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p>
                              <m:sSupPr>
                                <m:ctrlPr>
                                  <a:rPr lang="en-IN" sz="12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120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I</m:t>
                                </m:r>
                              </m:e>
                              <m:sup>
                                <m:r>
                                  <a:rPr lang="en-US" sz="12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sup>
                            </m:s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5" name="Text Box 2">
                      <a:extLst>
                        <a:ext uri="{FF2B5EF4-FFF2-40B4-BE49-F238E27FC236}">
                          <a16:creationId xmlns:a16="http://schemas.microsoft.com/office/drawing/2014/main" id="{24242E5F-D8C3-4FF9-9850-DB65DBA212EA}"/>
                        </a:ext>
                      </a:extLst>
                    </p:cNvPr>
                    <p:cNvSpPr txBox="1">
                      <a:spLocks noRot="1" noChangeAspect="1" noMove="1" noResize="1" noEditPoints="1" noAdjustHandles="1" noChangeArrowheads="1" noChangeShapeType="1" noTextEdit="1"/>
                    </p:cNvSpPr>
                    <p:nvPr/>
                  </p:nvSpPr>
                  <p:spPr bwMode="auto">
                    <a:xfrm>
                      <a:off x="466725" y="152400"/>
                      <a:ext cx="343534" cy="344804"/>
                    </a:xfrm>
                    <a:prstGeom prst="rect">
                      <a:avLst/>
                    </a:prstGeom>
                    <a:blipFill>
                      <a:blip r:embed="rId10"/>
                      <a:stretch>
                        <a:fillRect/>
                      </a:stretch>
                    </a:blipFill>
                    <a:ln w="9525">
                      <a:noFill/>
                      <a:miter lim="800000"/>
                      <a:headEnd/>
                      <a:tailEnd/>
                    </a:ln>
                  </p:spPr>
                  <p:txBody>
                    <a:bodyPr/>
                    <a:lstStyle/>
                    <a:p>
                      <a:r>
                        <a:rPr lang="en-IN">
                          <a:noFill/>
                        </a:rPr>
                        <a:t> </a:t>
                      </a:r>
                    </a:p>
                  </p:txBody>
                </p:sp>
              </mc:Fallback>
            </mc:AlternateContent>
          </p:grpSp>
        </p:grpSp>
        <p:sp>
          <p:nvSpPr>
            <p:cNvPr id="9" name="Rectangle 8">
              <a:extLst>
                <a:ext uri="{FF2B5EF4-FFF2-40B4-BE49-F238E27FC236}">
                  <a16:creationId xmlns:a16="http://schemas.microsoft.com/office/drawing/2014/main" id="{B7B3E0AE-B116-4F64-9E02-00DF5819547E}"/>
                </a:ext>
              </a:extLst>
            </p:cNvPr>
            <p:cNvSpPr/>
            <p:nvPr/>
          </p:nvSpPr>
          <p:spPr>
            <a:xfrm>
              <a:off x="0" y="0"/>
              <a:ext cx="3552825" cy="3048000"/>
            </a:xfrm>
            <a:prstGeom prst="rect">
              <a:avLst/>
            </a:prstGeom>
            <a:noFill/>
            <a:ln w="9525"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24CDDC0D-4EA2-4185-8E87-73358FAFADB2}"/>
                  </a:ext>
                </a:extLst>
              </p:cNvPr>
              <p:cNvSpPr/>
              <p:nvPr/>
            </p:nvSpPr>
            <p:spPr>
              <a:xfrm>
                <a:off x="4468413" y="817294"/>
                <a:ext cx="4572000" cy="2443298"/>
              </a:xfrm>
              <a:prstGeom prst="rect">
                <a:avLst/>
              </a:prstGeom>
            </p:spPr>
            <p:txBody>
              <a:bodyPr>
                <a:spAutoFit/>
              </a:bodyPr>
              <a:lstStyle/>
              <a:p>
                <a:pPr>
                  <a:lnSpc>
                    <a:spcPct val="107000"/>
                  </a:lnSpc>
                  <a:spcBef>
                    <a:spcPts val="400"/>
                  </a:spcBef>
                  <a:spcAft>
                    <a:spcPts val="800"/>
                  </a:spcAft>
                </a:pPr>
                <a:r>
                  <a:rPr lang="en-IN" dirty="0">
                    <a:latin typeface="Times New Roman" panose="02020603050405020304" pitchFamily="18" charset="0"/>
                    <a:ea typeface="Arial" panose="020B0604020202020204" pitchFamily="34" charset="0"/>
                    <a:cs typeface="Times New Roman" panose="02020603050405020304" pitchFamily="18" charset="0"/>
                  </a:rPr>
                  <a:t>Let there be two ports under consideration 1 and n. All other ports are terminated in characteristic impedance of the network. Let </a:t>
                </a:r>
                <a14:m>
                  <m:oMath xmlns:m="http://schemas.openxmlformats.org/officeDocument/2006/math">
                    <m:sSub>
                      <m:sSubPr>
                        <m:ctrlPr>
                          <a:rPr lang="en-IN" i="1">
                            <a:latin typeface="Cambria Math" panose="02040503050406030204" pitchFamily="18" charset="0"/>
                            <a:ea typeface="Arial" panose="020B0604020202020204" pitchFamily="34" charset="0"/>
                            <a:cs typeface="Times New Roman" panose="02020603050405020304" pitchFamily="18" charset="0"/>
                          </a:rPr>
                        </m:ctrlPr>
                      </m:sSubPr>
                      <m:e>
                        <m:r>
                          <a:rPr lang="en-IN" i="1">
                            <a:latin typeface="Cambria Math" panose="02040503050406030204" pitchFamily="18" charset="0"/>
                            <a:ea typeface="Arial" panose="020B0604020202020204" pitchFamily="34" charset="0"/>
                            <a:cs typeface="Times New Roman" panose="02020603050405020304" pitchFamily="18" charset="0"/>
                          </a:rPr>
                          <m:t>𝑎</m:t>
                        </m:r>
                      </m:e>
                      <m:sub>
                        <m:r>
                          <a:rPr lang="en-IN" i="1">
                            <a:latin typeface="Cambria Math" panose="02040503050406030204" pitchFamily="18" charset="0"/>
                            <a:ea typeface="Arial" panose="020B0604020202020204" pitchFamily="34" charset="0"/>
                            <a:cs typeface="Times New Roman" panose="02020603050405020304" pitchFamily="18" charset="0"/>
                          </a:rPr>
                          <m:t>𝑥</m:t>
                        </m:r>
                      </m:sub>
                    </m:sSub>
                  </m:oMath>
                </a14:m>
                <a:r>
                  <a:rPr lang="en-IN" dirty="0">
                    <a:latin typeface="Times New Roman" panose="02020603050405020304" pitchFamily="18" charset="0"/>
                    <a:ea typeface="Times New Roman" panose="02020603050405020304" pitchFamily="18" charset="0"/>
                    <a:cs typeface="Times New Roman" panose="02020603050405020304" pitchFamily="18" charset="0"/>
                  </a:rPr>
                  <a:t> be the power of incident wave at port x, </a:t>
                </a:r>
                <a14:m>
                  <m:oMath xmlns:m="http://schemas.openxmlformats.org/officeDocument/2006/math">
                    <m:sSub>
                      <m:sSubPr>
                        <m:ctrlPr>
                          <a:rPr lang="en-IN" i="1">
                            <a:latin typeface="Cambria Math" panose="02040503050406030204" pitchFamily="18" charset="0"/>
                            <a:ea typeface="Arial" panose="020B0604020202020204" pitchFamily="34" charset="0"/>
                            <a:cs typeface="Times New Roman" panose="02020603050405020304" pitchFamily="18" charset="0"/>
                          </a:rPr>
                        </m:ctrlPr>
                      </m:sSubPr>
                      <m:e>
                        <m:r>
                          <a:rPr lang="en-IN" i="1">
                            <a:latin typeface="Cambria Math" panose="02040503050406030204" pitchFamily="18" charset="0"/>
                            <a:ea typeface="Arial" panose="020B0604020202020204" pitchFamily="34" charset="0"/>
                            <a:cs typeface="Times New Roman" panose="02020603050405020304" pitchFamily="18" charset="0"/>
                          </a:rPr>
                          <m:t>𝑏</m:t>
                        </m:r>
                      </m:e>
                      <m:sub>
                        <m:r>
                          <a:rPr lang="en-IN" i="1">
                            <a:latin typeface="Cambria Math" panose="02040503050406030204" pitchFamily="18" charset="0"/>
                            <a:ea typeface="Arial" panose="020B0604020202020204" pitchFamily="34" charset="0"/>
                            <a:cs typeface="Times New Roman" panose="02020603050405020304" pitchFamily="18" charset="0"/>
                          </a:rPr>
                          <m:t>𝑥</m:t>
                        </m:r>
                      </m:sub>
                    </m:sSub>
                  </m:oMath>
                </a14:m>
                <a:r>
                  <a:rPr lang="en-IN" dirty="0">
                    <a:latin typeface="Times New Roman" panose="02020603050405020304" pitchFamily="18" charset="0"/>
                    <a:ea typeface="Times New Roman" panose="02020603050405020304" pitchFamily="18" charset="0"/>
                    <a:cs typeface="Times New Roman" panose="02020603050405020304" pitchFamily="18" charset="0"/>
                  </a:rPr>
                  <a:t> be the power of reflected wave at port x and </a:t>
                </a:r>
                <a14:m>
                  <m:oMath xmlns:m="http://schemas.openxmlformats.org/officeDocument/2006/math">
                    <m:sSub>
                      <m:sSubPr>
                        <m:ctrlPr>
                          <a:rPr lang="en-IN" i="1">
                            <a:latin typeface="Cambria Math" panose="02040503050406030204" pitchFamily="18" charset="0"/>
                            <a:ea typeface="Arial" panose="020B0604020202020204" pitchFamily="34" charset="0"/>
                            <a:cs typeface="Times New Roman" panose="02020603050405020304" pitchFamily="18" charset="0"/>
                          </a:rPr>
                        </m:ctrlPr>
                      </m:sSubPr>
                      <m:e>
                        <m:r>
                          <a:rPr lang="en-IN" i="1">
                            <a:latin typeface="Cambria Math" panose="02040503050406030204" pitchFamily="18" charset="0"/>
                            <a:ea typeface="Arial" panose="020B0604020202020204" pitchFamily="34" charset="0"/>
                            <a:cs typeface="Times New Roman" panose="02020603050405020304" pitchFamily="18" charset="0"/>
                          </a:rPr>
                          <m:t>𝑐</m:t>
                        </m:r>
                      </m:e>
                      <m:sub>
                        <m:r>
                          <a:rPr lang="en-IN" i="1">
                            <a:latin typeface="Cambria Math" panose="02040503050406030204" pitchFamily="18" charset="0"/>
                            <a:ea typeface="Arial" panose="020B0604020202020204" pitchFamily="34" charset="0"/>
                            <a:cs typeface="Times New Roman" panose="02020603050405020304" pitchFamily="18" charset="0"/>
                          </a:rPr>
                          <m:t>𝑛𝑥</m:t>
                        </m:r>
                      </m:sub>
                    </m:sSub>
                  </m:oMath>
                </a14:m>
                <a:r>
                  <a:rPr lang="en-IN" dirty="0">
                    <a:latin typeface="Times New Roman" panose="02020603050405020304" pitchFamily="18" charset="0"/>
                    <a:ea typeface="Times New Roman" panose="02020603050405020304" pitchFamily="18" charset="0"/>
                    <a:cs typeface="Times New Roman" panose="02020603050405020304" pitchFamily="18" charset="0"/>
                  </a:rPr>
                  <a:t> be the power out at port n due to power incident at port x. Thus S-parameters are defined as</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2" name="Rectangle 51">
                <a:extLst>
                  <a:ext uri="{FF2B5EF4-FFF2-40B4-BE49-F238E27FC236}">
                    <a16:creationId xmlns:a16="http://schemas.microsoft.com/office/drawing/2014/main" id="{24CDDC0D-4EA2-4185-8E87-73358FAFADB2}"/>
                  </a:ext>
                </a:extLst>
              </p:cNvPr>
              <p:cNvSpPr>
                <a:spLocks noRot="1" noChangeAspect="1" noMove="1" noResize="1" noEditPoints="1" noAdjustHandles="1" noChangeArrowheads="1" noChangeShapeType="1" noTextEdit="1"/>
              </p:cNvSpPr>
              <p:nvPr/>
            </p:nvSpPr>
            <p:spPr>
              <a:xfrm>
                <a:off x="4468413" y="817294"/>
                <a:ext cx="4572000" cy="2443298"/>
              </a:xfrm>
              <a:prstGeom prst="rect">
                <a:avLst/>
              </a:prstGeom>
              <a:blipFill>
                <a:blip r:embed="rId11"/>
                <a:stretch>
                  <a:fillRect l="-1067" t="-1247" b="-2993"/>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FD4E573B-AC8A-4BEC-AAC1-0D2FC1E20E94}"/>
                  </a:ext>
                </a:extLst>
              </p:cNvPr>
              <p:cNvSpPr/>
              <p:nvPr/>
            </p:nvSpPr>
            <p:spPr>
              <a:xfrm>
                <a:off x="4610798" y="3326702"/>
                <a:ext cx="1268424"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0">
                              <a:latin typeface="Cambria Math" panose="02040503050406030204" pitchFamily="18" charset="0"/>
                            </a:rPr>
                            <m:t>11</m:t>
                          </m:r>
                        </m:sub>
                      </m:sSub>
                      <m:r>
                        <a:rPr lang="en-IN" i="0">
                          <a:latin typeface="Cambria Math" panose="02040503050406030204" pitchFamily="18" charset="0"/>
                        </a:rPr>
                        <m:t>=</m:t>
                      </m:r>
                      <m:rad>
                        <m:radPr>
                          <m:degHide m:val="on"/>
                          <m:ctrlPr>
                            <a:rPr lang="en-IN" i="1">
                              <a:latin typeface="Cambria Math" panose="02040503050406030204" pitchFamily="18" charset="0"/>
                            </a:rPr>
                          </m:ctrlPr>
                        </m:radPr>
                        <m:deg/>
                        <m:e>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𝑏</m:t>
                                  </m:r>
                                </m:e>
                                <m:sub>
                                  <m:r>
                                    <a:rPr lang="en-IN" i="0">
                                      <a:latin typeface="Cambria Math" panose="02040503050406030204" pitchFamily="18" charset="0"/>
                                    </a:rPr>
                                    <m:t>1</m:t>
                                  </m:r>
                                </m:sub>
                              </m:sSub>
                            </m:num>
                            <m:den>
                              <m:sSub>
                                <m:sSubPr>
                                  <m:ctrlPr>
                                    <a:rPr lang="en-IN" i="1">
                                      <a:latin typeface="Cambria Math" panose="02040503050406030204" pitchFamily="18" charset="0"/>
                                    </a:rPr>
                                  </m:ctrlPr>
                                </m:sSubPr>
                                <m:e>
                                  <m:r>
                                    <a:rPr lang="en-IN" i="1">
                                      <a:latin typeface="Cambria Math" panose="02040503050406030204" pitchFamily="18" charset="0"/>
                                    </a:rPr>
                                    <m:t>𝑎</m:t>
                                  </m:r>
                                </m:e>
                                <m:sub>
                                  <m:r>
                                    <a:rPr lang="en-IN" i="0">
                                      <a:latin typeface="Cambria Math" panose="02040503050406030204" pitchFamily="18" charset="0"/>
                                    </a:rPr>
                                    <m:t>1</m:t>
                                  </m:r>
                                </m:sub>
                              </m:sSub>
                            </m:den>
                          </m:f>
                        </m:e>
                      </m:rad>
                    </m:oMath>
                  </m:oMathPara>
                </a14:m>
                <a:endParaRPr lang="en-IN" dirty="0"/>
              </a:p>
            </p:txBody>
          </p:sp>
        </mc:Choice>
        <mc:Fallback xmlns="">
          <p:sp>
            <p:nvSpPr>
              <p:cNvPr id="53" name="Rectangle 52">
                <a:extLst>
                  <a:ext uri="{FF2B5EF4-FFF2-40B4-BE49-F238E27FC236}">
                    <a16:creationId xmlns:a16="http://schemas.microsoft.com/office/drawing/2014/main" id="{FD4E573B-AC8A-4BEC-AAC1-0D2FC1E20E94}"/>
                  </a:ext>
                </a:extLst>
              </p:cNvPr>
              <p:cNvSpPr>
                <a:spLocks noRot="1" noChangeAspect="1" noMove="1" noResize="1" noEditPoints="1" noAdjustHandles="1" noChangeArrowheads="1" noChangeShapeType="1" noTextEdit="1"/>
              </p:cNvSpPr>
              <p:nvPr/>
            </p:nvSpPr>
            <p:spPr>
              <a:xfrm>
                <a:off x="4610798" y="3326702"/>
                <a:ext cx="1268424" cy="910699"/>
              </a:xfrm>
              <a:prstGeom prst="rect">
                <a:avLst/>
              </a:prstGeom>
              <a:blipFill>
                <a:blip r:embed="rId1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D053117-D447-44F5-BE75-47AE93E135D7}"/>
                  </a:ext>
                </a:extLst>
              </p:cNvPr>
              <p:cNvSpPr/>
              <p:nvPr/>
            </p:nvSpPr>
            <p:spPr>
              <a:xfrm>
                <a:off x="6484620" y="3347736"/>
                <a:ext cx="131850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1">
                              <a:latin typeface="Cambria Math" panose="02040503050406030204" pitchFamily="18" charset="0"/>
                            </a:rPr>
                            <m:t>𝑛𝑛</m:t>
                          </m:r>
                        </m:sub>
                      </m:sSub>
                      <m:r>
                        <a:rPr lang="en-IN" i="0">
                          <a:latin typeface="Cambria Math" panose="02040503050406030204" pitchFamily="18" charset="0"/>
                        </a:rPr>
                        <m:t>=</m:t>
                      </m:r>
                      <m:rad>
                        <m:radPr>
                          <m:degHide m:val="on"/>
                          <m:ctrlPr>
                            <a:rPr lang="en-IN" i="1">
                              <a:latin typeface="Cambria Math" panose="02040503050406030204" pitchFamily="18" charset="0"/>
                            </a:rPr>
                          </m:ctrlPr>
                        </m:radPr>
                        <m:deg/>
                        <m:e>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𝑏</m:t>
                                  </m:r>
                                </m:e>
                                <m:sub>
                                  <m:r>
                                    <a:rPr lang="en-IN" i="1">
                                      <a:latin typeface="Cambria Math" panose="02040503050406030204" pitchFamily="18" charset="0"/>
                                    </a:rPr>
                                    <m:t>𝑛</m:t>
                                  </m:r>
                                </m:sub>
                              </m:sSub>
                            </m:num>
                            <m:den>
                              <m:sSub>
                                <m:sSubPr>
                                  <m:ctrlPr>
                                    <a:rPr lang="en-IN" i="1">
                                      <a:latin typeface="Cambria Math" panose="02040503050406030204" pitchFamily="18" charset="0"/>
                                    </a:rPr>
                                  </m:ctrlPr>
                                </m:sSubPr>
                                <m:e>
                                  <m:r>
                                    <a:rPr lang="en-IN" i="1">
                                      <a:latin typeface="Cambria Math" panose="02040503050406030204" pitchFamily="18" charset="0"/>
                                    </a:rPr>
                                    <m:t>𝑎</m:t>
                                  </m:r>
                                </m:e>
                                <m:sub>
                                  <m:r>
                                    <a:rPr lang="en-IN" i="1">
                                      <a:latin typeface="Cambria Math" panose="02040503050406030204" pitchFamily="18" charset="0"/>
                                    </a:rPr>
                                    <m:t>𝑛</m:t>
                                  </m:r>
                                </m:sub>
                              </m:sSub>
                            </m:den>
                          </m:f>
                        </m:e>
                      </m:rad>
                    </m:oMath>
                  </m:oMathPara>
                </a14:m>
                <a:endParaRPr lang="en-IN" dirty="0"/>
              </a:p>
            </p:txBody>
          </p:sp>
        </mc:Choice>
        <mc:Fallback xmlns="">
          <p:sp>
            <p:nvSpPr>
              <p:cNvPr id="54" name="Rectangle 53">
                <a:extLst>
                  <a:ext uri="{FF2B5EF4-FFF2-40B4-BE49-F238E27FC236}">
                    <a16:creationId xmlns:a16="http://schemas.microsoft.com/office/drawing/2014/main" id="{9D053117-D447-44F5-BE75-47AE93E135D7}"/>
                  </a:ext>
                </a:extLst>
              </p:cNvPr>
              <p:cNvSpPr>
                <a:spLocks noRot="1" noChangeAspect="1" noMove="1" noResize="1" noEditPoints="1" noAdjustHandles="1" noChangeArrowheads="1" noChangeShapeType="1" noTextEdit="1"/>
              </p:cNvSpPr>
              <p:nvPr/>
            </p:nvSpPr>
            <p:spPr>
              <a:xfrm>
                <a:off x="6484620" y="3347736"/>
                <a:ext cx="1318502" cy="910699"/>
              </a:xfrm>
              <a:prstGeom prst="rect">
                <a:avLst/>
              </a:prstGeom>
              <a:blipFill>
                <a:blip r:embed="rId1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E44E78CF-B712-4C79-B504-7137B0DF1B9C}"/>
                  </a:ext>
                </a:extLst>
              </p:cNvPr>
              <p:cNvSpPr/>
              <p:nvPr/>
            </p:nvSpPr>
            <p:spPr>
              <a:xfrm>
                <a:off x="4610798" y="4553877"/>
                <a:ext cx="137120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1">
                              <a:latin typeface="Cambria Math" panose="02040503050406030204" pitchFamily="18" charset="0"/>
                            </a:rPr>
                            <m:t>𝑛</m:t>
                          </m:r>
                          <m:r>
                            <a:rPr lang="en-IN" i="0">
                              <a:latin typeface="Cambria Math" panose="02040503050406030204" pitchFamily="18" charset="0"/>
                            </a:rPr>
                            <m:t>1</m:t>
                          </m:r>
                        </m:sub>
                      </m:sSub>
                      <m:r>
                        <a:rPr lang="en-IN" i="0">
                          <a:latin typeface="Cambria Math" panose="02040503050406030204" pitchFamily="18" charset="0"/>
                        </a:rPr>
                        <m:t>=</m:t>
                      </m:r>
                      <m:rad>
                        <m:radPr>
                          <m:degHide m:val="on"/>
                          <m:ctrlPr>
                            <a:rPr lang="en-IN" i="1">
                              <a:latin typeface="Cambria Math" panose="02040503050406030204" pitchFamily="18" charset="0"/>
                            </a:rPr>
                          </m:ctrlPr>
                        </m:radPr>
                        <m:deg/>
                        <m:e>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𝑐</m:t>
                                  </m:r>
                                </m:e>
                                <m:sub>
                                  <m:r>
                                    <a:rPr lang="en-IN" i="1">
                                      <a:latin typeface="Cambria Math" panose="02040503050406030204" pitchFamily="18" charset="0"/>
                                    </a:rPr>
                                    <m:t>𝑛</m:t>
                                  </m:r>
                                  <m:r>
                                    <a:rPr lang="en-IN" i="0">
                                      <a:latin typeface="Cambria Math" panose="02040503050406030204" pitchFamily="18" charset="0"/>
                                    </a:rPr>
                                    <m:t>1</m:t>
                                  </m:r>
                                </m:sub>
                              </m:sSub>
                            </m:num>
                            <m:den>
                              <m:sSub>
                                <m:sSubPr>
                                  <m:ctrlPr>
                                    <a:rPr lang="en-IN" i="1">
                                      <a:latin typeface="Cambria Math" panose="02040503050406030204" pitchFamily="18" charset="0"/>
                                    </a:rPr>
                                  </m:ctrlPr>
                                </m:sSubPr>
                                <m:e>
                                  <m:r>
                                    <a:rPr lang="en-IN" i="1">
                                      <a:latin typeface="Cambria Math" panose="02040503050406030204" pitchFamily="18" charset="0"/>
                                    </a:rPr>
                                    <m:t>𝑎</m:t>
                                  </m:r>
                                </m:e>
                                <m:sub>
                                  <m:r>
                                    <a:rPr lang="en-IN" i="0">
                                      <a:latin typeface="Cambria Math" panose="02040503050406030204" pitchFamily="18" charset="0"/>
                                    </a:rPr>
                                    <m:t>1</m:t>
                                  </m:r>
                                </m:sub>
                              </m:sSub>
                            </m:den>
                          </m:f>
                        </m:e>
                      </m:rad>
                    </m:oMath>
                  </m:oMathPara>
                </a14:m>
                <a:endParaRPr lang="en-IN" dirty="0"/>
              </a:p>
            </p:txBody>
          </p:sp>
        </mc:Choice>
        <mc:Fallback xmlns="">
          <p:sp>
            <p:nvSpPr>
              <p:cNvPr id="55" name="Rectangle 54">
                <a:extLst>
                  <a:ext uri="{FF2B5EF4-FFF2-40B4-BE49-F238E27FC236}">
                    <a16:creationId xmlns:a16="http://schemas.microsoft.com/office/drawing/2014/main" id="{E44E78CF-B712-4C79-B504-7137B0DF1B9C}"/>
                  </a:ext>
                </a:extLst>
              </p:cNvPr>
              <p:cNvSpPr>
                <a:spLocks noRot="1" noChangeAspect="1" noMove="1" noResize="1" noEditPoints="1" noAdjustHandles="1" noChangeArrowheads="1" noChangeShapeType="1" noTextEdit="1"/>
              </p:cNvSpPr>
              <p:nvPr/>
            </p:nvSpPr>
            <p:spPr>
              <a:xfrm>
                <a:off x="4610798" y="4553877"/>
                <a:ext cx="1371208" cy="910699"/>
              </a:xfrm>
              <a:prstGeom prst="rect">
                <a:avLst/>
              </a:prstGeom>
              <a:blipFill>
                <a:blip r:embed="rId14"/>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B7F202E7-C2D3-4A46-8D5B-852D50014D3F}"/>
                  </a:ext>
                </a:extLst>
              </p:cNvPr>
              <p:cNvSpPr/>
              <p:nvPr/>
            </p:nvSpPr>
            <p:spPr>
              <a:xfrm>
                <a:off x="6481152" y="4553877"/>
                <a:ext cx="1366335"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𝑆</m:t>
                          </m:r>
                        </m:e>
                        <m:sub>
                          <m:r>
                            <a:rPr lang="en-IN" i="0">
                              <a:latin typeface="Cambria Math" panose="02040503050406030204" pitchFamily="18" charset="0"/>
                            </a:rPr>
                            <m:t>1</m:t>
                          </m:r>
                          <m:r>
                            <a:rPr lang="en-IN" i="1">
                              <a:latin typeface="Cambria Math" panose="02040503050406030204" pitchFamily="18" charset="0"/>
                            </a:rPr>
                            <m:t>𝑛</m:t>
                          </m:r>
                        </m:sub>
                      </m:sSub>
                      <m:r>
                        <a:rPr lang="en-IN" i="0">
                          <a:latin typeface="Cambria Math" panose="02040503050406030204" pitchFamily="18" charset="0"/>
                        </a:rPr>
                        <m:t>=</m:t>
                      </m:r>
                      <m:rad>
                        <m:radPr>
                          <m:degHide m:val="on"/>
                          <m:ctrlPr>
                            <a:rPr lang="en-IN" i="1">
                              <a:latin typeface="Cambria Math" panose="02040503050406030204" pitchFamily="18" charset="0"/>
                            </a:rPr>
                          </m:ctrlPr>
                        </m:radPr>
                        <m:deg/>
                        <m:e>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𝑐</m:t>
                                  </m:r>
                                </m:e>
                                <m:sub>
                                  <m:r>
                                    <a:rPr lang="en-IN" i="0">
                                      <a:latin typeface="Cambria Math" panose="02040503050406030204" pitchFamily="18" charset="0"/>
                                    </a:rPr>
                                    <m:t>1</m:t>
                                  </m:r>
                                  <m:r>
                                    <a:rPr lang="en-IN" i="1">
                                      <a:latin typeface="Cambria Math" panose="02040503050406030204" pitchFamily="18" charset="0"/>
                                    </a:rPr>
                                    <m:t>𝑛</m:t>
                                  </m:r>
                                </m:sub>
                              </m:sSub>
                            </m:num>
                            <m:den>
                              <m:sSub>
                                <m:sSubPr>
                                  <m:ctrlPr>
                                    <a:rPr lang="en-IN" i="1">
                                      <a:latin typeface="Cambria Math" panose="02040503050406030204" pitchFamily="18" charset="0"/>
                                    </a:rPr>
                                  </m:ctrlPr>
                                </m:sSubPr>
                                <m:e>
                                  <m:r>
                                    <a:rPr lang="en-IN" i="1">
                                      <a:latin typeface="Cambria Math" panose="02040503050406030204" pitchFamily="18" charset="0"/>
                                    </a:rPr>
                                    <m:t>𝑎</m:t>
                                  </m:r>
                                </m:e>
                                <m:sub>
                                  <m:r>
                                    <a:rPr lang="en-IN" i="1">
                                      <a:latin typeface="Cambria Math" panose="02040503050406030204" pitchFamily="18" charset="0"/>
                                    </a:rPr>
                                    <m:t>𝑛</m:t>
                                  </m:r>
                                </m:sub>
                              </m:sSub>
                            </m:den>
                          </m:f>
                        </m:e>
                      </m:rad>
                    </m:oMath>
                  </m:oMathPara>
                </a14:m>
                <a:endParaRPr lang="en-IN" dirty="0"/>
              </a:p>
            </p:txBody>
          </p:sp>
        </mc:Choice>
        <mc:Fallback xmlns="">
          <p:sp>
            <p:nvSpPr>
              <p:cNvPr id="56" name="Rectangle 55">
                <a:extLst>
                  <a:ext uri="{FF2B5EF4-FFF2-40B4-BE49-F238E27FC236}">
                    <a16:creationId xmlns:a16="http://schemas.microsoft.com/office/drawing/2014/main" id="{B7F202E7-C2D3-4A46-8D5B-852D50014D3F}"/>
                  </a:ext>
                </a:extLst>
              </p:cNvPr>
              <p:cNvSpPr>
                <a:spLocks noRot="1" noChangeAspect="1" noMove="1" noResize="1" noEditPoints="1" noAdjustHandles="1" noChangeArrowheads="1" noChangeShapeType="1" noTextEdit="1"/>
              </p:cNvSpPr>
              <p:nvPr/>
            </p:nvSpPr>
            <p:spPr>
              <a:xfrm>
                <a:off x="6481152" y="4553877"/>
                <a:ext cx="1366335" cy="910699"/>
              </a:xfrm>
              <a:prstGeom prst="rect">
                <a:avLst/>
              </a:prstGeom>
              <a:blipFill>
                <a:blip r:embed="rId15"/>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35065058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3C98-ED5B-4E42-9EF4-76072B551FF5}"/>
              </a:ext>
            </a:extLst>
          </p:cNvPr>
          <p:cNvSpPr>
            <a:spLocks noGrp="1"/>
          </p:cNvSpPr>
          <p:nvPr>
            <p:ph type="title"/>
          </p:nvPr>
        </p:nvSpPr>
        <p:spPr/>
        <p:txBody>
          <a:bodyPr/>
          <a:lstStyle/>
          <a:p>
            <a:r>
              <a:rPr lang="en-IN" dirty="0"/>
              <a:t>Characteristic Impedance</a:t>
            </a:r>
          </a:p>
        </p:txBody>
      </p:sp>
      <p:sp>
        <p:nvSpPr>
          <p:cNvPr id="3" name="Date Placeholder 2">
            <a:extLst>
              <a:ext uri="{FF2B5EF4-FFF2-40B4-BE49-F238E27FC236}">
                <a16:creationId xmlns:a16="http://schemas.microsoft.com/office/drawing/2014/main" id="{7965B951-4C66-4EFB-AD24-7FA83C281BB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21863CF-2C23-4EBC-AABF-CF3AD2587D1C}"/>
              </a:ext>
            </a:extLst>
          </p:cNvPr>
          <p:cNvSpPr>
            <a:spLocks noGrp="1"/>
          </p:cNvSpPr>
          <p:nvPr>
            <p:ph type="sldNum" sz="quarter" idx="12"/>
          </p:nvPr>
        </p:nvSpPr>
        <p:spPr/>
        <p:txBody>
          <a:bodyPr/>
          <a:lstStyle/>
          <a:p>
            <a:fld id="{2495F090-CA2D-44FF-B42B-1156B48CA943}" type="slidenum">
              <a:rPr lang="en-IN" smtClean="0"/>
              <a:t>75</a:t>
            </a:fld>
            <a:endParaRPr lang="en-IN"/>
          </a:p>
        </p:txBody>
      </p:sp>
      <p:grpSp>
        <p:nvGrpSpPr>
          <p:cNvPr id="5" name="Group 4">
            <a:extLst>
              <a:ext uri="{FF2B5EF4-FFF2-40B4-BE49-F238E27FC236}">
                <a16:creationId xmlns:a16="http://schemas.microsoft.com/office/drawing/2014/main" id="{FC679794-39FC-4172-9B77-B921FFF137C0}"/>
              </a:ext>
            </a:extLst>
          </p:cNvPr>
          <p:cNvGrpSpPr/>
          <p:nvPr/>
        </p:nvGrpSpPr>
        <p:grpSpPr>
          <a:xfrm>
            <a:off x="2397125" y="1865799"/>
            <a:ext cx="4349750" cy="1106595"/>
            <a:chOff x="0" y="0"/>
            <a:chExt cx="5677535" cy="1758949"/>
          </a:xfrm>
        </p:grpSpPr>
        <p:grpSp>
          <p:nvGrpSpPr>
            <p:cNvPr id="6" name="Group 5">
              <a:extLst>
                <a:ext uri="{FF2B5EF4-FFF2-40B4-BE49-F238E27FC236}">
                  <a16:creationId xmlns:a16="http://schemas.microsoft.com/office/drawing/2014/main" id="{3AEB1058-9342-457F-A868-AB845CD89E68}"/>
                </a:ext>
              </a:extLst>
            </p:cNvPr>
            <p:cNvGrpSpPr/>
            <p:nvPr/>
          </p:nvGrpSpPr>
          <p:grpSpPr>
            <a:xfrm>
              <a:off x="0" y="0"/>
              <a:ext cx="5677535" cy="1758949"/>
              <a:chOff x="0" y="-85725"/>
              <a:chExt cx="5677535" cy="1758949"/>
            </a:xfrm>
          </p:grpSpPr>
          <p:grpSp>
            <p:nvGrpSpPr>
              <p:cNvPr id="9" name="Group 8">
                <a:extLst>
                  <a:ext uri="{FF2B5EF4-FFF2-40B4-BE49-F238E27FC236}">
                    <a16:creationId xmlns:a16="http://schemas.microsoft.com/office/drawing/2014/main" id="{4831ACAB-AA60-4CD1-8B62-C29CF8567CA3}"/>
                  </a:ext>
                </a:extLst>
              </p:cNvPr>
              <p:cNvGrpSpPr/>
              <p:nvPr/>
            </p:nvGrpSpPr>
            <p:grpSpPr>
              <a:xfrm>
                <a:off x="0" y="-85725"/>
                <a:ext cx="2553334" cy="1749424"/>
                <a:chOff x="0" y="-85725"/>
                <a:chExt cx="2553334" cy="1749424"/>
              </a:xfrm>
            </p:grpSpPr>
            <p:grpSp>
              <p:nvGrpSpPr>
                <p:cNvPr id="43" name="Group 42">
                  <a:extLst>
                    <a:ext uri="{FF2B5EF4-FFF2-40B4-BE49-F238E27FC236}">
                      <a16:creationId xmlns:a16="http://schemas.microsoft.com/office/drawing/2014/main" id="{C92EA521-DCFD-4951-B22A-79863C06B401}"/>
                    </a:ext>
                  </a:extLst>
                </p:cNvPr>
                <p:cNvGrpSpPr/>
                <p:nvPr/>
              </p:nvGrpSpPr>
              <p:grpSpPr>
                <a:xfrm>
                  <a:off x="2" y="-85725"/>
                  <a:ext cx="2553332" cy="1364795"/>
                  <a:chOff x="-28573" y="-152400"/>
                  <a:chExt cx="2553332" cy="1364795"/>
                </a:xfrm>
              </p:grpSpPr>
              <p:grpSp>
                <p:nvGrpSpPr>
                  <p:cNvPr id="48" name="Group 47">
                    <a:extLst>
                      <a:ext uri="{FF2B5EF4-FFF2-40B4-BE49-F238E27FC236}">
                        <a16:creationId xmlns:a16="http://schemas.microsoft.com/office/drawing/2014/main" id="{A610E5D4-E06F-4FDA-8AE2-35BAE68FE219}"/>
                      </a:ext>
                    </a:extLst>
                  </p:cNvPr>
                  <p:cNvGrpSpPr/>
                  <p:nvPr/>
                </p:nvGrpSpPr>
                <p:grpSpPr>
                  <a:xfrm>
                    <a:off x="-28573" y="-152400"/>
                    <a:ext cx="2553332" cy="1110341"/>
                    <a:chOff x="-28573" y="-152400"/>
                    <a:chExt cx="2553332" cy="1110341"/>
                  </a:xfrm>
                </p:grpSpPr>
                <p:grpSp>
                  <p:nvGrpSpPr>
                    <p:cNvPr id="53" name="Group 52">
                      <a:extLst>
                        <a:ext uri="{FF2B5EF4-FFF2-40B4-BE49-F238E27FC236}">
                          <a16:creationId xmlns:a16="http://schemas.microsoft.com/office/drawing/2014/main" id="{EF81160D-AF0E-482B-B457-653E295C485D}"/>
                        </a:ext>
                      </a:extLst>
                    </p:cNvPr>
                    <p:cNvGrpSpPr/>
                    <p:nvPr/>
                  </p:nvGrpSpPr>
                  <p:grpSpPr>
                    <a:xfrm>
                      <a:off x="247650" y="-152400"/>
                      <a:ext cx="2100533" cy="1110341"/>
                      <a:chOff x="0" y="-152400"/>
                      <a:chExt cx="2100533" cy="1110341"/>
                    </a:xfrm>
                  </p:grpSpPr>
                  <p:sp>
                    <p:nvSpPr>
                      <p:cNvPr id="60" name="Freeform 14903">
                        <a:extLst>
                          <a:ext uri="{FF2B5EF4-FFF2-40B4-BE49-F238E27FC236}">
                            <a16:creationId xmlns:a16="http://schemas.microsoft.com/office/drawing/2014/main" id="{50AAD9F9-9529-4DDC-86BC-A6E578D59766}"/>
                          </a:ext>
                        </a:extLst>
                      </p:cNvPr>
                      <p:cNvSpPr/>
                      <p:nvPr/>
                    </p:nvSpPr>
                    <p:spPr>
                      <a:xfrm flipH="1">
                        <a:off x="0" y="142875"/>
                        <a:ext cx="285750" cy="504825"/>
                      </a:xfrm>
                      <a:custGeom>
                        <a:avLst/>
                        <a:gdLst>
                          <a:gd name="connsiteX0" fmla="*/ 0 w 285750"/>
                          <a:gd name="connsiteY0" fmla="*/ 0 h 504825"/>
                          <a:gd name="connsiteX1" fmla="*/ 285750 w 285750"/>
                          <a:gd name="connsiteY1" fmla="*/ 0 h 504825"/>
                          <a:gd name="connsiteX2" fmla="*/ 285750 w 285750"/>
                          <a:gd name="connsiteY2" fmla="*/ 504825 h 504825"/>
                          <a:gd name="connsiteX3" fmla="*/ 19050 w 285750"/>
                          <a:gd name="connsiteY3" fmla="*/ 504825 h 504825"/>
                        </a:gdLst>
                        <a:ahLst/>
                        <a:cxnLst>
                          <a:cxn ang="0">
                            <a:pos x="connsiteX0" y="connsiteY0"/>
                          </a:cxn>
                          <a:cxn ang="0">
                            <a:pos x="connsiteX1" y="connsiteY1"/>
                          </a:cxn>
                          <a:cxn ang="0">
                            <a:pos x="connsiteX2" y="connsiteY2"/>
                          </a:cxn>
                          <a:cxn ang="0">
                            <a:pos x="connsiteX3" y="connsiteY3"/>
                          </a:cxn>
                        </a:cxnLst>
                        <a:rect l="l" t="t" r="r" b="b"/>
                        <a:pathLst>
                          <a:path w="285750" h="504825">
                            <a:moveTo>
                              <a:pt x="0" y="0"/>
                            </a:moveTo>
                            <a:lnTo>
                              <a:pt x="285750" y="0"/>
                            </a:lnTo>
                            <a:lnTo>
                              <a:pt x="285750" y="504825"/>
                            </a:lnTo>
                            <a:lnTo>
                              <a:pt x="19050" y="50482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61" name="Freeform 14902">
                        <a:extLst>
                          <a:ext uri="{FF2B5EF4-FFF2-40B4-BE49-F238E27FC236}">
                            <a16:creationId xmlns:a16="http://schemas.microsoft.com/office/drawing/2014/main" id="{037E5EA2-1721-4302-BD0C-9ABBF3223167}"/>
                          </a:ext>
                        </a:extLst>
                      </p:cNvPr>
                      <p:cNvSpPr/>
                      <p:nvPr/>
                    </p:nvSpPr>
                    <p:spPr>
                      <a:xfrm>
                        <a:off x="1714500" y="142875"/>
                        <a:ext cx="285750" cy="504825"/>
                      </a:xfrm>
                      <a:custGeom>
                        <a:avLst/>
                        <a:gdLst>
                          <a:gd name="connsiteX0" fmla="*/ 0 w 285750"/>
                          <a:gd name="connsiteY0" fmla="*/ 0 h 504825"/>
                          <a:gd name="connsiteX1" fmla="*/ 285750 w 285750"/>
                          <a:gd name="connsiteY1" fmla="*/ 0 h 504825"/>
                          <a:gd name="connsiteX2" fmla="*/ 285750 w 285750"/>
                          <a:gd name="connsiteY2" fmla="*/ 504825 h 504825"/>
                          <a:gd name="connsiteX3" fmla="*/ 19050 w 285750"/>
                          <a:gd name="connsiteY3" fmla="*/ 504825 h 504825"/>
                        </a:gdLst>
                        <a:ahLst/>
                        <a:cxnLst>
                          <a:cxn ang="0">
                            <a:pos x="connsiteX0" y="connsiteY0"/>
                          </a:cxn>
                          <a:cxn ang="0">
                            <a:pos x="connsiteX1" y="connsiteY1"/>
                          </a:cxn>
                          <a:cxn ang="0">
                            <a:pos x="connsiteX2" y="connsiteY2"/>
                          </a:cxn>
                          <a:cxn ang="0">
                            <a:pos x="connsiteX3" y="connsiteY3"/>
                          </a:cxn>
                        </a:cxnLst>
                        <a:rect l="l" t="t" r="r" b="b"/>
                        <a:pathLst>
                          <a:path w="285750" h="504825">
                            <a:moveTo>
                              <a:pt x="0" y="0"/>
                            </a:moveTo>
                            <a:lnTo>
                              <a:pt x="285750" y="0"/>
                            </a:lnTo>
                            <a:lnTo>
                              <a:pt x="285750" y="504825"/>
                            </a:lnTo>
                            <a:lnTo>
                              <a:pt x="19050" y="50482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62" name="Group 61">
                        <a:extLst>
                          <a:ext uri="{FF2B5EF4-FFF2-40B4-BE49-F238E27FC236}">
                            <a16:creationId xmlns:a16="http://schemas.microsoft.com/office/drawing/2014/main" id="{AAE66709-5887-43F6-B8A3-5D1E12F67B7D}"/>
                          </a:ext>
                        </a:extLst>
                      </p:cNvPr>
                      <p:cNvGrpSpPr/>
                      <p:nvPr/>
                    </p:nvGrpSpPr>
                    <p:grpSpPr>
                      <a:xfrm>
                        <a:off x="28575" y="-152400"/>
                        <a:ext cx="2071958" cy="1110341"/>
                        <a:chOff x="0" y="-152400"/>
                        <a:chExt cx="2071958" cy="1110341"/>
                      </a:xfrm>
                    </p:grpSpPr>
                    <p:grpSp>
                      <p:nvGrpSpPr>
                        <p:cNvPr id="63" name="Group 62">
                          <a:extLst>
                            <a:ext uri="{FF2B5EF4-FFF2-40B4-BE49-F238E27FC236}">
                              <a16:creationId xmlns:a16="http://schemas.microsoft.com/office/drawing/2014/main" id="{CAB63B0D-62C6-418D-9500-D3F2B43CF252}"/>
                            </a:ext>
                          </a:extLst>
                        </p:cNvPr>
                        <p:cNvGrpSpPr/>
                        <p:nvPr/>
                      </p:nvGrpSpPr>
                      <p:grpSpPr>
                        <a:xfrm>
                          <a:off x="238125" y="28575"/>
                          <a:ext cx="1466850" cy="714375"/>
                          <a:chOff x="0" y="0"/>
                          <a:chExt cx="1466850" cy="714375"/>
                        </a:xfrm>
                      </p:grpSpPr>
                      <p:cxnSp>
                        <p:nvCxnSpPr>
                          <p:cNvPr id="69" name="Straight Connector 68">
                            <a:extLst>
                              <a:ext uri="{FF2B5EF4-FFF2-40B4-BE49-F238E27FC236}">
                                <a16:creationId xmlns:a16="http://schemas.microsoft.com/office/drawing/2014/main" id="{0D324EAA-8990-4E49-9DB9-91FEA801A129}"/>
                              </a:ext>
                            </a:extLst>
                          </p:cNvPr>
                          <p:cNvCxnSpPr/>
                          <p:nvPr/>
                        </p:nvCxnSpPr>
                        <p:spPr>
                          <a:xfrm>
                            <a:off x="0" y="114300"/>
                            <a:ext cx="1466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264D278-B620-4130-ADC3-EE05812C9B73}"/>
                              </a:ext>
                            </a:extLst>
                          </p:cNvPr>
                          <p:cNvCxnSpPr/>
                          <p:nvPr/>
                        </p:nvCxnSpPr>
                        <p:spPr>
                          <a:xfrm>
                            <a:off x="0" y="619125"/>
                            <a:ext cx="1466850" cy="0"/>
                          </a:xfrm>
                          <a:prstGeom prst="line">
                            <a:avLst/>
                          </a:prstGeom>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F16BCE8B-8298-4B5D-8923-09AB02C260CB}"/>
                              </a:ext>
                            </a:extLst>
                          </p:cNvPr>
                          <p:cNvSpPr/>
                          <p:nvPr/>
                        </p:nvSpPr>
                        <p:spPr>
                          <a:xfrm>
                            <a:off x="400050" y="0"/>
                            <a:ext cx="695325" cy="7143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sp>
                      <p:nvSpPr>
                        <p:cNvPr id="64" name="Text Box 2">
                          <a:extLst>
                            <a:ext uri="{FF2B5EF4-FFF2-40B4-BE49-F238E27FC236}">
                              <a16:creationId xmlns:a16="http://schemas.microsoft.com/office/drawing/2014/main" id="{8E867C44-6261-4D1F-BA34-503D47B2454D}"/>
                            </a:ext>
                          </a:extLst>
                        </p:cNvPr>
                        <p:cNvSpPr txBox="1">
                          <a:spLocks noChangeArrowheads="1"/>
                        </p:cNvSpPr>
                        <p:nvPr/>
                      </p:nvSpPr>
                      <p:spPr bwMode="auto">
                        <a:xfrm>
                          <a:off x="609600" y="161925"/>
                          <a:ext cx="772159" cy="53022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2 Port Network</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5" name="Text Box 2">
                          <a:extLst>
                            <a:ext uri="{FF2B5EF4-FFF2-40B4-BE49-F238E27FC236}">
                              <a16:creationId xmlns:a16="http://schemas.microsoft.com/office/drawing/2014/main" id="{51FE0D71-0F4C-49A8-98BF-656145064D88}"/>
                            </a:ext>
                          </a:extLst>
                        </p:cNvPr>
                        <p:cNvSpPr txBox="1">
                          <a:spLocks noChangeArrowheads="1"/>
                        </p:cNvSpPr>
                        <p:nvPr/>
                      </p:nvSpPr>
                      <p:spPr bwMode="auto">
                        <a:xfrm>
                          <a:off x="47624" y="-108994"/>
                          <a:ext cx="314325" cy="32031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1</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6" name="Text Box 2">
                          <a:extLst>
                            <a:ext uri="{FF2B5EF4-FFF2-40B4-BE49-F238E27FC236}">
                              <a16:creationId xmlns:a16="http://schemas.microsoft.com/office/drawing/2014/main" id="{A58B308C-2A83-449B-8878-968CEF3537CF}"/>
                            </a:ext>
                          </a:extLst>
                        </p:cNvPr>
                        <p:cNvSpPr txBox="1">
                          <a:spLocks noChangeArrowheads="1"/>
                        </p:cNvSpPr>
                        <p:nvPr/>
                      </p:nvSpPr>
                      <p:spPr bwMode="auto">
                        <a:xfrm>
                          <a:off x="0" y="565376"/>
                          <a:ext cx="361950" cy="30543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1’</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7" name="Text Box 2">
                          <a:extLst>
                            <a:ext uri="{FF2B5EF4-FFF2-40B4-BE49-F238E27FC236}">
                              <a16:creationId xmlns:a16="http://schemas.microsoft.com/office/drawing/2014/main" id="{FAD7500E-6F6F-4DA4-9B53-CB285B78BAB7}"/>
                            </a:ext>
                          </a:extLst>
                        </p:cNvPr>
                        <p:cNvSpPr txBox="1">
                          <a:spLocks noChangeArrowheads="1"/>
                        </p:cNvSpPr>
                        <p:nvPr/>
                      </p:nvSpPr>
                      <p:spPr bwMode="auto">
                        <a:xfrm>
                          <a:off x="1667717" y="-152400"/>
                          <a:ext cx="323849" cy="45783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2</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8" name="Text Box 2">
                          <a:extLst>
                            <a:ext uri="{FF2B5EF4-FFF2-40B4-BE49-F238E27FC236}">
                              <a16:creationId xmlns:a16="http://schemas.microsoft.com/office/drawing/2014/main" id="{23564D9E-0744-4323-B6C4-9A8F0FB96B49}"/>
                            </a:ext>
                          </a:extLst>
                        </p:cNvPr>
                        <p:cNvSpPr txBox="1">
                          <a:spLocks noChangeArrowheads="1"/>
                        </p:cNvSpPr>
                        <p:nvPr/>
                      </p:nvSpPr>
                      <p:spPr bwMode="auto">
                        <a:xfrm>
                          <a:off x="1647825" y="561975"/>
                          <a:ext cx="424133" cy="39596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2’</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grpSp>
                  <p:nvGrpSpPr>
                    <p:cNvPr id="54" name="Group 53">
                      <a:extLst>
                        <a:ext uri="{FF2B5EF4-FFF2-40B4-BE49-F238E27FC236}">
                          <a16:creationId xmlns:a16="http://schemas.microsoft.com/office/drawing/2014/main" id="{C1B83888-3F24-4B3D-8065-C8BE4BFA655C}"/>
                        </a:ext>
                      </a:extLst>
                    </p:cNvPr>
                    <p:cNvGrpSpPr/>
                    <p:nvPr/>
                  </p:nvGrpSpPr>
                  <p:grpSpPr>
                    <a:xfrm>
                      <a:off x="2028825" y="207645"/>
                      <a:ext cx="495934" cy="384809"/>
                      <a:chOff x="0" y="-30480"/>
                      <a:chExt cx="495934" cy="384809"/>
                    </a:xfrm>
                  </p:grpSpPr>
                  <p:sp>
                    <p:nvSpPr>
                      <p:cNvPr id="58" name="Rectangle 57">
                        <a:extLst>
                          <a:ext uri="{FF2B5EF4-FFF2-40B4-BE49-F238E27FC236}">
                            <a16:creationId xmlns:a16="http://schemas.microsoft.com/office/drawing/2014/main" id="{529084AD-F19F-4274-8BC1-2893C95FFD06}"/>
                          </a:ext>
                        </a:extLst>
                      </p:cNvPr>
                      <p:cNvSpPr/>
                      <p:nvPr/>
                    </p:nvSpPr>
                    <p:spPr>
                      <a:xfrm>
                        <a:off x="95250" y="0"/>
                        <a:ext cx="284698"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59" name="Text Box 2">
                            <a:extLst>
                              <a:ext uri="{FF2B5EF4-FFF2-40B4-BE49-F238E27FC236}">
                                <a16:creationId xmlns:a16="http://schemas.microsoft.com/office/drawing/2014/main" id="{1B605183-C8F6-4D37-BD9E-92E406CB0C3A}"/>
                              </a:ext>
                            </a:extLst>
                          </p:cNvPr>
                          <p:cNvSpPr txBox="1">
                            <a:spLocks noChangeArrowheads="1"/>
                          </p:cNvSpPr>
                          <p:nvPr/>
                        </p:nvSpPr>
                        <p:spPr bwMode="auto">
                          <a:xfrm>
                            <a:off x="0" y="-30480"/>
                            <a:ext cx="495934" cy="38480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8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8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9" name="Text Box 2">
                            <a:extLst>
                              <a:ext uri="{FF2B5EF4-FFF2-40B4-BE49-F238E27FC236}">
                                <a16:creationId xmlns:a16="http://schemas.microsoft.com/office/drawing/2014/main" id="{1B605183-C8F6-4D37-BD9E-92E406CB0C3A}"/>
                              </a:ext>
                            </a:extLst>
                          </p:cNvPr>
                          <p:cNvSpPr txBox="1">
                            <a:spLocks noRot="1" noChangeAspect="1" noMove="1" noResize="1" noEditPoints="1" noAdjustHandles="1" noChangeArrowheads="1" noChangeShapeType="1" noTextEdit="1"/>
                          </p:cNvSpPr>
                          <p:nvPr/>
                        </p:nvSpPr>
                        <p:spPr bwMode="auto">
                          <a:xfrm>
                            <a:off x="0" y="-30480"/>
                            <a:ext cx="495934" cy="384809"/>
                          </a:xfrm>
                          <a:prstGeom prst="rect">
                            <a:avLst/>
                          </a:prstGeom>
                          <a:blipFill>
                            <a:blip r:embed="rId2"/>
                            <a:stretch>
                              <a:fillRect/>
                            </a:stretch>
                          </a:blipFill>
                          <a:ln w="9525">
                            <a:noFill/>
                            <a:miter lim="800000"/>
                            <a:headEnd/>
                            <a:tailEnd/>
                          </a:ln>
                        </p:spPr>
                        <p:txBody>
                          <a:bodyPr/>
                          <a:lstStyle/>
                          <a:p>
                            <a:r>
                              <a:rPr lang="en-IN">
                                <a:noFill/>
                              </a:rPr>
                              <a:t> </a:t>
                            </a:r>
                          </a:p>
                        </p:txBody>
                      </p:sp>
                    </mc:Fallback>
                  </mc:AlternateContent>
                </p:grpSp>
                <p:grpSp>
                  <p:nvGrpSpPr>
                    <p:cNvPr id="55" name="Group 54">
                      <a:extLst>
                        <a:ext uri="{FF2B5EF4-FFF2-40B4-BE49-F238E27FC236}">
                          <a16:creationId xmlns:a16="http://schemas.microsoft.com/office/drawing/2014/main" id="{DB2B3D9C-6EDD-415D-9656-6C0421C32CF1}"/>
                        </a:ext>
                      </a:extLst>
                    </p:cNvPr>
                    <p:cNvGrpSpPr/>
                    <p:nvPr/>
                  </p:nvGrpSpPr>
                  <p:grpSpPr>
                    <a:xfrm>
                      <a:off x="-28573" y="207645"/>
                      <a:ext cx="524508" cy="440055"/>
                      <a:chOff x="-28573" y="-40005"/>
                      <a:chExt cx="524508" cy="440055"/>
                    </a:xfrm>
                  </p:grpSpPr>
                  <p:sp>
                    <p:nvSpPr>
                      <p:cNvPr id="56" name="Rectangle 55">
                        <a:extLst>
                          <a:ext uri="{FF2B5EF4-FFF2-40B4-BE49-F238E27FC236}">
                            <a16:creationId xmlns:a16="http://schemas.microsoft.com/office/drawing/2014/main" id="{38E0DDE4-C032-448A-98C6-102DC1EFF4FC}"/>
                          </a:ext>
                        </a:extLst>
                      </p:cNvPr>
                      <p:cNvSpPr/>
                      <p:nvPr/>
                    </p:nvSpPr>
                    <p:spPr>
                      <a:xfrm>
                        <a:off x="95250" y="0"/>
                        <a:ext cx="284698"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57" name="Text Box 2">
                            <a:extLst>
                              <a:ext uri="{FF2B5EF4-FFF2-40B4-BE49-F238E27FC236}">
                                <a16:creationId xmlns:a16="http://schemas.microsoft.com/office/drawing/2014/main" id="{8A57A381-B864-4F58-ACA9-90073381DF96}"/>
                              </a:ext>
                            </a:extLst>
                          </p:cNvPr>
                          <p:cNvSpPr txBox="1">
                            <a:spLocks noChangeArrowheads="1"/>
                          </p:cNvSpPr>
                          <p:nvPr/>
                        </p:nvSpPr>
                        <p:spPr bwMode="auto">
                          <a:xfrm>
                            <a:off x="-28573" y="-40005"/>
                            <a:ext cx="524508" cy="44005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8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8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7" name="Text Box 2">
                            <a:extLst>
                              <a:ext uri="{FF2B5EF4-FFF2-40B4-BE49-F238E27FC236}">
                                <a16:creationId xmlns:a16="http://schemas.microsoft.com/office/drawing/2014/main" id="{8A57A381-B864-4F58-ACA9-90073381DF96}"/>
                              </a:ext>
                            </a:extLst>
                          </p:cNvPr>
                          <p:cNvSpPr txBox="1">
                            <a:spLocks noRot="1" noChangeAspect="1" noMove="1" noResize="1" noEditPoints="1" noAdjustHandles="1" noChangeArrowheads="1" noChangeShapeType="1" noTextEdit="1"/>
                          </p:cNvSpPr>
                          <p:nvPr/>
                        </p:nvSpPr>
                        <p:spPr bwMode="auto">
                          <a:xfrm>
                            <a:off x="-28573" y="-40005"/>
                            <a:ext cx="524508" cy="440055"/>
                          </a:xfrm>
                          <a:prstGeom prst="rect">
                            <a:avLst/>
                          </a:prstGeom>
                          <a:blipFill>
                            <a:blip r:embed="rId3"/>
                            <a:stretch>
                              <a:fillRect/>
                            </a:stretch>
                          </a:blipFill>
                          <a:ln w="9525">
                            <a:noFill/>
                            <a:miter lim="800000"/>
                            <a:headEnd/>
                            <a:tailEnd/>
                          </a:ln>
                        </p:spPr>
                        <p:txBody>
                          <a:bodyPr/>
                          <a:lstStyle/>
                          <a:p>
                            <a:r>
                              <a:rPr lang="en-IN">
                                <a:noFill/>
                              </a:rPr>
                              <a:t> </a:t>
                            </a:r>
                          </a:p>
                        </p:txBody>
                      </p:sp>
                    </mc:Fallback>
                  </mc:AlternateContent>
                </p:grpSp>
              </p:grpSp>
              <p:sp>
                <p:nvSpPr>
                  <p:cNvPr id="49" name="Bent Arrow 14906">
                    <a:extLst>
                      <a:ext uri="{FF2B5EF4-FFF2-40B4-BE49-F238E27FC236}">
                        <a16:creationId xmlns:a16="http://schemas.microsoft.com/office/drawing/2014/main" id="{F6458749-03EA-4AD6-AD71-1AAB69C3A5C6}"/>
                      </a:ext>
                    </a:extLst>
                  </p:cNvPr>
                  <p:cNvSpPr/>
                  <p:nvPr/>
                </p:nvSpPr>
                <p:spPr>
                  <a:xfrm>
                    <a:off x="590550" y="381000"/>
                    <a:ext cx="247650" cy="447040"/>
                  </a:xfrm>
                  <a:prstGeom prst="bentArrow">
                    <a:avLst>
                      <a:gd name="adj1" fmla="val 25000"/>
                      <a:gd name="adj2" fmla="val 25000"/>
                      <a:gd name="adj3" fmla="val 44231"/>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50" name="Bent Arrow 14907">
                    <a:extLst>
                      <a:ext uri="{FF2B5EF4-FFF2-40B4-BE49-F238E27FC236}">
                        <a16:creationId xmlns:a16="http://schemas.microsoft.com/office/drawing/2014/main" id="{4E2CFBEE-8B88-4806-A55D-D36E72A84A48}"/>
                      </a:ext>
                    </a:extLst>
                  </p:cNvPr>
                  <p:cNvSpPr/>
                  <p:nvPr/>
                </p:nvSpPr>
                <p:spPr>
                  <a:xfrm flipH="1">
                    <a:off x="1655902" y="371475"/>
                    <a:ext cx="277673" cy="447040"/>
                  </a:xfrm>
                  <a:prstGeom prst="bentArrow">
                    <a:avLst>
                      <a:gd name="adj1" fmla="val 21570"/>
                      <a:gd name="adj2" fmla="val 25000"/>
                      <a:gd name="adj3" fmla="val 44231"/>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51" name="Text Box 2">
                        <a:extLst>
                          <a:ext uri="{FF2B5EF4-FFF2-40B4-BE49-F238E27FC236}">
                            <a16:creationId xmlns:a16="http://schemas.microsoft.com/office/drawing/2014/main" id="{EC356936-66F3-4A96-8320-A72D11BCFBDE}"/>
                          </a:ext>
                        </a:extLst>
                      </p:cNvPr>
                      <p:cNvSpPr txBox="1">
                        <a:spLocks noChangeArrowheads="1"/>
                      </p:cNvSpPr>
                      <p:nvPr/>
                    </p:nvSpPr>
                    <p:spPr bwMode="auto">
                      <a:xfrm>
                        <a:off x="400049" y="791390"/>
                        <a:ext cx="514352" cy="42100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Sup>
                                <m:sSubSupPr>
                                  <m:ctrlPr>
                                    <a:rPr lang="en-IN" sz="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en-US" sz="8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800" i="1">
                                      <a:effectLst/>
                                      <a:latin typeface="Cambria Math" panose="02040503050406030204" pitchFamily="18" charset="0"/>
                                      <a:ea typeface="Arial" panose="020B0604020202020204" pitchFamily="34" charset="0"/>
                                      <a:cs typeface="Times New Roman" panose="02020603050405020304" pitchFamily="18" charset="0"/>
                                    </a:rPr>
                                    <m:t>1</m:t>
                                  </m:r>
                                </m:sub>
                                <m:sup>
                                  <m:r>
                                    <a:rPr lang="en-US" sz="800" i="1">
                                      <a:effectLst/>
                                      <a:latin typeface="Cambria Math" panose="02040503050406030204" pitchFamily="18" charset="0"/>
                                      <a:ea typeface="Arial" panose="020B0604020202020204" pitchFamily="34" charset="0"/>
                                      <a:cs typeface="Times New Roman" panose="02020603050405020304" pitchFamily="18" charset="0"/>
                                    </a:rPr>
                                    <m:t>∗</m:t>
                                  </m:r>
                                </m:sup>
                              </m:sSub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1" name="Text Box 2">
                        <a:extLst>
                          <a:ext uri="{FF2B5EF4-FFF2-40B4-BE49-F238E27FC236}">
                            <a16:creationId xmlns:a16="http://schemas.microsoft.com/office/drawing/2014/main" id="{EC356936-66F3-4A96-8320-A72D11BCFBDE}"/>
                          </a:ext>
                        </a:extLst>
                      </p:cNvPr>
                      <p:cNvSpPr txBox="1">
                        <a:spLocks noRot="1" noChangeAspect="1" noMove="1" noResize="1" noEditPoints="1" noAdjustHandles="1" noChangeArrowheads="1" noChangeShapeType="1" noTextEdit="1"/>
                      </p:cNvSpPr>
                      <p:nvPr/>
                    </p:nvSpPr>
                    <p:spPr bwMode="auto">
                      <a:xfrm>
                        <a:off x="400049" y="791390"/>
                        <a:ext cx="514352" cy="421005"/>
                      </a:xfrm>
                      <a:prstGeom prst="rect">
                        <a:avLst/>
                      </a:prstGeom>
                      <a:blipFill>
                        <a:blip r:embed="rId4"/>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2" name="Text Box 2">
                        <a:extLst>
                          <a:ext uri="{FF2B5EF4-FFF2-40B4-BE49-F238E27FC236}">
                            <a16:creationId xmlns:a16="http://schemas.microsoft.com/office/drawing/2014/main" id="{B5ED154A-DB87-4CA9-95A8-E443AC20DD5F}"/>
                          </a:ext>
                        </a:extLst>
                      </p:cNvPr>
                      <p:cNvSpPr txBox="1">
                        <a:spLocks noChangeArrowheads="1"/>
                      </p:cNvSpPr>
                      <p:nvPr/>
                    </p:nvSpPr>
                    <p:spPr bwMode="auto">
                      <a:xfrm>
                        <a:off x="1579702" y="800100"/>
                        <a:ext cx="495299" cy="34480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Sup>
                                <m:sSubSupPr>
                                  <m:ctrlPr>
                                    <a:rPr lang="en-IN" sz="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en-US" sz="8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800" i="1">
                                      <a:effectLst/>
                                      <a:latin typeface="Cambria Math" panose="02040503050406030204" pitchFamily="18" charset="0"/>
                                      <a:ea typeface="Arial" panose="020B0604020202020204" pitchFamily="34" charset="0"/>
                                      <a:cs typeface="Times New Roman" panose="02020603050405020304" pitchFamily="18" charset="0"/>
                                    </a:rPr>
                                    <m:t>2</m:t>
                                  </m:r>
                                </m:sub>
                                <m:sup>
                                  <m:r>
                                    <a:rPr lang="en-US" sz="800" i="1">
                                      <a:effectLst/>
                                      <a:latin typeface="Cambria Math" panose="02040503050406030204" pitchFamily="18" charset="0"/>
                                      <a:ea typeface="Arial" panose="020B0604020202020204" pitchFamily="34" charset="0"/>
                                      <a:cs typeface="Times New Roman" panose="02020603050405020304" pitchFamily="18" charset="0"/>
                                    </a:rPr>
                                    <m:t>∗</m:t>
                                  </m:r>
                                </m:sup>
                              </m:sSub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2" name="Text Box 2">
                        <a:extLst>
                          <a:ext uri="{FF2B5EF4-FFF2-40B4-BE49-F238E27FC236}">
                            <a16:creationId xmlns:a16="http://schemas.microsoft.com/office/drawing/2014/main" id="{B5ED154A-DB87-4CA9-95A8-E443AC20DD5F}"/>
                          </a:ext>
                        </a:extLst>
                      </p:cNvPr>
                      <p:cNvSpPr txBox="1">
                        <a:spLocks noRot="1" noChangeAspect="1" noMove="1" noResize="1" noEditPoints="1" noAdjustHandles="1" noChangeArrowheads="1" noChangeShapeType="1" noTextEdit="1"/>
                      </p:cNvSpPr>
                      <p:nvPr/>
                    </p:nvSpPr>
                    <p:spPr bwMode="auto">
                      <a:xfrm>
                        <a:off x="1579702" y="800100"/>
                        <a:ext cx="495299" cy="344804"/>
                      </a:xfrm>
                      <a:prstGeom prst="rect">
                        <a:avLst/>
                      </a:prstGeom>
                      <a:blipFill>
                        <a:blip r:embed="rId5"/>
                        <a:stretch>
                          <a:fillRect/>
                        </a:stretch>
                      </a:blipFill>
                      <a:ln w="9525">
                        <a:noFill/>
                        <a:miter lim="800000"/>
                        <a:headEnd/>
                        <a:tailEnd/>
                      </a:ln>
                    </p:spPr>
                    <p:txBody>
                      <a:bodyPr/>
                      <a:lstStyle/>
                      <a:p>
                        <a:r>
                          <a:rPr lang="en-IN">
                            <a:noFill/>
                          </a:rPr>
                          <a:t> </a:t>
                        </a:r>
                      </a:p>
                    </p:txBody>
                  </p:sp>
                </mc:Fallback>
              </mc:AlternateContent>
            </p:grpSp>
            <p:cxnSp>
              <p:nvCxnSpPr>
                <p:cNvPr id="44" name="Straight Connector 43">
                  <a:extLst>
                    <a:ext uri="{FF2B5EF4-FFF2-40B4-BE49-F238E27FC236}">
                      <a16:creationId xmlns:a16="http://schemas.microsoft.com/office/drawing/2014/main" id="{BA5BF16B-DACF-43B2-9C70-C41D1F9BF05E}"/>
                    </a:ext>
                  </a:extLst>
                </p:cNvPr>
                <p:cNvCxnSpPr/>
                <p:nvPr/>
              </p:nvCxnSpPr>
              <p:spPr>
                <a:xfrm>
                  <a:off x="533400" y="0"/>
                  <a:ext cx="0" cy="119062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D40D5B-559F-4FA0-93AF-FA43979A8CD4}"/>
                    </a:ext>
                  </a:extLst>
                </p:cNvPr>
                <p:cNvCxnSpPr/>
                <p:nvPr/>
              </p:nvCxnSpPr>
              <p:spPr>
                <a:xfrm>
                  <a:off x="2019300" y="0"/>
                  <a:ext cx="0" cy="119062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6" name="Text Box 2">
                  <a:extLst>
                    <a:ext uri="{FF2B5EF4-FFF2-40B4-BE49-F238E27FC236}">
                      <a16:creationId xmlns:a16="http://schemas.microsoft.com/office/drawing/2014/main" id="{8BA3BA98-1B03-4FD1-90E6-5A784E5EED56}"/>
                    </a:ext>
                  </a:extLst>
                </p:cNvPr>
                <p:cNvSpPr txBox="1">
                  <a:spLocks noChangeArrowheads="1"/>
                </p:cNvSpPr>
                <p:nvPr/>
              </p:nvSpPr>
              <p:spPr bwMode="auto">
                <a:xfrm>
                  <a:off x="0" y="1123950"/>
                  <a:ext cx="1134109" cy="53022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Max. Power Transfer Plane</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7" name="Text Box 2">
                  <a:extLst>
                    <a:ext uri="{FF2B5EF4-FFF2-40B4-BE49-F238E27FC236}">
                      <a16:creationId xmlns:a16="http://schemas.microsoft.com/office/drawing/2014/main" id="{009B8279-41BD-47D7-BC36-B66746193317}"/>
                    </a:ext>
                  </a:extLst>
                </p:cNvPr>
                <p:cNvSpPr txBox="1">
                  <a:spLocks noChangeArrowheads="1"/>
                </p:cNvSpPr>
                <p:nvPr/>
              </p:nvSpPr>
              <p:spPr bwMode="auto">
                <a:xfrm>
                  <a:off x="1390650" y="1133475"/>
                  <a:ext cx="1134109" cy="53022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Max. Power Transfer Plane</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grpSp>
          <p:sp>
            <p:nvSpPr>
              <p:cNvPr id="10" name="Right Arrow 14916">
                <a:extLst>
                  <a:ext uri="{FF2B5EF4-FFF2-40B4-BE49-F238E27FC236}">
                    <a16:creationId xmlns:a16="http://schemas.microsoft.com/office/drawing/2014/main" id="{2FDAC511-C4B1-4969-80A1-499FFAEA3413}"/>
                  </a:ext>
                </a:extLst>
              </p:cNvPr>
              <p:cNvSpPr/>
              <p:nvPr/>
            </p:nvSpPr>
            <p:spPr>
              <a:xfrm>
                <a:off x="2686050" y="390525"/>
                <a:ext cx="43555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11" name="Text Box 2">
                    <a:extLst>
                      <a:ext uri="{FF2B5EF4-FFF2-40B4-BE49-F238E27FC236}">
                        <a16:creationId xmlns:a16="http://schemas.microsoft.com/office/drawing/2014/main" id="{3F9AF646-9E6E-4878-B2B9-C59B8023198C}"/>
                      </a:ext>
                    </a:extLst>
                  </p:cNvPr>
                  <p:cNvSpPr txBox="1">
                    <a:spLocks noChangeArrowheads="1"/>
                  </p:cNvSpPr>
                  <p:nvPr/>
                </p:nvSpPr>
                <p:spPr bwMode="auto">
                  <a:xfrm>
                    <a:off x="2256670" y="0"/>
                    <a:ext cx="1248409" cy="39179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9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9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9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9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IN" sz="9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9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9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9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IN" sz="9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9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900" i="1">
                                  <a:effectLst/>
                                  <a:latin typeface="Cambria Math" panose="02040503050406030204" pitchFamily="18" charset="0"/>
                                  <a:ea typeface="Arial" panose="020B0604020202020204" pitchFamily="34" charset="0"/>
                                  <a:cs typeface="Times New Roman" panose="02020603050405020304" pitchFamily="18" charset="0"/>
                                </a:rPr>
                                <m:t>0</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1" name="Text Box 2">
                    <a:extLst>
                      <a:ext uri="{FF2B5EF4-FFF2-40B4-BE49-F238E27FC236}">
                        <a16:creationId xmlns:a16="http://schemas.microsoft.com/office/drawing/2014/main" id="{3F9AF646-9E6E-4878-B2B9-C59B8023198C}"/>
                      </a:ext>
                    </a:extLst>
                  </p:cNvPr>
                  <p:cNvSpPr txBox="1">
                    <a:spLocks noRot="1" noChangeAspect="1" noMove="1" noResize="1" noEditPoints="1" noAdjustHandles="1" noChangeArrowheads="1" noChangeShapeType="1" noTextEdit="1"/>
                  </p:cNvSpPr>
                  <p:nvPr/>
                </p:nvSpPr>
                <p:spPr bwMode="auto">
                  <a:xfrm>
                    <a:off x="2256670" y="0"/>
                    <a:ext cx="1248409" cy="391794"/>
                  </a:xfrm>
                  <a:prstGeom prst="rect">
                    <a:avLst/>
                  </a:prstGeom>
                  <a:blipFill>
                    <a:blip r:embed="rId6"/>
                    <a:stretch>
                      <a:fillRect/>
                    </a:stretch>
                  </a:blipFill>
                  <a:ln w="9525">
                    <a:noFill/>
                    <a:miter lim="800000"/>
                    <a:headEnd/>
                    <a:tailEnd/>
                  </a:ln>
                </p:spPr>
                <p:txBody>
                  <a:bodyPr/>
                  <a:lstStyle/>
                  <a:p>
                    <a:r>
                      <a:rPr lang="en-IN">
                        <a:noFill/>
                      </a:rPr>
                      <a:t> </a:t>
                    </a:r>
                  </a:p>
                </p:txBody>
              </p:sp>
            </mc:Fallback>
          </mc:AlternateContent>
          <p:grpSp>
            <p:nvGrpSpPr>
              <p:cNvPr id="12" name="Group 11">
                <a:extLst>
                  <a:ext uri="{FF2B5EF4-FFF2-40B4-BE49-F238E27FC236}">
                    <a16:creationId xmlns:a16="http://schemas.microsoft.com/office/drawing/2014/main" id="{18445ADA-E766-4DA2-903D-B1C75EFDD504}"/>
                  </a:ext>
                </a:extLst>
              </p:cNvPr>
              <p:cNvGrpSpPr/>
              <p:nvPr/>
            </p:nvGrpSpPr>
            <p:grpSpPr>
              <a:xfrm>
                <a:off x="3121603" y="-48196"/>
                <a:ext cx="2555932" cy="1721420"/>
                <a:chOff x="-2597" y="-57721"/>
                <a:chExt cx="2555932" cy="1721420"/>
              </a:xfrm>
            </p:grpSpPr>
            <p:grpSp>
              <p:nvGrpSpPr>
                <p:cNvPr id="13" name="Group 12">
                  <a:extLst>
                    <a:ext uri="{FF2B5EF4-FFF2-40B4-BE49-F238E27FC236}">
                      <a16:creationId xmlns:a16="http://schemas.microsoft.com/office/drawing/2014/main" id="{5347E6DF-13DF-4480-BC5D-682B1309B773}"/>
                    </a:ext>
                  </a:extLst>
                </p:cNvPr>
                <p:cNvGrpSpPr/>
                <p:nvPr/>
              </p:nvGrpSpPr>
              <p:grpSpPr>
                <a:xfrm>
                  <a:off x="-2597" y="-57721"/>
                  <a:ext cx="2555932" cy="1721420"/>
                  <a:chOff x="-2597" y="-57721"/>
                  <a:chExt cx="2555932" cy="1721420"/>
                </a:xfrm>
              </p:grpSpPr>
              <p:grpSp>
                <p:nvGrpSpPr>
                  <p:cNvPr id="15" name="Group 14">
                    <a:extLst>
                      <a:ext uri="{FF2B5EF4-FFF2-40B4-BE49-F238E27FC236}">
                        <a16:creationId xmlns:a16="http://schemas.microsoft.com/office/drawing/2014/main" id="{0331C8F8-03B8-4139-A27B-A3B4ECB2F055}"/>
                      </a:ext>
                    </a:extLst>
                  </p:cNvPr>
                  <p:cNvGrpSpPr/>
                  <p:nvPr/>
                </p:nvGrpSpPr>
                <p:grpSpPr>
                  <a:xfrm>
                    <a:off x="-2597" y="-57721"/>
                    <a:ext cx="2555932" cy="1378831"/>
                    <a:chOff x="-31172" y="-124396"/>
                    <a:chExt cx="2555932" cy="1378831"/>
                  </a:xfrm>
                </p:grpSpPr>
                <p:grpSp>
                  <p:nvGrpSpPr>
                    <p:cNvPr id="20" name="Group 19">
                      <a:extLst>
                        <a:ext uri="{FF2B5EF4-FFF2-40B4-BE49-F238E27FC236}">
                          <a16:creationId xmlns:a16="http://schemas.microsoft.com/office/drawing/2014/main" id="{21C612A7-7450-440C-B00E-AE8F2D10A701}"/>
                        </a:ext>
                      </a:extLst>
                    </p:cNvPr>
                    <p:cNvGrpSpPr/>
                    <p:nvPr/>
                  </p:nvGrpSpPr>
                  <p:grpSpPr>
                    <a:xfrm>
                      <a:off x="-31172" y="-124396"/>
                      <a:ext cx="2555932" cy="1072812"/>
                      <a:chOff x="-31172" y="-124396"/>
                      <a:chExt cx="2555932" cy="1072812"/>
                    </a:xfrm>
                  </p:grpSpPr>
                  <p:grpSp>
                    <p:nvGrpSpPr>
                      <p:cNvPr id="25" name="Group 24">
                        <a:extLst>
                          <a:ext uri="{FF2B5EF4-FFF2-40B4-BE49-F238E27FC236}">
                            <a16:creationId xmlns:a16="http://schemas.microsoft.com/office/drawing/2014/main" id="{CAB57568-FDF7-4168-8781-AA909730B2A7}"/>
                          </a:ext>
                        </a:extLst>
                      </p:cNvPr>
                      <p:cNvGrpSpPr/>
                      <p:nvPr/>
                    </p:nvGrpSpPr>
                    <p:grpSpPr>
                      <a:xfrm>
                        <a:off x="247650" y="-124396"/>
                        <a:ext cx="2109686" cy="1072812"/>
                        <a:chOff x="0" y="-124396"/>
                        <a:chExt cx="2109686" cy="1072812"/>
                      </a:xfrm>
                    </p:grpSpPr>
                    <p:sp>
                      <p:nvSpPr>
                        <p:cNvPr id="32" name="Freeform 14922">
                          <a:extLst>
                            <a:ext uri="{FF2B5EF4-FFF2-40B4-BE49-F238E27FC236}">
                              <a16:creationId xmlns:a16="http://schemas.microsoft.com/office/drawing/2014/main" id="{6DE43D93-ADFC-493A-B716-1F8A0A9EA17A}"/>
                            </a:ext>
                          </a:extLst>
                        </p:cNvPr>
                        <p:cNvSpPr/>
                        <p:nvPr/>
                      </p:nvSpPr>
                      <p:spPr>
                        <a:xfrm flipH="1">
                          <a:off x="0" y="142875"/>
                          <a:ext cx="285750" cy="504825"/>
                        </a:xfrm>
                        <a:custGeom>
                          <a:avLst/>
                          <a:gdLst>
                            <a:gd name="connsiteX0" fmla="*/ 0 w 285750"/>
                            <a:gd name="connsiteY0" fmla="*/ 0 h 504825"/>
                            <a:gd name="connsiteX1" fmla="*/ 285750 w 285750"/>
                            <a:gd name="connsiteY1" fmla="*/ 0 h 504825"/>
                            <a:gd name="connsiteX2" fmla="*/ 285750 w 285750"/>
                            <a:gd name="connsiteY2" fmla="*/ 504825 h 504825"/>
                            <a:gd name="connsiteX3" fmla="*/ 19050 w 285750"/>
                            <a:gd name="connsiteY3" fmla="*/ 504825 h 504825"/>
                          </a:gdLst>
                          <a:ahLst/>
                          <a:cxnLst>
                            <a:cxn ang="0">
                              <a:pos x="connsiteX0" y="connsiteY0"/>
                            </a:cxn>
                            <a:cxn ang="0">
                              <a:pos x="connsiteX1" y="connsiteY1"/>
                            </a:cxn>
                            <a:cxn ang="0">
                              <a:pos x="connsiteX2" y="connsiteY2"/>
                            </a:cxn>
                            <a:cxn ang="0">
                              <a:pos x="connsiteX3" y="connsiteY3"/>
                            </a:cxn>
                          </a:cxnLst>
                          <a:rect l="l" t="t" r="r" b="b"/>
                          <a:pathLst>
                            <a:path w="285750" h="504825">
                              <a:moveTo>
                                <a:pt x="0" y="0"/>
                              </a:moveTo>
                              <a:lnTo>
                                <a:pt x="285750" y="0"/>
                              </a:lnTo>
                              <a:lnTo>
                                <a:pt x="285750" y="504825"/>
                              </a:lnTo>
                              <a:lnTo>
                                <a:pt x="19050" y="50482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Freeform 14923">
                          <a:extLst>
                            <a:ext uri="{FF2B5EF4-FFF2-40B4-BE49-F238E27FC236}">
                              <a16:creationId xmlns:a16="http://schemas.microsoft.com/office/drawing/2014/main" id="{63CC9FE7-3048-4E71-9245-C74E49D0448A}"/>
                            </a:ext>
                          </a:extLst>
                        </p:cNvPr>
                        <p:cNvSpPr/>
                        <p:nvPr/>
                      </p:nvSpPr>
                      <p:spPr>
                        <a:xfrm>
                          <a:off x="1714500" y="142875"/>
                          <a:ext cx="285750" cy="504825"/>
                        </a:xfrm>
                        <a:custGeom>
                          <a:avLst/>
                          <a:gdLst>
                            <a:gd name="connsiteX0" fmla="*/ 0 w 285750"/>
                            <a:gd name="connsiteY0" fmla="*/ 0 h 504825"/>
                            <a:gd name="connsiteX1" fmla="*/ 285750 w 285750"/>
                            <a:gd name="connsiteY1" fmla="*/ 0 h 504825"/>
                            <a:gd name="connsiteX2" fmla="*/ 285750 w 285750"/>
                            <a:gd name="connsiteY2" fmla="*/ 504825 h 504825"/>
                            <a:gd name="connsiteX3" fmla="*/ 19050 w 285750"/>
                            <a:gd name="connsiteY3" fmla="*/ 504825 h 504825"/>
                          </a:gdLst>
                          <a:ahLst/>
                          <a:cxnLst>
                            <a:cxn ang="0">
                              <a:pos x="connsiteX0" y="connsiteY0"/>
                            </a:cxn>
                            <a:cxn ang="0">
                              <a:pos x="connsiteX1" y="connsiteY1"/>
                            </a:cxn>
                            <a:cxn ang="0">
                              <a:pos x="connsiteX2" y="connsiteY2"/>
                            </a:cxn>
                            <a:cxn ang="0">
                              <a:pos x="connsiteX3" y="connsiteY3"/>
                            </a:cxn>
                          </a:cxnLst>
                          <a:rect l="l" t="t" r="r" b="b"/>
                          <a:pathLst>
                            <a:path w="285750" h="504825">
                              <a:moveTo>
                                <a:pt x="0" y="0"/>
                              </a:moveTo>
                              <a:lnTo>
                                <a:pt x="285750" y="0"/>
                              </a:lnTo>
                              <a:lnTo>
                                <a:pt x="285750" y="504825"/>
                              </a:lnTo>
                              <a:lnTo>
                                <a:pt x="19050" y="50482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34" name="Group 33">
                          <a:extLst>
                            <a:ext uri="{FF2B5EF4-FFF2-40B4-BE49-F238E27FC236}">
                              <a16:creationId xmlns:a16="http://schemas.microsoft.com/office/drawing/2014/main" id="{F921C84D-7986-47EA-A2F0-CB4E7C6CEB69}"/>
                            </a:ext>
                          </a:extLst>
                        </p:cNvPr>
                        <p:cNvGrpSpPr/>
                        <p:nvPr/>
                      </p:nvGrpSpPr>
                      <p:grpSpPr>
                        <a:xfrm>
                          <a:off x="0" y="-124396"/>
                          <a:ext cx="2109686" cy="1072812"/>
                          <a:chOff x="-28575" y="-124396"/>
                          <a:chExt cx="2109686" cy="1072812"/>
                        </a:xfrm>
                      </p:grpSpPr>
                      <p:grpSp>
                        <p:nvGrpSpPr>
                          <p:cNvPr id="35" name="Group 34">
                            <a:extLst>
                              <a:ext uri="{FF2B5EF4-FFF2-40B4-BE49-F238E27FC236}">
                                <a16:creationId xmlns:a16="http://schemas.microsoft.com/office/drawing/2014/main" id="{25B408EC-A10D-41C5-8945-C7E1D4D6123B}"/>
                              </a:ext>
                            </a:extLst>
                          </p:cNvPr>
                          <p:cNvGrpSpPr/>
                          <p:nvPr/>
                        </p:nvGrpSpPr>
                        <p:grpSpPr>
                          <a:xfrm>
                            <a:off x="238125" y="28575"/>
                            <a:ext cx="1466850" cy="714375"/>
                            <a:chOff x="0" y="0"/>
                            <a:chExt cx="1466850" cy="714375"/>
                          </a:xfrm>
                        </p:grpSpPr>
                        <p:cxnSp>
                          <p:nvCxnSpPr>
                            <p:cNvPr id="40" name="Straight Connector 39">
                              <a:extLst>
                                <a:ext uri="{FF2B5EF4-FFF2-40B4-BE49-F238E27FC236}">
                                  <a16:creationId xmlns:a16="http://schemas.microsoft.com/office/drawing/2014/main" id="{A7BAACCC-B524-4BD4-B7A5-1B8314D918E2}"/>
                                </a:ext>
                              </a:extLst>
                            </p:cNvPr>
                            <p:cNvCxnSpPr/>
                            <p:nvPr/>
                          </p:nvCxnSpPr>
                          <p:spPr>
                            <a:xfrm>
                              <a:off x="0" y="114300"/>
                              <a:ext cx="1466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0AB3F8-883D-4623-A57E-2F16E38E0473}"/>
                                </a:ext>
                              </a:extLst>
                            </p:cNvPr>
                            <p:cNvCxnSpPr/>
                            <p:nvPr/>
                          </p:nvCxnSpPr>
                          <p:spPr>
                            <a:xfrm>
                              <a:off x="0" y="619125"/>
                              <a:ext cx="1466850"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01A8240-1EA4-4F16-8673-3B39B800D9EC}"/>
                                </a:ext>
                              </a:extLst>
                            </p:cNvPr>
                            <p:cNvSpPr/>
                            <p:nvPr/>
                          </p:nvSpPr>
                          <p:spPr>
                            <a:xfrm>
                              <a:off x="400050" y="0"/>
                              <a:ext cx="695325" cy="7143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sp>
                        <p:nvSpPr>
                          <p:cNvPr id="36" name="Text Box 2">
                            <a:extLst>
                              <a:ext uri="{FF2B5EF4-FFF2-40B4-BE49-F238E27FC236}">
                                <a16:creationId xmlns:a16="http://schemas.microsoft.com/office/drawing/2014/main" id="{B130A05A-36E5-407A-8DE1-22024855D5C8}"/>
                              </a:ext>
                            </a:extLst>
                          </p:cNvPr>
                          <p:cNvSpPr txBox="1">
                            <a:spLocks noChangeArrowheads="1"/>
                          </p:cNvSpPr>
                          <p:nvPr/>
                        </p:nvSpPr>
                        <p:spPr bwMode="auto">
                          <a:xfrm>
                            <a:off x="-12001" y="-124396"/>
                            <a:ext cx="266700" cy="31496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1</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7" name="Text Box 2">
                            <a:extLst>
                              <a:ext uri="{FF2B5EF4-FFF2-40B4-BE49-F238E27FC236}">
                                <a16:creationId xmlns:a16="http://schemas.microsoft.com/office/drawing/2014/main" id="{975A90C9-DD7B-4268-A9F7-ABE920674CCD}"/>
                              </a:ext>
                            </a:extLst>
                          </p:cNvPr>
                          <p:cNvSpPr txBox="1">
                            <a:spLocks noChangeArrowheads="1"/>
                          </p:cNvSpPr>
                          <p:nvPr/>
                        </p:nvSpPr>
                        <p:spPr bwMode="auto">
                          <a:xfrm>
                            <a:off x="-28575" y="601981"/>
                            <a:ext cx="390523" cy="34643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1’</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8" name="Text Box 2">
                            <a:extLst>
                              <a:ext uri="{FF2B5EF4-FFF2-40B4-BE49-F238E27FC236}">
                                <a16:creationId xmlns:a16="http://schemas.microsoft.com/office/drawing/2014/main" id="{85288B22-A3DB-4C57-83FD-24140888D5C1}"/>
                              </a:ext>
                            </a:extLst>
                          </p:cNvPr>
                          <p:cNvSpPr txBox="1">
                            <a:spLocks noChangeArrowheads="1"/>
                          </p:cNvSpPr>
                          <p:nvPr/>
                        </p:nvSpPr>
                        <p:spPr bwMode="auto">
                          <a:xfrm>
                            <a:off x="1707080" y="-102972"/>
                            <a:ext cx="304799" cy="37211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2</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9" name="Text Box 2">
                            <a:extLst>
                              <a:ext uri="{FF2B5EF4-FFF2-40B4-BE49-F238E27FC236}">
                                <a16:creationId xmlns:a16="http://schemas.microsoft.com/office/drawing/2014/main" id="{7B828E96-1F88-422B-9AB2-14ADD679706D}"/>
                              </a:ext>
                            </a:extLst>
                          </p:cNvPr>
                          <p:cNvSpPr txBox="1">
                            <a:spLocks noChangeArrowheads="1"/>
                          </p:cNvSpPr>
                          <p:nvPr/>
                        </p:nvSpPr>
                        <p:spPr bwMode="auto">
                          <a:xfrm>
                            <a:off x="1695452" y="601981"/>
                            <a:ext cx="385659" cy="34643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2’</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grpSp>
                    <p:nvGrpSpPr>
                      <p:cNvPr id="26" name="Group 25">
                        <a:extLst>
                          <a:ext uri="{FF2B5EF4-FFF2-40B4-BE49-F238E27FC236}">
                            <a16:creationId xmlns:a16="http://schemas.microsoft.com/office/drawing/2014/main" id="{268A7715-8A4E-461E-846C-2B90B279C567}"/>
                          </a:ext>
                        </a:extLst>
                      </p:cNvPr>
                      <p:cNvGrpSpPr/>
                      <p:nvPr/>
                    </p:nvGrpSpPr>
                    <p:grpSpPr>
                      <a:xfrm>
                        <a:off x="1990723" y="198122"/>
                        <a:ext cx="534037" cy="394332"/>
                        <a:chOff x="-38102" y="-40003"/>
                        <a:chExt cx="534037" cy="394332"/>
                      </a:xfrm>
                    </p:grpSpPr>
                    <p:sp>
                      <p:nvSpPr>
                        <p:cNvPr id="30" name="Rectangle 29">
                          <a:extLst>
                            <a:ext uri="{FF2B5EF4-FFF2-40B4-BE49-F238E27FC236}">
                              <a16:creationId xmlns:a16="http://schemas.microsoft.com/office/drawing/2014/main" id="{24489A76-C884-4E1A-9F84-AD1559713AB9}"/>
                            </a:ext>
                          </a:extLst>
                        </p:cNvPr>
                        <p:cNvSpPr/>
                        <p:nvPr/>
                      </p:nvSpPr>
                      <p:spPr>
                        <a:xfrm>
                          <a:off x="95250" y="0"/>
                          <a:ext cx="284698"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31" name="Text Box 2">
                              <a:extLst>
                                <a:ext uri="{FF2B5EF4-FFF2-40B4-BE49-F238E27FC236}">
                                  <a16:creationId xmlns:a16="http://schemas.microsoft.com/office/drawing/2014/main" id="{2720857F-F35B-49B7-8538-8F0099C5A860}"/>
                                </a:ext>
                              </a:extLst>
                            </p:cNvPr>
                            <p:cNvSpPr txBox="1">
                              <a:spLocks noChangeArrowheads="1"/>
                            </p:cNvSpPr>
                            <p:nvPr/>
                          </p:nvSpPr>
                          <p:spPr bwMode="auto">
                            <a:xfrm>
                              <a:off x="-38102" y="-40003"/>
                              <a:ext cx="534037" cy="39433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8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800" i="1">
                                            <a:effectLst/>
                                            <a:latin typeface="Cambria Math" panose="02040503050406030204" pitchFamily="18" charset="0"/>
                                            <a:ea typeface="Arial" panose="020B0604020202020204" pitchFamily="34" charset="0"/>
                                            <a:cs typeface="Times New Roman" panose="02020603050405020304" pitchFamily="18" charset="0"/>
                                          </a:rPr>
                                          <m:t>0</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1" name="Text Box 2">
                              <a:extLst>
                                <a:ext uri="{FF2B5EF4-FFF2-40B4-BE49-F238E27FC236}">
                                  <a16:creationId xmlns:a16="http://schemas.microsoft.com/office/drawing/2014/main" id="{2720857F-F35B-49B7-8538-8F0099C5A860}"/>
                                </a:ext>
                              </a:extLst>
                            </p:cNvPr>
                            <p:cNvSpPr txBox="1">
                              <a:spLocks noRot="1" noChangeAspect="1" noMove="1" noResize="1" noEditPoints="1" noAdjustHandles="1" noChangeArrowheads="1" noChangeShapeType="1" noTextEdit="1"/>
                            </p:cNvSpPr>
                            <p:nvPr/>
                          </p:nvSpPr>
                          <p:spPr bwMode="auto">
                            <a:xfrm>
                              <a:off x="-38102" y="-40003"/>
                              <a:ext cx="534037" cy="394332"/>
                            </a:xfrm>
                            <a:prstGeom prst="rect">
                              <a:avLst/>
                            </a:prstGeom>
                            <a:blipFill>
                              <a:blip r:embed="rId7"/>
                              <a:stretch>
                                <a:fillRect/>
                              </a:stretch>
                            </a:blipFill>
                            <a:ln w="9525">
                              <a:noFill/>
                              <a:miter lim="800000"/>
                              <a:headEnd/>
                              <a:tailEnd/>
                            </a:ln>
                          </p:spPr>
                          <p:txBody>
                            <a:bodyPr/>
                            <a:lstStyle/>
                            <a:p>
                              <a:r>
                                <a:rPr lang="en-IN">
                                  <a:noFill/>
                                </a:rPr>
                                <a:t> </a:t>
                              </a:r>
                            </a:p>
                          </p:txBody>
                        </p:sp>
                      </mc:Fallback>
                    </mc:AlternateContent>
                  </p:grpSp>
                  <p:grpSp>
                    <p:nvGrpSpPr>
                      <p:cNvPr id="27" name="Group 26">
                        <a:extLst>
                          <a:ext uri="{FF2B5EF4-FFF2-40B4-BE49-F238E27FC236}">
                            <a16:creationId xmlns:a16="http://schemas.microsoft.com/office/drawing/2014/main" id="{BF046B70-0501-4885-A937-980D9B6D52EC}"/>
                          </a:ext>
                        </a:extLst>
                      </p:cNvPr>
                      <p:cNvGrpSpPr/>
                      <p:nvPr/>
                    </p:nvGrpSpPr>
                    <p:grpSpPr>
                      <a:xfrm>
                        <a:off x="-31172" y="198119"/>
                        <a:ext cx="526120" cy="403862"/>
                        <a:chOff x="-31172" y="-49531"/>
                        <a:chExt cx="526120" cy="403862"/>
                      </a:xfrm>
                    </p:grpSpPr>
                    <p:sp>
                      <p:nvSpPr>
                        <p:cNvPr id="28" name="Rectangle 27">
                          <a:extLst>
                            <a:ext uri="{FF2B5EF4-FFF2-40B4-BE49-F238E27FC236}">
                              <a16:creationId xmlns:a16="http://schemas.microsoft.com/office/drawing/2014/main" id="{1B23E226-9470-468A-8C7D-2CDFB144CD49}"/>
                            </a:ext>
                          </a:extLst>
                        </p:cNvPr>
                        <p:cNvSpPr/>
                        <p:nvPr/>
                      </p:nvSpPr>
                      <p:spPr>
                        <a:xfrm>
                          <a:off x="95250" y="0"/>
                          <a:ext cx="284698"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29" name="Text Box 2">
                              <a:extLst>
                                <a:ext uri="{FF2B5EF4-FFF2-40B4-BE49-F238E27FC236}">
                                  <a16:creationId xmlns:a16="http://schemas.microsoft.com/office/drawing/2014/main" id="{4EBCFFA0-2DF1-4444-A0C8-4A816E6A00CC}"/>
                                </a:ext>
                              </a:extLst>
                            </p:cNvPr>
                            <p:cNvSpPr txBox="1">
                              <a:spLocks noChangeArrowheads="1"/>
                            </p:cNvSpPr>
                            <p:nvPr/>
                          </p:nvSpPr>
                          <p:spPr bwMode="auto">
                            <a:xfrm>
                              <a:off x="-31172" y="-49531"/>
                              <a:ext cx="526120" cy="40386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8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800" i="1">
                                            <a:effectLst/>
                                            <a:latin typeface="Cambria Math" panose="02040503050406030204" pitchFamily="18" charset="0"/>
                                            <a:ea typeface="Arial" panose="020B0604020202020204" pitchFamily="34" charset="0"/>
                                            <a:cs typeface="Times New Roman" panose="02020603050405020304" pitchFamily="18" charset="0"/>
                                          </a:rPr>
                                          <m:t>0</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9" name="Text Box 2">
                              <a:extLst>
                                <a:ext uri="{FF2B5EF4-FFF2-40B4-BE49-F238E27FC236}">
                                  <a16:creationId xmlns:a16="http://schemas.microsoft.com/office/drawing/2014/main" id="{4EBCFFA0-2DF1-4444-A0C8-4A816E6A00CC}"/>
                                </a:ext>
                              </a:extLst>
                            </p:cNvPr>
                            <p:cNvSpPr txBox="1">
                              <a:spLocks noRot="1" noChangeAspect="1" noMove="1" noResize="1" noEditPoints="1" noAdjustHandles="1" noChangeArrowheads="1" noChangeShapeType="1" noTextEdit="1"/>
                            </p:cNvSpPr>
                            <p:nvPr/>
                          </p:nvSpPr>
                          <p:spPr bwMode="auto">
                            <a:xfrm>
                              <a:off x="-31172" y="-49531"/>
                              <a:ext cx="526120" cy="403862"/>
                            </a:xfrm>
                            <a:prstGeom prst="rect">
                              <a:avLst/>
                            </a:prstGeom>
                            <a:blipFill>
                              <a:blip r:embed="rId8"/>
                              <a:stretch>
                                <a:fillRect/>
                              </a:stretch>
                            </a:blipFill>
                            <a:ln w="9525">
                              <a:noFill/>
                              <a:miter lim="800000"/>
                              <a:headEnd/>
                              <a:tailEnd/>
                            </a:ln>
                          </p:spPr>
                          <p:txBody>
                            <a:bodyPr/>
                            <a:lstStyle/>
                            <a:p>
                              <a:r>
                                <a:rPr lang="en-IN">
                                  <a:noFill/>
                                </a:rPr>
                                <a:t> </a:t>
                              </a:r>
                            </a:p>
                          </p:txBody>
                        </p:sp>
                      </mc:Fallback>
                    </mc:AlternateContent>
                  </p:grpSp>
                </p:grpSp>
                <p:sp>
                  <p:nvSpPr>
                    <p:cNvPr id="21" name="Bent Arrow 14949">
                      <a:extLst>
                        <a:ext uri="{FF2B5EF4-FFF2-40B4-BE49-F238E27FC236}">
                          <a16:creationId xmlns:a16="http://schemas.microsoft.com/office/drawing/2014/main" id="{FFE1F8F0-C0A0-4F7A-92C7-4E07153EB8C8}"/>
                        </a:ext>
                      </a:extLst>
                    </p:cNvPr>
                    <p:cNvSpPr/>
                    <p:nvPr/>
                  </p:nvSpPr>
                  <p:spPr>
                    <a:xfrm>
                      <a:off x="590550" y="381000"/>
                      <a:ext cx="247650" cy="447040"/>
                    </a:xfrm>
                    <a:prstGeom prst="bentArrow">
                      <a:avLst>
                        <a:gd name="adj1" fmla="val 25000"/>
                        <a:gd name="adj2" fmla="val 25000"/>
                        <a:gd name="adj3" fmla="val 44231"/>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2" name="Bent Arrow 14950">
                      <a:extLst>
                        <a:ext uri="{FF2B5EF4-FFF2-40B4-BE49-F238E27FC236}">
                          <a16:creationId xmlns:a16="http://schemas.microsoft.com/office/drawing/2014/main" id="{D283540A-EB17-486C-A7FB-179EBADBEF31}"/>
                        </a:ext>
                      </a:extLst>
                    </p:cNvPr>
                    <p:cNvSpPr/>
                    <p:nvPr/>
                  </p:nvSpPr>
                  <p:spPr>
                    <a:xfrm flipH="1">
                      <a:off x="1655902" y="371475"/>
                      <a:ext cx="277673" cy="447040"/>
                    </a:xfrm>
                    <a:prstGeom prst="bentArrow">
                      <a:avLst>
                        <a:gd name="adj1" fmla="val 21570"/>
                        <a:gd name="adj2" fmla="val 25000"/>
                        <a:gd name="adj3" fmla="val 44231"/>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23" name="Text Box 2">
                          <a:extLst>
                            <a:ext uri="{FF2B5EF4-FFF2-40B4-BE49-F238E27FC236}">
                              <a16:creationId xmlns:a16="http://schemas.microsoft.com/office/drawing/2014/main" id="{24FFFFC6-A921-4E67-A557-7B67C717D1BF}"/>
                            </a:ext>
                          </a:extLst>
                        </p:cNvPr>
                        <p:cNvSpPr txBox="1">
                          <a:spLocks noChangeArrowheads="1"/>
                        </p:cNvSpPr>
                        <p:nvPr/>
                      </p:nvSpPr>
                      <p:spPr bwMode="auto">
                        <a:xfrm>
                          <a:off x="399653" y="819148"/>
                          <a:ext cx="514746" cy="43528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Sup>
                                  <m:sSubSupPr>
                                    <m:ctrlPr>
                                      <a:rPr lang="en-IN" sz="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en-US" sz="8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800" i="1">
                                        <a:effectLst/>
                                        <a:latin typeface="Cambria Math" panose="02040503050406030204" pitchFamily="18" charset="0"/>
                                        <a:ea typeface="Arial" panose="020B0604020202020204" pitchFamily="34" charset="0"/>
                                        <a:cs typeface="Times New Roman" panose="02020603050405020304" pitchFamily="18" charset="0"/>
                                      </a:rPr>
                                      <m:t>0</m:t>
                                    </m:r>
                                  </m:sub>
                                  <m:sup>
                                    <m:r>
                                      <a:rPr lang="en-US" sz="800" i="1">
                                        <a:effectLst/>
                                        <a:latin typeface="Cambria Math" panose="02040503050406030204" pitchFamily="18" charset="0"/>
                                        <a:ea typeface="Arial" panose="020B0604020202020204" pitchFamily="34" charset="0"/>
                                        <a:cs typeface="Times New Roman" panose="02020603050405020304" pitchFamily="18" charset="0"/>
                                      </a:rPr>
                                      <m:t>∗</m:t>
                                    </m:r>
                                  </m:sup>
                                </m:sSub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3" name="Text Box 2">
                          <a:extLst>
                            <a:ext uri="{FF2B5EF4-FFF2-40B4-BE49-F238E27FC236}">
                              <a16:creationId xmlns:a16="http://schemas.microsoft.com/office/drawing/2014/main" id="{24FFFFC6-A921-4E67-A557-7B67C717D1BF}"/>
                            </a:ext>
                          </a:extLst>
                        </p:cNvPr>
                        <p:cNvSpPr txBox="1">
                          <a:spLocks noRot="1" noChangeAspect="1" noMove="1" noResize="1" noEditPoints="1" noAdjustHandles="1" noChangeArrowheads="1" noChangeShapeType="1" noTextEdit="1"/>
                        </p:cNvSpPr>
                        <p:nvPr/>
                      </p:nvSpPr>
                      <p:spPr bwMode="auto">
                        <a:xfrm>
                          <a:off x="399653" y="819148"/>
                          <a:ext cx="514746" cy="435287"/>
                        </a:xfrm>
                        <a:prstGeom prst="rect">
                          <a:avLst/>
                        </a:prstGeom>
                        <a:blipFill>
                          <a:blip r:embed="rId9"/>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4" name="Text Box 2">
                          <a:extLst>
                            <a:ext uri="{FF2B5EF4-FFF2-40B4-BE49-F238E27FC236}">
                              <a16:creationId xmlns:a16="http://schemas.microsoft.com/office/drawing/2014/main" id="{258D6149-0303-4FB3-BB5D-A109DB807096}"/>
                            </a:ext>
                          </a:extLst>
                        </p:cNvPr>
                        <p:cNvSpPr txBox="1">
                          <a:spLocks noChangeArrowheads="1"/>
                        </p:cNvSpPr>
                        <p:nvPr/>
                      </p:nvSpPr>
                      <p:spPr bwMode="auto">
                        <a:xfrm>
                          <a:off x="1579174" y="800098"/>
                          <a:ext cx="598353" cy="45433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Sup>
                                  <m:sSubSupPr>
                                    <m:ctrlPr>
                                      <a:rPr lang="en-IN" sz="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en-US" sz="8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800" i="1">
                                        <a:effectLst/>
                                        <a:latin typeface="Cambria Math" panose="02040503050406030204" pitchFamily="18" charset="0"/>
                                        <a:ea typeface="Arial" panose="020B0604020202020204" pitchFamily="34" charset="0"/>
                                        <a:cs typeface="Times New Roman" panose="02020603050405020304" pitchFamily="18" charset="0"/>
                                      </a:rPr>
                                      <m:t>0</m:t>
                                    </m:r>
                                  </m:sub>
                                  <m:sup>
                                    <m:r>
                                      <a:rPr lang="en-US" sz="800" i="1">
                                        <a:effectLst/>
                                        <a:latin typeface="Cambria Math" panose="02040503050406030204" pitchFamily="18" charset="0"/>
                                        <a:ea typeface="Arial" panose="020B0604020202020204" pitchFamily="34" charset="0"/>
                                        <a:cs typeface="Times New Roman" panose="02020603050405020304" pitchFamily="18" charset="0"/>
                                      </a:rPr>
                                      <m:t>∗</m:t>
                                    </m:r>
                                  </m:sup>
                                </m:sSubSup>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4" name="Text Box 2">
                          <a:extLst>
                            <a:ext uri="{FF2B5EF4-FFF2-40B4-BE49-F238E27FC236}">
                              <a16:creationId xmlns:a16="http://schemas.microsoft.com/office/drawing/2014/main" id="{258D6149-0303-4FB3-BB5D-A109DB807096}"/>
                            </a:ext>
                          </a:extLst>
                        </p:cNvPr>
                        <p:cNvSpPr txBox="1">
                          <a:spLocks noRot="1" noChangeAspect="1" noMove="1" noResize="1" noEditPoints="1" noAdjustHandles="1" noChangeArrowheads="1" noChangeShapeType="1" noTextEdit="1"/>
                        </p:cNvSpPr>
                        <p:nvPr/>
                      </p:nvSpPr>
                      <p:spPr bwMode="auto">
                        <a:xfrm>
                          <a:off x="1579174" y="800098"/>
                          <a:ext cx="598353" cy="454335"/>
                        </a:xfrm>
                        <a:prstGeom prst="rect">
                          <a:avLst/>
                        </a:prstGeom>
                        <a:blipFill>
                          <a:blip r:embed="rId10"/>
                          <a:stretch>
                            <a:fillRect/>
                          </a:stretch>
                        </a:blipFill>
                        <a:ln w="9525">
                          <a:noFill/>
                          <a:miter lim="800000"/>
                          <a:headEnd/>
                          <a:tailEnd/>
                        </a:ln>
                      </p:spPr>
                      <p:txBody>
                        <a:bodyPr/>
                        <a:lstStyle/>
                        <a:p>
                          <a:r>
                            <a:rPr lang="en-IN">
                              <a:noFill/>
                            </a:rPr>
                            <a:t> </a:t>
                          </a:r>
                        </a:p>
                      </p:txBody>
                    </p:sp>
                  </mc:Fallback>
                </mc:AlternateContent>
              </p:grpSp>
              <p:cxnSp>
                <p:nvCxnSpPr>
                  <p:cNvPr id="16" name="Straight Connector 15">
                    <a:extLst>
                      <a:ext uri="{FF2B5EF4-FFF2-40B4-BE49-F238E27FC236}">
                        <a16:creationId xmlns:a16="http://schemas.microsoft.com/office/drawing/2014/main" id="{403EBEDC-DA80-41ED-9819-6D83E63284A6}"/>
                      </a:ext>
                    </a:extLst>
                  </p:cNvPr>
                  <p:cNvCxnSpPr/>
                  <p:nvPr/>
                </p:nvCxnSpPr>
                <p:spPr>
                  <a:xfrm>
                    <a:off x="533400" y="0"/>
                    <a:ext cx="0" cy="119062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C2EEDF-95D3-4A67-8BA7-EC6EAE52F686}"/>
                      </a:ext>
                    </a:extLst>
                  </p:cNvPr>
                  <p:cNvCxnSpPr/>
                  <p:nvPr/>
                </p:nvCxnSpPr>
                <p:spPr>
                  <a:xfrm>
                    <a:off x="2019300" y="0"/>
                    <a:ext cx="0" cy="119062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8" name="Text Box 2">
                    <a:extLst>
                      <a:ext uri="{FF2B5EF4-FFF2-40B4-BE49-F238E27FC236}">
                        <a16:creationId xmlns:a16="http://schemas.microsoft.com/office/drawing/2014/main" id="{EBD9A3FF-9E77-4D96-9AEB-0DE3DC7F39FC}"/>
                      </a:ext>
                    </a:extLst>
                  </p:cNvPr>
                  <p:cNvSpPr txBox="1">
                    <a:spLocks noChangeArrowheads="1"/>
                  </p:cNvSpPr>
                  <p:nvPr/>
                </p:nvSpPr>
                <p:spPr bwMode="auto">
                  <a:xfrm>
                    <a:off x="-349" y="1123950"/>
                    <a:ext cx="1134109" cy="53022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Max. Power Transfer Plane</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9754C653-9903-42F9-8372-E4585BF7DC7E}"/>
                      </a:ext>
                    </a:extLst>
                  </p:cNvPr>
                  <p:cNvSpPr txBox="1">
                    <a:spLocks noChangeArrowheads="1"/>
                  </p:cNvSpPr>
                  <p:nvPr/>
                </p:nvSpPr>
                <p:spPr bwMode="auto">
                  <a:xfrm>
                    <a:off x="1390146" y="1133475"/>
                    <a:ext cx="1134109" cy="53022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800">
                        <a:effectLst/>
                        <a:latin typeface="Times New Roman" panose="02020603050405020304" pitchFamily="18" charset="0"/>
                        <a:ea typeface="Arial" panose="020B0604020202020204" pitchFamily="34" charset="0"/>
                        <a:cs typeface="Times New Roman" panose="02020603050405020304" pitchFamily="18" charset="0"/>
                      </a:rPr>
                      <a:t>Max. Power Transfer Plane</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4" name="Text Box 2">
                      <a:extLst>
                        <a:ext uri="{FF2B5EF4-FFF2-40B4-BE49-F238E27FC236}">
                          <a16:creationId xmlns:a16="http://schemas.microsoft.com/office/drawing/2014/main" id="{1FE7CF8F-78B9-47A3-98CA-ACCDB33DE3D1}"/>
                        </a:ext>
                      </a:extLst>
                    </p:cNvPr>
                    <p:cNvSpPr txBox="1">
                      <a:spLocks noChangeArrowheads="1"/>
                    </p:cNvSpPr>
                    <p:nvPr/>
                  </p:nvSpPr>
                  <p:spPr bwMode="auto">
                    <a:xfrm>
                      <a:off x="1047284" y="314325"/>
                      <a:ext cx="495299" cy="34480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8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800" i="1">
                                    <a:effectLst/>
                                    <a:latin typeface="Cambria Math" panose="02040503050406030204" pitchFamily="18" charset="0"/>
                                    <a:ea typeface="Arial" panose="020B0604020202020204" pitchFamily="34" charset="0"/>
                                    <a:cs typeface="Times New Roman" panose="02020603050405020304" pitchFamily="18" charset="0"/>
                                  </a:rPr>
                                  <m:t>0</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4" name="Text Box 2">
                      <a:extLst>
                        <a:ext uri="{FF2B5EF4-FFF2-40B4-BE49-F238E27FC236}">
                          <a16:creationId xmlns:a16="http://schemas.microsoft.com/office/drawing/2014/main" id="{1FE7CF8F-78B9-47A3-98CA-ACCDB33DE3D1}"/>
                        </a:ext>
                      </a:extLst>
                    </p:cNvPr>
                    <p:cNvSpPr txBox="1">
                      <a:spLocks noRot="1" noChangeAspect="1" noMove="1" noResize="1" noEditPoints="1" noAdjustHandles="1" noChangeArrowheads="1" noChangeShapeType="1" noTextEdit="1"/>
                    </p:cNvSpPr>
                    <p:nvPr/>
                  </p:nvSpPr>
                  <p:spPr bwMode="auto">
                    <a:xfrm>
                      <a:off x="1047284" y="314325"/>
                      <a:ext cx="495299" cy="344804"/>
                    </a:xfrm>
                    <a:prstGeom prst="rect">
                      <a:avLst/>
                    </a:prstGeom>
                    <a:blipFill>
                      <a:blip r:embed="rId11"/>
                      <a:stretch>
                        <a:fillRect/>
                      </a:stretch>
                    </a:blipFill>
                    <a:ln w="9525">
                      <a:noFill/>
                      <a:miter lim="800000"/>
                      <a:headEnd/>
                      <a:tailEnd/>
                    </a:ln>
                  </p:spPr>
                  <p:txBody>
                    <a:bodyPr/>
                    <a:lstStyle/>
                    <a:p>
                      <a:r>
                        <a:rPr lang="en-IN">
                          <a:noFill/>
                        </a:rPr>
                        <a:t> </a:t>
                      </a:r>
                    </a:p>
                  </p:txBody>
                </p:sp>
              </mc:Fallback>
            </mc:AlternateContent>
          </p:grpSp>
        </p:grpSp>
        <p:sp>
          <p:nvSpPr>
            <p:cNvPr id="8" name="Rectangle 7">
              <a:extLst>
                <a:ext uri="{FF2B5EF4-FFF2-40B4-BE49-F238E27FC236}">
                  <a16:creationId xmlns:a16="http://schemas.microsoft.com/office/drawing/2014/main" id="{78D3ABD6-04E0-43F3-9A88-B3E9B98E7160}"/>
                </a:ext>
              </a:extLst>
            </p:cNvPr>
            <p:cNvSpPr/>
            <p:nvPr/>
          </p:nvSpPr>
          <p:spPr>
            <a:xfrm>
              <a:off x="57151" y="0"/>
              <a:ext cx="5610226" cy="1758949"/>
            </a:xfrm>
            <a:prstGeom prst="rect">
              <a:avLst/>
            </a:prstGeom>
            <a:noFill/>
            <a:ln w="12700"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E924A934-6A6E-4E48-A1FE-AC30E1632047}"/>
                  </a:ext>
                </a:extLst>
              </p:cNvPr>
              <p:cNvSpPr/>
              <p:nvPr/>
            </p:nvSpPr>
            <p:spPr>
              <a:xfrm>
                <a:off x="585683" y="3415243"/>
                <a:ext cx="8515350" cy="1477328"/>
              </a:xfrm>
              <a:prstGeom prst="rect">
                <a:avLst/>
              </a:prstGeom>
            </p:spPr>
            <p:txBody>
              <a:bodyPr wrap="square">
                <a:spAutoFit/>
              </a:bodyPr>
              <a:lstStyle/>
              <a:p>
                <a:r>
                  <a:rPr lang="en-IN" dirty="0">
                    <a:latin typeface="Times New Roman" panose="02020603050405020304" pitchFamily="18" charset="0"/>
                    <a:ea typeface="Arial" panose="020B0604020202020204" pitchFamily="34" charset="0"/>
                  </a:rPr>
                  <a:t>Characteristic Impedance is a special case of Driving Point Impedance. In 2-port network with two terminations as </a:t>
                </a:r>
                <a14:m>
                  <m:oMath xmlns:m="http://schemas.openxmlformats.org/officeDocument/2006/math">
                    <m:sSub>
                      <m:sSubPr>
                        <m:ctrlPr>
                          <a:rPr lang="en-IN" i="1">
                            <a:effectLst/>
                            <a:latin typeface="Cambria Math" panose="02040503050406030204" pitchFamily="18" charset="0"/>
                          </a:rPr>
                        </m:ctrlPr>
                      </m:sSubPr>
                      <m:e>
                        <m:r>
                          <a:rPr lang="en-IN" i="1">
                            <a:latin typeface="Cambria Math" panose="02040503050406030204" pitchFamily="18" charset="0"/>
                            <a:ea typeface="Arial" panose="020B0604020202020204" pitchFamily="34" charset="0"/>
                            <a:cs typeface="Times New Roman" panose="02020603050405020304" pitchFamily="18" charset="0"/>
                          </a:rPr>
                          <m:t>𝑍</m:t>
                        </m:r>
                      </m:e>
                      <m:sub>
                        <m:r>
                          <a:rPr lang="en-IN" i="1">
                            <a:latin typeface="Cambria Math" panose="02040503050406030204" pitchFamily="18" charset="0"/>
                            <a:ea typeface="Arial" panose="020B0604020202020204" pitchFamily="34" charset="0"/>
                            <a:cs typeface="Times New Roman" panose="02020603050405020304" pitchFamily="18" charset="0"/>
                          </a:rPr>
                          <m:t>1</m:t>
                        </m:r>
                      </m:sub>
                    </m:sSub>
                  </m:oMath>
                </a14:m>
                <a:r>
                  <a:rPr lang="en-IN" dirty="0">
                    <a:latin typeface="Times New Roman" panose="02020603050405020304" pitchFamily="18" charset="0"/>
                    <a:ea typeface="Times New Roman" panose="02020603050405020304" pitchFamily="18" charset="0"/>
                  </a:rPr>
                  <a:t> and </a:t>
                </a:r>
                <a14:m>
                  <m:oMath xmlns:m="http://schemas.openxmlformats.org/officeDocument/2006/math">
                    <m:sSub>
                      <m:sSubPr>
                        <m:ctrlPr>
                          <a:rPr lang="en-IN" i="1">
                            <a:effectLst/>
                            <a:latin typeface="Cambria Math" panose="02040503050406030204" pitchFamily="18" charset="0"/>
                            <a:ea typeface="Times New Roman" panose="02020603050405020304" pitchFamily="18" charset="0"/>
                          </a:rPr>
                        </m:ctrlPr>
                      </m:sSubPr>
                      <m:e>
                        <m:r>
                          <a:rPr lang="en-IN" i="1">
                            <a:latin typeface="Cambria Math" panose="02040503050406030204" pitchFamily="18" charset="0"/>
                            <a:ea typeface="Times New Roman" panose="02020603050405020304" pitchFamily="18" charset="0"/>
                            <a:cs typeface="Times New Roman" panose="02020603050405020304" pitchFamily="18" charset="0"/>
                          </a:rPr>
                          <m:t>𝑍</m:t>
                        </m:r>
                      </m:e>
                      <m:sub>
                        <m:r>
                          <a:rPr lang="en-IN" i="1">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IN" dirty="0">
                    <a:latin typeface="Times New Roman" panose="02020603050405020304" pitchFamily="18" charset="0"/>
                    <a:ea typeface="Times New Roman" panose="02020603050405020304" pitchFamily="18" charset="0"/>
                  </a:rPr>
                  <a:t> such that impedance looking into the network at port 1 is complex conjugate </a:t>
                </a:r>
                <a14:m>
                  <m:oMath xmlns:m="http://schemas.openxmlformats.org/officeDocument/2006/math">
                    <m:sSubSup>
                      <m:sSubSupPr>
                        <m:ctrlPr>
                          <a:rPr lang="en-IN" i="1">
                            <a:effectLst/>
                            <a:latin typeface="Cambria Math" panose="02040503050406030204" pitchFamily="18" charset="0"/>
                            <a:ea typeface="Times New Roman" panose="02020603050405020304" pitchFamily="18" charset="0"/>
                          </a:rPr>
                        </m:ctrlPr>
                      </m:sSubSupPr>
                      <m:e>
                        <m:r>
                          <a:rPr lang="en-IN" i="1">
                            <a:latin typeface="Cambria Math" panose="02040503050406030204" pitchFamily="18" charset="0"/>
                            <a:ea typeface="Times New Roman" panose="02020603050405020304" pitchFamily="18" charset="0"/>
                            <a:cs typeface="Times New Roman" panose="02020603050405020304" pitchFamily="18" charset="0"/>
                          </a:rPr>
                          <m:t>𝑍</m:t>
                        </m:r>
                      </m:e>
                      <m:sub>
                        <m:r>
                          <a:rPr lang="en-IN" i="1">
                            <a:latin typeface="Cambria Math" panose="02040503050406030204" pitchFamily="18" charset="0"/>
                            <a:ea typeface="Times New Roman" panose="02020603050405020304" pitchFamily="18" charset="0"/>
                            <a:cs typeface="Times New Roman" panose="02020603050405020304" pitchFamily="18" charset="0"/>
                          </a:rPr>
                          <m:t>1</m:t>
                        </m:r>
                      </m:sub>
                      <m:sup>
                        <m:r>
                          <a:rPr lang="en-IN" i="1">
                            <a:latin typeface="Cambria Math" panose="02040503050406030204" pitchFamily="18" charset="0"/>
                            <a:ea typeface="Times New Roman" panose="02020603050405020304" pitchFamily="18" charset="0"/>
                            <a:cs typeface="Times New Roman" panose="02020603050405020304" pitchFamily="18" charset="0"/>
                          </a:rPr>
                          <m:t>∗</m:t>
                        </m:r>
                      </m:sup>
                    </m:sSubSup>
                  </m:oMath>
                </a14:m>
                <a:r>
                  <a:rPr lang="en-IN" dirty="0">
                    <a:latin typeface="Times New Roman" panose="02020603050405020304" pitchFamily="18" charset="0"/>
                    <a:ea typeface="Times New Roman" panose="02020603050405020304" pitchFamily="18" charset="0"/>
                  </a:rPr>
                  <a:t> and impedance looking into the network at port 2 is complex conjugate </a:t>
                </a:r>
                <a14:m>
                  <m:oMath xmlns:m="http://schemas.openxmlformats.org/officeDocument/2006/math">
                    <m:sSubSup>
                      <m:sSubSupPr>
                        <m:ctrlPr>
                          <a:rPr lang="en-IN" i="1">
                            <a:effectLst/>
                            <a:latin typeface="Cambria Math" panose="02040503050406030204" pitchFamily="18" charset="0"/>
                            <a:ea typeface="Times New Roman" panose="02020603050405020304" pitchFamily="18" charset="0"/>
                          </a:rPr>
                        </m:ctrlPr>
                      </m:sSubSupPr>
                      <m:e>
                        <m:r>
                          <a:rPr lang="en-IN" i="1">
                            <a:latin typeface="Cambria Math" panose="02040503050406030204" pitchFamily="18" charset="0"/>
                            <a:ea typeface="Times New Roman" panose="02020603050405020304" pitchFamily="18" charset="0"/>
                            <a:cs typeface="Times New Roman" panose="02020603050405020304" pitchFamily="18" charset="0"/>
                          </a:rPr>
                          <m:t>𝑍</m:t>
                        </m:r>
                      </m:e>
                      <m:sub>
                        <m:r>
                          <a:rPr lang="en-IN" i="1">
                            <a:latin typeface="Cambria Math" panose="02040503050406030204" pitchFamily="18" charset="0"/>
                            <a:ea typeface="Times New Roman" panose="02020603050405020304" pitchFamily="18" charset="0"/>
                            <a:cs typeface="Times New Roman" panose="02020603050405020304" pitchFamily="18" charset="0"/>
                          </a:rPr>
                          <m:t>2</m:t>
                        </m:r>
                      </m:sub>
                      <m:sup>
                        <m:r>
                          <a:rPr lang="en-IN" i="1">
                            <a:latin typeface="Cambria Math" panose="02040503050406030204" pitchFamily="18" charset="0"/>
                            <a:ea typeface="Times New Roman" panose="02020603050405020304" pitchFamily="18" charset="0"/>
                            <a:cs typeface="Times New Roman" panose="02020603050405020304" pitchFamily="18" charset="0"/>
                          </a:rPr>
                          <m:t>∗</m:t>
                        </m:r>
                      </m:sup>
                    </m:sSubSup>
                  </m:oMath>
                </a14:m>
                <a:r>
                  <a:rPr lang="en-IN" dirty="0">
                    <a:latin typeface="Times New Roman" panose="02020603050405020304" pitchFamily="18" charset="0"/>
                    <a:ea typeface="Times New Roman" panose="02020603050405020304" pitchFamily="18" charset="0"/>
                  </a:rPr>
                  <a:t>. This assures maximum power transfer at both the ports. </a:t>
                </a:r>
                <a14:m>
                  <m:oMath xmlns:m="http://schemas.openxmlformats.org/officeDocument/2006/math">
                    <m:sSub>
                      <m:sSubPr>
                        <m:ctrlPr>
                          <a:rPr lang="en-IN" i="1">
                            <a:effectLst/>
                            <a:latin typeface="Cambria Math" panose="02040503050406030204" pitchFamily="18" charset="0"/>
                          </a:rPr>
                        </m:ctrlPr>
                      </m:sSubPr>
                      <m:e>
                        <m:r>
                          <a:rPr lang="en-IN" i="1">
                            <a:latin typeface="Cambria Math" panose="02040503050406030204" pitchFamily="18" charset="0"/>
                            <a:ea typeface="Arial" panose="020B0604020202020204" pitchFamily="34" charset="0"/>
                            <a:cs typeface="Times New Roman" panose="02020603050405020304" pitchFamily="18" charset="0"/>
                          </a:rPr>
                          <m:t>𝑍</m:t>
                        </m:r>
                      </m:e>
                      <m:sub>
                        <m:r>
                          <a:rPr lang="en-IN" i="1">
                            <a:latin typeface="Cambria Math" panose="02040503050406030204" pitchFamily="18" charset="0"/>
                            <a:ea typeface="Arial" panose="020B0604020202020204" pitchFamily="34" charset="0"/>
                            <a:cs typeface="Times New Roman" panose="02020603050405020304" pitchFamily="18" charset="0"/>
                          </a:rPr>
                          <m:t>1</m:t>
                        </m:r>
                      </m:sub>
                    </m:sSub>
                  </m:oMath>
                </a14:m>
                <a:r>
                  <a:rPr lang="en-IN" dirty="0">
                    <a:latin typeface="Times New Roman" panose="02020603050405020304" pitchFamily="18" charset="0"/>
                    <a:ea typeface="Times New Roman" panose="02020603050405020304" pitchFamily="18" charset="0"/>
                  </a:rPr>
                  <a:t> and </a:t>
                </a:r>
                <a14:m>
                  <m:oMath xmlns:m="http://schemas.openxmlformats.org/officeDocument/2006/math">
                    <m:sSub>
                      <m:sSubPr>
                        <m:ctrlPr>
                          <a:rPr lang="en-IN" i="1">
                            <a:effectLst/>
                            <a:latin typeface="Cambria Math" panose="02040503050406030204" pitchFamily="18" charset="0"/>
                            <a:ea typeface="Times New Roman" panose="02020603050405020304" pitchFamily="18" charset="0"/>
                          </a:rPr>
                        </m:ctrlPr>
                      </m:sSubPr>
                      <m:e>
                        <m:r>
                          <a:rPr lang="en-IN" i="1">
                            <a:latin typeface="Cambria Math" panose="02040503050406030204" pitchFamily="18" charset="0"/>
                            <a:ea typeface="Times New Roman" panose="02020603050405020304" pitchFamily="18" charset="0"/>
                            <a:cs typeface="Times New Roman" panose="02020603050405020304" pitchFamily="18" charset="0"/>
                          </a:rPr>
                          <m:t>𝑍</m:t>
                        </m:r>
                      </m:e>
                      <m:sub>
                        <m:r>
                          <a:rPr lang="en-IN" i="1">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IN" dirty="0">
                    <a:latin typeface="Times New Roman" panose="02020603050405020304" pitchFamily="18" charset="0"/>
                    <a:ea typeface="Times New Roman" panose="02020603050405020304" pitchFamily="18" charset="0"/>
                  </a:rPr>
                  <a:t> are called Driving Point Impedances. In case </a:t>
                </a:r>
                <a14:m>
                  <m:oMath xmlns:m="http://schemas.openxmlformats.org/officeDocument/2006/math">
                    <m:sSub>
                      <m:sSubPr>
                        <m:ctrlPr>
                          <a:rPr lang="en-IN" i="1">
                            <a:effectLst/>
                            <a:latin typeface="Cambria Math" panose="02040503050406030204" pitchFamily="18" charset="0"/>
                          </a:rPr>
                        </m:ctrlPr>
                      </m:sSubPr>
                      <m:e>
                        <m:r>
                          <a:rPr lang="en-IN" i="1">
                            <a:latin typeface="Cambria Math" panose="02040503050406030204" pitchFamily="18" charset="0"/>
                            <a:ea typeface="Arial" panose="020B0604020202020204" pitchFamily="34" charset="0"/>
                            <a:cs typeface="Times New Roman" panose="02020603050405020304" pitchFamily="18" charset="0"/>
                          </a:rPr>
                          <m:t>𝑍</m:t>
                        </m:r>
                      </m:e>
                      <m:sub>
                        <m:r>
                          <a:rPr lang="en-IN" i="1">
                            <a:latin typeface="Cambria Math" panose="02040503050406030204" pitchFamily="18" charset="0"/>
                            <a:ea typeface="Arial" panose="020B0604020202020204" pitchFamily="34" charset="0"/>
                            <a:cs typeface="Times New Roman" panose="02020603050405020304" pitchFamily="18" charset="0"/>
                          </a:rPr>
                          <m:t>1</m:t>
                        </m:r>
                      </m:sub>
                    </m:sSub>
                    <m:r>
                      <a:rPr lang="en-IN" i="1">
                        <a:latin typeface="Cambria Math" panose="02040503050406030204" pitchFamily="18" charset="0"/>
                        <a:ea typeface="Arial" panose="020B0604020202020204" pitchFamily="34" charset="0"/>
                        <a:cs typeface="Times New Roman" panose="02020603050405020304" pitchFamily="18" charset="0"/>
                      </a:rPr>
                      <m:t>=</m:t>
                    </m:r>
                    <m:sSub>
                      <m:sSubPr>
                        <m:ctrlPr>
                          <a:rPr lang="en-IN" i="1">
                            <a:effectLst/>
                            <a:latin typeface="Cambria Math" panose="02040503050406030204" pitchFamily="18" charset="0"/>
                          </a:rPr>
                        </m:ctrlPr>
                      </m:sSubPr>
                      <m:e>
                        <m:r>
                          <a:rPr lang="en-IN" i="1">
                            <a:latin typeface="Cambria Math" panose="02040503050406030204" pitchFamily="18" charset="0"/>
                            <a:ea typeface="Arial" panose="020B0604020202020204" pitchFamily="34" charset="0"/>
                            <a:cs typeface="Times New Roman" panose="02020603050405020304" pitchFamily="18" charset="0"/>
                          </a:rPr>
                          <m:t>𝑍</m:t>
                        </m:r>
                      </m:e>
                      <m:sub>
                        <m:r>
                          <a:rPr lang="en-IN" i="1">
                            <a:latin typeface="Cambria Math" panose="02040503050406030204" pitchFamily="18" charset="0"/>
                            <a:ea typeface="Arial" panose="020B0604020202020204" pitchFamily="34" charset="0"/>
                            <a:cs typeface="Times New Roman" panose="02020603050405020304" pitchFamily="18" charset="0"/>
                          </a:rPr>
                          <m:t>2</m:t>
                        </m:r>
                      </m:sub>
                    </m:sSub>
                    <m:r>
                      <a:rPr lang="en-IN" i="1">
                        <a:latin typeface="Cambria Math" panose="02040503050406030204" pitchFamily="18" charset="0"/>
                        <a:ea typeface="Arial" panose="020B0604020202020204" pitchFamily="34" charset="0"/>
                        <a:cs typeface="Times New Roman" panose="02020603050405020304" pitchFamily="18" charset="0"/>
                      </a:rPr>
                      <m:t>=</m:t>
                    </m:r>
                    <m:sSub>
                      <m:sSubPr>
                        <m:ctrlPr>
                          <a:rPr lang="en-IN" i="1">
                            <a:effectLst/>
                            <a:latin typeface="Cambria Math" panose="02040503050406030204" pitchFamily="18" charset="0"/>
                          </a:rPr>
                        </m:ctrlPr>
                      </m:sSubPr>
                      <m:e>
                        <m:r>
                          <a:rPr lang="en-IN" i="1">
                            <a:latin typeface="Cambria Math" panose="02040503050406030204" pitchFamily="18" charset="0"/>
                            <a:ea typeface="Arial" panose="020B0604020202020204" pitchFamily="34" charset="0"/>
                            <a:cs typeface="Times New Roman" panose="02020603050405020304" pitchFamily="18" charset="0"/>
                          </a:rPr>
                          <m:t>𝑍</m:t>
                        </m:r>
                      </m:e>
                      <m:sub>
                        <m:r>
                          <a:rPr lang="en-IN" i="1">
                            <a:latin typeface="Cambria Math" panose="02040503050406030204" pitchFamily="18" charset="0"/>
                            <a:ea typeface="Arial" panose="020B0604020202020204" pitchFamily="34" charset="0"/>
                            <a:cs typeface="Times New Roman" panose="02020603050405020304" pitchFamily="18" charset="0"/>
                          </a:rPr>
                          <m:t>0</m:t>
                        </m:r>
                      </m:sub>
                    </m:sSub>
                  </m:oMath>
                </a14:m>
                <a:r>
                  <a:rPr lang="en-IN" dirty="0">
                    <a:latin typeface="Times New Roman" panose="02020603050405020304" pitchFamily="18" charset="0"/>
                    <a:ea typeface="Times New Roman" panose="02020603050405020304" pitchFamily="18" charset="0"/>
                  </a:rPr>
                  <a:t>, </a:t>
                </a:r>
                <a14:m>
                  <m:oMath xmlns:m="http://schemas.openxmlformats.org/officeDocument/2006/math">
                    <m:sSub>
                      <m:sSubPr>
                        <m:ctrlPr>
                          <a:rPr lang="en-IN" i="1">
                            <a:effectLst/>
                            <a:latin typeface="Cambria Math" panose="02040503050406030204" pitchFamily="18" charset="0"/>
                            <a:ea typeface="Times New Roman" panose="02020603050405020304" pitchFamily="18" charset="0"/>
                          </a:rPr>
                        </m:ctrlPr>
                      </m:sSubPr>
                      <m:e>
                        <m:r>
                          <a:rPr lang="en-IN" i="1">
                            <a:latin typeface="Cambria Math" panose="02040503050406030204" pitchFamily="18" charset="0"/>
                            <a:ea typeface="Times New Roman" panose="02020603050405020304" pitchFamily="18" charset="0"/>
                            <a:cs typeface="Times New Roman" panose="02020603050405020304" pitchFamily="18" charset="0"/>
                          </a:rPr>
                          <m:t>𝑍</m:t>
                        </m:r>
                      </m:e>
                      <m:sub>
                        <m:r>
                          <a:rPr lang="en-IN" i="1">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en-IN" dirty="0">
                    <a:latin typeface="Times New Roman" panose="02020603050405020304" pitchFamily="18" charset="0"/>
                    <a:ea typeface="Times New Roman" panose="02020603050405020304" pitchFamily="18" charset="0"/>
                  </a:rPr>
                  <a:t> is Characteristic Impedance.</a:t>
                </a:r>
                <a:endParaRPr lang="en-IN" dirty="0"/>
              </a:p>
            </p:txBody>
          </p:sp>
        </mc:Choice>
        <mc:Fallback xmlns="">
          <p:sp>
            <p:nvSpPr>
              <p:cNvPr id="72" name="Rectangle 71">
                <a:extLst>
                  <a:ext uri="{FF2B5EF4-FFF2-40B4-BE49-F238E27FC236}">
                    <a16:creationId xmlns:a16="http://schemas.microsoft.com/office/drawing/2014/main" id="{E924A934-6A6E-4E48-A1FE-AC30E1632047}"/>
                  </a:ext>
                </a:extLst>
              </p:cNvPr>
              <p:cNvSpPr>
                <a:spLocks noRot="1" noChangeAspect="1" noMove="1" noResize="1" noEditPoints="1" noAdjustHandles="1" noChangeArrowheads="1" noChangeShapeType="1" noTextEdit="1"/>
              </p:cNvSpPr>
              <p:nvPr/>
            </p:nvSpPr>
            <p:spPr>
              <a:xfrm>
                <a:off x="585683" y="3415243"/>
                <a:ext cx="8515350" cy="1477328"/>
              </a:xfrm>
              <a:prstGeom prst="rect">
                <a:avLst/>
              </a:prstGeom>
              <a:blipFill>
                <a:blip r:embed="rId12"/>
                <a:stretch>
                  <a:fillRect l="-573" t="-2058" r="-716" b="-5350"/>
                </a:stretch>
              </a:blipFill>
            </p:spPr>
            <p:txBody>
              <a:bodyPr/>
              <a:lstStyle/>
              <a:p>
                <a:r>
                  <a:rPr lang="en-IN">
                    <a:noFill/>
                  </a:rPr>
                  <a:t> </a:t>
                </a:r>
              </a:p>
            </p:txBody>
          </p:sp>
        </mc:Fallback>
      </mc:AlternateContent>
    </p:spTree>
    <p:extLst>
      <p:ext uri="{BB962C8B-B14F-4D97-AF65-F5344CB8AC3E}">
        <p14:creationId xmlns:p14="http://schemas.microsoft.com/office/powerpoint/2010/main" val="35229979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D692-D2A6-475D-9291-E101A36019D7}"/>
              </a:ext>
            </a:extLst>
          </p:cNvPr>
          <p:cNvSpPr>
            <a:spLocks noGrp="1"/>
          </p:cNvSpPr>
          <p:nvPr>
            <p:ph type="title"/>
          </p:nvPr>
        </p:nvSpPr>
        <p:spPr/>
        <p:txBody>
          <a:bodyPr/>
          <a:lstStyle/>
          <a:p>
            <a:r>
              <a:rPr lang="en-IN" dirty="0"/>
              <a:t>Free Space Wave</a:t>
            </a:r>
          </a:p>
        </p:txBody>
      </p:sp>
      <p:sp>
        <p:nvSpPr>
          <p:cNvPr id="3" name="Date Placeholder 2">
            <a:extLst>
              <a:ext uri="{FF2B5EF4-FFF2-40B4-BE49-F238E27FC236}">
                <a16:creationId xmlns:a16="http://schemas.microsoft.com/office/drawing/2014/main" id="{15C38E23-2C32-4421-9DA3-8A3B60C529A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9D188846-22DA-4C45-8D19-2D5B23E29847}"/>
              </a:ext>
            </a:extLst>
          </p:cNvPr>
          <p:cNvSpPr>
            <a:spLocks noGrp="1"/>
          </p:cNvSpPr>
          <p:nvPr>
            <p:ph type="sldNum" sz="quarter" idx="12"/>
          </p:nvPr>
        </p:nvSpPr>
        <p:spPr/>
        <p:txBody>
          <a:bodyPr/>
          <a:lstStyle/>
          <a:p>
            <a:fld id="{2495F090-CA2D-44FF-B42B-1156B48CA943}" type="slidenum">
              <a:rPr lang="en-IN" smtClean="0"/>
              <a:t>76</a:t>
            </a:fld>
            <a:endParaRPr lang="en-IN"/>
          </a:p>
        </p:txBody>
      </p:sp>
      <p:sp>
        <p:nvSpPr>
          <p:cNvPr id="5" name="Rectangle 4">
            <a:extLst>
              <a:ext uri="{FF2B5EF4-FFF2-40B4-BE49-F238E27FC236}">
                <a16:creationId xmlns:a16="http://schemas.microsoft.com/office/drawing/2014/main" id="{97AAA64A-DD17-498A-A183-DC7B1ED2D289}"/>
              </a:ext>
            </a:extLst>
          </p:cNvPr>
          <p:cNvSpPr/>
          <p:nvPr/>
        </p:nvSpPr>
        <p:spPr>
          <a:xfrm>
            <a:off x="628650" y="648943"/>
            <a:ext cx="8361636" cy="665118"/>
          </a:xfrm>
          <a:prstGeom prst="rect">
            <a:avLst/>
          </a:prstGeom>
        </p:spPr>
        <p:txBody>
          <a:bodyPr wrap="square">
            <a:spAutoFit/>
          </a:bodyPr>
          <a:lstStyle/>
          <a:p>
            <a:pPr algn="just">
              <a:lnSpc>
                <a:spcPct val="107000"/>
              </a:lnSpc>
              <a:spcBef>
                <a:spcPts val="400"/>
              </a:spcBef>
              <a:spcAft>
                <a:spcPts val="400"/>
              </a:spcAft>
            </a:pPr>
            <a:r>
              <a:rPr lang="en-IN" dirty="0">
                <a:latin typeface="Times New Roman" panose="02020603050405020304" pitchFamily="18" charset="0"/>
                <a:ea typeface="Arial" panose="020B0604020202020204" pitchFamily="34" charset="0"/>
                <a:cs typeface="Times New Roman" panose="02020603050405020304" pitchFamily="18" charset="0"/>
              </a:rPr>
              <a:t>In lossless charge free medium, electromagnetic waves travel supporting each other as predicted by Maxwell’s Curl Equations</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0C8A475-4774-4EC8-A44B-FBDC6C400638}"/>
                  </a:ext>
                </a:extLst>
              </p:cNvPr>
              <p:cNvSpPr/>
              <p:nvPr/>
            </p:nvSpPr>
            <p:spPr>
              <a:xfrm>
                <a:off x="628650" y="1280443"/>
                <a:ext cx="1422825" cy="6825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a:latin typeface="Cambria Math" panose="02040503050406030204" pitchFamily="18" charset="0"/>
                        </a:rPr>
                        <m:t>𝛻</m:t>
                      </m:r>
                      <m:r>
                        <a:rPr lang="en-IN" i="0">
                          <a:latin typeface="Cambria Math" panose="02040503050406030204" pitchFamily="18" charset="0"/>
                        </a:rPr>
                        <m:t>×</m:t>
                      </m:r>
                      <m:acc>
                        <m:accPr>
                          <m:chr m:val="⃗"/>
                          <m:ctrlPr>
                            <a:rPr lang="en-IN" i="1">
                              <a:latin typeface="Cambria Math" panose="02040503050406030204" pitchFamily="18" charset="0"/>
                            </a:rPr>
                          </m:ctrlPr>
                        </m:accPr>
                        <m:e>
                          <m:r>
                            <a:rPr lang="en-IN" i="1">
                              <a:latin typeface="Cambria Math" panose="02040503050406030204" pitchFamily="18" charset="0"/>
                            </a:rPr>
                            <m:t>𝐻</m:t>
                          </m:r>
                        </m:e>
                      </m:acc>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m:t>
                          </m:r>
                          <m:acc>
                            <m:accPr>
                              <m:chr m:val="⃗"/>
                              <m:ctrlPr>
                                <a:rPr lang="en-IN" i="1">
                                  <a:latin typeface="Cambria Math" panose="02040503050406030204" pitchFamily="18" charset="0"/>
                                </a:rPr>
                              </m:ctrlPr>
                            </m:accPr>
                            <m:e>
                              <m:r>
                                <a:rPr lang="en-IN" i="1">
                                  <a:latin typeface="Cambria Math" panose="02040503050406030204" pitchFamily="18" charset="0"/>
                                </a:rPr>
                                <m:t>𝐷</m:t>
                              </m:r>
                            </m:e>
                          </m:acc>
                        </m:num>
                        <m:den>
                          <m:r>
                            <a:rPr lang="en-IN" i="0">
                              <a:latin typeface="Cambria Math" panose="02040503050406030204" pitchFamily="18" charset="0"/>
                            </a:rPr>
                            <m:t>𝜕</m:t>
                          </m:r>
                          <m:r>
                            <a:rPr lang="en-IN" i="1">
                              <a:latin typeface="Cambria Math" panose="02040503050406030204" pitchFamily="18" charset="0"/>
                            </a:rPr>
                            <m:t>𝑡</m:t>
                          </m:r>
                        </m:den>
                      </m:f>
                    </m:oMath>
                  </m:oMathPara>
                </a14:m>
                <a:endParaRPr lang="en-IN" dirty="0"/>
              </a:p>
            </p:txBody>
          </p:sp>
        </mc:Choice>
        <mc:Fallback xmlns="">
          <p:sp>
            <p:nvSpPr>
              <p:cNvPr id="6" name="Rectangle 5">
                <a:extLst>
                  <a:ext uri="{FF2B5EF4-FFF2-40B4-BE49-F238E27FC236}">
                    <a16:creationId xmlns:a16="http://schemas.microsoft.com/office/drawing/2014/main" id="{B0C8A475-4774-4EC8-A44B-FBDC6C400638}"/>
                  </a:ext>
                </a:extLst>
              </p:cNvPr>
              <p:cNvSpPr>
                <a:spLocks noRot="1" noChangeAspect="1" noMove="1" noResize="1" noEditPoints="1" noAdjustHandles="1" noChangeArrowheads="1" noChangeShapeType="1" noTextEdit="1"/>
              </p:cNvSpPr>
              <p:nvPr/>
            </p:nvSpPr>
            <p:spPr>
              <a:xfrm>
                <a:off x="628650" y="1280443"/>
                <a:ext cx="1422825" cy="682559"/>
              </a:xfrm>
              <a:prstGeom prst="rect">
                <a:avLst/>
              </a:prstGeom>
              <a:blipFill>
                <a:blip r:embed="rId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043AE93-5A41-4151-AF49-ECC3ED2C1FC2}"/>
                  </a:ext>
                </a:extLst>
              </p:cNvPr>
              <p:cNvSpPr/>
              <p:nvPr/>
            </p:nvSpPr>
            <p:spPr>
              <a:xfrm>
                <a:off x="2118674" y="1280442"/>
                <a:ext cx="1604157" cy="6825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a:latin typeface="Cambria Math" panose="02040503050406030204" pitchFamily="18" charset="0"/>
                        </a:rPr>
                        <m:t>𝛻</m:t>
                      </m:r>
                      <m:r>
                        <a:rPr lang="en-IN" i="0">
                          <a:latin typeface="Cambria Math" panose="02040503050406030204" pitchFamily="18" charset="0"/>
                        </a:rPr>
                        <m:t>×</m:t>
                      </m:r>
                      <m:acc>
                        <m:accPr>
                          <m:chr m:val="⃗"/>
                          <m:ctrlPr>
                            <a:rPr lang="en-IN" i="1">
                              <a:latin typeface="Cambria Math" panose="02040503050406030204" pitchFamily="18" charset="0"/>
                            </a:rPr>
                          </m:ctrlPr>
                        </m:accPr>
                        <m:e>
                          <m:r>
                            <a:rPr lang="en-IN" i="1">
                              <a:latin typeface="Cambria Math" panose="02040503050406030204" pitchFamily="18" charset="0"/>
                            </a:rPr>
                            <m:t>𝐸</m:t>
                          </m:r>
                        </m:e>
                      </m:acc>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m:t>
                          </m:r>
                          <m:acc>
                            <m:accPr>
                              <m:chr m:val="⃗"/>
                              <m:ctrlPr>
                                <a:rPr lang="en-IN" i="1">
                                  <a:latin typeface="Cambria Math" panose="02040503050406030204" pitchFamily="18" charset="0"/>
                                </a:rPr>
                              </m:ctrlPr>
                            </m:accPr>
                            <m:e>
                              <m:r>
                                <a:rPr lang="en-IN" i="1">
                                  <a:latin typeface="Cambria Math" panose="02040503050406030204" pitchFamily="18" charset="0"/>
                                </a:rPr>
                                <m:t>𝐵</m:t>
                              </m:r>
                            </m:e>
                          </m:acc>
                        </m:num>
                        <m:den>
                          <m:r>
                            <a:rPr lang="en-IN" i="0">
                              <a:latin typeface="Cambria Math" panose="02040503050406030204" pitchFamily="18" charset="0"/>
                            </a:rPr>
                            <m:t>𝜕</m:t>
                          </m:r>
                          <m:r>
                            <a:rPr lang="en-IN" i="1">
                              <a:latin typeface="Cambria Math" panose="02040503050406030204" pitchFamily="18" charset="0"/>
                            </a:rPr>
                            <m:t>𝑡</m:t>
                          </m:r>
                        </m:den>
                      </m:f>
                    </m:oMath>
                  </m:oMathPara>
                </a14:m>
                <a:endParaRPr lang="en-IN" dirty="0"/>
              </a:p>
            </p:txBody>
          </p:sp>
        </mc:Choice>
        <mc:Fallback xmlns="">
          <p:sp>
            <p:nvSpPr>
              <p:cNvPr id="7" name="Rectangle 6">
                <a:extLst>
                  <a:ext uri="{FF2B5EF4-FFF2-40B4-BE49-F238E27FC236}">
                    <a16:creationId xmlns:a16="http://schemas.microsoft.com/office/drawing/2014/main" id="{6043AE93-5A41-4151-AF49-ECC3ED2C1FC2}"/>
                  </a:ext>
                </a:extLst>
              </p:cNvPr>
              <p:cNvSpPr>
                <a:spLocks noRot="1" noChangeAspect="1" noMove="1" noResize="1" noEditPoints="1" noAdjustHandles="1" noChangeArrowheads="1" noChangeShapeType="1" noTextEdit="1"/>
              </p:cNvSpPr>
              <p:nvPr/>
            </p:nvSpPr>
            <p:spPr>
              <a:xfrm>
                <a:off x="2118674" y="1280442"/>
                <a:ext cx="1604157" cy="682559"/>
              </a:xfrm>
              <a:prstGeom prst="rect">
                <a:avLst/>
              </a:prstGeom>
              <a:blipFill>
                <a:blip r:embed="rId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F708759B-D7BC-431F-B0E4-ABC118F7399F}"/>
                  </a:ext>
                </a:extLst>
              </p:cNvPr>
              <p:cNvSpPr/>
              <p:nvPr/>
            </p:nvSpPr>
            <p:spPr>
              <a:xfrm>
                <a:off x="628650" y="1963001"/>
                <a:ext cx="1669816"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IN" i="1">
                              <a:latin typeface="Cambria Math" panose="02040503050406030204" pitchFamily="18" charset="0"/>
                            </a:rPr>
                          </m:ctrlPr>
                        </m:fPr>
                        <m:num>
                          <m:sSup>
                            <m:sSupPr>
                              <m:ctrlPr>
                                <a:rPr lang="en-IN" i="1">
                                  <a:latin typeface="Cambria Math" panose="02040503050406030204" pitchFamily="18" charset="0"/>
                                </a:rPr>
                              </m:ctrlPr>
                            </m:sSupPr>
                            <m:e>
                              <m:r>
                                <a:rPr lang="en-IN">
                                  <a:latin typeface="Cambria Math" panose="02040503050406030204" pitchFamily="18" charset="0"/>
                                </a:rPr>
                                <m:t>𝜕</m:t>
                              </m:r>
                            </m:e>
                            <m:sup>
                              <m:r>
                                <a:rPr lang="en-IN" i="0">
                                  <a:latin typeface="Cambria Math" panose="02040503050406030204" pitchFamily="18" charset="0"/>
                                </a:rPr>
                                <m:t>2</m:t>
                              </m:r>
                            </m:sup>
                          </m:sSup>
                          <m:sSub>
                            <m:sSubPr>
                              <m:ctrlPr>
                                <a:rPr lang="en-IN" i="1">
                                  <a:latin typeface="Cambria Math" panose="02040503050406030204" pitchFamily="18" charset="0"/>
                                </a:rPr>
                              </m:ctrlPr>
                            </m:sSubPr>
                            <m:e>
                              <m:r>
                                <a:rPr lang="en-IN" i="1">
                                  <a:latin typeface="Cambria Math" panose="02040503050406030204" pitchFamily="18" charset="0"/>
                                </a:rPr>
                                <m:t>𝐸</m:t>
                              </m:r>
                            </m:e>
                            <m:sub>
                              <m:r>
                                <a:rPr lang="en-IN" i="1">
                                  <a:latin typeface="Cambria Math" panose="02040503050406030204" pitchFamily="18" charset="0"/>
                                </a:rPr>
                                <m:t>𝑥</m:t>
                              </m:r>
                            </m:sub>
                          </m:sSub>
                        </m:num>
                        <m:den>
                          <m:r>
                            <a:rPr lang="en-IN" i="0">
                              <a:latin typeface="Cambria Math" panose="02040503050406030204" pitchFamily="18" charset="0"/>
                            </a:rPr>
                            <m:t>𝜕</m:t>
                          </m:r>
                          <m:sSup>
                            <m:sSupPr>
                              <m:ctrlPr>
                                <a:rPr lang="en-IN" i="1">
                                  <a:latin typeface="Cambria Math" panose="02040503050406030204" pitchFamily="18" charset="0"/>
                                </a:rPr>
                              </m:ctrlPr>
                            </m:sSupPr>
                            <m:e>
                              <m:r>
                                <a:rPr lang="en-IN" i="1">
                                  <a:latin typeface="Cambria Math" panose="02040503050406030204" pitchFamily="18" charset="0"/>
                                </a:rPr>
                                <m:t>𝑧</m:t>
                              </m:r>
                            </m:e>
                            <m:sup>
                              <m:r>
                                <a:rPr lang="en-IN" i="0">
                                  <a:latin typeface="Cambria Math" panose="02040503050406030204" pitchFamily="18" charset="0"/>
                                </a:rPr>
                                <m:t>2</m:t>
                              </m:r>
                            </m:sup>
                          </m:sSup>
                        </m:den>
                      </m:f>
                      <m:r>
                        <a:rPr lang="en-IN" i="0">
                          <a:latin typeface="Cambria Math" panose="02040503050406030204" pitchFamily="18" charset="0"/>
                        </a:rPr>
                        <m:t>+</m:t>
                      </m:r>
                      <m:r>
                        <a:rPr lang="en-IN" i="1">
                          <a:latin typeface="Cambria Math" panose="02040503050406030204" pitchFamily="18" charset="0"/>
                        </a:rPr>
                        <m:t>𝛾</m:t>
                      </m:r>
                      <m:r>
                        <a:rPr lang="en-IN" i="1">
                          <a:latin typeface="Cambria Math" panose="02040503050406030204" pitchFamily="18" charset="0"/>
                        </a:rPr>
                        <m:t>𝑧</m:t>
                      </m:r>
                      <m:r>
                        <a:rPr lang="en-IN" i="0">
                          <a:latin typeface="Cambria Math" panose="02040503050406030204" pitchFamily="18" charset="0"/>
                        </a:rPr>
                        <m:t>=0</m:t>
                      </m:r>
                    </m:oMath>
                  </m:oMathPara>
                </a14:m>
                <a:endParaRPr lang="en-IN" dirty="0"/>
              </a:p>
            </p:txBody>
          </p:sp>
        </mc:Choice>
        <mc:Fallback xmlns="">
          <p:sp>
            <p:nvSpPr>
              <p:cNvPr id="8" name="Rectangle 7">
                <a:extLst>
                  <a:ext uri="{FF2B5EF4-FFF2-40B4-BE49-F238E27FC236}">
                    <a16:creationId xmlns:a16="http://schemas.microsoft.com/office/drawing/2014/main" id="{F708759B-D7BC-431F-B0E4-ABC118F7399F}"/>
                  </a:ext>
                </a:extLst>
              </p:cNvPr>
              <p:cNvSpPr>
                <a:spLocks noRot="1" noChangeAspect="1" noMove="1" noResize="1" noEditPoints="1" noAdjustHandles="1" noChangeArrowheads="1" noChangeShapeType="1" noTextEdit="1"/>
              </p:cNvSpPr>
              <p:nvPr/>
            </p:nvSpPr>
            <p:spPr>
              <a:xfrm>
                <a:off x="628650" y="1963001"/>
                <a:ext cx="1669816" cy="648126"/>
              </a:xfrm>
              <a:prstGeom prst="rect">
                <a:avLst/>
              </a:prstGeom>
              <a:blipFill>
                <a:blip r:embed="rId4"/>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D04B4EA5-21E9-4352-AD0C-E36EF1D63FB1}"/>
                  </a:ext>
                </a:extLst>
              </p:cNvPr>
              <p:cNvSpPr/>
              <p:nvPr/>
            </p:nvSpPr>
            <p:spPr>
              <a:xfrm>
                <a:off x="2691330" y="1955435"/>
                <a:ext cx="1700337" cy="6556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IN" i="1">
                              <a:latin typeface="Cambria Math" panose="02040503050406030204" pitchFamily="18" charset="0"/>
                            </a:rPr>
                          </m:ctrlPr>
                        </m:fPr>
                        <m:num>
                          <m:sSup>
                            <m:sSupPr>
                              <m:ctrlPr>
                                <a:rPr lang="en-IN" i="1">
                                  <a:latin typeface="Cambria Math" panose="02040503050406030204" pitchFamily="18" charset="0"/>
                                </a:rPr>
                              </m:ctrlPr>
                            </m:sSupPr>
                            <m:e>
                              <m:r>
                                <a:rPr lang="en-IN">
                                  <a:latin typeface="Cambria Math" panose="02040503050406030204" pitchFamily="18" charset="0"/>
                                </a:rPr>
                                <m:t>𝜕</m:t>
                              </m:r>
                            </m:e>
                            <m:sup>
                              <m:r>
                                <a:rPr lang="en-IN" i="0">
                                  <a:latin typeface="Cambria Math" panose="02040503050406030204" pitchFamily="18" charset="0"/>
                                </a:rPr>
                                <m:t>2</m:t>
                              </m:r>
                            </m:sup>
                          </m:sSup>
                          <m:sSub>
                            <m:sSubPr>
                              <m:ctrlPr>
                                <a:rPr lang="en-IN" i="1">
                                  <a:latin typeface="Cambria Math" panose="02040503050406030204" pitchFamily="18" charset="0"/>
                                </a:rPr>
                              </m:ctrlPr>
                            </m:sSubPr>
                            <m:e>
                              <m:r>
                                <a:rPr lang="en-IN" i="1">
                                  <a:latin typeface="Cambria Math" panose="02040503050406030204" pitchFamily="18" charset="0"/>
                                </a:rPr>
                                <m:t>𝐻</m:t>
                              </m:r>
                            </m:e>
                            <m:sub>
                              <m:r>
                                <a:rPr lang="en-IN" i="1">
                                  <a:latin typeface="Cambria Math" panose="02040503050406030204" pitchFamily="18" charset="0"/>
                                </a:rPr>
                                <m:t>𝑦</m:t>
                              </m:r>
                            </m:sub>
                          </m:sSub>
                        </m:num>
                        <m:den>
                          <m:r>
                            <a:rPr lang="en-IN" i="0">
                              <a:latin typeface="Cambria Math" panose="02040503050406030204" pitchFamily="18" charset="0"/>
                            </a:rPr>
                            <m:t>𝜕</m:t>
                          </m:r>
                          <m:sSup>
                            <m:sSupPr>
                              <m:ctrlPr>
                                <a:rPr lang="en-IN" i="1">
                                  <a:latin typeface="Cambria Math" panose="02040503050406030204" pitchFamily="18" charset="0"/>
                                </a:rPr>
                              </m:ctrlPr>
                            </m:sSupPr>
                            <m:e>
                              <m:r>
                                <a:rPr lang="en-IN" i="1">
                                  <a:latin typeface="Cambria Math" panose="02040503050406030204" pitchFamily="18" charset="0"/>
                                </a:rPr>
                                <m:t>𝑧</m:t>
                              </m:r>
                            </m:e>
                            <m:sup>
                              <m:r>
                                <a:rPr lang="en-IN" i="0">
                                  <a:latin typeface="Cambria Math" panose="02040503050406030204" pitchFamily="18" charset="0"/>
                                </a:rPr>
                                <m:t>2</m:t>
                              </m:r>
                            </m:sup>
                          </m:sSup>
                        </m:den>
                      </m:f>
                      <m:r>
                        <a:rPr lang="en-IN" i="0">
                          <a:latin typeface="Cambria Math" panose="02040503050406030204" pitchFamily="18" charset="0"/>
                        </a:rPr>
                        <m:t>+</m:t>
                      </m:r>
                      <m:r>
                        <a:rPr lang="en-IN" i="1">
                          <a:latin typeface="Cambria Math" panose="02040503050406030204" pitchFamily="18" charset="0"/>
                        </a:rPr>
                        <m:t>𝛾</m:t>
                      </m:r>
                      <m:r>
                        <a:rPr lang="en-IN" i="1">
                          <a:latin typeface="Cambria Math" panose="02040503050406030204" pitchFamily="18" charset="0"/>
                        </a:rPr>
                        <m:t>𝑧</m:t>
                      </m:r>
                      <m:r>
                        <a:rPr lang="en-IN" i="0">
                          <a:latin typeface="Cambria Math" panose="02040503050406030204" pitchFamily="18" charset="0"/>
                        </a:rPr>
                        <m:t>=0</m:t>
                      </m:r>
                    </m:oMath>
                  </m:oMathPara>
                </a14:m>
                <a:endParaRPr lang="en-IN" dirty="0"/>
              </a:p>
            </p:txBody>
          </p:sp>
        </mc:Choice>
        <mc:Fallback xmlns="">
          <p:sp>
            <p:nvSpPr>
              <p:cNvPr id="9" name="Rectangle 8">
                <a:extLst>
                  <a:ext uri="{FF2B5EF4-FFF2-40B4-BE49-F238E27FC236}">
                    <a16:creationId xmlns:a16="http://schemas.microsoft.com/office/drawing/2014/main" id="{D04B4EA5-21E9-4352-AD0C-E36EF1D63FB1}"/>
                  </a:ext>
                </a:extLst>
              </p:cNvPr>
              <p:cNvSpPr>
                <a:spLocks noRot="1" noChangeAspect="1" noMove="1" noResize="1" noEditPoints="1" noAdjustHandles="1" noChangeArrowheads="1" noChangeShapeType="1" noTextEdit="1"/>
              </p:cNvSpPr>
              <p:nvPr/>
            </p:nvSpPr>
            <p:spPr>
              <a:xfrm>
                <a:off x="2691330" y="1955435"/>
                <a:ext cx="1700337" cy="655692"/>
              </a:xfrm>
              <a:prstGeom prst="rect">
                <a:avLst/>
              </a:prstGeom>
              <a:blipFill>
                <a:blip r:embed="rId5"/>
                <a:stretch>
                  <a:fillRect/>
                </a:stretch>
              </a:blipFill>
            </p:spPr>
            <p:txBody>
              <a:bodyPr/>
              <a:lstStyle/>
              <a:p>
                <a:r>
                  <a:rPr lang="en-IN">
                    <a:noFill/>
                  </a:rPr>
                  <a:t> </a:t>
                </a:r>
              </a:p>
            </p:txBody>
          </p:sp>
        </mc:Fallback>
      </mc:AlternateContent>
      <p:sp>
        <p:nvSpPr>
          <p:cNvPr id="10" name="Rectangle 9">
            <a:extLst>
              <a:ext uri="{FF2B5EF4-FFF2-40B4-BE49-F238E27FC236}">
                <a16:creationId xmlns:a16="http://schemas.microsoft.com/office/drawing/2014/main" id="{120285FA-DCEC-4845-BE4F-3BCC4D677E8B}"/>
              </a:ext>
            </a:extLst>
          </p:cNvPr>
          <p:cNvSpPr/>
          <p:nvPr/>
        </p:nvSpPr>
        <p:spPr>
          <a:xfrm>
            <a:off x="4514314" y="1233647"/>
            <a:ext cx="1556836" cy="368755"/>
          </a:xfrm>
          <a:prstGeom prst="rect">
            <a:avLst/>
          </a:prstGeom>
        </p:spPr>
        <p:txBody>
          <a:bodyPr wrap="none">
            <a:spAutoFit/>
          </a:bodyPr>
          <a:lstStyle/>
          <a:p>
            <a:pPr algn="just">
              <a:lnSpc>
                <a:spcPct val="107000"/>
              </a:lnSpc>
              <a:spcBef>
                <a:spcPts val="400"/>
              </a:spcBef>
              <a:spcAft>
                <a:spcPts val="400"/>
              </a:spcAft>
            </a:pPr>
            <a:r>
              <a:rPr lang="en-IN" dirty="0">
                <a:latin typeface="Times New Roman" panose="02020603050405020304" pitchFamily="18" charset="0"/>
                <a:ea typeface="Times New Roman" panose="02020603050405020304" pitchFamily="18" charset="0"/>
                <a:cs typeface="Times New Roman" panose="02020603050405020304" pitchFamily="18" charset="0"/>
              </a:rPr>
              <a:t>The solution is</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EB3B76B-F56C-4933-8692-C3CB2013DD4E}"/>
                  </a:ext>
                </a:extLst>
              </p:cNvPr>
              <p:cNvSpPr/>
              <p:nvPr/>
            </p:nvSpPr>
            <p:spPr>
              <a:xfrm>
                <a:off x="4514314" y="1616881"/>
                <a:ext cx="4625534"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N" sz="1600" i="1">
                              <a:latin typeface="Cambria Math" panose="02040503050406030204" pitchFamily="18" charset="0"/>
                            </a:rPr>
                          </m:ctrlPr>
                        </m:sSubPr>
                        <m:e>
                          <m:r>
                            <a:rPr lang="en-IN" sz="1600" i="1">
                              <a:latin typeface="Cambria Math" panose="02040503050406030204" pitchFamily="18" charset="0"/>
                            </a:rPr>
                            <m:t>𝐸</m:t>
                          </m:r>
                        </m:e>
                        <m:sub>
                          <m:r>
                            <a:rPr lang="en-IN" sz="1600" i="1">
                              <a:latin typeface="Cambria Math" panose="02040503050406030204" pitchFamily="18" charset="0"/>
                            </a:rPr>
                            <m:t>𝑥</m:t>
                          </m:r>
                        </m:sub>
                      </m:sSub>
                      <m:r>
                        <a:rPr lang="en-IN" sz="1600" i="0">
                          <a:latin typeface="Cambria Math" panose="02040503050406030204" pitchFamily="18" charset="0"/>
                        </a:rPr>
                        <m:t>=</m:t>
                      </m:r>
                      <m:sSubSup>
                        <m:sSubSupPr>
                          <m:ctrlPr>
                            <a:rPr lang="en-IN" sz="1600" i="1">
                              <a:latin typeface="Cambria Math" panose="02040503050406030204" pitchFamily="18" charset="0"/>
                            </a:rPr>
                          </m:ctrlPr>
                        </m:sSubSupPr>
                        <m:e>
                          <m:r>
                            <a:rPr lang="en-IN" sz="1600" i="1">
                              <a:latin typeface="Cambria Math" panose="02040503050406030204" pitchFamily="18" charset="0"/>
                            </a:rPr>
                            <m:t>𝐸</m:t>
                          </m:r>
                        </m:e>
                        <m:sub>
                          <m:r>
                            <a:rPr lang="en-IN" sz="1600" i="1">
                              <a:latin typeface="Cambria Math" panose="02040503050406030204" pitchFamily="18" charset="0"/>
                            </a:rPr>
                            <m:t>𝑥</m:t>
                          </m:r>
                        </m:sub>
                        <m:sup>
                          <m:r>
                            <a:rPr lang="en-IN" sz="1600" i="0">
                              <a:latin typeface="Cambria Math" panose="02040503050406030204" pitchFamily="18" charset="0"/>
                            </a:rPr>
                            <m:t>+</m:t>
                          </m:r>
                        </m:sup>
                      </m:sSubSup>
                      <m:sSup>
                        <m:sSupPr>
                          <m:ctrlPr>
                            <a:rPr lang="en-IN" sz="1600" i="1">
                              <a:latin typeface="Cambria Math" panose="02040503050406030204" pitchFamily="18" charset="0"/>
                            </a:rPr>
                          </m:ctrlPr>
                        </m:sSupPr>
                        <m:e>
                          <m:r>
                            <a:rPr lang="en-IN" sz="1600" i="1">
                              <a:latin typeface="Cambria Math" panose="02040503050406030204" pitchFamily="18" charset="0"/>
                            </a:rPr>
                            <m:t>𝑒</m:t>
                          </m:r>
                        </m:e>
                        <m:sup>
                          <m:r>
                            <a:rPr lang="en-IN" sz="1600" i="0">
                              <a:latin typeface="Cambria Math" panose="02040503050406030204" pitchFamily="18" charset="0"/>
                            </a:rPr>
                            <m:t>−</m:t>
                          </m:r>
                          <m:r>
                            <a:rPr lang="en-IN" sz="1600" i="1">
                              <a:latin typeface="Cambria Math" panose="02040503050406030204" pitchFamily="18" charset="0"/>
                            </a:rPr>
                            <m:t>𝛼</m:t>
                          </m:r>
                          <m:r>
                            <a:rPr lang="en-IN" sz="1600" i="1">
                              <a:latin typeface="Cambria Math" panose="02040503050406030204" pitchFamily="18" charset="0"/>
                            </a:rPr>
                            <m:t>𝑧</m:t>
                          </m:r>
                        </m:sup>
                      </m:sSup>
                      <m:r>
                        <a:rPr lang="en-IN" sz="1600" i="1">
                          <a:latin typeface="Cambria Math" panose="02040503050406030204" pitchFamily="18" charset="0"/>
                        </a:rPr>
                        <m:t>𝐶𝑜𝑠</m:t>
                      </m:r>
                      <m:d>
                        <m:dPr>
                          <m:ctrlPr>
                            <a:rPr lang="en-IN" sz="1600" i="1">
                              <a:latin typeface="Cambria Math" panose="02040503050406030204" pitchFamily="18" charset="0"/>
                            </a:rPr>
                          </m:ctrlPr>
                        </m:dPr>
                        <m:e>
                          <m:r>
                            <a:rPr lang="en-IN" sz="1600" i="1">
                              <a:latin typeface="Cambria Math" panose="02040503050406030204" pitchFamily="18" charset="0"/>
                            </a:rPr>
                            <m:t>𝜔</m:t>
                          </m:r>
                          <m:r>
                            <a:rPr lang="en-IN" sz="1600" i="1">
                              <a:latin typeface="Cambria Math" panose="02040503050406030204" pitchFamily="18" charset="0"/>
                            </a:rPr>
                            <m:t>𝑡</m:t>
                          </m:r>
                          <m:r>
                            <a:rPr lang="en-IN" sz="1600" i="0">
                              <a:latin typeface="Cambria Math" panose="02040503050406030204" pitchFamily="18" charset="0"/>
                            </a:rPr>
                            <m:t>−</m:t>
                          </m:r>
                          <m:r>
                            <a:rPr lang="en-IN" sz="1600" i="1">
                              <a:latin typeface="Cambria Math" panose="02040503050406030204" pitchFamily="18" charset="0"/>
                            </a:rPr>
                            <m:t>𝛽</m:t>
                          </m:r>
                          <m:r>
                            <a:rPr lang="en-IN" sz="1600" i="1">
                              <a:latin typeface="Cambria Math" panose="02040503050406030204" pitchFamily="18" charset="0"/>
                            </a:rPr>
                            <m:t>𝑧</m:t>
                          </m:r>
                        </m:e>
                      </m:d>
                      <m:r>
                        <a:rPr lang="en-IN" sz="1600" i="0">
                          <a:latin typeface="Cambria Math" panose="02040503050406030204" pitchFamily="18" charset="0"/>
                        </a:rPr>
                        <m:t>+</m:t>
                      </m:r>
                      <m:sSubSup>
                        <m:sSubSupPr>
                          <m:ctrlPr>
                            <a:rPr lang="en-IN" sz="1600" i="1">
                              <a:latin typeface="Cambria Math" panose="02040503050406030204" pitchFamily="18" charset="0"/>
                            </a:rPr>
                          </m:ctrlPr>
                        </m:sSubSupPr>
                        <m:e>
                          <m:r>
                            <a:rPr lang="en-IN" sz="1600" i="1">
                              <a:latin typeface="Cambria Math" panose="02040503050406030204" pitchFamily="18" charset="0"/>
                            </a:rPr>
                            <m:t>𝐸</m:t>
                          </m:r>
                        </m:e>
                        <m:sub>
                          <m:r>
                            <a:rPr lang="en-IN" sz="1600" i="1">
                              <a:latin typeface="Cambria Math" panose="02040503050406030204" pitchFamily="18" charset="0"/>
                            </a:rPr>
                            <m:t>𝑥</m:t>
                          </m:r>
                        </m:sub>
                        <m:sup>
                          <m:r>
                            <a:rPr lang="en-IN" sz="1600" i="0">
                              <a:latin typeface="Cambria Math" panose="02040503050406030204" pitchFamily="18" charset="0"/>
                            </a:rPr>
                            <m:t>−</m:t>
                          </m:r>
                        </m:sup>
                      </m:sSubSup>
                      <m:sSup>
                        <m:sSupPr>
                          <m:ctrlPr>
                            <a:rPr lang="en-IN" sz="1600" i="1">
                              <a:latin typeface="Cambria Math" panose="02040503050406030204" pitchFamily="18" charset="0"/>
                            </a:rPr>
                          </m:ctrlPr>
                        </m:sSupPr>
                        <m:e>
                          <m:r>
                            <a:rPr lang="en-IN" sz="1600" i="1">
                              <a:latin typeface="Cambria Math" panose="02040503050406030204" pitchFamily="18" charset="0"/>
                            </a:rPr>
                            <m:t>𝑒</m:t>
                          </m:r>
                        </m:e>
                        <m:sup>
                          <m:r>
                            <a:rPr lang="en-IN" sz="1600" i="1">
                              <a:latin typeface="Cambria Math" panose="02040503050406030204" pitchFamily="18" charset="0"/>
                            </a:rPr>
                            <m:t>𝛼</m:t>
                          </m:r>
                          <m:r>
                            <a:rPr lang="en-IN" sz="1600" i="1">
                              <a:latin typeface="Cambria Math" panose="02040503050406030204" pitchFamily="18" charset="0"/>
                            </a:rPr>
                            <m:t>𝑧</m:t>
                          </m:r>
                        </m:sup>
                      </m:sSup>
                      <m:r>
                        <a:rPr lang="en-IN" sz="1600" i="1">
                          <a:latin typeface="Cambria Math" panose="02040503050406030204" pitchFamily="18" charset="0"/>
                        </a:rPr>
                        <m:t>𝐶𝑜𝑠</m:t>
                      </m:r>
                      <m:d>
                        <m:dPr>
                          <m:ctrlPr>
                            <a:rPr lang="en-IN" sz="1600" i="1">
                              <a:latin typeface="Cambria Math" panose="02040503050406030204" pitchFamily="18" charset="0"/>
                            </a:rPr>
                          </m:ctrlPr>
                        </m:dPr>
                        <m:e>
                          <m:r>
                            <a:rPr lang="en-IN" sz="1600" i="1">
                              <a:latin typeface="Cambria Math" panose="02040503050406030204" pitchFamily="18" charset="0"/>
                            </a:rPr>
                            <m:t>𝜔</m:t>
                          </m:r>
                          <m:r>
                            <a:rPr lang="en-IN" sz="1600" i="1">
                              <a:latin typeface="Cambria Math" panose="02040503050406030204" pitchFamily="18" charset="0"/>
                            </a:rPr>
                            <m:t>𝑡</m:t>
                          </m:r>
                          <m:r>
                            <a:rPr lang="en-IN" sz="1600" i="0">
                              <a:latin typeface="Cambria Math" panose="02040503050406030204" pitchFamily="18" charset="0"/>
                            </a:rPr>
                            <m:t>+</m:t>
                          </m:r>
                          <m:r>
                            <a:rPr lang="en-IN" sz="1600" i="1">
                              <a:latin typeface="Cambria Math" panose="02040503050406030204" pitchFamily="18" charset="0"/>
                            </a:rPr>
                            <m:t>𝛽</m:t>
                          </m:r>
                          <m:r>
                            <a:rPr lang="en-IN" sz="1600" i="1">
                              <a:latin typeface="Cambria Math" panose="02040503050406030204" pitchFamily="18" charset="0"/>
                            </a:rPr>
                            <m:t>𝑧</m:t>
                          </m:r>
                        </m:e>
                      </m:d>
                    </m:oMath>
                  </m:oMathPara>
                </a14:m>
                <a:endParaRPr lang="en-IN" sz="1600" dirty="0"/>
              </a:p>
            </p:txBody>
          </p:sp>
        </mc:Choice>
        <mc:Fallback xmlns="">
          <p:sp>
            <p:nvSpPr>
              <p:cNvPr id="11" name="Rectangle 10">
                <a:extLst>
                  <a:ext uri="{FF2B5EF4-FFF2-40B4-BE49-F238E27FC236}">
                    <a16:creationId xmlns:a16="http://schemas.microsoft.com/office/drawing/2014/main" id="{5EB3B76B-F56C-4933-8692-C3CB2013DD4E}"/>
                  </a:ext>
                </a:extLst>
              </p:cNvPr>
              <p:cNvSpPr>
                <a:spLocks noRot="1" noChangeAspect="1" noMove="1" noResize="1" noEditPoints="1" noAdjustHandles="1" noChangeArrowheads="1" noChangeShapeType="1" noTextEdit="1"/>
              </p:cNvSpPr>
              <p:nvPr/>
            </p:nvSpPr>
            <p:spPr>
              <a:xfrm>
                <a:off x="4514314" y="1616881"/>
                <a:ext cx="4625534" cy="338554"/>
              </a:xfrm>
              <a:prstGeom prst="rect">
                <a:avLst/>
              </a:prstGeom>
              <a:blipFill>
                <a:blip r:embed="rId6"/>
                <a:stretch>
                  <a:fillRect b="-10714"/>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7E5F6EF-ECAA-427C-BA92-B6E738B7D1A1}"/>
                  </a:ext>
                </a:extLst>
              </p:cNvPr>
              <p:cNvSpPr/>
              <p:nvPr/>
            </p:nvSpPr>
            <p:spPr>
              <a:xfrm>
                <a:off x="4465353" y="1905222"/>
                <a:ext cx="4625534" cy="55149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N" sz="1400" i="1">
                              <a:latin typeface="Cambria Math" panose="02040503050406030204" pitchFamily="18" charset="0"/>
                            </a:rPr>
                          </m:ctrlPr>
                        </m:sSubPr>
                        <m:e>
                          <m:r>
                            <a:rPr lang="en-IN" sz="1400" i="1">
                              <a:latin typeface="Cambria Math" panose="02040503050406030204" pitchFamily="18" charset="0"/>
                            </a:rPr>
                            <m:t>𝐻</m:t>
                          </m:r>
                        </m:e>
                        <m:sub>
                          <m:r>
                            <a:rPr lang="en-IN" sz="1400" i="1">
                              <a:latin typeface="Cambria Math" panose="02040503050406030204" pitchFamily="18" charset="0"/>
                            </a:rPr>
                            <m:t>𝑦</m:t>
                          </m:r>
                        </m:sub>
                      </m:sSub>
                      <m:r>
                        <a:rPr lang="en-IN" sz="1400" i="0">
                          <a:latin typeface="Cambria Math" panose="02040503050406030204" pitchFamily="18" charset="0"/>
                        </a:rPr>
                        <m:t>=</m:t>
                      </m:r>
                      <m:f>
                        <m:fPr>
                          <m:ctrlPr>
                            <a:rPr lang="en-IN" sz="1400" i="1">
                              <a:latin typeface="Cambria Math" panose="02040503050406030204" pitchFamily="18" charset="0"/>
                            </a:rPr>
                          </m:ctrlPr>
                        </m:fPr>
                        <m:num>
                          <m:sSubSup>
                            <m:sSubSupPr>
                              <m:ctrlPr>
                                <a:rPr lang="en-IN" sz="1400" i="1">
                                  <a:latin typeface="Cambria Math" panose="02040503050406030204" pitchFamily="18" charset="0"/>
                                </a:rPr>
                              </m:ctrlPr>
                            </m:sSubSupPr>
                            <m:e>
                              <m:r>
                                <a:rPr lang="en-IN" sz="1400" i="1">
                                  <a:latin typeface="Cambria Math" panose="02040503050406030204" pitchFamily="18" charset="0"/>
                                </a:rPr>
                                <m:t>𝐸</m:t>
                              </m:r>
                            </m:e>
                            <m:sub>
                              <m:r>
                                <a:rPr lang="en-IN" sz="1400" i="1">
                                  <a:latin typeface="Cambria Math" panose="02040503050406030204" pitchFamily="18" charset="0"/>
                                </a:rPr>
                                <m:t>𝑥</m:t>
                              </m:r>
                            </m:sub>
                            <m:sup>
                              <m:r>
                                <a:rPr lang="en-IN" sz="1400" i="0">
                                  <a:latin typeface="Cambria Math" panose="02040503050406030204" pitchFamily="18" charset="0"/>
                                </a:rPr>
                                <m:t>+</m:t>
                              </m:r>
                            </m:sup>
                          </m:sSubSup>
                        </m:num>
                        <m:den>
                          <m:f>
                            <m:fPr>
                              <m:type m:val="lin"/>
                              <m:ctrlPr>
                                <a:rPr lang="en-IN" sz="1400" i="1">
                                  <a:latin typeface="Cambria Math" panose="02040503050406030204" pitchFamily="18" charset="0"/>
                                </a:rPr>
                              </m:ctrlPr>
                            </m:fPr>
                            <m:num>
                              <m:r>
                                <a:rPr lang="en-IN" sz="1400" i="1">
                                  <a:latin typeface="Cambria Math" panose="02040503050406030204" pitchFamily="18" charset="0"/>
                                </a:rPr>
                                <m:t>𝜔𝜇</m:t>
                              </m:r>
                            </m:num>
                            <m:den>
                              <m:r>
                                <a:rPr lang="en-IN" sz="1400" i="1">
                                  <a:latin typeface="Cambria Math" panose="02040503050406030204" pitchFamily="18" charset="0"/>
                                </a:rPr>
                                <m:t>𝛾</m:t>
                              </m:r>
                            </m:den>
                          </m:f>
                        </m:den>
                      </m:f>
                      <m:sSup>
                        <m:sSupPr>
                          <m:ctrlPr>
                            <a:rPr lang="en-IN" sz="1400" i="1">
                              <a:latin typeface="Cambria Math" panose="02040503050406030204" pitchFamily="18" charset="0"/>
                            </a:rPr>
                          </m:ctrlPr>
                        </m:sSupPr>
                        <m:e>
                          <m:r>
                            <a:rPr lang="en-IN" sz="1400" i="1">
                              <a:latin typeface="Cambria Math" panose="02040503050406030204" pitchFamily="18" charset="0"/>
                            </a:rPr>
                            <m:t>𝑒</m:t>
                          </m:r>
                        </m:e>
                        <m:sup>
                          <m:r>
                            <a:rPr lang="en-IN" sz="1400" i="0">
                              <a:latin typeface="Cambria Math" panose="02040503050406030204" pitchFamily="18" charset="0"/>
                            </a:rPr>
                            <m:t>−</m:t>
                          </m:r>
                          <m:r>
                            <a:rPr lang="en-IN" sz="1400" i="1">
                              <a:latin typeface="Cambria Math" panose="02040503050406030204" pitchFamily="18" charset="0"/>
                            </a:rPr>
                            <m:t>𝛼</m:t>
                          </m:r>
                          <m:r>
                            <a:rPr lang="en-IN" sz="1400" i="1">
                              <a:latin typeface="Cambria Math" panose="02040503050406030204" pitchFamily="18" charset="0"/>
                            </a:rPr>
                            <m:t>𝑧</m:t>
                          </m:r>
                        </m:sup>
                      </m:sSup>
                      <m:r>
                        <a:rPr lang="en-IN" sz="1400" i="1">
                          <a:latin typeface="Cambria Math" panose="02040503050406030204" pitchFamily="18" charset="0"/>
                        </a:rPr>
                        <m:t>𝐶𝑜𝑠</m:t>
                      </m:r>
                      <m:d>
                        <m:dPr>
                          <m:ctrlPr>
                            <a:rPr lang="en-IN" sz="1400" i="1">
                              <a:latin typeface="Cambria Math" panose="02040503050406030204" pitchFamily="18" charset="0"/>
                            </a:rPr>
                          </m:ctrlPr>
                        </m:dPr>
                        <m:e>
                          <m:r>
                            <a:rPr lang="en-IN" sz="1400" i="1">
                              <a:latin typeface="Cambria Math" panose="02040503050406030204" pitchFamily="18" charset="0"/>
                            </a:rPr>
                            <m:t>𝜔</m:t>
                          </m:r>
                          <m:r>
                            <a:rPr lang="en-IN" sz="1400" i="1">
                              <a:latin typeface="Cambria Math" panose="02040503050406030204" pitchFamily="18" charset="0"/>
                            </a:rPr>
                            <m:t>𝑡</m:t>
                          </m:r>
                          <m:r>
                            <a:rPr lang="en-IN" sz="1400" i="0">
                              <a:latin typeface="Cambria Math" panose="02040503050406030204" pitchFamily="18" charset="0"/>
                            </a:rPr>
                            <m:t>−</m:t>
                          </m:r>
                          <m:r>
                            <a:rPr lang="en-IN" sz="1400" i="1">
                              <a:latin typeface="Cambria Math" panose="02040503050406030204" pitchFamily="18" charset="0"/>
                            </a:rPr>
                            <m:t>𝛽</m:t>
                          </m:r>
                          <m:r>
                            <a:rPr lang="en-IN" sz="1400" i="1">
                              <a:latin typeface="Cambria Math" panose="02040503050406030204" pitchFamily="18" charset="0"/>
                            </a:rPr>
                            <m:t>𝑧</m:t>
                          </m:r>
                        </m:e>
                      </m:d>
                      <m:r>
                        <a:rPr lang="en-IN" sz="1400" i="0">
                          <a:latin typeface="Cambria Math" panose="02040503050406030204" pitchFamily="18" charset="0"/>
                        </a:rPr>
                        <m:t>−</m:t>
                      </m:r>
                      <m:f>
                        <m:fPr>
                          <m:ctrlPr>
                            <a:rPr lang="en-IN" sz="1400" i="1">
                              <a:latin typeface="Cambria Math" panose="02040503050406030204" pitchFamily="18" charset="0"/>
                            </a:rPr>
                          </m:ctrlPr>
                        </m:fPr>
                        <m:num>
                          <m:sSubSup>
                            <m:sSubSupPr>
                              <m:ctrlPr>
                                <a:rPr lang="en-IN" sz="1400" i="1">
                                  <a:latin typeface="Cambria Math" panose="02040503050406030204" pitchFamily="18" charset="0"/>
                                </a:rPr>
                              </m:ctrlPr>
                            </m:sSubSupPr>
                            <m:e>
                              <m:r>
                                <a:rPr lang="en-IN" sz="1400" i="1">
                                  <a:latin typeface="Cambria Math" panose="02040503050406030204" pitchFamily="18" charset="0"/>
                                </a:rPr>
                                <m:t>𝐸</m:t>
                              </m:r>
                            </m:e>
                            <m:sub>
                              <m:r>
                                <a:rPr lang="en-IN" sz="1400" i="1">
                                  <a:latin typeface="Cambria Math" panose="02040503050406030204" pitchFamily="18" charset="0"/>
                                </a:rPr>
                                <m:t>𝑥</m:t>
                              </m:r>
                            </m:sub>
                            <m:sup>
                              <m:r>
                                <a:rPr lang="en-IN" sz="1400" i="0">
                                  <a:latin typeface="Cambria Math" panose="02040503050406030204" pitchFamily="18" charset="0"/>
                                </a:rPr>
                                <m:t>−</m:t>
                              </m:r>
                            </m:sup>
                          </m:sSubSup>
                        </m:num>
                        <m:den>
                          <m:f>
                            <m:fPr>
                              <m:type m:val="lin"/>
                              <m:ctrlPr>
                                <a:rPr lang="en-IN" sz="1400" i="1">
                                  <a:latin typeface="Cambria Math" panose="02040503050406030204" pitchFamily="18" charset="0"/>
                                </a:rPr>
                              </m:ctrlPr>
                            </m:fPr>
                            <m:num>
                              <m:r>
                                <a:rPr lang="en-IN" sz="1400" i="1">
                                  <a:latin typeface="Cambria Math" panose="02040503050406030204" pitchFamily="18" charset="0"/>
                                </a:rPr>
                                <m:t>𝜔𝜇</m:t>
                              </m:r>
                            </m:num>
                            <m:den>
                              <m:r>
                                <a:rPr lang="en-IN" sz="1400" i="1">
                                  <a:latin typeface="Cambria Math" panose="02040503050406030204" pitchFamily="18" charset="0"/>
                                </a:rPr>
                                <m:t>𝛾</m:t>
                              </m:r>
                            </m:den>
                          </m:f>
                        </m:den>
                      </m:f>
                      <m:sSup>
                        <m:sSupPr>
                          <m:ctrlPr>
                            <a:rPr lang="en-IN" sz="1400" i="1">
                              <a:latin typeface="Cambria Math" panose="02040503050406030204" pitchFamily="18" charset="0"/>
                            </a:rPr>
                          </m:ctrlPr>
                        </m:sSupPr>
                        <m:e>
                          <m:r>
                            <a:rPr lang="en-IN" sz="1400" i="1">
                              <a:latin typeface="Cambria Math" panose="02040503050406030204" pitchFamily="18" charset="0"/>
                            </a:rPr>
                            <m:t>𝑒</m:t>
                          </m:r>
                        </m:e>
                        <m:sup>
                          <m:r>
                            <a:rPr lang="en-IN" sz="1400" i="1">
                              <a:latin typeface="Cambria Math" panose="02040503050406030204" pitchFamily="18" charset="0"/>
                            </a:rPr>
                            <m:t>𝛼</m:t>
                          </m:r>
                          <m:r>
                            <a:rPr lang="en-IN" sz="1400" i="1">
                              <a:latin typeface="Cambria Math" panose="02040503050406030204" pitchFamily="18" charset="0"/>
                            </a:rPr>
                            <m:t>𝑧</m:t>
                          </m:r>
                        </m:sup>
                      </m:sSup>
                      <m:r>
                        <a:rPr lang="en-IN" sz="1400" i="1">
                          <a:latin typeface="Cambria Math" panose="02040503050406030204" pitchFamily="18" charset="0"/>
                        </a:rPr>
                        <m:t>𝐶𝑜𝑠</m:t>
                      </m:r>
                      <m:d>
                        <m:dPr>
                          <m:ctrlPr>
                            <a:rPr lang="en-IN" sz="1400" i="1">
                              <a:latin typeface="Cambria Math" panose="02040503050406030204" pitchFamily="18" charset="0"/>
                            </a:rPr>
                          </m:ctrlPr>
                        </m:dPr>
                        <m:e>
                          <m:r>
                            <a:rPr lang="en-IN" sz="1400" i="1">
                              <a:latin typeface="Cambria Math" panose="02040503050406030204" pitchFamily="18" charset="0"/>
                            </a:rPr>
                            <m:t>𝜔</m:t>
                          </m:r>
                          <m:r>
                            <a:rPr lang="en-IN" sz="1400" i="1">
                              <a:latin typeface="Cambria Math" panose="02040503050406030204" pitchFamily="18" charset="0"/>
                            </a:rPr>
                            <m:t>𝑡</m:t>
                          </m:r>
                          <m:r>
                            <a:rPr lang="en-IN" sz="1400" i="0">
                              <a:latin typeface="Cambria Math" panose="02040503050406030204" pitchFamily="18" charset="0"/>
                            </a:rPr>
                            <m:t>+</m:t>
                          </m:r>
                          <m:r>
                            <a:rPr lang="en-IN" sz="1400" i="1">
                              <a:latin typeface="Cambria Math" panose="02040503050406030204" pitchFamily="18" charset="0"/>
                            </a:rPr>
                            <m:t>𝛽</m:t>
                          </m:r>
                          <m:r>
                            <a:rPr lang="en-IN" sz="1400" i="1">
                              <a:latin typeface="Cambria Math" panose="02040503050406030204" pitchFamily="18" charset="0"/>
                            </a:rPr>
                            <m:t>𝑧</m:t>
                          </m:r>
                        </m:e>
                      </m:d>
                    </m:oMath>
                  </m:oMathPara>
                </a14:m>
                <a:endParaRPr lang="en-IN" sz="1400" dirty="0"/>
              </a:p>
            </p:txBody>
          </p:sp>
        </mc:Choice>
        <mc:Fallback xmlns="">
          <p:sp>
            <p:nvSpPr>
              <p:cNvPr id="12" name="Rectangle 11">
                <a:extLst>
                  <a:ext uri="{FF2B5EF4-FFF2-40B4-BE49-F238E27FC236}">
                    <a16:creationId xmlns:a16="http://schemas.microsoft.com/office/drawing/2014/main" id="{27E5F6EF-ECAA-427C-BA92-B6E738B7D1A1}"/>
                  </a:ext>
                </a:extLst>
              </p:cNvPr>
              <p:cNvSpPr>
                <a:spLocks noRot="1" noChangeAspect="1" noMove="1" noResize="1" noEditPoints="1" noAdjustHandles="1" noChangeArrowheads="1" noChangeShapeType="1" noTextEdit="1"/>
              </p:cNvSpPr>
              <p:nvPr/>
            </p:nvSpPr>
            <p:spPr>
              <a:xfrm>
                <a:off x="4465353" y="1905222"/>
                <a:ext cx="4625534" cy="551498"/>
              </a:xfrm>
              <a:prstGeom prst="rect">
                <a:avLst/>
              </a:prstGeom>
              <a:blipFill>
                <a:blip r:embed="rId7"/>
                <a:stretch>
                  <a:fillRect t="-7778" b="-87778"/>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D37B8830-CB4A-4357-909A-5E2DD730F334}"/>
                  </a:ext>
                </a:extLst>
              </p:cNvPr>
              <p:cNvSpPr/>
              <p:nvPr/>
            </p:nvSpPr>
            <p:spPr>
              <a:xfrm>
                <a:off x="628650" y="3048824"/>
                <a:ext cx="1772473"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IN">
                          <a:latin typeface="Cambria Math" panose="02040503050406030204" pitchFamily="18" charset="0"/>
                        </a:rPr>
                        <m:t>t</m:t>
                      </m:r>
                      <m:r>
                        <m:rPr>
                          <m:sty m:val="p"/>
                        </m:rPr>
                        <a:rPr lang="en-IN" i="0">
                          <a:latin typeface="Cambria Math" panose="02040503050406030204" pitchFamily="18" charset="0"/>
                        </a:rPr>
                        <m:t>anδ</m:t>
                      </m:r>
                      <m:r>
                        <a:rPr lang="en-IN" i="0">
                          <a:latin typeface="Cambria Math" panose="02040503050406030204" pitchFamily="18" charset="0"/>
                        </a:rPr>
                        <m:t>=</m:t>
                      </m:r>
                      <m:f>
                        <m:fPr>
                          <m:ctrlPr>
                            <a:rPr lang="en-IN" i="1">
                              <a:latin typeface="Cambria Math" panose="02040503050406030204" pitchFamily="18" charset="0"/>
                            </a:rPr>
                          </m:ctrlPr>
                        </m:fPr>
                        <m:num>
                          <m:r>
                            <a:rPr lang="en-IN" i="1">
                              <a:latin typeface="Cambria Math" panose="02040503050406030204" pitchFamily="18" charset="0"/>
                            </a:rPr>
                            <m:t>𝜎</m:t>
                          </m:r>
                          <m:r>
                            <a:rPr lang="en-IN" i="0">
                              <a:latin typeface="Cambria Math" panose="02040503050406030204" pitchFamily="18" charset="0"/>
                            </a:rPr>
                            <m:t>+</m:t>
                          </m:r>
                          <m:r>
                            <a:rPr lang="en-IN" i="1">
                              <a:latin typeface="Cambria Math" panose="02040503050406030204" pitchFamily="18" charset="0"/>
                            </a:rPr>
                            <m:t>𝜔𝜖</m:t>
                          </m:r>
                          <m:r>
                            <a:rPr lang="en-IN" i="0">
                              <a:latin typeface="Cambria Math" panose="02040503050406030204" pitchFamily="18" charset="0"/>
                            </a:rPr>
                            <m:t>"</m:t>
                          </m:r>
                        </m:num>
                        <m:den>
                          <m:r>
                            <a:rPr lang="en-IN" i="1">
                              <a:latin typeface="Cambria Math" panose="02040503050406030204" pitchFamily="18" charset="0"/>
                            </a:rPr>
                            <m:t>𝜔𝜖</m:t>
                          </m:r>
                          <m:r>
                            <a:rPr lang="en-IN" i="0">
                              <a:latin typeface="Cambria Math" panose="02040503050406030204" pitchFamily="18" charset="0"/>
                            </a:rPr>
                            <m:t>′</m:t>
                          </m:r>
                        </m:den>
                      </m:f>
                    </m:oMath>
                  </m:oMathPara>
                </a14:m>
                <a:endParaRPr lang="en-IN" dirty="0"/>
              </a:p>
            </p:txBody>
          </p:sp>
        </mc:Choice>
        <mc:Fallback xmlns="">
          <p:sp>
            <p:nvSpPr>
              <p:cNvPr id="13" name="Rectangle 12">
                <a:extLst>
                  <a:ext uri="{FF2B5EF4-FFF2-40B4-BE49-F238E27FC236}">
                    <a16:creationId xmlns:a16="http://schemas.microsoft.com/office/drawing/2014/main" id="{D37B8830-CB4A-4357-909A-5E2DD730F334}"/>
                  </a:ext>
                </a:extLst>
              </p:cNvPr>
              <p:cNvSpPr>
                <a:spLocks noRot="1" noChangeAspect="1" noMove="1" noResize="1" noEditPoints="1" noAdjustHandles="1" noChangeArrowheads="1" noChangeShapeType="1" noTextEdit="1"/>
              </p:cNvSpPr>
              <p:nvPr/>
            </p:nvSpPr>
            <p:spPr>
              <a:xfrm>
                <a:off x="628650" y="3048824"/>
                <a:ext cx="1772473" cy="618311"/>
              </a:xfrm>
              <a:prstGeom prst="rect">
                <a:avLst/>
              </a:prstGeom>
              <a:blipFill>
                <a:blip r:embed="rId8"/>
                <a:stretch>
                  <a:fillRect/>
                </a:stretch>
              </a:blipFill>
            </p:spPr>
            <p:txBody>
              <a:bodyPr/>
              <a:lstStyle/>
              <a:p>
                <a:r>
                  <a:rPr lang="en-IN">
                    <a:noFill/>
                  </a:rPr>
                  <a:t> </a:t>
                </a:r>
              </a:p>
            </p:txBody>
          </p:sp>
        </mc:Fallback>
      </mc:AlternateContent>
      <p:sp>
        <p:nvSpPr>
          <p:cNvPr id="14" name="Rectangle 13">
            <a:extLst>
              <a:ext uri="{FF2B5EF4-FFF2-40B4-BE49-F238E27FC236}">
                <a16:creationId xmlns:a16="http://schemas.microsoft.com/office/drawing/2014/main" id="{E3CA3F16-3866-4D56-B464-A1504EC5FFF6}"/>
              </a:ext>
            </a:extLst>
          </p:cNvPr>
          <p:cNvSpPr/>
          <p:nvPr/>
        </p:nvSpPr>
        <p:spPr>
          <a:xfrm>
            <a:off x="628650" y="2680069"/>
            <a:ext cx="1414746" cy="368755"/>
          </a:xfrm>
          <a:prstGeom prst="rect">
            <a:avLst/>
          </a:prstGeom>
        </p:spPr>
        <p:txBody>
          <a:bodyPr wrap="none">
            <a:spAutoFit/>
          </a:bodyPr>
          <a:lstStyle/>
          <a:p>
            <a:pPr algn="just">
              <a:lnSpc>
                <a:spcPct val="107000"/>
              </a:lnSpc>
              <a:spcBef>
                <a:spcPts val="400"/>
              </a:spcBef>
              <a:spcAft>
                <a:spcPts val="400"/>
              </a:spcAft>
            </a:pPr>
            <a:r>
              <a:rPr lang="en-IN" dirty="0">
                <a:latin typeface="Times New Roman" panose="02020603050405020304" pitchFamily="18" charset="0"/>
                <a:ea typeface="Times New Roman" panose="02020603050405020304" pitchFamily="18" charset="0"/>
                <a:cs typeface="Times New Roman" panose="02020603050405020304" pitchFamily="18" charset="0"/>
              </a:rPr>
              <a:t>Loss Tangent</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CC49892C-5577-4831-AB24-01042AEAE169}"/>
              </a:ext>
            </a:extLst>
          </p:cNvPr>
          <p:cNvSpPr/>
          <p:nvPr/>
        </p:nvSpPr>
        <p:spPr>
          <a:xfrm>
            <a:off x="2920752" y="2674424"/>
            <a:ext cx="2178802" cy="368755"/>
          </a:xfrm>
          <a:prstGeom prst="rect">
            <a:avLst/>
          </a:prstGeom>
        </p:spPr>
        <p:txBody>
          <a:bodyPr wrap="none">
            <a:spAutoFit/>
          </a:bodyPr>
          <a:lstStyle/>
          <a:p>
            <a:pPr algn="just">
              <a:lnSpc>
                <a:spcPct val="107000"/>
              </a:lnSpc>
              <a:spcBef>
                <a:spcPts val="400"/>
              </a:spcBef>
              <a:spcAft>
                <a:spcPts val="400"/>
              </a:spcAft>
            </a:pPr>
            <a:r>
              <a:rPr lang="en-IN" dirty="0">
                <a:latin typeface="Times New Roman" panose="02020603050405020304" pitchFamily="18" charset="0"/>
                <a:ea typeface="Times New Roman" panose="02020603050405020304" pitchFamily="18" charset="0"/>
                <a:cs typeface="Times New Roman" panose="02020603050405020304" pitchFamily="18" charset="0"/>
              </a:rPr>
              <a:t>Propagation Constant</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0FD863EB-CAB9-4A70-A0AD-03388CE736B2}"/>
                  </a:ext>
                </a:extLst>
              </p:cNvPr>
              <p:cNvSpPr/>
              <p:nvPr/>
            </p:nvSpPr>
            <p:spPr>
              <a:xfrm>
                <a:off x="2884549" y="3001254"/>
                <a:ext cx="2766205" cy="4277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IN">
                          <a:latin typeface="Cambria Math" panose="02040503050406030204" pitchFamily="18" charset="0"/>
                        </a:rPr>
                        <m:t>γ</m:t>
                      </m:r>
                      <m:r>
                        <a:rPr lang="en-IN" i="0">
                          <a:latin typeface="Cambria Math" panose="02040503050406030204" pitchFamily="18" charset="0"/>
                        </a:rPr>
                        <m:t>=</m:t>
                      </m:r>
                      <m:r>
                        <a:rPr lang="en-IN" i="1">
                          <a:latin typeface="Cambria Math" panose="02040503050406030204" pitchFamily="18" charset="0"/>
                        </a:rPr>
                        <m:t>𝜔</m:t>
                      </m:r>
                      <m:rad>
                        <m:radPr>
                          <m:degHide m:val="on"/>
                          <m:ctrlPr>
                            <a:rPr lang="en-IN" i="1">
                              <a:latin typeface="Cambria Math" panose="02040503050406030204" pitchFamily="18" charset="0"/>
                            </a:rPr>
                          </m:ctrlPr>
                        </m:radPr>
                        <m:deg/>
                        <m:e>
                          <m:r>
                            <a:rPr lang="en-IN" i="1">
                              <a:latin typeface="Cambria Math" panose="02040503050406030204" pitchFamily="18" charset="0"/>
                            </a:rPr>
                            <m:t>𝜇𝜖</m:t>
                          </m:r>
                          <m:r>
                            <a:rPr lang="en-IN" i="0">
                              <a:latin typeface="Cambria Math" panose="02040503050406030204" pitchFamily="18" charset="0"/>
                            </a:rPr>
                            <m:t>′</m:t>
                          </m:r>
                        </m:e>
                      </m:rad>
                      <m:sSup>
                        <m:sSupPr>
                          <m:ctrlPr>
                            <a:rPr lang="en-IN" i="1">
                              <a:latin typeface="Cambria Math" panose="02040503050406030204" pitchFamily="18" charset="0"/>
                            </a:rPr>
                          </m:ctrlPr>
                        </m:sSupPr>
                        <m:e>
                          <m:d>
                            <m:dPr>
                              <m:ctrlPr>
                                <a:rPr lang="en-IN" i="1">
                                  <a:latin typeface="Cambria Math" panose="02040503050406030204" pitchFamily="18" charset="0"/>
                                </a:rPr>
                              </m:ctrlPr>
                            </m:dPr>
                            <m:e>
                              <m:r>
                                <a:rPr lang="en-IN" i="0">
                                  <a:latin typeface="Cambria Math" panose="02040503050406030204" pitchFamily="18" charset="0"/>
                                </a:rPr>
                                <m:t>1−</m:t>
                              </m:r>
                              <m:r>
                                <a:rPr lang="en-IN" i="1">
                                  <a:latin typeface="Cambria Math" panose="02040503050406030204" pitchFamily="18" charset="0"/>
                                </a:rPr>
                                <m:t>𝑗𝑡𝑎𝑛</m:t>
                              </m:r>
                              <m:r>
                                <a:rPr lang="en-IN" i="1">
                                  <a:latin typeface="Cambria Math" panose="02040503050406030204" pitchFamily="18" charset="0"/>
                                </a:rPr>
                                <m:t>𝛿</m:t>
                              </m:r>
                            </m:e>
                          </m:d>
                        </m:e>
                        <m:sup>
                          <m:f>
                            <m:fPr>
                              <m:type m:val="lin"/>
                              <m:ctrlPr>
                                <a:rPr lang="en-IN" i="1">
                                  <a:latin typeface="Cambria Math" panose="02040503050406030204" pitchFamily="18" charset="0"/>
                                </a:rPr>
                              </m:ctrlPr>
                            </m:fPr>
                            <m:num>
                              <m:r>
                                <a:rPr lang="en-IN" i="0">
                                  <a:latin typeface="Cambria Math" panose="02040503050406030204" pitchFamily="18" charset="0"/>
                                </a:rPr>
                                <m:t>1</m:t>
                              </m:r>
                            </m:num>
                            <m:den>
                              <m:r>
                                <a:rPr lang="en-IN" i="0">
                                  <a:latin typeface="Cambria Math" panose="02040503050406030204" pitchFamily="18" charset="0"/>
                                </a:rPr>
                                <m:t>2</m:t>
                              </m:r>
                            </m:den>
                          </m:f>
                        </m:sup>
                      </m:sSup>
                    </m:oMath>
                  </m:oMathPara>
                </a14:m>
                <a:endParaRPr lang="en-IN" dirty="0"/>
              </a:p>
            </p:txBody>
          </p:sp>
        </mc:Choice>
        <mc:Fallback xmlns="">
          <p:sp>
            <p:nvSpPr>
              <p:cNvPr id="18" name="Rectangle 17">
                <a:extLst>
                  <a:ext uri="{FF2B5EF4-FFF2-40B4-BE49-F238E27FC236}">
                    <a16:creationId xmlns:a16="http://schemas.microsoft.com/office/drawing/2014/main" id="{0FD863EB-CAB9-4A70-A0AD-03388CE736B2}"/>
                  </a:ext>
                </a:extLst>
              </p:cNvPr>
              <p:cNvSpPr>
                <a:spLocks noRot="1" noChangeAspect="1" noMove="1" noResize="1" noEditPoints="1" noAdjustHandles="1" noChangeArrowheads="1" noChangeShapeType="1" noTextEdit="1"/>
              </p:cNvSpPr>
              <p:nvPr/>
            </p:nvSpPr>
            <p:spPr>
              <a:xfrm>
                <a:off x="2884549" y="3001254"/>
                <a:ext cx="2766205" cy="427746"/>
              </a:xfrm>
              <a:prstGeom prst="rect">
                <a:avLst/>
              </a:prstGeom>
              <a:blipFill>
                <a:blip r:embed="rId9"/>
                <a:stretch>
                  <a:fillRect t="-61972" r="-11674" b="-8591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BC469DE2-D792-4AA2-AC42-CBB4CFC85C11}"/>
                  </a:ext>
                </a:extLst>
              </p:cNvPr>
              <p:cNvSpPr/>
              <p:nvPr/>
            </p:nvSpPr>
            <p:spPr>
              <a:xfrm>
                <a:off x="2886801" y="3342223"/>
                <a:ext cx="16720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IN">
                          <a:latin typeface="Cambria Math" panose="02040503050406030204" pitchFamily="18" charset="0"/>
                        </a:rPr>
                        <m:t>γ</m:t>
                      </m:r>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𝛼</m:t>
                          </m:r>
                        </m:e>
                        <m:sub>
                          <m:r>
                            <a:rPr lang="en-IN" i="1">
                              <a:latin typeface="Cambria Math" panose="02040503050406030204" pitchFamily="18" charset="0"/>
                            </a:rPr>
                            <m:t>𝑧</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1">
                              <a:latin typeface="Cambria Math" panose="02040503050406030204" pitchFamily="18" charset="0"/>
                            </a:rPr>
                            <m:t>𝑧</m:t>
                          </m:r>
                        </m:sub>
                      </m:sSub>
                    </m:oMath>
                  </m:oMathPara>
                </a14:m>
                <a:endParaRPr lang="en-IN" dirty="0"/>
              </a:p>
            </p:txBody>
          </p:sp>
        </mc:Choice>
        <mc:Fallback xmlns="">
          <p:sp>
            <p:nvSpPr>
              <p:cNvPr id="19" name="Rectangle 18">
                <a:extLst>
                  <a:ext uri="{FF2B5EF4-FFF2-40B4-BE49-F238E27FC236}">
                    <a16:creationId xmlns:a16="http://schemas.microsoft.com/office/drawing/2014/main" id="{BC469DE2-D792-4AA2-AC42-CBB4CFC85C11}"/>
                  </a:ext>
                </a:extLst>
              </p:cNvPr>
              <p:cNvSpPr>
                <a:spLocks noRot="1" noChangeAspect="1" noMove="1" noResize="1" noEditPoints="1" noAdjustHandles="1" noChangeArrowheads="1" noChangeShapeType="1" noTextEdit="1"/>
              </p:cNvSpPr>
              <p:nvPr/>
            </p:nvSpPr>
            <p:spPr>
              <a:xfrm>
                <a:off x="2886801" y="3342223"/>
                <a:ext cx="1672060" cy="369332"/>
              </a:xfrm>
              <a:prstGeom prst="rect">
                <a:avLst/>
              </a:prstGeom>
              <a:blipFill>
                <a:blip r:embed="rId10"/>
                <a:stretch>
                  <a:fillRect b="-14754"/>
                </a:stretch>
              </a:blipFill>
            </p:spPr>
            <p:txBody>
              <a:bodyPr/>
              <a:lstStyle/>
              <a:p>
                <a:r>
                  <a:rPr lang="en-IN">
                    <a:noFill/>
                  </a:rPr>
                  <a:t> </a:t>
                </a:r>
              </a:p>
            </p:txBody>
          </p:sp>
        </mc:Fallback>
      </mc:AlternateContent>
      <p:sp>
        <p:nvSpPr>
          <p:cNvPr id="20" name="Rectangle 19">
            <a:extLst>
              <a:ext uri="{FF2B5EF4-FFF2-40B4-BE49-F238E27FC236}">
                <a16:creationId xmlns:a16="http://schemas.microsoft.com/office/drawing/2014/main" id="{5EEB8CC9-5A4E-4EBD-9447-2D64482198C5}"/>
              </a:ext>
            </a:extLst>
          </p:cNvPr>
          <p:cNvSpPr/>
          <p:nvPr/>
        </p:nvSpPr>
        <p:spPr>
          <a:xfrm>
            <a:off x="628649" y="3731063"/>
            <a:ext cx="2153154" cy="368755"/>
          </a:xfrm>
          <a:prstGeom prst="rect">
            <a:avLst/>
          </a:prstGeom>
        </p:spPr>
        <p:txBody>
          <a:bodyPr wrap="none">
            <a:spAutoFit/>
          </a:bodyPr>
          <a:lstStyle/>
          <a:p>
            <a:pPr algn="just">
              <a:lnSpc>
                <a:spcPct val="107000"/>
              </a:lnSpc>
              <a:spcBef>
                <a:spcPts val="400"/>
              </a:spcBef>
              <a:spcAft>
                <a:spcPts val="400"/>
              </a:spcAft>
            </a:pPr>
            <a:r>
              <a:rPr lang="en-IN" dirty="0">
                <a:latin typeface="Times New Roman" panose="02020603050405020304" pitchFamily="18" charset="0"/>
                <a:ea typeface="Times New Roman" panose="02020603050405020304" pitchFamily="18" charset="0"/>
                <a:cs typeface="Times New Roman" panose="02020603050405020304" pitchFamily="18" charset="0"/>
              </a:rPr>
              <a:t>Attenuation Constant</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769F6E3E-E7E3-4646-881E-B80642FCA609}"/>
                  </a:ext>
                </a:extLst>
              </p:cNvPr>
              <p:cNvSpPr/>
              <p:nvPr/>
            </p:nvSpPr>
            <p:spPr>
              <a:xfrm>
                <a:off x="661380" y="4024532"/>
                <a:ext cx="4884384" cy="3904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N" sz="1600" i="1">
                          <a:latin typeface="Cambria Math" panose="02040503050406030204" pitchFamily="18" charset="0"/>
                        </a:rPr>
                        <m:t>𝛼</m:t>
                      </m:r>
                      <m:r>
                        <a:rPr lang="en-IN" sz="1600" i="0">
                          <a:latin typeface="Cambria Math" panose="02040503050406030204" pitchFamily="18" charset="0"/>
                        </a:rPr>
                        <m:t>=</m:t>
                      </m:r>
                      <m:r>
                        <a:rPr lang="en-IN" sz="1600" i="1">
                          <a:latin typeface="Cambria Math" panose="02040503050406030204" pitchFamily="18" charset="0"/>
                        </a:rPr>
                        <m:t>𝜔</m:t>
                      </m:r>
                      <m:rad>
                        <m:radPr>
                          <m:degHide m:val="on"/>
                          <m:ctrlPr>
                            <a:rPr lang="en-IN" sz="1600" i="1">
                              <a:latin typeface="Cambria Math" panose="02040503050406030204" pitchFamily="18" charset="0"/>
                            </a:rPr>
                          </m:ctrlPr>
                        </m:radPr>
                        <m:deg/>
                        <m:e>
                          <m:r>
                            <a:rPr lang="en-IN" sz="1600" i="1">
                              <a:latin typeface="Cambria Math" panose="02040503050406030204" pitchFamily="18" charset="0"/>
                            </a:rPr>
                            <m:t>𝜇</m:t>
                          </m:r>
                          <m:sSup>
                            <m:sSupPr>
                              <m:ctrlPr>
                                <a:rPr lang="en-IN" sz="1600" i="1">
                                  <a:latin typeface="Cambria Math" panose="02040503050406030204" pitchFamily="18" charset="0"/>
                                </a:rPr>
                              </m:ctrlPr>
                            </m:sSupPr>
                            <m:e>
                              <m:r>
                                <a:rPr lang="en-IN" sz="1600" i="1">
                                  <a:latin typeface="Cambria Math" panose="02040503050406030204" pitchFamily="18" charset="0"/>
                                </a:rPr>
                                <m:t>𝜖</m:t>
                              </m:r>
                            </m:e>
                            <m:sup>
                              <m:r>
                                <a:rPr lang="en-IN" sz="1600" i="0">
                                  <a:latin typeface="Cambria Math" panose="02040503050406030204" pitchFamily="18" charset="0"/>
                                </a:rPr>
                                <m:t>′</m:t>
                              </m:r>
                            </m:sup>
                          </m:sSup>
                        </m:e>
                      </m:rad>
                      <m:d>
                        <m:dPr>
                          <m:ctrlPr>
                            <a:rPr lang="en-IN" sz="1600" i="1">
                              <a:latin typeface="Cambria Math" panose="02040503050406030204" pitchFamily="18" charset="0"/>
                            </a:rPr>
                          </m:ctrlPr>
                        </m:dPr>
                        <m:e>
                          <m:r>
                            <a:rPr lang="en-IN" sz="1600" i="0">
                              <a:latin typeface="Cambria Math" panose="02040503050406030204" pitchFamily="18" charset="0"/>
                            </a:rPr>
                            <m:t>0.5</m:t>
                          </m:r>
                          <m:r>
                            <a:rPr lang="en-IN" sz="1600" i="1">
                              <a:latin typeface="Cambria Math" panose="02040503050406030204" pitchFamily="18" charset="0"/>
                            </a:rPr>
                            <m:t>𝑡𝑎𝑛</m:t>
                          </m:r>
                          <m:r>
                            <a:rPr lang="en-IN" sz="1600" i="1">
                              <a:latin typeface="Cambria Math" panose="02040503050406030204" pitchFamily="18" charset="0"/>
                            </a:rPr>
                            <m:t>𝛿</m:t>
                          </m:r>
                          <m:r>
                            <a:rPr lang="en-IN" sz="1600" i="0">
                              <a:latin typeface="Cambria Math" panose="02040503050406030204" pitchFamily="18" charset="0"/>
                            </a:rPr>
                            <m:t>−0.0625</m:t>
                          </m:r>
                          <m:sSup>
                            <m:sSupPr>
                              <m:ctrlPr>
                                <a:rPr lang="en-IN" sz="1600" i="1">
                                  <a:latin typeface="Cambria Math" panose="02040503050406030204" pitchFamily="18" charset="0"/>
                                </a:rPr>
                              </m:ctrlPr>
                            </m:sSupPr>
                            <m:e>
                              <m:r>
                                <a:rPr lang="en-IN" sz="1600" i="1">
                                  <a:latin typeface="Cambria Math" panose="02040503050406030204" pitchFamily="18" charset="0"/>
                                </a:rPr>
                                <m:t>𝑡𝑎𝑛</m:t>
                              </m:r>
                            </m:e>
                            <m:sup>
                              <m:r>
                                <a:rPr lang="en-IN" sz="1600" i="0">
                                  <a:latin typeface="Cambria Math" panose="02040503050406030204" pitchFamily="18" charset="0"/>
                                </a:rPr>
                                <m:t>3</m:t>
                              </m:r>
                            </m:sup>
                          </m:sSup>
                          <m:r>
                            <a:rPr lang="en-IN" sz="1600" i="1">
                              <a:latin typeface="Cambria Math" panose="02040503050406030204" pitchFamily="18" charset="0"/>
                            </a:rPr>
                            <m:t>𝛿</m:t>
                          </m:r>
                          <m:r>
                            <a:rPr lang="en-IN" sz="1600" i="0">
                              <a:latin typeface="Cambria Math" panose="02040503050406030204" pitchFamily="18" charset="0"/>
                            </a:rPr>
                            <m:t>+0.0273</m:t>
                          </m:r>
                          <m:sSup>
                            <m:sSupPr>
                              <m:ctrlPr>
                                <a:rPr lang="en-IN" sz="1600" i="1">
                                  <a:latin typeface="Cambria Math" panose="02040503050406030204" pitchFamily="18" charset="0"/>
                                </a:rPr>
                              </m:ctrlPr>
                            </m:sSupPr>
                            <m:e>
                              <m:r>
                                <a:rPr lang="en-IN" sz="1600" i="1">
                                  <a:latin typeface="Cambria Math" panose="02040503050406030204" pitchFamily="18" charset="0"/>
                                </a:rPr>
                                <m:t>𝑡𝑎𝑛</m:t>
                              </m:r>
                            </m:e>
                            <m:sup>
                              <m:r>
                                <a:rPr lang="en-IN" sz="1600" i="0">
                                  <a:latin typeface="Cambria Math" panose="02040503050406030204" pitchFamily="18" charset="0"/>
                                </a:rPr>
                                <m:t>5</m:t>
                              </m:r>
                            </m:sup>
                          </m:sSup>
                          <m:r>
                            <a:rPr lang="en-IN" sz="1600" i="1">
                              <a:latin typeface="Cambria Math" panose="02040503050406030204" pitchFamily="18" charset="0"/>
                            </a:rPr>
                            <m:t>𝛿</m:t>
                          </m:r>
                          <m:r>
                            <m:rPr>
                              <m:nor/>
                            </m:rPr>
                            <a:rPr lang="en-IN" sz="1600" i="1">
                              <a:latin typeface="Cambria Math" panose="02040503050406030204" pitchFamily="18" charset="0"/>
                            </a:rPr>
                            <m:t> </m:t>
                          </m:r>
                        </m:e>
                      </m:d>
                    </m:oMath>
                  </m:oMathPara>
                </a14:m>
                <a:endParaRPr lang="en-IN" sz="1600" dirty="0"/>
              </a:p>
            </p:txBody>
          </p:sp>
        </mc:Choice>
        <mc:Fallback xmlns="">
          <p:sp>
            <p:nvSpPr>
              <p:cNvPr id="21" name="Rectangle 20">
                <a:extLst>
                  <a:ext uri="{FF2B5EF4-FFF2-40B4-BE49-F238E27FC236}">
                    <a16:creationId xmlns:a16="http://schemas.microsoft.com/office/drawing/2014/main" id="{769F6E3E-E7E3-4646-881E-B80642FCA609}"/>
                  </a:ext>
                </a:extLst>
              </p:cNvPr>
              <p:cNvSpPr>
                <a:spLocks noRot="1" noChangeAspect="1" noMove="1" noResize="1" noEditPoints="1" noAdjustHandles="1" noChangeArrowheads="1" noChangeShapeType="1" noTextEdit="1"/>
              </p:cNvSpPr>
              <p:nvPr/>
            </p:nvSpPr>
            <p:spPr>
              <a:xfrm>
                <a:off x="661380" y="4024532"/>
                <a:ext cx="4884384" cy="390492"/>
              </a:xfrm>
              <a:prstGeom prst="rect">
                <a:avLst/>
              </a:prstGeom>
              <a:blipFill>
                <a:blip r:embed="rId11"/>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4021319-DDF3-422C-AC96-C63E074BDE4C}"/>
                  </a:ext>
                </a:extLst>
              </p:cNvPr>
              <p:cNvSpPr/>
              <p:nvPr/>
            </p:nvSpPr>
            <p:spPr>
              <a:xfrm>
                <a:off x="628649" y="4750717"/>
                <a:ext cx="5616806" cy="3904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N" sz="1600" i="1">
                          <a:latin typeface="Cambria Math" panose="02040503050406030204" pitchFamily="18" charset="0"/>
                        </a:rPr>
                        <m:t>𝛽</m:t>
                      </m:r>
                      <m:r>
                        <a:rPr lang="en-IN" sz="1600" i="0">
                          <a:latin typeface="Cambria Math" panose="02040503050406030204" pitchFamily="18" charset="0"/>
                        </a:rPr>
                        <m:t>=</m:t>
                      </m:r>
                      <m:r>
                        <a:rPr lang="en-IN" sz="1600" i="1">
                          <a:latin typeface="Cambria Math" panose="02040503050406030204" pitchFamily="18" charset="0"/>
                        </a:rPr>
                        <m:t>𝜔</m:t>
                      </m:r>
                      <m:rad>
                        <m:radPr>
                          <m:degHide m:val="on"/>
                          <m:ctrlPr>
                            <a:rPr lang="en-IN" sz="1600" i="1">
                              <a:latin typeface="Cambria Math" panose="02040503050406030204" pitchFamily="18" charset="0"/>
                            </a:rPr>
                          </m:ctrlPr>
                        </m:radPr>
                        <m:deg/>
                        <m:e>
                          <m:r>
                            <a:rPr lang="en-IN" sz="1600" i="1">
                              <a:latin typeface="Cambria Math" panose="02040503050406030204" pitchFamily="18" charset="0"/>
                            </a:rPr>
                            <m:t>𝜇</m:t>
                          </m:r>
                          <m:sSup>
                            <m:sSupPr>
                              <m:ctrlPr>
                                <a:rPr lang="en-IN" sz="1600" i="1">
                                  <a:latin typeface="Cambria Math" panose="02040503050406030204" pitchFamily="18" charset="0"/>
                                </a:rPr>
                              </m:ctrlPr>
                            </m:sSupPr>
                            <m:e>
                              <m:r>
                                <a:rPr lang="en-IN" sz="1600" i="1">
                                  <a:latin typeface="Cambria Math" panose="02040503050406030204" pitchFamily="18" charset="0"/>
                                </a:rPr>
                                <m:t>𝜖</m:t>
                              </m:r>
                            </m:e>
                            <m:sup>
                              <m:r>
                                <a:rPr lang="en-IN" sz="1600" i="0">
                                  <a:latin typeface="Cambria Math" panose="02040503050406030204" pitchFamily="18" charset="0"/>
                                </a:rPr>
                                <m:t>′</m:t>
                              </m:r>
                            </m:sup>
                          </m:sSup>
                        </m:e>
                      </m:rad>
                      <m:d>
                        <m:dPr>
                          <m:ctrlPr>
                            <a:rPr lang="en-IN" sz="1600" i="1">
                              <a:latin typeface="Cambria Math" panose="02040503050406030204" pitchFamily="18" charset="0"/>
                            </a:rPr>
                          </m:ctrlPr>
                        </m:dPr>
                        <m:e>
                          <m:r>
                            <a:rPr lang="en-IN" sz="1600" i="0">
                              <a:latin typeface="Cambria Math" panose="02040503050406030204" pitchFamily="18" charset="0"/>
                            </a:rPr>
                            <m:t>1+0.125</m:t>
                          </m:r>
                          <m:sSup>
                            <m:sSupPr>
                              <m:ctrlPr>
                                <a:rPr lang="en-IN" sz="1600" i="1">
                                  <a:latin typeface="Cambria Math" panose="02040503050406030204" pitchFamily="18" charset="0"/>
                                </a:rPr>
                              </m:ctrlPr>
                            </m:sSupPr>
                            <m:e>
                              <m:r>
                                <a:rPr lang="en-IN" sz="1600" i="1">
                                  <a:latin typeface="Cambria Math" panose="02040503050406030204" pitchFamily="18" charset="0"/>
                                </a:rPr>
                                <m:t>𝑡𝑎𝑛</m:t>
                              </m:r>
                            </m:e>
                            <m:sup>
                              <m:r>
                                <a:rPr lang="en-IN" sz="1600" i="0">
                                  <a:latin typeface="Cambria Math" panose="02040503050406030204" pitchFamily="18" charset="0"/>
                                </a:rPr>
                                <m:t>2</m:t>
                              </m:r>
                            </m:sup>
                          </m:sSup>
                          <m:r>
                            <a:rPr lang="en-IN" sz="1600" i="1">
                              <a:latin typeface="Cambria Math" panose="02040503050406030204" pitchFamily="18" charset="0"/>
                            </a:rPr>
                            <m:t>𝛿</m:t>
                          </m:r>
                          <m:r>
                            <a:rPr lang="en-IN" sz="1600" i="0">
                              <a:latin typeface="Cambria Math" panose="02040503050406030204" pitchFamily="18" charset="0"/>
                            </a:rPr>
                            <m:t>−0.0391</m:t>
                          </m:r>
                          <m:sSup>
                            <m:sSupPr>
                              <m:ctrlPr>
                                <a:rPr lang="en-IN" sz="1600" i="1">
                                  <a:latin typeface="Cambria Math" panose="02040503050406030204" pitchFamily="18" charset="0"/>
                                </a:rPr>
                              </m:ctrlPr>
                            </m:sSupPr>
                            <m:e>
                              <m:r>
                                <a:rPr lang="en-IN" sz="1600" i="1">
                                  <a:latin typeface="Cambria Math" panose="02040503050406030204" pitchFamily="18" charset="0"/>
                                </a:rPr>
                                <m:t>𝑡𝑎𝑛</m:t>
                              </m:r>
                            </m:e>
                            <m:sup>
                              <m:r>
                                <a:rPr lang="en-IN" sz="1600" i="0">
                                  <a:latin typeface="Cambria Math" panose="02040503050406030204" pitchFamily="18" charset="0"/>
                                </a:rPr>
                                <m:t>4</m:t>
                              </m:r>
                            </m:sup>
                          </m:sSup>
                          <m:r>
                            <a:rPr lang="en-IN" sz="1600" i="1">
                              <a:latin typeface="Cambria Math" panose="02040503050406030204" pitchFamily="18" charset="0"/>
                            </a:rPr>
                            <m:t>𝛿</m:t>
                          </m:r>
                          <m:r>
                            <a:rPr lang="en-IN" sz="1600" i="0">
                              <a:latin typeface="Cambria Math" panose="02040503050406030204" pitchFamily="18" charset="0"/>
                            </a:rPr>
                            <m:t>+0.0205</m:t>
                          </m:r>
                          <m:sSup>
                            <m:sSupPr>
                              <m:ctrlPr>
                                <a:rPr lang="en-IN" sz="1600" i="1">
                                  <a:latin typeface="Cambria Math" panose="02040503050406030204" pitchFamily="18" charset="0"/>
                                </a:rPr>
                              </m:ctrlPr>
                            </m:sSupPr>
                            <m:e>
                              <m:r>
                                <a:rPr lang="en-IN" sz="1600" i="1">
                                  <a:latin typeface="Cambria Math" panose="02040503050406030204" pitchFamily="18" charset="0"/>
                                </a:rPr>
                                <m:t>𝑡𝑎𝑛</m:t>
                              </m:r>
                            </m:e>
                            <m:sup>
                              <m:r>
                                <a:rPr lang="en-IN" sz="1600" i="0">
                                  <a:latin typeface="Cambria Math" panose="02040503050406030204" pitchFamily="18" charset="0"/>
                                </a:rPr>
                                <m:t>6</m:t>
                              </m:r>
                            </m:sup>
                          </m:sSup>
                          <m:r>
                            <a:rPr lang="en-IN" sz="1600" i="1">
                              <a:latin typeface="Cambria Math" panose="02040503050406030204" pitchFamily="18" charset="0"/>
                            </a:rPr>
                            <m:t>𝛿</m:t>
                          </m:r>
                          <m:r>
                            <m:rPr>
                              <m:nor/>
                            </m:rPr>
                            <a:rPr lang="en-IN" sz="1600" i="1">
                              <a:latin typeface="Cambria Math" panose="02040503050406030204" pitchFamily="18" charset="0"/>
                            </a:rPr>
                            <m:t> </m:t>
                          </m:r>
                        </m:e>
                      </m:d>
                    </m:oMath>
                  </m:oMathPara>
                </a14:m>
                <a:endParaRPr lang="en-IN" sz="1600" dirty="0"/>
              </a:p>
            </p:txBody>
          </p:sp>
        </mc:Choice>
        <mc:Fallback xmlns="">
          <p:sp>
            <p:nvSpPr>
              <p:cNvPr id="22" name="Rectangle 21">
                <a:extLst>
                  <a:ext uri="{FF2B5EF4-FFF2-40B4-BE49-F238E27FC236}">
                    <a16:creationId xmlns:a16="http://schemas.microsoft.com/office/drawing/2014/main" id="{A4021319-DDF3-422C-AC96-C63E074BDE4C}"/>
                  </a:ext>
                </a:extLst>
              </p:cNvPr>
              <p:cNvSpPr>
                <a:spLocks noRot="1" noChangeAspect="1" noMove="1" noResize="1" noEditPoints="1" noAdjustHandles="1" noChangeArrowheads="1" noChangeShapeType="1" noTextEdit="1"/>
              </p:cNvSpPr>
              <p:nvPr/>
            </p:nvSpPr>
            <p:spPr>
              <a:xfrm>
                <a:off x="628649" y="4750717"/>
                <a:ext cx="5616806" cy="390492"/>
              </a:xfrm>
              <a:prstGeom prst="rect">
                <a:avLst/>
              </a:prstGeom>
              <a:blipFill>
                <a:blip r:embed="rId12"/>
                <a:stretch>
                  <a:fillRect b="-6250"/>
                </a:stretch>
              </a:blipFill>
            </p:spPr>
            <p:txBody>
              <a:bodyPr/>
              <a:lstStyle/>
              <a:p>
                <a:r>
                  <a:rPr lang="en-IN">
                    <a:noFill/>
                  </a:rPr>
                  <a:t> </a:t>
                </a:r>
              </a:p>
            </p:txBody>
          </p:sp>
        </mc:Fallback>
      </mc:AlternateContent>
      <p:sp>
        <p:nvSpPr>
          <p:cNvPr id="23" name="Rectangle 22">
            <a:extLst>
              <a:ext uri="{FF2B5EF4-FFF2-40B4-BE49-F238E27FC236}">
                <a16:creationId xmlns:a16="http://schemas.microsoft.com/office/drawing/2014/main" id="{D6D1E231-0055-4A4E-BF3F-2109B105525D}"/>
              </a:ext>
            </a:extLst>
          </p:cNvPr>
          <p:cNvSpPr/>
          <p:nvPr/>
        </p:nvSpPr>
        <p:spPr>
          <a:xfrm>
            <a:off x="628649" y="4469823"/>
            <a:ext cx="1601721" cy="368755"/>
          </a:xfrm>
          <a:prstGeom prst="rect">
            <a:avLst/>
          </a:prstGeom>
        </p:spPr>
        <p:txBody>
          <a:bodyPr wrap="none">
            <a:spAutoFit/>
          </a:bodyPr>
          <a:lstStyle/>
          <a:p>
            <a:pPr algn="just">
              <a:lnSpc>
                <a:spcPct val="107000"/>
              </a:lnSpc>
              <a:spcBef>
                <a:spcPts val="400"/>
              </a:spcBef>
              <a:spcAft>
                <a:spcPts val="400"/>
              </a:spcAft>
            </a:pPr>
            <a:r>
              <a:rPr lang="en-IN" dirty="0">
                <a:latin typeface="Times New Roman" panose="02020603050405020304" pitchFamily="18" charset="0"/>
                <a:ea typeface="Times New Roman" panose="02020603050405020304" pitchFamily="18" charset="0"/>
                <a:cs typeface="Times New Roman" panose="02020603050405020304" pitchFamily="18" charset="0"/>
              </a:rPr>
              <a:t>Phase Constant</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49F1274A-9C3B-42E2-A174-3FAC7A67D2E2}"/>
              </a:ext>
            </a:extLst>
          </p:cNvPr>
          <p:cNvSpPr/>
          <p:nvPr/>
        </p:nvSpPr>
        <p:spPr>
          <a:xfrm>
            <a:off x="628649" y="5123644"/>
            <a:ext cx="2537874" cy="368755"/>
          </a:xfrm>
          <a:prstGeom prst="rect">
            <a:avLst/>
          </a:prstGeom>
        </p:spPr>
        <p:txBody>
          <a:bodyPr wrap="none">
            <a:spAutoFit/>
          </a:bodyPr>
          <a:lstStyle/>
          <a:p>
            <a:pPr algn="just">
              <a:lnSpc>
                <a:spcPct val="107000"/>
              </a:lnSpc>
              <a:spcBef>
                <a:spcPts val="400"/>
              </a:spcBef>
              <a:spcAft>
                <a:spcPts val="400"/>
              </a:spcAft>
            </a:pPr>
            <a:r>
              <a:rPr lang="en-IN" dirty="0">
                <a:latin typeface="Times New Roman" panose="02020603050405020304" pitchFamily="18" charset="0"/>
                <a:ea typeface="Times New Roman" panose="02020603050405020304" pitchFamily="18" charset="0"/>
                <a:cs typeface="Times New Roman" panose="02020603050405020304" pitchFamily="18" charset="0"/>
              </a:rPr>
              <a:t>Characteristic Impedance</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F5C99D6D-4F3D-4CF1-A0FA-CA62C0DC5759}"/>
                  </a:ext>
                </a:extLst>
              </p:cNvPr>
              <p:cNvSpPr/>
              <p:nvPr/>
            </p:nvSpPr>
            <p:spPr>
              <a:xfrm>
                <a:off x="661380" y="5532077"/>
                <a:ext cx="1751505" cy="6769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m:t>
                          </m:r>
                        </m:sub>
                      </m:sSub>
                      <m:r>
                        <a:rPr lang="en-IN" i="0">
                          <a:latin typeface="Cambria Math" panose="02040503050406030204" pitchFamily="18" charset="0"/>
                        </a:rPr>
                        <m:t>=</m:t>
                      </m:r>
                      <m:f>
                        <m:fPr>
                          <m:ctrlPr>
                            <a:rPr lang="en-IN" i="1">
                              <a:latin typeface="Cambria Math" panose="02040503050406030204" pitchFamily="18" charset="0"/>
                            </a:rPr>
                          </m:ctrlPr>
                        </m:fPr>
                        <m:num>
                          <m:r>
                            <a:rPr lang="en-IN" i="1">
                              <a:latin typeface="Cambria Math" panose="02040503050406030204" pitchFamily="18" charset="0"/>
                            </a:rPr>
                            <m:t>𝜔𝜇</m:t>
                          </m:r>
                        </m:num>
                        <m:den>
                          <m:r>
                            <a:rPr lang="en-IN" i="1">
                              <a:latin typeface="Cambria Math" panose="02040503050406030204" pitchFamily="18" charset="0"/>
                            </a:rPr>
                            <m:t>𝛾</m:t>
                          </m:r>
                        </m:den>
                      </m:f>
                      <m:r>
                        <a:rPr lang="en-IN" i="0">
                          <a:latin typeface="Cambria Math" panose="02040503050406030204" pitchFamily="18" charset="0"/>
                        </a:rPr>
                        <m:t>=</m:t>
                      </m:r>
                      <m:rad>
                        <m:radPr>
                          <m:degHide m:val="on"/>
                          <m:ctrlPr>
                            <a:rPr lang="en-IN" i="1">
                              <a:latin typeface="Cambria Math" panose="02040503050406030204" pitchFamily="18" charset="0"/>
                            </a:rPr>
                          </m:ctrlPr>
                        </m:radPr>
                        <m:deg/>
                        <m:e>
                          <m:f>
                            <m:fPr>
                              <m:ctrlPr>
                                <a:rPr lang="en-IN" i="1">
                                  <a:latin typeface="Cambria Math" panose="02040503050406030204" pitchFamily="18" charset="0"/>
                                </a:rPr>
                              </m:ctrlPr>
                            </m:fPr>
                            <m:num>
                              <m:r>
                                <a:rPr lang="en-IN" i="1">
                                  <a:latin typeface="Cambria Math" panose="02040503050406030204" pitchFamily="18" charset="0"/>
                                </a:rPr>
                                <m:t>𝜇</m:t>
                              </m:r>
                            </m:num>
                            <m:den>
                              <m:sSup>
                                <m:sSupPr>
                                  <m:ctrlPr>
                                    <a:rPr lang="en-IN" i="1">
                                      <a:latin typeface="Cambria Math" panose="02040503050406030204" pitchFamily="18" charset="0"/>
                                    </a:rPr>
                                  </m:ctrlPr>
                                </m:sSupPr>
                                <m:e>
                                  <m:r>
                                    <a:rPr lang="en-IN" i="1">
                                      <a:latin typeface="Cambria Math" panose="02040503050406030204" pitchFamily="18" charset="0"/>
                                    </a:rPr>
                                    <m:t>𝜖</m:t>
                                  </m:r>
                                </m:e>
                                <m:sup>
                                  <m:r>
                                    <a:rPr lang="en-IN" i="0">
                                      <a:latin typeface="Cambria Math" panose="02040503050406030204" pitchFamily="18" charset="0"/>
                                    </a:rPr>
                                    <m:t>′</m:t>
                                  </m:r>
                                </m:sup>
                              </m:sSup>
                            </m:den>
                          </m:f>
                        </m:e>
                      </m:rad>
                    </m:oMath>
                  </m:oMathPara>
                </a14:m>
                <a:endParaRPr lang="en-IN" dirty="0"/>
              </a:p>
            </p:txBody>
          </p:sp>
        </mc:Choice>
        <mc:Fallback xmlns="">
          <p:sp>
            <p:nvSpPr>
              <p:cNvPr id="25" name="Rectangle 24">
                <a:extLst>
                  <a:ext uri="{FF2B5EF4-FFF2-40B4-BE49-F238E27FC236}">
                    <a16:creationId xmlns:a16="http://schemas.microsoft.com/office/drawing/2014/main" id="{F5C99D6D-4F3D-4CF1-A0FA-CA62C0DC5759}"/>
                  </a:ext>
                </a:extLst>
              </p:cNvPr>
              <p:cNvSpPr>
                <a:spLocks noRot="1" noChangeAspect="1" noMove="1" noResize="1" noEditPoints="1" noAdjustHandles="1" noChangeArrowheads="1" noChangeShapeType="1" noTextEdit="1"/>
              </p:cNvSpPr>
              <p:nvPr/>
            </p:nvSpPr>
            <p:spPr>
              <a:xfrm>
                <a:off x="661380" y="5532077"/>
                <a:ext cx="1751505" cy="676980"/>
              </a:xfrm>
              <a:prstGeom prst="rect">
                <a:avLst/>
              </a:prstGeom>
              <a:blipFill>
                <a:blip r:embed="rId13"/>
                <a:stretch>
                  <a:fillRect/>
                </a:stretch>
              </a:blipFill>
            </p:spPr>
            <p:txBody>
              <a:bodyPr/>
              <a:lstStyle/>
              <a:p>
                <a:r>
                  <a:rPr lang="en-IN">
                    <a:noFill/>
                  </a:rPr>
                  <a:t> </a:t>
                </a:r>
              </a:p>
            </p:txBody>
          </p:sp>
        </mc:Fallback>
      </mc:AlternateContent>
      <p:sp>
        <p:nvSpPr>
          <p:cNvPr id="26" name="Rectangle 25">
            <a:extLst>
              <a:ext uri="{FF2B5EF4-FFF2-40B4-BE49-F238E27FC236}">
                <a16:creationId xmlns:a16="http://schemas.microsoft.com/office/drawing/2014/main" id="{6E8BE978-3CE3-421C-8B02-5F87D863281E}"/>
              </a:ext>
            </a:extLst>
          </p:cNvPr>
          <p:cNvSpPr/>
          <p:nvPr/>
        </p:nvSpPr>
        <p:spPr>
          <a:xfrm>
            <a:off x="6392803" y="2674026"/>
            <a:ext cx="1546321" cy="368755"/>
          </a:xfrm>
          <a:prstGeom prst="rect">
            <a:avLst/>
          </a:prstGeom>
        </p:spPr>
        <p:txBody>
          <a:bodyPr wrap="none">
            <a:spAutoFit/>
          </a:bodyPr>
          <a:lstStyle/>
          <a:p>
            <a:pPr algn="just">
              <a:lnSpc>
                <a:spcPct val="107000"/>
              </a:lnSpc>
              <a:spcBef>
                <a:spcPts val="400"/>
              </a:spcBef>
              <a:spcAft>
                <a:spcPts val="400"/>
              </a:spcAft>
            </a:pPr>
            <a:r>
              <a:rPr lang="en-IN" dirty="0">
                <a:latin typeface="Times New Roman" panose="02020603050405020304" pitchFamily="18" charset="0"/>
                <a:ea typeface="Times New Roman" panose="02020603050405020304" pitchFamily="18" charset="0"/>
                <a:cs typeface="Times New Roman" panose="02020603050405020304" pitchFamily="18" charset="0"/>
              </a:rPr>
              <a:t>Phase Velocity</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A75EF8EF-3070-48A1-9AD3-4D1546D8EDA7}"/>
                  </a:ext>
                </a:extLst>
              </p:cNvPr>
              <p:cNvSpPr/>
              <p:nvPr/>
            </p:nvSpPr>
            <p:spPr>
              <a:xfrm>
                <a:off x="5976910" y="2972775"/>
                <a:ext cx="3185680" cy="735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𝑣</m:t>
                          </m:r>
                        </m:e>
                        <m:sub>
                          <m:r>
                            <a:rPr lang="en-IN" i="1">
                              <a:latin typeface="Cambria Math" panose="02040503050406030204" pitchFamily="18" charset="0"/>
                            </a:rPr>
                            <m:t>𝑝</m:t>
                          </m:r>
                        </m:sub>
                      </m:sSub>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m:t>
                          </m:r>
                          <m:r>
                            <a:rPr lang="en-IN" i="1">
                              <a:latin typeface="Cambria Math" panose="02040503050406030204" pitchFamily="18" charset="0"/>
                            </a:rPr>
                            <m:t>𝑧</m:t>
                          </m:r>
                        </m:num>
                        <m:den>
                          <m:r>
                            <a:rPr lang="en-IN" i="0">
                              <a:latin typeface="Cambria Math" panose="02040503050406030204" pitchFamily="18" charset="0"/>
                            </a:rPr>
                            <m:t>𝜕</m:t>
                          </m:r>
                          <m:r>
                            <a:rPr lang="en-IN" i="1">
                              <a:latin typeface="Cambria Math" panose="02040503050406030204" pitchFamily="18" charset="0"/>
                            </a:rPr>
                            <m:t>𝑡</m:t>
                          </m:r>
                        </m:den>
                      </m:f>
                      <m:r>
                        <a:rPr lang="en-IN" i="0">
                          <a:latin typeface="Cambria Math" panose="02040503050406030204" pitchFamily="18" charset="0"/>
                        </a:rPr>
                        <m:t>=</m:t>
                      </m:r>
                      <m:f>
                        <m:fPr>
                          <m:ctrlPr>
                            <a:rPr lang="en-IN" i="1">
                              <a:latin typeface="Cambria Math" panose="02040503050406030204" pitchFamily="18" charset="0"/>
                            </a:rPr>
                          </m:ctrlPr>
                        </m:fPr>
                        <m:num>
                          <m:r>
                            <a:rPr lang="en-IN" i="1">
                              <a:latin typeface="Cambria Math" panose="02040503050406030204" pitchFamily="18" charset="0"/>
                            </a:rPr>
                            <m:t>𝜔</m:t>
                          </m:r>
                        </m:num>
                        <m:den>
                          <m:r>
                            <a:rPr lang="en-IN" i="1">
                              <a:latin typeface="Cambria Math" panose="02040503050406030204" pitchFamily="18" charset="0"/>
                            </a:rPr>
                            <m:t>𝛽</m:t>
                          </m:r>
                        </m:den>
                      </m:f>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1</m:t>
                          </m:r>
                        </m:num>
                        <m:den>
                          <m:rad>
                            <m:radPr>
                              <m:degHide m:val="on"/>
                              <m:ctrlPr>
                                <a:rPr lang="en-IN" i="1">
                                  <a:latin typeface="Cambria Math" panose="02040503050406030204" pitchFamily="18" charset="0"/>
                                </a:rPr>
                              </m:ctrlPr>
                            </m:radPr>
                            <m:deg/>
                            <m:e>
                              <m:r>
                                <a:rPr lang="en-IN" i="1">
                                  <a:latin typeface="Cambria Math" panose="02040503050406030204" pitchFamily="18" charset="0"/>
                                </a:rPr>
                                <m:t>𝜇</m:t>
                              </m:r>
                              <m:sSup>
                                <m:sSupPr>
                                  <m:ctrlPr>
                                    <a:rPr lang="en-IN" i="1">
                                      <a:latin typeface="Cambria Math" panose="02040503050406030204" pitchFamily="18" charset="0"/>
                                    </a:rPr>
                                  </m:ctrlPr>
                                </m:sSupPr>
                                <m:e>
                                  <m:r>
                                    <a:rPr lang="en-IN" i="1">
                                      <a:latin typeface="Cambria Math" panose="02040503050406030204" pitchFamily="18" charset="0"/>
                                    </a:rPr>
                                    <m:t>𝜖</m:t>
                                  </m:r>
                                </m:e>
                                <m:sup>
                                  <m:r>
                                    <a:rPr lang="en-IN" i="0">
                                      <a:latin typeface="Cambria Math" panose="02040503050406030204" pitchFamily="18" charset="0"/>
                                    </a:rPr>
                                    <m:t>′</m:t>
                                  </m:r>
                                </m:sup>
                              </m:sSup>
                            </m:e>
                          </m:rad>
                        </m:den>
                      </m:f>
                      <m:r>
                        <a:rPr lang="en-IN" i="0">
                          <a:latin typeface="Cambria Math" panose="02040503050406030204" pitchFamily="18" charset="0"/>
                        </a:rPr>
                        <m:t>=</m:t>
                      </m:r>
                      <m:f>
                        <m:fPr>
                          <m:ctrlPr>
                            <a:rPr lang="en-IN" i="1">
                              <a:latin typeface="Cambria Math" panose="02040503050406030204" pitchFamily="18" charset="0"/>
                            </a:rPr>
                          </m:ctrlPr>
                        </m:fPr>
                        <m:num>
                          <m:r>
                            <a:rPr lang="en-IN" i="1">
                              <a:latin typeface="Cambria Math" panose="02040503050406030204" pitchFamily="18" charset="0"/>
                            </a:rPr>
                            <m:t>𝑐</m:t>
                          </m:r>
                        </m:num>
                        <m:den>
                          <m:rad>
                            <m:radPr>
                              <m:degHide m:val="on"/>
                              <m:ctrlPr>
                                <a:rPr lang="en-IN" i="1">
                                  <a:latin typeface="Cambria Math" panose="02040503050406030204" pitchFamily="18" charset="0"/>
                                </a:rPr>
                              </m:ctrlPr>
                            </m:radPr>
                            <m:deg/>
                            <m:e>
                              <m:sSub>
                                <m:sSubPr>
                                  <m:ctrlPr>
                                    <a:rPr lang="en-IN" i="1">
                                      <a:latin typeface="Cambria Math" panose="02040503050406030204" pitchFamily="18" charset="0"/>
                                    </a:rPr>
                                  </m:ctrlPr>
                                </m:sSubPr>
                                <m:e>
                                  <m:r>
                                    <a:rPr lang="en-IN" i="1">
                                      <a:latin typeface="Cambria Math" panose="02040503050406030204" pitchFamily="18" charset="0"/>
                                    </a:rPr>
                                    <m:t>𝜇</m:t>
                                  </m:r>
                                </m:e>
                                <m:sub>
                                  <m:r>
                                    <a:rPr lang="en-IN" i="1">
                                      <a:latin typeface="Cambria Math" panose="02040503050406030204" pitchFamily="18" charset="0"/>
                                    </a:rPr>
                                    <m:t>𝑟</m:t>
                                  </m:r>
                                </m:sub>
                              </m:sSub>
                              <m:sSub>
                                <m:sSubPr>
                                  <m:ctrlPr>
                                    <a:rPr lang="en-IN" i="1">
                                      <a:latin typeface="Cambria Math" panose="02040503050406030204" pitchFamily="18" charset="0"/>
                                    </a:rPr>
                                  </m:ctrlPr>
                                </m:sSubPr>
                                <m:e>
                                  <m:r>
                                    <a:rPr lang="en-IN" i="1">
                                      <a:latin typeface="Cambria Math" panose="02040503050406030204" pitchFamily="18" charset="0"/>
                                    </a:rPr>
                                    <m:t>𝜖</m:t>
                                  </m:r>
                                </m:e>
                                <m:sub>
                                  <m:r>
                                    <a:rPr lang="en-IN" i="1">
                                      <a:latin typeface="Cambria Math" panose="02040503050406030204" pitchFamily="18" charset="0"/>
                                    </a:rPr>
                                    <m:t>𝑟</m:t>
                                  </m:r>
                                </m:sub>
                              </m:sSub>
                            </m:e>
                          </m:rad>
                        </m:den>
                      </m:f>
                    </m:oMath>
                  </m:oMathPara>
                </a14:m>
                <a:endParaRPr lang="en-IN" dirty="0"/>
              </a:p>
            </p:txBody>
          </p:sp>
        </mc:Choice>
        <mc:Fallback xmlns="">
          <p:sp>
            <p:nvSpPr>
              <p:cNvPr id="27" name="Rectangle 26">
                <a:extLst>
                  <a:ext uri="{FF2B5EF4-FFF2-40B4-BE49-F238E27FC236}">
                    <a16:creationId xmlns:a16="http://schemas.microsoft.com/office/drawing/2014/main" id="{A75EF8EF-3070-48A1-9AD3-4D1546D8EDA7}"/>
                  </a:ext>
                </a:extLst>
              </p:cNvPr>
              <p:cNvSpPr>
                <a:spLocks noRot="1" noChangeAspect="1" noMove="1" noResize="1" noEditPoints="1" noAdjustHandles="1" noChangeArrowheads="1" noChangeShapeType="1" noTextEdit="1"/>
              </p:cNvSpPr>
              <p:nvPr/>
            </p:nvSpPr>
            <p:spPr>
              <a:xfrm>
                <a:off x="5976910" y="2972775"/>
                <a:ext cx="3185680" cy="735330"/>
              </a:xfrm>
              <a:prstGeom prst="rect">
                <a:avLst/>
              </a:prstGeom>
              <a:blipFill>
                <a:blip r:embed="rId14"/>
                <a:stretch>
                  <a:fillRect/>
                </a:stretch>
              </a:blipFill>
            </p:spPr>
            <p:txBody>
              <a:bodyPr/>
              <a:lstStyle/>
              <a:p>
                <a:r>
                  <a:rPr lang="en-IN">
                    <a:noFill/>
                  </a:rPr>
                  <a:t> </a:t>
                </a:r>
              </a:p>
            </p:txBody>
          </p:sp>
        </mc:Fallback>
      </mc:AlternateContent>
      <p:sp>
        <p:nvSpPr>
          <p:cNvPr id="28" name="Rectangle 27">
            <a:extLst>
              <a:ext uri="{FF2B5EF4-FFF2-40B4-BE49-F238E27FC236}">
                <a16:creationId xmlns:a16="http://schemas.microsoft.com/office/drawing/2014/main" id="{DA416090-093C-4D1A-B299-97CC6013E143}"/>
              </a:ext>
            </a:extLst>
          </p:cNvPr>
          <p:cNvSpPr/>
          <p:nvPr/>
        </p:nvSpPr>
        <p:spPr>
          <a:xfrm>
            <a:off x="6524931" y="3731063"/>
            <a:ext cx="1281889" cy="368755"/>
          </a:xfrm>
          <a:prstGeom prst="rect">
            <a:avLst/>
          </a:prstGeom>
        </p:spPr>
        <p:txBody>
          <a:bodyPr wrap="none">
            <a:spAutoFit/>
          </a:bodyPr>
          <a:lstStyle/>
          <a:p>
            <a:pPr algn="just">
              <a:lnSpc>
                <a:spcPct val="107000"/>
              </a:lnSpc>
              <a:spcBef>
                <a:spcPts val="400"/>
              </a:spcBef>
              <a:spcAft>
                <a:spcPts val="400"/>
              </a:spcAft>
            </a:pPr>
            <a:r>
              <a:rPr lang="en-IN" dirty="0">
                <a:latin typeface="Times New Roman" panose="02020603050405020304" pitchFamily="18" charset="0"/>
                <a:ea typeface="Times New Roman" panose="02020603050405020304" pitchFamily="18" charset="0"/>
                <a:cs typeface="Times New Roman" panose="02020603050405020304" pitchFamily="18" charset="0"/>
              </a:rPr>
              <a:t>Wavelength</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7FC7267-2DC6-43D9-9061-5ECFF5F6692D}"/>
                  </a:ext>
                </a:extLst>
              </p:cNvPr>
              <p:cNvSpPr/>
              <p:nvPr/>
            </p:nvSpPr>
            <p:spPr>
              <a:xfrm>
                <a:off x="6111935" y="4035004"/>
                <a:ext cx="2403415" cy="729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i="1">
                          <a:latin typeface="Cambria Math" panose="02040503050406030204" pitchFamily="18" charset="0"/>
                        </a:rPr>
                        <m:t>𝜆</m:t>
                      </m:r>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2</m:t>
                          </m:r>
                          <m:r>
                            <a:rPr lang="en-IN" i="1">
                              <a:latin typeface="Cambria Math" panose="02040503050406030204" pitchFamily="18" charset="0"/>
                            </a:rPr>
                            <m:t>𝜋</m:t>
                          </m:r>
                        </m:num>
                        <m:den>
                          <m:r>
                            <a:rPr lang="en-IN" i="1">
                              <a:latin typeface="Cambria Math" panose="02040503050406030204" pitchFamily="18" charset="0"/>
                            </a:rPr>
                            <m:t>𝛽</m:t>
                          </m:r>
                        </m:den>
                      </m:f>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1</m:t>
                          </m:r>
                        </m:num>
                        <m:den>
                          <m:r>
                            <a:rPr lang="en-IN" i="1">
                              <a:latin typeface="Cambria Math" panose="02040503050406030204" pitchFamily="18" charset="0"/>
                            </a:rPr>
                            <m:t>𝑓</m:t>
                          </m:r>
                          <m:rad>
                            <m:radPr>
                              <m:degHide m:val="on"/>
                              <m:ctrlPr>
                                <a:rPr lang="en-IN" i="1">
                                  <a:latin typeface="Cambria Math" panose="02040503050406030204" pitchFamily="18" charset="0"/>
                                </a:rPr>
                              </m:ctrlPr>
                            </m:radPr>
                            <m:deg/>
                            <m:e>
                              <m:r>
                                <a:rPr lang="en-IN" i="1">
                                  <a:latin typeface="Cambria Math" panose="02040503050406030204" pitchFamily="18" charset="0"/>
                                </a:rPr>
                                <m:t>𝜇</m:t>
                              </m:r>
                              <m:sSup>
                                <m:sSupPr>
                                  <m:ctrlPr>
                                    <a:rPr lang="en-IN" i="1">
                                      <a:latin typeface="Cambria Math" panose="02040503050406030204" pitchFamily="18" charset="0"/>
                                    </a:rPr>
                                  </m:ctrlPr>
                                </m:sSupPr>
                                <m:e>
                                  <m:r>
                                    <a:rPr lang="en-IN" i="1">
                                      <a:latin typeface="Cambria Math" panose="02040503050406030204" pitchFamily="18" charset="0"/>
                                    </a:rPr>
                                    <m:t>𝜖</m:t>
                                  </m:r>
                                </m:e>
                                <m:sup>
                                  <m:r>
                                    <a:rPr lang="en-IN" i="0">
                                      <a:latin typeface="Cambria Math" panose="02040503050406030204" pitchFamily="18" charset="0"/>
                                    </a:rPr>
                                    <m:t>′</m:t>
                                  </m:r>
                                </m:sup>
                              </m:sSup>
                            </m:e>
                          </m:rad>
                        </m:den>
                      </m:f>
                      <m:r>
                        <a:rPr lang="en-IN" i="0">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𝑣</m:t>
                              </m:r>
                            </m:e>
                            <m:sub>
                              <m:r>
                                <a:rPr lang="en-IN" i="1">
                                  <a:latin typeface="Cambria Math" panose="02040503050406030204" pitchFamily="18" charset="0"/>
                                </a:rPr>
                                <m:t>𝑝</m:t>
                              </m:r>
                            </m:sub>
                          </m:sSub>
                        </m:num>
                        <m:den>
                          <m:r>
                            <a:rPr lang="en-IN" i="1">
                              <a:latin typeface="Cambria Math" panose="02040503050406030204" pitchFamily="18" charset="0"/>
                            </a:rPr>
                            <m:t>𝑓</m:t>
                          </m:r>
                        </m:den>
                      </m:f>
                    </m:oMath>
                  </m:oMathPara>
                </a14:m>
                <a:endParaRPr lang="en-IN" dirty="0"/>
              </a:p>
            </p:txBody>
          </p:sp>
        </mc:Choice>
        <mc:Fallback xmlns="">
          <p:sp>
            <p:nvSpPr>
              <p:cNvPr id="29" name="Rectangle 28">
                <a:extLst>
                  <a:ext uri="{FF2B5EF4-FFF2-40B4-BE49-F238E27FC236}">
                    <a16:creationId xmlns:a16="http://schemas.microsoft.com/office/drawing/2014/main" id="{57FC7267-2DC6-43D9-9061-5ECFF5F6692D}"/>
                  </a:ext>
                </a:extLst>
              </p:cNvPr>
              <p:cNvSpPr>
                <a:spLocks noRot="1" noChangeAspect="1" noMove="1" noResize="1" noEditPoints="1" noAdjustHandles="1" noChangeArrowheads="1" noChangeShapeType="1" noTextEdit="1"/>
              </p:cNvSpPr>
              <p:nvPr/>
            </p:nvSpPr>
            <p:spPr>
              <a:xfrm>
                <a:off x="6111935" y="4035004"/>
                <a:ext cx="2403415" cy="729046"/>
              </a:xfrm>
              <a:prstGeom prst="rect">
                <a:avLst/>
              </a:prstGeom>
              <a:blipFill>
                <a:blip r:embed="rId15"/>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39265361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45EF-4368-4C00-B04A-43C14611F029}"/>
              </a:ext>
            </a:extLst>
          </p:cNvPr>
          <p:cNvSpPr>
            <a:spLocks noGrp="1"/>
          </p:cNvSpPr>
          <p:nvPr>
            <p:ph type="title"/>
          </p:nvPr>
        </p:nvSpPr>
        <p:spPr/>
        <p:txBody>
          <a:bodyPr/>
          <a:lstStyle/>
          <a:p>
            <a:r>
              <a:rPr lang="en-IN" dirty="0"/>
              <a:t>Guided Wave (TEM)</a:t>
            </a:r>
          </a:p>
        </p:txBody>
      </p:sp>
      <p:sp>
        <p:nvSpPr>
          <p:cNvPr id="3" name="Date Placeholder 2">
            <a:extLst>
              <a:ext uri="{FF2B5EF4-FFF2-40B4-BE49-F238E27FC236}">
                <a16:creationId xmlns:a16="http://schemas.microsoft.com/office/drawing/2014/main" id="{8919124D-015D-40A4-8203-715BC0C7C061}"/>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D73D415-B34C-41BE-A657-CBA0227C5E50}"/>
              </a:ext>
            </a:extLst>
          </p:cNvPr>
          <p:cNvSpPr>
            <a:spLocks noGrp="1"/>
          </p:cNvSpPr>
          <p:nvPr>
            <p:ph type="sldNum" sz="quarter" idx="12"/>
          </p:nvPr>
        </p:nvSpPr>
        <p:spPr/>
        <p:txBody>
          <a:bodyPr/>
          <a:lstStyle/>
          <a:p>
            <a:fld id="{2495F090-CA2D-44FF-B42B-1156B48CA943}" type="slidenum">
              <a:rPr lang="en-IN" smtClean="0"/>
              <a:t>77</a:t>
            </a:fld>
            <a:endParaRPr lang="en-IN"/>
          </a:p>
        </p:txBody>
      </p:sp>
      <p:grpSp>
        <p:nvGrpSpPr>
          <p:cNvPr id="5" name="Group 4">
            <a:extLst>
              <a:ext uri="{FF2B5EF4-FFF2-40B4-BE49-F238E27FC236}">
                <a16:creationId xmlns:a16="http://schemas.microsoft.com/office/drawing/2014/main" id="{C15CD50B-C0ED-47FF-A393-B8772CD3EDBA}"/>
              </a:ext>
            </a:extLst>
          </p:cNvPr>
          <p:cNvGrpSpPr/>
          <p:nvPr/>
        </p:nvGrpSpPr>
        <p:grpSpPr>
          <a:xfrm>
            <a:off x="725975" y="769084"/>
            <a:ext cx="4262119" cy="3396923"/>
            <a:chOff x="0" y="1"/>
            <a:chExt cx="4429759" cy="3436620"/>
          </a:xfrm>
        </p:grpSpPr>
        <p:grpSp>
          <p:nvGrpSpPr>
            <p:cNvPr id="6" name="Group 5">
              <a:extLst>
                <a:ext uri="{FF2B5EF4-FFF2-40B4-BE49-F238E27FC236}">
                  <a16:creationId xmlns:a16="http://schemas.microsoft.com/office/drawing/2014/main" id="{7909A11F-508E-4CA8-815B-B3E2CF7CEEF8}"/>
                </a:ext>
              </a:extLst>
            </p:cNvPr>
            <p:cNvGrpSpPr/>
            <p:nvPr/>
          </p:nvGrpSpPr>
          <p:grpSpPr>
            <a:xfrm>
              <a:off x="0" y="1"/>
              <a:ext cx="4400550" cy="3436620"/>
              <a:chOff x="0" y="1"/>
              <a:chExt cx="4400550" cy="3436620"/>
            </a:xfrm>
          </p:grpSpPr>
          <p:grpSp>
            <p:nvGrpSpPr>
              <p:cNvPr id="9" name="Group 8">
                <a:extLst>
                  <a:ext uri="{FF2B5EF4-FFF2-40B4-BE49-F238E27FC236}">
                    <a16:creationId xmlns:a16="http://schemas.microsoft.com/office/drawing/2014/main" id="{E5F41F78-8B40-4AA8-A58E-06672F5C9DC2}"/>
                  </a:ext>
                </a:extLst>
              </p:cNvPr>
              <p:cNvGrpSpPr/>
              <p:nvPr/>
            </p:nvGrpSpPr>
            <p:grpSpPr>
              <a:xfrm>
                <a:off x="0" y="1"/>
                <a:ext cx="4400550" cy="3436620"/>
                <a:chOff x="0" y="1"/>
                <a:chExt cx="4400550" cy="3436620"/>
              </a:xfrm>
            </p:grpSpPr>
            <p:grpSp>
              <p:nvGrpSpPr>
                <p:cNvPr id="14" name="Group 13">
                  <a:extLst>
                    <a:ext uri="{FF2B5EF4-FFF2-40B4-BE49-F238E27FC236}">
                      <a16:creationId xmlns:a16="http://schemas.microsoft.com/office/drawing/2014/main" id="{A5D65022-394F-4F6F-AF64-DEF9F3A11189}"/>
                    </a:ext>
                  </a:extLst>
                </p:cNvPr>
                <p:cNvGrpSpPr/>
                <p:nvPr/>
              </p:nvGrpSpPr>
              <p:grpSpPr>
                <a:xfrm>
                  <a:off x="66675" y="47625"/>
                  <a:ext cx="3648075" cy="1618615"/>
                  <a:chOff x="66675" y="47625"/>
                  <a:chExt cx="3648075" cy="1618615"/>
                </a:xfrm>
              </p:grpSpPr>
              <mc:AlternateContent xmlns:mc="http://schemas.openxmlformats.org/markup-compatibility/2006" xmlns:a14="http://schemas.microsoft.com/office/drawing/2010/main">
                <mc:Choice Requires="a14">
                  <p:sp>
                    <p:nvSpPr>
                      <p:cNvPr id="97" name="Text Box 2">
                        <a:extLst>
                          <a:ext uri="{FF2B5EF4-FFF2-40B4-BE49-F238E27FC236}">
                            <a16:creationId xmlns:a16="http://schemas.microsoft.com/office/drawing/2014/main" id="{2E00C500-B00F-4AD0-BA84-D540BF67675D}"/>
                          </a:ext>
                        </a:extLst>
                      </p:cNvPr>
                      <p:cNvSpPr txBox="1">
                        <a:spLocks noChangeArrowheads="1"/>
                      </p:cNvSpPr>
                      <p:nvPr/>
                    </p:nvSpPr>
                    <p:spPr bwMode="auto">
                      <a:xfrm>
                        <a:off x="2057400" y="57150"/>
                        <a:ext cx="476884" cy="47878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f>
                                <m:f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100" i="1">
                                      <a:effectLst/>
                                      <a:latin typeface="Cambria Math" panose="02040503050406030204" pitchFamily="18" charset="0"/>
                                      <a:ea typeface="Arial" panose="020B0604020202020204" pitchFamily="34" charset="0"/>
                                      <a:cs typeface="Times New Roman" panose="02020603050405020304" pitchFamily="18" charset="0"/>
                                    </a:rPr>
                                    <m:t>𝑅</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num>
                                <m:den>
                                  <m:r>
                                    <a:rPr lang="en-US" sz="11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97" name="Text Box 2">
                        <a:extLst>
                          <a:ext uri="{FF2B5EF4-FFF2-40B4-BE49-F238E27FC236}">
                            <a16:creationId xmlns:a16="http://schemas.microsoft.com/office/drawing/2014/main" id="{2E00C500-B00F-4AD0-BA84-D540BF67675D}"/>
                          </a:ext>
                        </a:extLst>
                      </p:cNvPr>
                      <p:cNvSpPr txBox="1">
                        <a:spLocks noRot="1" noChangeAspect="1" noMove="1" noResize="1" noEditPoints="1" noAdjustHandles="1" noChangeArrowheads="1" noChangeShapeType="1" noTextEdit="1"/>
                      </p:cNvSpPr>
                      <p:nvPr/>
                    </p:nvSpPr>
                    <p:spPr bwMode="auto">
                      <a:xfrm>
                        <a:off x="2057400" y="57150"/>
                        <a:ext cx="476884" cy="478789"/>
                      </a:xfrm>
                      <a:prstGeom prst="rect">
                        <a:avLst/>
                      </a:prstGeom>
                      <a:blipFill>
                        <a:blip r:embed="rId2"/>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8" name="Text Box 2">
                        <a:extLst>
                          <a:ext uri="{FF2B5EF4-FFF2-40B4-BE49-F238E27FC236}">
                            <a16:creationId xmlns:a16="http://schemas.microsoft.com/office/drawing/2014/main" id="{A029F438-256D-468F-96EF-8CE247901D60}"/>
                          </a:ext>
                        </a:extLst>
                      </p:cNvPr>
                      <p:cNvSpPr txBox="1">
                        <a:spLocks noChangeArrowheads="1"/>
                      </p:cNvSpPr>
                      <p:nvPr/>
                    </p:nvSpPr>
                    <p:spPr bwMode="auto">
                      <a:xfrm>
                        <a:off x="942975" y="47625"/>
                        <a:ext cx="476884" cy="47878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f>
                                <m:f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100" i="1">
                                      <a:effectLst/>
                                      <a:latin typeface="Cambria Math" panose="02040503050406030204" pitchFamily="18" charset="0"/>
                                      <a:ea typeface="Arial" panose="020B0604020202020204" pitchFamily="34" charset="0"/>
                                      <a:cs typeface="Times New Roman" panose="02020603050405020304" pitchFamily="18" charset="0"/>
                                    </a:rPr>
                                    <m:t>𝐿</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num>
                                <m:den>
                                  <m:r>
                                    <a:rPr lang="en-US" sz="11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98" name="Text Box 2">
                        <a:extLst>
                          <a:ext uri="{FF2B5EF4-FFF2-40B4-BE49-F238E27FC236}">
                            <a16:creationId xmlns:a16="http://schemas.microsoft.com/office/drawing/2014/main" id="{A029F438-256D-468F-96EF-8CE247901D60}"/>
                          </a:ext>
                        </a:extLst>
                      </p:cNvPr>
                      <p:cNvSpPr txBox="1">
                        <a:spLocks noRot="1" noChangeAspect="1" noMove="1" noResize="1" noEditPoints="1" noAdjustHandles="1" noChangeArrowheads="1" noChangeShapeType="1" noTextEdit="1"/>
                      </p:cNvSpPr>
                      <p:nvPr/>
                    </p:nvSpPr>
                    <p:spPr bwMode="auto">
                      <a:xfrm>
                        <a:off x="942975" y="47625"/>
                        <a:ext cx="476884" cy="478789"/>
                      </a:xfrm>
                      <a:prstGeom prst="rect">
                        <a:avLst/>
                      </a:prstGeom>
                      <a:blipFill>
                        <a:blip r:embed="rId3"/>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9" name="Text Box 2">
                        <a:extLst>
                          <a:ext uri="{FF2B5EF4-FFF2-40B4-BE49-F238E27FC236}">
                            <a16:creationId xmlns:a16="http://schemas.microsoft.com/office/drawing/2014/main" id="{3356EFB6-CE7B-42E0-A751-A0BAB778FB7C}"/>
                          </a:ext>
                        </a:extLst>
                      </p:cNvPr>
                      <p:cNvSpPr txBox="1">
                        <a:spLocks noChangeArrowheads="1"/>
                      </p:cNvSpPr>
                      <p:nvPr/>
                    </p:nvSpPr>
                    <p:spPr bwMode="auto">
                      <a:xfrm>
                        <a:off x="962025" y="1162050"/>
                        <a:ext cx="476884" cy="47878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f>
                                <m:f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100" i="1">
                                      <a:effectLst/>
                                      <a:latin typeface="Cambria Math" panose="02040503050406030204" pitchFamily="18" charset="0"/>
                                      <a:ea typeface="Arial" panose="020B0604020202020204" pitchFamily="34" charset="0"/>
                                      <a:cs typeface="Times New Roman" panose="02020603050405020304" pitchFamily="18" charset="0"/>
                                    </a:rPr>
                                    <m:t>𝐿</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num>
                                <m:den>
                                  <m:r>
                                    <a:rPr lang="en-US" sz="11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99" name="Text Box 2">
                        <a:extLst>
                          <a:ext uri="{FF2B5EF4-FFF2-40B4-BE49-F238E27FC236}">
                            <a16:creationId xmlns:a16="http://schemas.microsoft.com/office/drawing/2014/main" id="{3356EFB6-CE7B-42E0-A751-A0BAB778FB7C}"/>
                          </a:ext>
                        </a:extLst>
                      </p:cNvPr>
                      <p:cNvSpPr txBox="1">
                        <a:spLocks noRot="1" noChangeAspect="1" noMove="1" noResize="1" noEditPoints="1" noAdjustHandles="1" noChangeArrowheads="1" noChangeShapeType="1" noTextEdit="1"/>
                      </p:cNvSpPr>
                      <p:nvPr/>
                    </p:nvSpPr>
                    <p:spPr bwMode="auto">
                      <a:xfrm>
                        <a:off x="962025" y="1162050"/>
                        <a:ext cx="476884" cy="478789"/>
                      </a:xfrm>
                      <a:prstGeom prst="rect">
                        <a:avLst/>
                      </a:prstGeom>
                      <a:blipFill>
                        <a:blip r:embed="rId4"/>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0" name="Text Box 2">
                        <a:extLst>
                          <a:ext uri="{FF2B5EF4-FFF2-40B4-BE49-F238E27FC236}">
                            <a16:creationId xmlns:a16="http://schemas.microsoft.com/office/drawing/2014/main" id="{EBF1B8BB-B571-4942-9D75-DFE9E849316D}"/>
                          </a:ext>
                        </a:extLst>
                      </p:cNvPr>
                      <p:cNvSpPr txBox="1">
                        <a:spLocks noChangeArrowheads="1"/>
                      </p:cNvSpPr>
                      <p:nvPr/>
                    </p:nvSpPr>
                    <p:spPr bwMode="auto">
                      <a:xfrm>
                        <a:off x="2019300" y="1123950"/>
                        <a:ext cx="476884" cy="47878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f>
                                <m:f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100" i="1">
                                      <a:effectLst/>
                                      <a:latin typeface="Cambria Math" panose="02040503050406030204" pitchFamily="18" charset="0"/>
                                      <a:ea typeface="Arial" panose="020B0604020202020204" pitchFamily="34" charset="0"/>
                                      <a:cs typeface="Times New Roman" panose="02020603050405020304" pitchFamily="18" charset="0"/>
                                    </a:rPr>
                                    <m:t>𝑅</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num>
                                <m:den>
                                  <m:r>
                                    <a:rPr lang="en-US" sz="11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0" name="Text Box 2">
                        <a:extLst>
                          <a:ext uri="{FF2B5EF4-FFF2-40B4-BE49-F238E27FC236}">
                            <a16:creationId xmlns:a16="http://schemas.microsoft.com/office/drawing/2014/main" id="{EBF1B8BB-B571-4942-9D75-DFE9E849316D}"/>
                          </a:ext>
                        </a:extLst>
                      </p:cNvPr>
                      <p:cNvSpPr txBox="1">
                        <a:spLocks noRot="1" noChangeAspect="1" noMove="1" noResize="1" noEditPoints="1" noAdjustHandles="1" noChangeArrowheads="1" noChangeShapeType="1" noTextEdit="1"/>
                      </p:cNvSpPr>
                      <p:nvPr/>
                    </p:nvSpPr>
                    <p:spPr bwMode="auto">
                      <a:xfrm>
                        <a:off x="2019300" y="1123950"/>
                        <a:ext cx="476884" cy="478789"/>
                      </a:xfrm>
                      <a:prstGeom prst="rect">
                        <a:avLst/>
                      </a:prstGeom>
                      <a:blipFill>
                        <a:blip r:embed="rId2"/>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1" name="Text Box 2">
                        <a:extLst>
                          <a:ext uri="{FF2B5EF4-FFF2-40B4-BE49-F238E27FC236}">
                            <a16:creationId xmlns:a16="http://schemas.microsoft.com/office/drawing/2014/main" id="{B11674BA-A66A-4D73-8F7A-69BE0052A0F7}"/>
                          </a:ext>
                        </a:extLst>
                      </p:cNvPr>
                      <p:cNvSpPr txBox="1">
                        <a:spLocks noChangeArrowheads="1"/>
                      </p:cNvSpPr>
                      <p:nvPr/>
                    </p:nvSpPr>
                    <p:spPr bwMode="auto">
                      <a:xfrm>
                        <a:off x="2266950" y="923925"/>
                        <a:ext cx="476884" cy="32829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Arial" panose="020B0604020202020204" pitchFamily="34" charset="0"/>
                                  <a:cs typeface="Times New Roman" panose="02020603050405020304" pitchFamily="18" charset="0"/>
                                </a:rPr>
                                <m:t>𝐺</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1" name="Text Box 2">
                        <a:extLst>
                          <a:ext uri="{FF2B5EF4-FFF2-40B4-BE49-F238E27FC236}">
                            <a16:creationId xmlns:a16="http://schemas.microsoft.com/office/drawing/2014/main" id="{B11674BA-A66A-4D73-8F7A-69BE0052A0F7}"/>
                          </a:ext>
                        </a:extLst>
                      </p:cNvPr>
                      <p:cNvSpPr txBox="1">
                        <a:spLocks noRot="1" noChangeAspect="1" noMove="1" noResize="1" noEditPoints="1" noAdjustHandles="1" noChangeArrowheads="1" noChangeShapeType="1" noTextEdit="1"/>
                      </p:cNvSpPr>
                      <p:nvPr/>
                    </p:nvSpPr>
                    <p:spPr bwMode="auto">
                      <a:xfrm>
                        <a:off x="2266950" y="923925"/>
                        <a:ext cx="476884" cy="328294"/>
                      </a:xfrm>
                      <a:prstGeom prst="rect">
                        <a:avLst/>
                      </a:prstGeom>
                      <a:blipFill>
                        <a:blip r:embed="rId5"/>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2" name="Text Box 2">
                        <a:extLst>
                          <a:ext uri="{FF2B5EF4-FFF2-40B4-BE49-F238E27FC236}">
                            <a16:creationId xmlns:a16="http://schemas.microsoft.com/office/drawing/2014/main" id="{016E88EA-EDA4-4E36-8FC4-C55565F1F5B1}"/>
                          </a:ext>
                        </a:extLst>
                      </p:cNvPr>
                      <p:cNvSpPr txBox="1">
                        <a:spLocks noChangeArrowheads="1"/>
                      </p:cNvSpPr>
                      <p:nvPr/>
                    </p:nvSpPr>
                    <p:spPr bwMode="auto">
                      <a:xfrm>
                        <a:off x="3162300" y="933450"/>
                        <a:ext cx="476884" cy="32829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Arial" panose="020B0604020202020204" pitchFamily="34" charset="0"/>
                                  <a:cs typeface="Times New Roman" panose="02020603050405020304" pitchFamily="18" charset="0"/>
                                </a:rPr>
                                <m:t>𝐶</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2" name="Text Box 2">
                        <a:extLst>
                          <a:ext uri="{FF2B5EF4-FFF2-40B4-BE49-F238E27FC236}">
                            <a16:creationId xmlns:a16="http://schemas.microsoft.com/office/drawing/2014/main" id="{016E88EA-EDA4-4E36-8FC4-C55565F1F5B1}"/>
                          </a:ext>
                        </a:extLst>
                      </p:cNvPr>
                      <p:cNvSpPr txBox="1">
                        <a:spLocks noRot="1" noChangeAspect="1" noMove="1" noResize="1" noEditPoints="1" noAdjustHandles="1" noChangeArrowheads="1" noChangeShapeType="1" noTextEdit="1"/>
                      </p:cNvSpPr>
                      <p:nvPr/>
                    </p:nvSpPr>
                    <p:spPr bwMode="auto">
                      <a:xfrm>
                        <a:off x="3162300" y="933450"/>
                        <a:ext cx="476884" cy="328294"/>
                      </a:xfrm>
                      <a:prstGeom prst="rect">
                        <a:avLst/>
                      </a:prstGeom>
                      <a:blipFill>
                        <a:blip r:embed="rId6"/>
                        <a:stretch>
                          <a:fillRect/>
                        </a:stretch>
                      </a:blipFill>
                      <a:ln w="9525">
                        <a:noFill/>
                        <a:miter lim="800000"/>
                        <a:headEnd/>
                        <a:tailEnd/>
                      </a:ln>
                    </p:spPr>
                    <p:txBody>
                      <a:bodyPr/>
                      <a:lstStyle/>
                      <a:p>
                        <a:r>
                          <a:rPr lang="en-IN">
                            <a:noFill/>
                          </a:rPr>
                          <a:t> </a:t>
                        </a:r>
                      </a:p>
                    </p:txBody>
                  </p:sp>
                </mc:Fallback>
              </mc:AlternateContent>
              <p:grpSp>
                <p:nvGrpSpPr>
                  <p:cNvPr id="103" name="Group 102">
                    <a:extLst>
                      <a:ext uri="{FF2B5EF4-FFF2-40B4-BE49-F238E27FC236}">
                        <a16:creationId xmlns:a16="http://schemas.microsoft.com/office/drawing/2014/main" id="{88635CB2-C673-4997-A22F-8B5C5FDF604A}"/>
                      </a:ext>
                    </a:extLst>
                  </p:cNvPr>
                  <p:cNvGrpSpPr/>
                  <p:nvPr/>
                </p:nvGrpSpPr>
                <p:grpSpPr>
                  <a:xfrm>
                    <a:off x="66675" y="457200"/>
                    <a:ext cx="3648075" cy="1209040"/>
                    <a:chOff x="66675" y="457200"/>
                    <a:chExt cx="3648075" cy="1209040"/>
                  </a:xfrm>
                </p:grpSpPr>
                <p:grpSp>
                  <p:nvGrpSpPr>
                    <p:cNvPr id="104" name="Group 103">
                      <a:extLst>
                        <a:ext uri="{FF2B5EF4-FFF2-40B4-BE49-F238E27FC236}">
                          <a16:creationId xmlns:a16="http://schemas.microsoft.com/office/drawing/2014/main" id="{796731E4-93CD-4DFE-991C-68F6D4F68B8E}"/>
                        </a:ext>
                      </a:extLst>
                    </p:cNvPr>
                    <p:cNvGrpSpPr/>
                    <p:nvPr/>
                  </p:nvGrpSpPr>
                  <p:grpSpPr>
                    <a:xfrm>
                      <a:off x="638175" y="457200"/>
                      <a:ext cx="2587268" cy="1209040"/>
                      <a:chOff x="638175" y="457200"/>
                      <a:chExt cx="2587268" cy="1209040"/>
                    </a:xfrm>
                  </p:grpSpPr>
                  <p:grpSp>
                    <p:nvGrpSpPr>
                      <p:cNvPr id="109" name="Group 108">
                        <a:extLst>
                          <a:ext uri="{FF2B5EF4-FFF2-40B4-BE49-F238E27FC236}">
                            <a16:creationId xmlns:a16="http://schemas.microsoft.com/office/drawing/2014/main" id="{1F7CF191-F32C-49CF-9AB5-75BEDD42FD3A}"/>
                          </a:ext>
                        </a:extLst>
                      </p:cNvPr>
                      <p:cNvGrpSpPr/>
                      <p:nvPr/>
                    </p:nvGrpSpPr>
                    <p:grpSpPr>
                      <a:xfrm>
                        <a:off x="638175" y="457200"/>
                        <a:ext cx="2123439" cy="132715"/>
                        <a:chOff x="638175" y="457200"/>
                        <a:chExt cx="2123996" cy="132715"/>
                      </a:xfrm>
                    </p:grpSpPr>
                    <p:grpSp>
                      <p:nvGrpSpPr>
                        <p:cNvPr id="178" name="Group 177">
                          <a:extLst>
                            <a:ext uri="{FF2B5EF4-FFF2-40B4-BE49-F238E27FC236}">
                              <a16:creationId xmlns:a16="http://schemas.microsoft.com/office/drawing/2014/main" id="{5793C941-FC88-420D-A859-F227C6D62D40}"/>
                            </a:ext>
                          </a:extLst>
                        </p:cNvPr>
                        <p:cNvGrpSpPr/>
                        <p:nvPr/>
                      </p:nvGrpSpPr>
                      <p:grpSpPr>
                        <a:xfrm>
                          <a:off x="638175" y="457200"/>
                          <a:ext cx="1063959" cy="132715"/>
                          <a:chOff x="638175" y="457200"/>
                          <a:chExt cx="1063959" cy="132715"/>
                        </a:xfrm>
                      </p:grpSpPr>
                      <p:cxnSp>
                        <p:nvCxnSpPr>
                          <p:cNvPr id="192" name="Straight Connector 191">
                            <a:extLst>
                              <a:ext uri="{FF2B5EF4-FFF2-40B4-BE49-F238E27FC236}">
                                <a16:creationId xmlns:a16="http://schemas.microsoft.com/office/drawing/2014/main" id="{CE920C1D-A534-41CE-BBB2-481FD4D2FA14}"/>
                              </a:ext>
                            </a:extLst>
                          </p:cNvPr>
                          <p:cNvCxnSpPr/>
                          <p:nvPr/>
                        </p:nvCxnSpPr>
                        <p:spPr>
                          <a:xfrm>
                            <a:off x="638175" y="526715"/>
                            <a:ext cx="3714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2A817F8-A8D3-42A5-B909-E74367AC608C}"/>
                              </a:ext>
                            </a:extLst>
                          </p:cNvPr>
                          <p:cNvCxnSpPr/>
                          <p:nvPr/>
                        </p:nvCxnSpPr>
                        <p:spPr>
                          <a:xfrm>
                            <a:off x="1330659" y="526715"/>
                            <a:ext cx="37147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89D771C8-AB49-4C8B-8A7A-239FEE42D416}"/>
                              </a:ext>
                            </a:extLst>
                          </p:cNvPr>
                          <p:cNvGrpSpPr/>
                          <p:nvPr/>
                        </p:nvGrpSpPr>
                        <p:grpSpPr>
                          <a:xfrm>
                            <a:off x="1007137" y="457200"/>
                            <a:ext cx="325579" cy="132715"/>
                            <a:chOff x="1007137" y="457200"/>
                            <a:chExt cx="559629" cy="132715"/>
                          </a:xfrm>
                        </p:grpSpPr>
                        <p:grpSp>
                          <p:nvGrpSpPr>
                            <p:cNvPr id="195" name="Group 194">
                              <a:extLst>
                                <a:ext uri="{FF2B5EF4-FFF2-40B4-BE49-F238E27FC236}">
                                  <a16:creationId xmlns:a16="http://schemas.microsoft.com/office/drawing/2014/main" id="{3988BE51-A354-43A2-AA22-7085D185A7EC}"/>
                                </a:ext>
                              </a:extLst>
                            </p:cNvPr>
                            <p:cNvGrpSpPr/>
                            <p:nvPr/>
                          </p:nvGrpSpPr>
                          <p:grpSpPr>
                            <a:xfrm>
                              <a:off x="1007137" y="457200"/>
                              <a:ext cx="297609" cy="132715"/>
                              <a:chOff x="1007137" y="457200"/>
                              <a:chExt cx="297609" cy="132715"/>
                            </a:xfrm>
                          </p:grpSpPr>
                          <p:grpSp>
                            <p:nvGrpSpPr>
                              <p:cNvPr id="211" name="Group 210">
                                <a:extLst>
                                  <a:ext uri="{FF2B5EF4-FFF2-40B4-BE49-F238E27FC236}">
                                    <a16:creationId xmlns:a16="http://schemas.microsoft.com/office/drawing/2014/main" id="{E45CF0B2-3C29-4779-86EA-892F3DF76813}"/>
                                  </a:ext>
                                </a:extLst>
                              </p:cNvPr>
                              <p:cNvGrpSpPr/>
                              <p:nvPr/>
                            </p:nvGrpSpPr>
                            <p:grpSpPr>
                              <a:xfrm>
                                <a:off x="1007137" y="457200"/>
                                <a:ext cx="163926" cy="132715"/>
                                <a:chOff x="1007143" y="457200"/>
                                <a:chExt cx="164128" cy="132861"/>
                              </a:xfrm>
                            </p:grpSpPr>
                            <p:grpSp>
                              <p:nvGrpSpPr>
                                <p:cNvPr id="219" name="Group 218">
                                  <a:extLst>
                                    <a:ext uri="{FF2B5EF4-FFF2-40B4-BE49-F238E27FC236}">
                                      <a16:creationId xmlns:a16="http://schemas.microsoft.com/office/drawing/2014/main" id="{7D911C58-A81D-412C-94DC-1A81EEC2F320}"/>
                                    </a:ext>
                                  </a:extLst>
                                </p:cNvPr>
                                <p:cNvGrpSpPr/>
                                <p:nvPr/>
                              </p:nvGrpSpPr>
                              <p:grpSpPr>
                                <a:xfrm>
                                  <a:off x="1007143" y="457200"/>
                                  <a:ext cx="97693" cy="132861"/>
                                  <a:chOff x="1007143" y="457200"/>
                                  <a:chExt cx="97693" cy="132861"/>
                                </a:xfrm>
                              </p:grpSpPr>
                              <p:sp>
                                <p:nvSpPr>
                                  <p:cNvPr id="223" name="Oval 222">
                                    <a:extLst>
                                      <a:ext uri="{FF2B5EF4-FFF2-40B4-BE49-F238E27FC236}">
                                        <a16:creationId xmlns:a16="http://schemas.microsoft.com/office/drawing/2014/main" id="{239400EC-20AD-4924-8226-3657AEE6E4AB}"/>
                                      </a:ext>
                                    </a:extLst>
                                  </p:cNvPr>
                                  <p:cNvSpPr/>
                                  <p:nvPr/>
                                </p:nvSpPr>
                                <p:spPr>
                                  <a:xfrm>
                                    <a:off x="1007143"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24" name="Oval 223">
                                    <a:extLst>
                                      <a:ext uri="{FF2B5EF4-FFF2-40B4-BE49-F238E27FC236}">
                                        <a16:creationId xmlns:a16="http://schemas.microsoft.com/office/drawing/2014/main" id="{94CEA43A-E6D6-44CD-907C-A9EB3CE2AF58}"/>
                                      </a:ext>
                                    </a:extLst>
                                  </p:cNvPr>
                                  <p:cNvSpPr/>
                                  <p:nvPr/>
                                </p:nvSpPr>
                                <p:spPr>
                                  <a:xfrm>
                                    <a:off x="1038405"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220" name="Group 219">
                                  <a:extLst>
                                    <a:ext uri="{FF2B5EF4-FFF2-40B4-BE49-F238E27FC236}">
                                      <a16:creationId xmlns:a16="http://schemas.microsoft.com/office/drawing/2014/main" id="{BCB4E6B2-B8C7-422A-9E4F-732906186480}"/>
                                    </a:ext>
                                  </a:extLst>
                                </p:cNvPr>
                                <p:cNvGrpSpPr/>
                                <p:nvPr/>
                              </p:nvGrpSpPr>
                              <p:grpSpPr>
                                <a:xfrm>
                                  <a:off x="1070897" y="457200"/>
                                  <a:ext cx="100374" cy="132861"/>
                                  <a:chOff x="1070897" y="457200"/>
                                  <a:chExt cx="100374" cy="132861"/>
                                </a:xfrm>
                              </p:grpSpPr>
                              <p:sp>
                                <p:nvSpPr>
                                  <p:cNvPr id="221" name="Oval 220">
                                    <a:extLst>
                                      <a:ext uri="{FF2B5EF4-FFF2-40B4-BE49-F238E27FC236}">
                                        <a16:creationId xmlns:a16="http://schemas.microsoft.com/office/drawing/2014/main" id="{20F2A0F8-17F6-4B04-ACA3-88A400A0E724}"/>
                                      </a:ext>
                                    </a:extLst>
                                  </p:cNvPr>
                                  <p:cNvSpPr/>
                                  <p:nvPr/>
                                </p:nvSpPr>
                                <p:spPr>
                                  <a:xfrm>
                                    <a:off x="1070897"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22" name="Oval 221">
                                    <a:extLst>
                                      <a:ext uri="{FF2B5EF4-FFF2-40B4-BE49-F238E27FC236}">
                                        <a16:creationId xmlns:a16="http://schemas.microsoft.com/office/drawing/2014/main" id="{3F8A25F5-8A86-41C5-B7D6-99FAFC543D51}"/>
                                      </a:ext>
                                    </a:extLst>
                                  </p:cNvPr>
                                  <p:cNvSpPr/>
                                  <p:nvPr/>
                                </p:nvSpPr>
                                <p:spPr>
                                  <a:xfrm>
                                    <a:off x="1104840"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nvGrpSpPr>
                              <p:cNvPr id="212" name="Group 211">
                                <a:extLst>
                                  <a:ext uri="{FF2B5EF4-FFF2-40B4-BE49-F238E27FC236}">
                                    <a16:creationId xmlns:a16="http://schemas.microsoft.com/office/drawing/2014/main" id="{88176FEB-3E47-4889-842F-C429DBF1277A}"/>
                                  </a:ext>
                                </a:extLst>
                              </p:cNvPr>
                              <p:cNvGrpSpPr/>
                              <p:nvPr/>
                            </p:nvGrpSpPr>
                            <p:grpSpPr>
                              <a:xfrm>
                                <a:off x="1140820" y="457200"/>
                                <a:ext cx="163926" cy="132715"/>
                                <a:chOff x="1140827" y="457200"/>
                                <a:chExt cx="164128" cy="132861"/>
                              </a:xfrm>
                            </p:grpSpPr>
                            <p:grpSp>
                              <p:nvGrpSpPr>
                                <p:cNvPr id="213" name="Group 212">
                                  <a:extLst>
                                    <a:ext uri="{FF2B5EF4-FFF2-40B4-BE49-F238E27FC236}">
                                      <a16:creationId xmlns:a16="http://schemas.microsoft.com/office/drawing/2014/main" id="{A5925FF0-92C7-4290-9295-4EB369D4FB37}"/>
                                    </a:ext>
                                  </a:extLst>
                                </p:cNvPr>
                                <p:cNvGrpSpPr/>
                                <p:nvPr/>
                              </p:nvGrpSpPr>
                              <p:grpSpPr>
                                <a:xfrm>
                                  <a:off x="1140827" y="457200"/>
                                  <a:ext cx="97693" cy="132861"/>
                                  <a:chOff x="1140827" y="457200"/>
                                  <a:chExt cx="97693" cy="132861"/>
                                </a:xfrm>
                              </p:grpSpPr>
                              <p:sp>
                                <p:nvSpPr>
                                  <p:cNvPr id="217" name="Oval 216">
                                    <a:extLst>
                                      <a:ext uri="{FF2B5EF4-FFF2-40B4-BE49-F238E27FC236}">
                                        <a16:creationId xmlns:a16="http://schemas.microsoft.com/office/drawing/2014/main" id="{CB416255-4577-4A35-B644-A34806DDB667}"/>
                                      </a:ext>
                                    </a:extLst>
                                  </p:cNvPr>
                                  <p:cNvSpPr/>
                                  <p:nvPr/>
                                </p:nvSpPr>
                                <p:spPr>
                                  <a:xfrm>
                                    <a:off x="1140827"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18" name="Oval 217">
                                    <a:extLst>
                                      <a:ext uri="{FF2B5EF4-FFF2-40B4-BE49-F238E27FC236}">
                                        <a16:creationId xmlns:a16="http://schemas.microsoft.com/office/drawing/2014/main" id="{59193F65-A4B0-4378-BE6B-565A9D18D2C6}"/>
                                      </a:ext>
                                    </a:extLst>
                                  </p:cNvPr>
                                  <p:cNvSpPr/>
                                  <p:nvPr/>
                                </p:nvSpPr>
                                <p:spPr>
                                  <a:xfrm>
                                    <a:off x="1172089"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214" name="Group 213">
                                  <a:extLst>
                                    <a:ext uri="{FF2B5EF4-FFF2-40B4-BE49-F238E27FC236}">
                                      <a16:creationId xmlns:a16="http://schemas.microsoft.com/office/drawing/2014/main" id="{7E8F681F-09DC-4FA5-A8BF-B61D82C76B18}"/>
                                    </a:ext>
                                  </a:extLst>
                                </p:cNvPr>
                                <p:cNvGrpSpPr/>
                                <p:nvPr/>
                              </p:nvGrpSpPr>
                              <p:grpSpPr>
                                <a:xfrm>
                                  <a:off x="1204581" y="457200"/>
                                  <a:ext cx="100374" cy="132861"/>
                                  <a:chOff x="1204581" y="457200"/>
                                  <a:chExt cx="100374" cy="132861"/>
                                </a:xfrm>
                              </p:grpSpPr>
                              <p:sp>
                                <p:nvSpPr>
                                  <p:cNvPr id="215" name="Oval 214">
                                    <a:extLst>
                                      <a:ext uri="{FF2B5EF4-FFF2-40B4-BE49-F238E27FC236}">
                                        <a16:creationId xmlns:a16="http://schemas.microsoft.com/office/drawing/2014/main" id="{1F62F504-4608-4C03-AFF0-E2D37CBE1580}"/>
                                      </a:ext>
                                    </a:extLst>
                                  </p:cNvPr>
                                  <p:cNvSpPr/>
                                  <p:nvPr/>
                                </p:nvSpPr>
                                <p:spPr>
                                  <a:xfrm>
                                    <a:off x="1204581"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16" name="Oval 215">
                                    <a:extLst>
                                      <a:ext uri="{FF2B5EF4-FFF2-40B4-BE49-F238E27FC236}">
                                        <a16:creationId xmlns:a16="http://schemas.microsoft.com/office/drawing/2014/main" id="{3E3653E6-80EF-4779-A19E-48B698460A76}"/>
                                      </a:ext>
                                    </a:extLst>
                                  </p:cNvPr>
                                  <p:cNvSpPr/>
                                  <p:nvPr/>
                                </p:nvSpPr>
                                <p:spPr>
                                  <a:xfrm>
                                    <a:off x="1238524"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grpSp>
                          <p:nvGrpSpPr>
                            <p:cNvPr id="196" name="Group 195">
                              <a:extLst>
                                <a:ext uri="{FF2B5EF4-FFF2-40B4-BE49-F238E27FC236}">
                                  <a16:creationId xmlns:a16="http://schemas.microsoft.com/office/drawing/2014/main" id="{2E877603-0299-4E82-AC10-89D5CA9BE2D3}"/>
                                </a:ext>
                              </a:extLst>
                            </p:cNvPr>
                            <p:cNvGrpSpPr/>
                            <p:nvPr/>
                          </p:nvGrpSpPr>
                          <p:grpSpPr>
                            <a:xfrm>
                              <a:off x="1269156" y="457200"/>
                              <a:ext cx="297610" cy="132715"/>
                              <a:chOff x="1269156" y="457200"/>
                              <a:chExt cx="297610" cy="132715"/>
                            </a:xfrm>
                          </p:grpSpPr>
                          <p:grpSp>
                            <p:nvGrpSpPr>
                              <p:cNvPr id="197" name="Group 196">
                                <a:extLst>
                                  <a:ext uri="{FF2B5EF4-FFF2-40B4-BE49-F238E27FC236}">
                                    <a16:creationId xmlns:a16="http://schemas.microsoft.com/office/drawing/2014/main" id="{856C9F33-EBE5-4A8E-9CE0-BC3B1ABDCFA3}"/>
                                  </a:ext>
                                </a:extLst>
                              </p:cNvPr>
                              <p:cNvGrpSpPr/>
                              <p:nvPr/>
                            </p:nvGrpSpPr>
                            <p:grpSpPr>
                              <a:xfrm>
                                <a:off x="1269156" y="457200"/>
                                <a:ext cx="163926" cy="132715"/>
                                <a:chOff x="1269164" y="457200"/>
                                <a:chExt cx="164128" cy="132861"/>
                              </a:xfrm>
                            </p:grpSpPr>
                            <p:grpSp>
                              <p:nvGrpSpPr>
                                <p:cNvPr id="205" name="Group 204">
                                  <a:extLst>
                                    <a:ext uri="{FF2B5EF4-FFF2-40B4-BE49-F238E27FC236}">
                                      <a16:creationId xmlns:a16="http://schemas.microsoft.com/office/drawing/2014/main" id="{BE6FAF4F-11D2-45DC-954B-D84F5B0530E5}"/>
                                    </a:ext>
                                  </a:extLst>
                                </p:cNvPr>
                                <p:cNvGrpSpPr/>
                                <p:nvPr/>
                              </p:nvGrpSpPr>
                              <p:grpSpPr>
                                <a:xfrm>
                                  <a:off x="1269164" y="457200"/>
                                  <a:ext cx="97693" cy="132861"/>
                                  <a:chOff x="1269164" y="457200"/>
                                  <a:chExt cx="97693" cy="132861"/>
                                </a:xfrm>
                              </p:grpSpPr>
                              <p:sp>
                                <p:nvSpPr>
                                  <p:cNvPr id="209" name="Oval 208">
                                    <a:extLst>
                                      <a:ext uri="{FF2B5EF4-FFF2-40B4-BE49-F238E27FC236}">
                                        <a16:creationId xmlns:a16="http://schemas.microsoft.com/office/drawing/2014/main" id="{769FBADA-EC52-4684-836A-87D2DC46FC9A}"/>
                                      </a:ext>
                                    </a:extLst>
                                  </p:cNvPr>
                                  <p:cNvSpPr/>
                                  <p:nvPr/>
                                </p:nvSpPr>
                                <p:spPr>
                                  <a:xfrm>
                                    <a:off x="1269164"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10" name="Oval 209">
                                    <a:extLst>
                                      <a:ext uri="{FF2B5EF4-FFF2-40B4-BE49-F238E27FC236}">
                                        <a16:creationId xmlns:a16="http://schemas.microsoft.com/office/drawing/2014/main" id="{E4D1A6F3-67D2-4782-95B5-8182A09C46AF}"/>
                                      </a:ext>
                                    </a:extLst>
                                  </p:cNvPr>
                                  <p:cNvSpPr/>
                                  <p:nvPr/>
                                </p:nvSpPr>
                                <p:spPr>
                                  <a:xfrm>
                                    <a:off x="1300426"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206" name="Group 205">
                                  <a:extLst>
                                    <a:ext uri="{FF2B5EF4-FFF2-40B4-BE49-F238E27FC236}">
                                      <a16:creationId xmlns:a16="http://schemas.microsoft.com/office/drawing/2014/main" id="{48A71072-602B-4AC1-8F2C-C8592CC3AF09}"/>
                                    </a:ext>
                                  </a:extLst>
                                </p:cNvPr>
                                <p:cNvGrpSpPr/>
                                <p:nvPr/>
                              </p:nvGrpSpPr>
                              <p:grpSpPr>
                                <a:xfrm>
                                  <a:off x="1332918" y="457200"/>
                                  <a:ext cx="100374" cy="132861"/>
                                  <a:chOff x="1332918" y="457200"/>
                                  <a:chExt cx="100374" cy="132861"/>
                                </a:xfrm>
                              </p:grpSpPr>
                              <p:sp>
                                <p:nvSpPr>
                                  <p:cNvPr id="207" name="Oval 206">
                                    <a:extLst>
                                      <a:ext uri="{FF2B5EF4-FFF2-40B4-BE49-F238E27FC236}">
                                        <a16:creationId xmlns:a16="http://schemas.microsoft.com/office/drawing/2014/main" id="{745F54C3-15A6-4ECB-9B5F-A25FBABA17A1}"/>
                                      </a:ext>
                                    </a:extLst>
                                  </p:cNvPr>
                                  <p:cNvSpPr/>
                                  <p:nvPr/>
                                </p:nvSpPr>
                                <p:spPr>
                                  <a:xfrm>
                                    <a:off x="1332918"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08" name="Oval 207">
                                    <a:extLst>
                                      <a:ext uri="{FF2B5EF4-FFF2-40B4-BE49-F238E27FC236}">
                                        <a16:creationId xmlns:a16="http://schemas.microsoft.com/office/drawing/2014/main" id="{EDCE093B-7769-4FFE-A72E-232447717C7B}"/>
                                      </a:ext>
                                    </a:extLst>
                                  </p:cNvPr>
                                  <p:cNvSpPr/>
                                  <p:nvPr/>
                                </p:nvSpPr>
                                <p:spPr>
                                  <a:xfrm>
                                    <a:off x="1366861"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nvGrpSpPr>
                              <p:cNvPr id="198" name="Group 197">
                                <a:extLst>
                                  <a:ext uri="{FF2B5EF4-FFF2-40B4-BE49-F238E27FC236}">
                                    <a16:creationId xmlns:a16="http://schemas.microsoft.com/office/drawing/2014/main" id="{B2371FDE-75B9-4559-8723-AC497DD252C6}"/>
                                  </a:ext>
                                </a:extLst>
                              </p:cNvPr>
                              <p:cNvGrpSpPr/>
                              <p:nvPr/>
                            </p:nvGrpSpPr>
                            <p:grpSpPr>
                              <a:xfrm>
                                <a:off x="1402840" y="457200"/>
                                <a:ext cx="163926" cy="132715"/>
                                <a:chOff x="1402848" y="457200"/>
                                <a:chExt cx="164128" cy="132861"/>
                              </a:xfrm>
                            </p:grpSpPr>
                            <p:grpSp>
                              <p:nvGrpSpPr>
                                <p:cNvPr id="199" name="Group 198">
                                  <a:extLst>
                                    <a:ext uri="{FF2B5EF4-FFF2-40B4-BE49-F238E27FC236}">
                                      <a16:creationId xmlns:a16="http://schemas.microsoft.com/office/drawing/2014/main" id="{48C98558-B44E-4E2A-81D3-5353427C4720}"/>
                                    </a:ext>
                                  </a:extLst>
                                </p:cNvPr>
                                <p:cNvGrpSpPr/>
                                <p:nvPr/>
                              </p:nvGrpSpPr>
                              <p:grpSpPr>
                                <a:xfrm>
                                  <a:off x="1402848" y="457200"/>
                                  <a:ext cx="97693" cy="132861"/>
                                  <a:chOff x="1402848" y="457200"/>
                                  <a:chExt cx="97693" cy="132861"/>
                                </a:xfrm>
                              </p:grpSpPr>
                              <p:sp>
                                <p:nvSpPr>
                                  <p:cNvPr id="203" name="Oval 202">
                                    <a:extLst>
                                      <a:ext uri="{FF2B5EF4-FFF2-40B4-BE49-F238E27FC236}">
                                        <a16:creationId xmlns:a16="http://schemas.microsoft.com/office/drawing/2014/main" id="{726B9391-6A18-47FA-86E4-356AB4FF7D15}"/>
                                      </a:ext>
                                    </a:extLst>
                                  </p:cNvPr>
                                  <p:cNvSpPr/>
                                  <p:nvPr/>
                                </p:nvSpPr>
                                <p:spPr>
                                  <a:xfrm>
                                    <a:off x="1402848"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04" name="Oval 203">
                                    <a:extLst>
                                      <a:ext uri="{FF2B5EF4-FFF2-40B4-BE49-F238E27FC236}">
                                        <a16:creationId xmlns:a16="http://schemas.microsoft.com/office/drawing/2014/main" id="{7CDE44F3-ACF3-40F7-957D-B34E29E6268A}"/>
                                      </a:ext>
                                    </a:extLst>
                                  </p:cNvPr>
                                  <p:cNvSpPr/>
                                  <p:nvPr/>
                                </p:nvSpPr>
                                <p:spPr>
                                  <a:xfrm>
                                    <a:off x="1434110"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200" name="Group 199">
                                  <a:extLst>
                                    <a:ext uri="{FF2B5EF4-FFF2-40B4-BE49-F238E27FC236}">
                                      <a16:creationId xmlns:a16="http://schemas.microsoft.com/office/drawing/2014/main" id="{789D0411-C187-4C22-B0B8-C4FEAC100EC0}"/>
                                    </a:ext>
                                  </a:extLst>
                                </p:cNvPr>
                                <p:cNvGrpSpPr/>
                                <p:nvPr/>
                              </p:nvGrpSpPr>
                              <p:grpSpPr>
                                <a:xfrm>
                                  <a:off x="1466602" y="457200"/>
                                  <a:ext cx="100374" cy="132861"/>
                                  <a:chOff x="1466602" y="457200"/>
                                  <a:chExt cx="100374" cy="132861"/>
                                </a:xfrm>
                              </p:grpSpPr>
                              <p:sp>
                                <p:nvSpPr>
                                  <p:cNvPr id="201" name="Oval 200">
                                    <a:extLst>
                                      <a:ext uri="{FF2B5EF4-FFF2-40B4-BE49-F238E27FC236}">
                                        <a16:creationId xmlns:a16="http://schemas.microsoft.com/office/drawing/2014/main" id="{8DBD9919-52B5-4770-A853-3F401E3B8C11}"/>
                                      </a:ext>
                                    </a:extLst>
                                  </p:cNvPr>
                                  <p:cNvSpPr/>
                                  <p:nvPr/>
                                </p:nvSpPr>
                                <p:spPr>
                                  <a:xfrm>
                                    <a:off x="1466602"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02" name="Oval 201">
                                    <a:extLst>
                                      <a:ext uri="{FF2B5EF4-FFF2-40B4-BE49-F238E27FC236}">
                                        <a16:creationId xmlns:a16="http://schemas.microsoft.com/office/drawing/2014/main" id="{9A434EF5-B2AE-469F-BB8F-34222B636638}"/>
                                      </a:ext>
                                    </a:extLst>
                                  </p:cNvPr>
                                  <p:cNvSpPr/>
                                  <p:nvPr/>
                                </p:nvSpPr>
                                <p:spPr>
                                  <a:xfrm>
                                    <a:off x="1500545" y="4572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grpSp>
                    </p:grpSp>
                    <p:grpSp>
                      <p:nvGrpSpPr>
                        <p:cNvPr id="179" name="Group 178">
                          <a:extLst>
                            <a:ext uri="{FF2B5EF4-FFF2-40B4-BE49-F238E27FC236}">
                              <a16:creationId xmlns:a16="http://schemas.microsoft.com/office/drawing/2014/main" id="{D9DA0A16-018B-40FD-A66F-5A6F1FCD15B2}"/>
                            </a:ext>
                          </a:extLst>
                        </p:cNvPr>
                        <p:cNvGrpSpPr/>
                        <p:nvPr/>
                      </p:nvGrpSpPr>
                      <p:grpSpPr>
                        <a:xfrm>
                          <a:off x="1695450" y="457200"/>
                          <a:ext cx="1066721" cy="128873"/>
                          <a:chOff x="1695450" y="457200"/>
                          <a:chExt cx="1066721" cy="128873"/>
                        </a:xfrm>
                      </p:grpSpPr>
                      <p:cxnSp>
                        <p:nvCxnSpPr>
                          <p:cNvPr id="180" name="Straight Connector 179">
                            <a:extLst>
                              <a:ext uri="{FF2B5EF4-FFF2-40B4-BE49-F238E27FC236}">
                                <a16:creationId xmlns:a16="http://schemas.microsoft.com/office/drawing/2014/main" id="{BA3F2F54-353C-4BC4-814F-A1240763EA98}"/>
                              </a:ext>
                            </a:extLst>
                          </p:cNvPr>
                          <p:cNvCxnSpPr/>
                          <p:nvPr/>
                        </p:nvCxnSpPr>
                        <p:spPr>
                          <a:xfrm>
                            <a:off x="1695450" y="526782"/>
                            <a:ext cx="371475"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543C419A-D27B-4F4E-8A0B-E438C04234D2}"/>
                              </a:ext>
                            </a:extLst>
                          </p:cNvPr>
                          <p:cNvCxnSpPr/>
                          <p:nvPr/>
                        </p:nvCxnSpPr>
                        <p:spPr>
                          <a:xfrm>
                            <a:off x="2390696" y="526782"/>
                            <a:ext cx="371475"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BA715B6-3EF6-44A0-B3CA-99BCF268B3D1}"/>
                              </a:ext>
                            </a:extLst>
                          </p:cNvPr>
                          <p:cNvGrpSpPr/>
                          <p:nvPr/>
                        </p:nvGrpSpPr>
                        <p:grpSpPr>
                          <a:xfrm>
                            <a:off x="2069529" y="457200"/>
                            <a:ext cx="321174" cy="128873"/>
                            <a:chOff x="2069523" y="457200"/>
                            <a:chExt cx="373644" cy="128873"/>
                          </a:xfrm>
                        </p:grpSpPr>
                        <p:cxnSp>
                          <p:nvCxnSpPr>
                            <p:cNvPr id="183" name="Straight Connector 182">
                              <a:extLst>
                                <a:ext uri="{FF2B5EF4-FFF2-40B4-BE49-F238E27FC236}">
                                  <a16:creationId xmlns:a16="http://schemas.microsoft.com/office/drawing/2014/main" id="{B81425F4-096C-4312-9DD9-794440139FAC}"/>
                                </a:ext>
                              </a:extLst>
                            </p:cNvPr>
                            <p:cNvCxnSpPr/>
                            <p:nvPr/>
                          </p:nvCxnSpPr>
                          <p:spPr>
                            <a:xfrm>
                              <a:off x="2375582" y="4572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F4C6F62F-F87C-4953-A773-2465E5648723}"/>
                                </a:ext>
                              </a:extLst>
                            </p:cNvPr>
                            <p:cNvCxnSpPr/>
                            <p:nvPr/>
                          </p:nvCxnSpPr>
                          <p:spPr>
                            <a:xfrm flipV="1">
                              <a:off x="2069523" y="457200"/>
                              <a:ext cx="27940" cy="6540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5ECE1414-5FFE-41BB-80F8-9CA752953699}"/>
                                </a:ext>
                              </a:extLst>
                            </p:cNvPr>
                            <p:cNvCxnSpPr/>
                            <p:nvPr/>
                          </p:nvCxnSpPr>
                          <p:spPr>
                            <a:xfrm>
                              <a:off x="2095972" y="4572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D35258F-65A2-4722-9CFF-D27FC8746A81}"/>
                                </a:ext>
                              </a:extLst>
                            </p:cNvPr>
                            <p:cNvCxnSpPr/>
                            <p:nvPr/>
                          </p:nvCxnSpPr>
                          <p:spPr>
                            <a:xfrm flipV="1">
                              <a:off x="2141314" y="460978"/>
                              <a:ext cx="45720" cy="1250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11F4B78A-2A86-4AAF-9137-9D2F6CB225E4}"/>
                                </a:ext>
                              </a:extLst>
                            </p:cNvPr>
                            <p:cNvCxnSpPr/>
                            <p:nvPr/>
                          </p:nvCxnSpPr>
                          <p:spPr>
                            <a:xfrm>
                              <a:off x="2190435" y="4572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1ED4408-F1CC-40F2-8940-FB5EE704CE1B}"/>
                                </a:ext>
                              </a:extLst>
                            </p:cNvPr>
                            <p:cNvCxnSpPr/>
                            <p:nvPr/>
                          </p:nvCxnSpPr>
                          <p:spPr>
                            <a:xfrm flipV="1">
                              <a:off x="2235777" y="460978"/>
                              <a:ext cx="45720" cy="1250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445B5C3F-872A-4139-B69F-2E98CA10E748}"/>
                                </a:ext>
                              </a:extLst>
                            </p:cNvPr>
                            <p:cNvCxnSpPr/>
                            <p:nvPr/>
                          </p:nvCxnSpPr>
                          <p:spPr>
                            <a:xfrm>
                              <a:off x="2281119" y="4572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1F634C2-EAD1-4BC2-9973-F76F15E79E5D}"/>
                                </a:ext>
                              </a:extLst>
                            </p:cNvPr>
                            <p:cNvCxnSpPr/>
                            <p:nvPr/>
                          </p:nvCxnSpPr>
                          <p:spPr>
                            <a:xfrm flipV="1">
                              <a:off x="2330240" y="457200"/>
                              <a:ext cx="4572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554DDAC-CDE1-43F6-AEB1-1A38F380059D}"/>
                                </a:ext>
                              </a:extLst>
                            </p:cNvPr>
                            <p:cNvCxnSpPr/>
                            <p:nvPr/>
                          </p:nvCxnSpPr>
                          <p:spPr>
                            <a:xfrm flipV="1">
                              <a:off x="2420924" y="525213"/>
                              <a:ext cx="22243" cy="6086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110" name="Group 109">
                        <a:extLst>
                          <a:ext uri="{FF2B5EF4-FFF2-40B4-BE49-F238E27FC236}">
                            <a16:creationId xmlns:a16="http://schemas.microsoft.com/office/drawing/2014/main" id="{47664EBE-196C-473E-9715-1C84C77F5D7C}"/>
                          </a:ext>
                        </a:extLst>
                      </p:cNvPr>
                      <p:cNvGrpSpPr/>
                      <p:nvPr/>
                    </p:nvGrpSpPr>
                    <p:grpSpPr>
                      <a:xfrm rot="5400000">
                        <a:off x="2228854" y="990604"/>
                        <a:ext cx="1066721" cy="128873"/>
                        <a:chOff x="2228850" y="990600"/>
                        <a:chExt cx="1066721" cy="128873"/>
                      </a:xfrm>
                    </p:grpSpPr>
                    <p:cxnSp>
                      <p:nvCxnSpPr>
                        <p:cNvPr id="166" name="Straight Connector 165">
                          <a:extLst>
                            <a:ext uri="{FF2B5EF4-FFF2-40B4-BE49-F238E27FC236}">
                              <a16:creationId xmlns:a16="http://schemas.microsoft.com/office/drawing/2014/main" id="{D4FF816B-33AD-4BEB-8A99-40A3320466D7}"/>
                            </a:ext>
                          </a:extLst>
                        </p:cNvPr>
                        <p:cNvCxnSpPr/>
                        <p:nvPr/>
                      </p:nvCxnSpPr>
                      <p:spPr>
                        <a:xfrm>
                          <a:off x="2228850" y="1054834"/>
                          <a:ext cx="371475"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31F3B20-1322-4B02-A981-7A5532643A74}"/>
                            </a:ext>
                          </a:extLst>
                        </p:cNvPr>
                        <p:cNvCxnSpPr/>
                        <p:nvPr/>
                      </p:nvCxnSpPr>
                      <p:spPr>
                        <a:xfrm>
                          <a:off x="2924096" y="1054834"/>
                          <a:ext cx="371475"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B503A58E-F7BD-4BB8-820C-78CCFA5E9C55}"/>
                            </a:ext>
                          </a:extLst>
                        </p:cNvPr>
                        <p:cNvGrpSpPr/>
                        <p:nvPr/>
                      </p:nvGrpSpPr>
                      <p:grpSpPr>
                        <a:xfrm>
                          <a:off x="2602929" y="990600"/>
                          <a:ext cx="321174" cy="128873"/>
                          <a:chOff x="2602923" y="990600"/>
                          <a:chExt cx="373644" cy="128873"/>
                        </a:xfrm>
                      </p:grpSpPr>
                      <p:cxnSp>
                        <p:nvCxnSpPr>
                          <p:cNvPr id="169" name="Straight Connector 168">
                            <a:extLst>
                              <a:ext uri="{FF2B5EF4-FFF2-40B4-BE49-F238E27FC236}">
                                <a16:creationId xmlns:a16="http://schemas.microsoft.com/office/drawing/2014/main" id="{6D2223E6-4A3D-4778-ACAF-18E877B485D1}"/>
                              </a:ext>
                            </a:extLst>
                          </p:cNvPr>
                          <p:cNvCxnSpPr/>
                          <p:nvPr/>
                        </p:nvCxnSpPr>
                        <p:spPr>
                          <a:xfrm>
                            <a:off x="2908982" y="9906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776DA7F-A4B8-427F-9FE3-ADA1A747CD1C}"/>
                              </a:ext>
                            </a:extLst>
                          </p:cNvPr>
                          <p:cNvCxnSpPr/>
                          <p:nvPr/>
                        </p:nvCxnSpPr>
                        <p:spPr>
                          <a:xfrm flipV="1">
                            <a:off x="2602923" y="990600"/>
                            <a:ext cx="27940" cy="6540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3B2F0C7F-5A4A-457D-8DE6-3755273FEF2C}"/>
                              </a:ext>
                            </a:extLst>
                          </p:cNvPr>
                          <p:cNvCxnSpPr/>
                          <p:nvPr/>
                        </p:nvCxnSpPr>
                        <p:spPr>
                          <a:xfrm>
                            <a:off x="2629372" y="9906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47D2C7D6-067D-4670-88A2-A2D183454AF9}"/>
                              </a:ext>
                            </a:extLst>
                          </p:cNvPr>
                          <p:cNvCxnSpPr/>
                          <p:nvPr/>
                        </p:nvCxnSpPr>
                        <p:spPr>
                          <a:xfrm flipV="1">
                            <a:off x="2674714" y="994378"/>
                            <a:ext cx="45720" cy="1250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1E95166-9B36-47CB-8FD9-D2B103F135A6}"/>
                              </a:ext>
                            </a:extLst>
                          </p:cNvPr>
                          <p:cNvCxnSpPr/>
                          <p:nvPr/>
                        </p:nvCxnSpPr>
                        <p:spPr>
                          <a:xfrm>
                            <a:off x="2723835" y="9906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6EB7FE0-0A52-4A73-89C7-E6B23CEA6E98}"/>
                              </a:ext>
                            </a:extLst>
                          </p:cNvPr>
                          <p:cNvCxnSpPr/>
                          <p:nvPr/>
                        </p:nvCxnSpPr>
                        <p:spPr>
                          <a:xfrm flipV="1">
                            <a:off x="2769177" y="994378"/>
                            <a:ext cx="45720" cy="1250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62EF4F3-BDD8-449B-91B4-066148F80C5F}"/>
                              </a:ext>
                            </a:extLst>
                          </p:cNvPr>
                          <p:cNvCxnSpPr/>
                          <p:nvPr/>
                        </p:nvCxnSpPr>
                        <p:spPr>
                          <a:xfrm>
                            <a:off x="2814519" y="9906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2310C68-C03E-4BF9-8D24-8FC445B35911}"/>
                              </a:ext>
                            </a:extLst>
                          </p:cNvPr>
                          <p:cNvCxnSpPr/>
                          <p:nvPr/>
                        </p:nvCxnSpPr>
                        <p:spPr>
                          <a:xfrm flipV="1">
                            <a:off x="2863640" y="990600"/>
                            <a:ext cx="4572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2EBDECAB-89AA-4D0F-B206-2A6965F5BA55}"/>
                              </a:ext>
                            </a:extLst>
                          </p:cNvPr>
                          <p:cNvCxnSpPr/>
                          <p:nvPr/>
                        </p:nvCxnSpPr>
                        <p:spPr>
                          <a:xfrm flipV="1">
                            <a:off x="2954324" y="1058613"/>
                            <a:ext cx="22243" cy="6086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1" name="Group 110">
                        <a:extLst>
                          <a:ext uri="{FF2B5EF4-FFF2-40B4-BE49-F238E27FC236}">
                            <a16:creationId xmlns:a16="http://schemas.microsoft.com/office/drawing/2014/main" id="{0DCDF08C-3B6A-4E99-A3F0-1B02A0BF273D}"/>
                          </a:ext>
                        </a:extLst>
                      </p:cNvPr>
                      <p:cNvGrpSpPr/>
                      <p:nvPr/>
                    </p:nvGrpSpPr>
                    <p:grpSpPr>
                      <a:xfrm>
                        <a:off x="638175" y="1533525"/>
                        <a:ext cx="2123996" cy="132715"/>
                        <a:chOff x="638175" y="1533525"/>
                        <a:chExt cx="2123996" cy="132715"/>
                      </a:xfrm>
                    </p:grpSpPr>
                    <p:grpSp>
                      <p:nvGrpSpPr>
                        <p:cNvPr id="119" name="Group 118">
                          <a:extLst>
                            <a:ext uri="{FF2B5EF4-FFF2-40B4-BE49-F238E27FC236}">
                              <a16:creationId xmlns:a16="http://schemas.microsoft.com/office/drawing/2014/main" id="{7654117D-08FE-464F-BF50-89E185D5F4FE}"/>
                            </a:ext>
                          </a:extLst>
                        </p:cNvPr>
                        <p:cNvGrpSpPr/>
                        <p:nvPr/>
                      </p:nvGrpSpPr>
                      <p:grpSpPr>
                        <a:xfrm>
                          <a:off x="638175" y="1533525"/>
                          <a:ext cx="1063959" cy="132715"/>
                          <a:chOff x="638175" y="1533525"/>
                          <a:chExt cx="1063959" cy="132715"/>
                        </a:xfrm>
                      </p:grpSpPr>
                      <p:cxnSp>
                        <p:nvCxnSpPr>
                          <p:cNvPr id="133" name="Straight Connector 132">
                            <a:extLst>
                              <a:ext uri="{FF2B5EF4-FFF2-40B4-BE49-F238E27FC236}">
                                <a16:creationId xmlns:a16="http://schemas.microsoft.com/office/drawing/2014/main" id="{65D734C6-DE68-4AC9-A7BD-318AB63DEAA8}"/>
                              </a:ext>
                            </a:extLst>
                          </p:cNvPr>
                          <p:cNvCxnSpPr/>
                          <p:nvPr/>
                        </p:nvCxnSpPr>
                        <p:spPr>
                          <a:xfrm>
                            <a:off x="638175" y="1603040"/>
                            <a:ext cx="3714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9E7CBF8-3631-4998-BABE-9E33BDCDD3F9}"/>
                              </a:ext>
                            </a:extLst>
                          </p:cNvPr>
                          <p:cNvCxnSpPr/>
                          <p:nvPr/>
                        </p:nvCxnSpPr>
                        <p:spPr>
                          <a:xfrm>
                            <a:off x="1330659" y="1599865"/>
                            <a:ext cx="37147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57DC82F3-AE22-42A0-B401-B1604FE45319}"/>
                              </a:ext>
                            </a:extLst>
                          </p:cNvPr>
                          <p:cNvGrpSpPr/>
                          <p:nvPr/>
                        </p:nvGrpSpPr>
                        <p:grpSpPr>
                          <a:xfrm>
                            <a:off x="1007137" y="1533525"/>
                            <a:ext cx="325579" cy="132715"/>
                            <a:chOff x="1007137" y="1533525"/>
                            <a:chExt cx="559629" cy="132715"/>
                          </a:xfrm>
                        </p:grpSpPr>
                        <p:grpSp>
                          <p:nvGrpSpPr>
                            <p:cNvPr id="136" name="Group 135">
                              <a:extLst>
                                <a:ext uri="{FF2B5EF4-FFF2-40B4-BE49-F238E27FC236}">
                                  <a16:creationId xmlns:a16="http://schemas.microsoft.com/office/drawing/2014/main" id="{7AF6BF36-2708-4154-A1B5-CCB6E84169AA}"/>
                                </a:ext>
                              </a:extLst>
                            </p:cNvPr>
                            <p:cNvGrpSpPr/>
                            <p:nvPr/>
                          </p:nvGrpSpPr>
                          <p:grpSpPr>
                            <a:xfrm>
                              <a:off x="1007137" y="1533525"/>
                              <a:ext cx="297609" cy="132715"/>
                              <a:chOff x="1007137" y="1533525"/>
                              <a:chExt cx="297609" cy="132715"/>
                            </a:xfrm>
                          </p:grpSpPr>
                          <p:grpSp>
                            <p:nvGrpSpPr>
                              <p:cNvPr id="152" name="Group 151">
                                <a:extLst>
                                  <a:ext uri="{FF2B5EF4-FFF2-40B4-BE49-F238E27FC236}">
                                    <a16:creationId xmlns:a16="http://schemas.microsoft.com/office/drawing/2014/main" id="{1FA2BF18-4514-477C-A65E-F1745A5DC2DD}"/>
                                  </a:ext>
                                </a:extLst>
                              </p:cNvPr>
                              <p:cNvGrpSpPr/>
                              <p:nvPr/>
                            </p:nvGrpSpPr>
                            <p:grpSpPr>
                              <a:xfrm>
                                <a:off x="1007137" y="1533525"/>
                                <a:ext cx="163926" cy="132715"/>
                                <a:chOff x="1007143" y="1533525"/>
                                <a:chExt cx="164128" cy="132861"/>
                              </a:xfrm>
                            </p:grpSpPr>
                            <p:grpSp>
                              <p:nvGrpSpPr>
                                <p:cNvPr id="160" name="Group 159">
                                  <a:extLst>
                                    <a:ext uri="{FF2B5EF4-FFF2-40B4-BE49-F238E27FC236}">
                                      <a16:creationId xmlns:a16="http://schemas.microsoft.com/office/drawing/2014/main" id="{41656A7C-3CFF-4BDD-B29C-8CA67758C1B9}"/>
                                    </a:ext>
                                  </a:extLst>
                                </p:cNvPr>
                                <p:cNvGrpSpPr/>
                                <p:nvPr/>
                              </p:nvGrpSpPr>
                              <p:grpSpPr>
                                <a:xfrm>
                                  <a:off x="1007143" y="1533525"/>
                                  <a:ext cx="97693" cy="132861"/>
                                  <a:chOff x="1007143" y="1533525"/>
                                  <a:chExt cx="97693" cy="132861"/>
                                </a:xfrm>
                              </p:grpSpPr>
                              <p:sp>
                                <p:nvSpPr>
                                  <p:cNvPr id="164" name="Oval 163">
                                    <a:extLst>
                                      <a:ext uri="{FF2B5EF4-FFF2-40B4-BE49-F238E27FC236}">
                                        <a16:creationId xmlns:a16="http://schemas.microsoft.com/office/drawing/2014/main" id="{38D0CA0C-1C7E-42D9-96B6-797CE1155547}"/>
                                      </a:ext>
                                    </a:extLst>
                                  </p:cNvPr>
                                  <p:cNvSpPr/>
                                  <p:nvPr/>
                                </p:nvSpPr>
                                <p:spPr>
                                  <a:xfrm>
                                    <a:off x="1007143"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65" name="Oval 164">
                                    <a:extLst>
                                      <a:ext uri="{FF2B5EF4-FFF2-40B4-BE49-F238E27FC236}">
                                        <a16:creationId xmlns:a16="http://schemas.microsoft.com/office/drawing/2014/main" id="{617657A5-711E-4DDC-82B7-970D5EAFC132}"/>
                                      </a:ext>
                                    </a:extLst>
                                  </p:cNvPr>
                                  <p:cNvSpPr/>
                                  <p:nvPr/>
                                </p:nvSpPr>
                                <p:spPr>
                                  <a:xfrm>
                                    <a:off x="1038405"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161" name="Group 160">
                                  <a:extLst>
                                    <a:ext uri="{FF2B5EF4-FFF2-40B4-BE49-F238E27FC236}">
                                      <a16:creationId xmlns:a16="http://schemas.microsoft.com/office/drawing/2014/main" id="{767F12EA-243B-42FC-A217-FE865AC90F0E}"/>
                                    </a:ext>
                                  </a:extLst>
                                </p:cNvPr>
                                <p:cNvGrpSpPr/>
                                <p:nvPr/>
                              </p:nvGrpSpPr>
                              <p:grpSpPr>
                                <a:xfrm>
                                  <a:off x="1070897" y="1533525"/>
                                  <a:ext cx="100374" cy="132861"/>
                                  <a:chOff x="1070897" y="1533525"/>
                                  <a:chExt cx="100374" cy="132861"/>
                                </a:xfrm>
                              </p:grpSpPr>
                              <p:sp>
                                <p:nvSpPr>
                                  <p:cNvPr id="162" name="Oval 161">
                                    <a:extLst>
                                      <a:ext uri="{FF2B5EF4-FFF2-40B4-BE49-F238E27FC236}">
                                        <a16:creationId xmlns:a16="http://schemas.microsoft.com/office/drawing/2014/main" id="{8E7C5D30-4A7C-4ABC-8847-42A8DBF474A5}"/>
                                      </a:ext>
                                    </a:extLst>
                                  </p:cNvPr>
                                  <p:cNvSpPr/>
                                  <p:nvPr/>
                                </p:nvSpPr>
                                <p:spPr>
                                  <a:xfrm>
                                    <a:off x="1070897"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63" name="Oval 162">
                                    <a:extLst>
                                      <a:ext uri="{FF2B5EF4-FFF2-40B4-BE49-F238E27FC236}">
                                        <a16:creationId xmlns:a16="http://schemas.microsoft.com/office/drawing/2014/main" id="{008AFC03-6585-40BC-A82F-90F9F432EFB2}"/>
                                      </a:ext>
                                    </a:extLst>
                                  </p:cNvPr>
                                  <p:cNvSpPr/>
                                  <p:nvPr/>
                                </p:nvSpPr>
                                <p:spPr>
                                  <a:xfrm>
                                    <a:off x="1104840"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nvGrpSpPr>
                              <p:cNvPr id="153" name="Group 152">
                                <a:extLst>
                                  <a:ext uri="{FF2B5EF4-FFF2-40B4-BE49-F238E27FC236}">
                                    <a16:creationId xmlns:a16="http://schemas.microsoft.com/office/drawing/2014/main" id="{32ECA6EE-CA4B-4AAB-AAD9-3E9B56BB404C}"/>
                                  </a:ext>
                                </a:extLst>
                              </p:cNvPr>
                              <p:cNvGrpSpPr/>
                              <p:nvPr/>
                            </p:nvGrpSpPr>
                            <p:grpSpPr>
                              <a:xfrm>
                                <a:off x="1140820" y="1533525"/>
                                <a:ext cx="163926" cy="132715"/>
                                <a:chOff x="1140827" y="1533525"/>
                                <a:chExt cx="164128" cy="132861"/>
                              </a:xfrm>
                            </p:grpSpPr>
                            <p:grpSp>
                              <p:nvGrpSpPr>
                                <p:cNvPr id="154" name="Group 153">
                                  <a:extLst>
                                    <a:ext uri="{FF2B5EF4-FFF2-40B4-BE49-F238E27FC236}">
                                      <a16:creationId xmlns:a16="http://schemas.microsoft.com/office/drawing/2014/main" id="{F2E56388-A483-48A0-A0FD-16C0039792F5}"/>
                                    </a:ext>
                                  </a:extLst>
                                </p:cNvPr>
                                <p:cNvGrpSpPr/>
                                <p:nvPr/>
                              </p:nvGrpSpPr>
                              <p:grpSpPr>
                                <a:xfrm>
                                  <a:off x="1140827" y="1533525"/>
                                  <a:ext cx="97693" cy="132861"/>
                                  <a:chOff x="1140827" y="1533525"/>
                                  <a:chExt cx="97693" cy="132861"/>
                                </a:xfrm>
                              </p:grpSpPr>
                              <p:sp>
                                <p:nvSpPr>
                                  <p:cNvPr id="158" name="Oval 157">
                                    <a:extLst>
                                      <a:ext uri="{FF2B5EF4-FFF2-40B4-BE49-F238E27FC236}">
                                        <a16:creationId xmlns:a16="http://schemas.microsoft.com/office/drawing/2014/main" id="{3D98B9FA-AC4B-46BC-A2AC-6186EEE56471}"/>
                                      </a:ext>
                                    </a:extLst>
                                  </p:cNvPr>
                                  <p:cNvSpPr/>
                                  <p:nvPr/>
                                </p:nvSpPr>
                                <p:spPr>
                                  <a:xfrm>
                                    <a:off x="1140827"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59" name="Oval 158">
                                    <a:extLst>
                                      <a:ext uri="{FF2B5EF4-FFF2-40B4-BE49-F238E27FC236}">
                                        <a16:creationId xmlns:a16="http://schemas.microsoft.com/office/drawing/2014/main" id="{67D93380-2E1C-4536-BFF0-D0F92EEA6E79}"/>
                                      </a:ext>
                                    </a:extLst>
                                  </p:cNvPr>
                                  <p:cNvSpPr/>
                                  <p:nvPr/>
                                </p:nvSpPr>
                                <p:spPr>
                                  <a:xfrm>
                                    <a:off x="1172089"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155" name="Group 154">
                                  <a:extLst>
                                    <a:ext uri="{FF2B5EF4-FFF2-40B4-BE49-F238E27FC236}">
                                      <a16:creationId xmlns:a16="http://schemas.microsoft.com/office/drawing/2014/main" id="{C79D3837-3D2D-4D7D-93E9-D9DA13AB48F5}"/>
                                    </a:ext>
                                  </a:extLst>
                                </p:cNvPr>
                                <p:cNvGrpSpPr/>
                                <p:nvPr/>
                              </p:nvGrpSpPr>
                              <p:grpSpPr>
                                <a:xfrm>
                                  <a:off x="1204581" y="1533525"/>
                                  <a:ext cx="100374" cy="132861"/>
                                  <a:chOff x="1204581" y="1533525"/>
                                  <a:chExt cx="100374" cy="132861"/>
                                </a:xfrm>
                              </p:grpSpPr>
                              <p:sp>
                                <p:nvSpPr>
                                  <p:cNvPr id="156" name="Oval 155">
                                    <a:extLst>
                                      <a:ext uri="{FF2B5EF4-FFF2-40B4-BE49-F238E27FC236}">
                                        <a16:creationId xmlns:a16="http://schemas.microsoft.com/office/drawing/2014/main" id="{CD57FB1A-233D-45A4-A3BD-A6A941F945BB}"/>
                                      </a:ext>
                                    </a:extLst>
                                  </p:cNvPr>
                                  <p:cNvSpPr/>
                                  <p:nvPr/>
                                </p:nvSpPr>
                                <p:spPr>
                                  <a:xfrm>
                                    <a:off x="1204581"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57" name="Oval 156">
                                    <a:extLst>
                                      <a:ext uri="{FF2B5EF4-FFF2-40B4-BE49-F238E27FC236}">
                                        <a16:creationId xmlns:a16="http://schemas.microsoft.com/office/drawing/2014/main" id="{1D8DCBA3-F4E2-45D5-8611-886016DD7C34}"/>
                                      </a:ext>
                                    </a:extLst>
                                  </p:cNvPr>
                                  <p:cNvSpPr/>
                                  <p:nvPr/>
                                </p:nvSpPr>
                                <p:spPr>
                                  <a:xfrm>
                                    <a:off x="1238524"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grpSp>
                          <p:nvGrpSpPr>
                            <p:cNvPr id="137" name="Group 136">
                              <a:extLst>
                                <a:ext uri="{FF2B5EF4-FFF2-40B4-BE49-F238E27FC236}">
                                  <a16:creationId xmlns:a16="http://schemas.microsoft.com/office/drawing/2014/main" id="{D44E2178-DB4E-4201-B5CD-3987F4DFED49}"/>
                                </a:ext>
                              </a:extLst>
                            </p:cNvPr>
                            <p:cNvGrpSpPr/>
                            <p:nvPr/>
                          </p:nvGrpSpPr>
                          <p:grpSpPr>
                            <a:xfrm>
                              <a:off x="1269156" y="1533525"/>
                              <a:ext cx="297610" cy="132715"/>
                              <a:chOff x="1269156" y="1533525"/>
                              <a:chExt cx="297610" cy="132715"/>
                            </a:xfrm>
                          </p:grpSpPr>
                          <p:grpSp>
                            <p:nvGrpSpPr>
                              <p:cNvPr id="138" name="Group 137">
                                <a:extLst>
                                  <a:ext uri="{FF2B5EF4-FFF2-40B4-BE49-F238E27FC236}">
                                    <a16:creationId xmlns:a16="http://schemas.microsoft.com/office/drawing/2014/main" id="{65498825-8AAB-4245-9B23-A7DD49CDF6D0}"/>
                                  </a:ext>
                                </a:extLst>
                              </p:cNvPr>
                              <p:cNvGrpSpPr/>
                              <p:nvPr/>
                            </p:nvGrpSpPr>
                            <p:grpSpPr>
                              <a:xfrm>
                                <a:off x="1269156" y="1533525"/>
                                <a:ext cx="163926" cy="132715"/>
                                <a:chOff x="1269164" y="1533525"/>
                                <a:chExt cx="164128" cy="132861"/>
                              </a:xfrm>
                            </p:grpSpPr>
                            <p:grpSp>
                              <p:nvGrpSpPr>
                                <p:cNvPr id="146" name="Group 145">
                                  <a:extLst>
                                    <a:ext uri="{FF2B5EF4-FFF2-40B4-BE49-F238E27FC236}">
                                      <a16:creationId xmlns:a16="http://schemas.microsoft.com/office/drawing/2014/main" id="{50511345-6165-4A3D-8CD1-D8116BC2ED39}"/>
                                    </a:ext>
                                  </a:extLst>
                                </p:cNvPr>
                                <p:cNvGrpSpPr/>
                                <p:nvPr/>
                              </p:nvGrpSpPr>
                              <p:grpSpPr>
                                <a:xfrm>
                                  <a:off x="1269164" y="1533525"/>
                                  <a:ext cx="97693" cy="132861"/>
                                  <a:chOff x="1269164" y="1533525"/>
                                  <a:chExt cx="97693" cy="132861"/>
                                </a:xfrm>
                              </p:grpSpPr>
                              <p:sp>
                                <p:nvSpPr>
                                  <p:cNvPr id="150" name="Oval 149">
                                    <a:extLst>
                                      <a:ext uri="{FF2B5EF4-FFF2-40B4-BE49-F238E27FC236}">
                                        <a16:creationId xmlns:a16="http://schemas.microsoft.com/office/drawing/2014/main" id="{38DAE351-A4D9-43AE-8D0B-41F02D8B1CBC}"/>
                                      </a:ext>
                                    </a:extLst>
                                  </p:cNvPr>
                                  <p:cNvSpPr/>
                                  <p:nvPr/>
                                </p:nvSpPr>
                                <p:spPr>
                                  <a:xfrm>
                                    <a:off x="1269164"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51" name="Oval 150">
                                    <a:extLst>
                                      <a:ext uri="{FF2B5EF4-FFF2-40B4-BE49-F238E27FC236}">
                                        <a16:creationId xmlns:a16="http://schemas.microsoft.com/office/drawing/2014/main" id="{A1487C9C-E967-4FD4-85CC-88402D0A87B7}"/>
                                      </a:ext>
                                    </a:extLst>
                                  </p:cNvPr>
                                  <p:cNvSpPr/>
                                  <p:nvPr/>
                                </p:nvSpPr>
                                <p:spPr>
                                  <a:xfrm>
                                    <a:off x="1300426"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147" name="Group 146">
                                  <a:extLst>
                                    <a:ext uri="{FF2B5EF4-FFF2-40B4-BE49-F238E27FC236}">
                                      <a16:creationId xmlns:a16="http://schemas.microsoft.com/office/drawing/2014/main" id="{6F791FBD-7F8D-46E3-A384-DF6BA5CF7D4A}"/>
                                    </a:ext>
                                  </a:extLst>
                                </p:cNvPr>
                                <p:cNvGrpSpPr/>
                                <p:nvPr/>
                              </p:nvGrpSpPr>
                              <p:grpSpPr>
                                <a:xfrm>
                                  <a:off x="1332918" y="1533525"/>
                                  <a:ext cx="100374" cy="132861"/>
                                  <a:chOff x="1332918" y="1533525"/>
                                  <a:chExt cx="100374" cy="132861"/>
                                </a:xfrm>
                              </p:grpSpPr>
                              <p:sp>
                                <p:nvSpPr>
                                  <p:cNvPr id="148" name="Oval 147">
                                    <a:extLst>
                                      <a:ext uri="{FF2B5EF4-FFF2-40B4-BE49-F238E27FC236}">
                                        <a16:creationId xmlns:a16="http://schemas.microsoft.com/office/drawing/2014/main" id="{DC940105-07C1-4689-B75E-19DD6D6D4BC9}"/>
                                      </a:ext>
                                    </a:extLst>
                                  </p:cNvPr>
                                  <p:cNvSpPr/>
                                  <p:nvPr/>
                                </p:nvSpPr>
                                <p:spPr>
                                  <a:xfrm>
                                    <a:off x="1332918"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49" name="Oval 148">
                                    <a:extLst>
                                      <a:ext uri="{FF2B5EF4-FFF2-40B4-BE49-F238E27FC236}">
                                        <a16:creationId xmlns:a16="http://schemas.microsoft.com/office/drawing/2014/main" id="{F27EF05F-8AEB-49A4-A2D4-8C9844C1F016}"/>
                                      </a:ext>
                                    </a:extLst>
                                  </p:cNvPr>
                                  <p:cNvSpPr/>
                                  <p:nvPr/>
                                </p:nvSpPr>
                                <p:spPr>
                                  <a:xfrm>
                                    <a:off x="1366861"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nvGrpSpPr>
                              <p:cNvPr id="139" name="Group 138">
                                <a:extLst>
                                  <a:ext uri="{FF2B5EF4-FFF2-40B4-BE49-F238E27FC236}">
                                    <a16:creationId xmlns:a16="http://schemas.microsoft.com/office/drawing/2014/main" id="{CAEF9784-5E61-4B71-9BBE-A13F42498E7B}"/>
                                  </a:ext>
                                </a:extLst>
                              </p:cNvPr>
                              <p:cNvGrpSpPr/>
                              <p:nvPr/>
                            </p:nvGrpSpPr>
                            <p:grpSpPr>
                              <a:xfrm>
                                <a:off x="1402840" y="1533525"/>
                                <a:ext cx="163926" cy="132715"/>
                                <a:chOff x="1402848" y="1533525"/>
                                <a:chExt cx="164128" cy="132861"/>
                              </a:xfrm>
                            </p:grpSpPr>
                            <p:grpSp>
                              <p:nvGrpSpPr>
                                <p:cNvPr id="140" name="Group 139">
                                  <a:extLst>
                                    <a:ext uri="{FF2B5EF4-FFF2-40B4-BE49-F238E27FC236}">
                                      <a16:creationId xmlns:a16="http://schemas.microsoft.com/office/drawing/2014/main" id="{3F6BD700-9E74-479B-BD35-1242FE45997E}"/>
                                    </a:ext>
                                  </a:extLst>
                                </p:cNvPr>
                                <p:cNvGrpSpPr/>
                                <p:nvPr/>
                              </p:nvGrpSpPr>
                              <p:grpSpPr>
                                <a:xfrm>
                                  <a:off x="1402848" y="1533525"/>
                                  <a:ext cx="97693" cy="132861"/>
                                  <a:chOff x="1402848" y="1533525"/>
                                  <a:chExt cx="97693" cy="132861"/>
                                </a:xfrm>
                              </p:grpSpPr>
                              <p:sp>
                                <p:nvSpPr>
                                  <p:cNvPr id="144" name="Oval 143">
                                    <a:extLst>
                                      <a:ext uri="{FF2B5EF4-FFF2-40B4-BE49-F238E27FC236}">
                                        <a16:creationId xmlns:a16="http://schemas.microsoft.com/office/drawing/2014/main" id="{BA101186-0BF2-4297-9015-8D0675DFA3B1}"/>
                                      </a:ext>
                                    </a:extLst>
                                  </p:cNvPr>
                                  <p:cNvSpPr/>
                                  <p:nvPr/>
                                </p:nvSpPr>
                                <p:spPr>
                                  <a:xfrm>
                                    <a:off x="1402848"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45" name="Oval 144">
                                    <a:extLst>
                                      <a:ext uri="{FF2B5EF4-FFF2-40B4-BE49-F238E27FC236}">
                                        <a16:creationId xmlns:a16="http://schemas.microsoft.com/office/drawing/2014/main" id="{9D595B93-45BB-4B46-95B4-9C28FA4A595F}"/>
                                      </a:ext>
                                    </a:extLst>
                                  </p:cNvPr>
                                  <p:cNvSpPr/>
                                  <p:nvPr/>
                                </p:nvSpPr>
                                <p:spPr>
                                  <a:xfrm>
                                    <a:off x="1434110"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141" name="Group 140">
                                  <a:extLst>
                                    <a:ext uri="{FF2B5EF4-FFF2-40B4-BE49-F238E27FC236}">
                                      <a16:creationId xmlns:a16="http://schemas.microsoft.com/office/drawing/2014/main" id="{3A2C76D2-D939-4421-B8BA-ABF3C6EADF7D}"/>
                                    </a:ext>
                                  </a:extLst>
                                </p:cNvPr>
                                <p:cNvGrpSpPr/>
                                <p:nvPr/>
                              </p:nvGrpSpPr>
                              <p:grpSpPr>
                                <a:xfrm>
                                  <a:off x="1466602" y="1533525"/>
                                  <a:ext cx="100374" cy="132861"/>
                                  <a:chOff x="1466602" y="1533525"/>
                                  <a:chExt cx="100374" cy="132861"/>
                                </a:xfrm>
                              </p:grpSpPr>
                              <p:sp>
                                <p:nvSpPr>
                                  <p:cNvPr id="142" name="Oval 141">
                                    <a:extLst>
                                      <a:ext uri="{FF2B5EF4-FFF2-40B4-BE49-F238E27FC236}">
                                        <a16:creationId xmlns:a16="http://schemas.microsoft.com/office/drawing/2014/main" id="{FDE29C45-8A81-4C90-B9CE-817E5CF3008C}"/>
                                      </a:ext>
                                    </a:extLst>
                                  </p:cNvPr>
                                  <p:cNvSpPr/>
                                  <p:nvPr/>
                                </p:nvSpPr>
                                <p:spPr>
                                  <a:xfrm>
                                    <a:off x="1466602"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43" name="Oval 142">
                                    <a:extLst>
                                      <a:ext uri="{FF2B5EF4-FFF2-40B4-BE49-F238E27FC236}">
                                        <a16:creationId xmlns:a16="http://schemas.microsoft.com/office/drawing/2014/main" id="{03EF7178-FE4F-4AB9-85F5-86E4FFFDC5E3}"/>
                                      </a:ext>
                                    </a:extLst>
                                  </p:cNvPr>
                                  <p:cNvSpPr/>
                                  <p:nvPr/>
                                </p:nvSpPr>
                                <p:spPr>
                                  <a:xfrm>
                                    <a:off x="1500545" y="1533525"/>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grpSp>
                    </p:grpSp>
                    <p:grpSp>
                      <p:nvGrpSpPr>
                        <p:cNvPr id="120" name="Group 119">
                          <a:extLst>
                            <a:ext uri="{FF2B5EF4-FFF2-40B4-BE49-F238E27FC236}">
                              <a16:creationId xmlns:a16="http://schemas.microsoft.com/office/drawing/2014/main" id="{886BBD41-B1D6-4C00-A71D-EC20A8B7D741}"/>
                            </a:ext>
                          </a:extLst>
                        </p:cNvPr>
                        <p:cNvGrpSpPr/>
                        <p:nvPr/>
                      </p:nvGrpSpPr>
                      <p:grpSpPr>
                        <a:xfrm>
                          <a:off x="1695450" y="1533525"/>
                          <a:ext cx="1066721" cy="128873"/>
                          <a:chOff x="1695450" y="1533525"/>
                          <a:chExt cx="1066721" cy="128873"/>
                        </a:xfrm>
                      </p:grpSpPr>
                      <p:cxnSp>
                        <p:nvCxnSpPr>
                          <p:cNvPr id="121" name="Straight Connector 120">
                            <a:extLst>
                              <a:ext uri="{FF2B5EF4-FFF2-40B4-BE49-F238E27FC236}">
                                <a16:creationId xmlns:a16="http://schemas.microsoft.com/office/drawing/2014/main" id="{C1DCC554-9F42-4D69-88A5-887E8E922328}"/>
                              </a:ext>
                            </a:extLst>
                          </p:cNvPr>
                          <p:cNvCxnSpPr/>
                          <p:nvPr/>
                        </p:nvCxnSpPr>
                        <p:spPr>
                          <a:xfrm>
                            <a:off x="1695450" y="1600934"/>
                            <a:ext cx="371475"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846BCB5-E7C4-4D99-925D-AB79C7E37500}"/>
                              </a:ext>
                            </a:extLst>
                          </p:cNvPr>
                          <p:cNvCxnSpPr/>
                          <p:nvPr/>
                        </p:nvCxnSpPr>
                        <p:spPr>
                          <a:xfrm>
                            <a:off x="2390696" y="1597759"/>
                            <a:ext cx="371475"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D7D8524C-BE51-4FBA-B419-3AD67BEDC9E2}"/>
                              </a:ext>
                            </a:extLst>
                          </p:cNvPr>
                          <p:cNvGrpSpPr/>
                          <p:nvPr/>
                        </p:nvGrpSpPr>
                        <p:grpSpPr>
                          <a:xfrm>
                            <a:off x="2069529" y="1533525"/>
                            <a:ext cx="321174" cy="128873"/>
                            <a:chOff x="2069523" y="1533525"/>
                            <a:chExt cx="373644" cy="128873"/>
                          </a:xfrm>
                        </p:grpSpPr>
                        <p:cxnSp>
                          <p:nvCxnSpPr>
                            <p:cNvPr id="124" name="Straight Connector 123">
                              <a:extLst>
                                <a:ext uri="{FF2B5EF4-FFF2-40B4-BE49-F238E27FC236}">
                                  <a16:creationId xmlns:a16="http://schemas.microsoft.com/office/drawing/2014/main" id="{FE687494-8884-42F7-B7C1-BDDF57103742}"/>
                                </a:ext>
                              </a:extLst>
                            </p:cNvPr>
                            <p:cNvCxnSpPr/>
                            <p:nvPr/>
                          </p:nvCxnSpPr>
                          <p:spPr>
                            <a:xfrm>
                              <a:off x="2375582" y="1533525"/>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8ABBEED-FDB1-4607-ACDC-99EAE7B774DF}"/>
                                </a:ext>
                              </a:extLst>
                            </p:cNvPr>
                            <p:cNvCxnSpPr/>
                            <p:nvPr/>
                          </p:nvCxnSpPr>
                          <p:spPr>
                            <a:xfrm flipV="1">
                              <a:off x="2069523" y="1533525"/>
                              <a:ext cx="27940" cy="6540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0374EAE-8971-4930-B5B8-0B54E931556A}"/>
                                </a:ext>
                              </a:extLst>
                            </p:cNvPr>
                            <p:cNvCxnSpPr/>
                            <p:nvPr/>
                          </p:nvCxnSpPr>
                          <p:spPr>
                            <a:xfrm>
                              <a:off x="2095972" y="1533525"/>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CF8000FD-2F37-4750-9A3B-DAAAD8655D98}"/>
                                </a:ext>
                              </a:extLst>
                            </p:cNvPr>
                            <p:cNvCxnSpPr/>
                            <p:nvPr/>
                          </p:nvCxnSpPr>
                          <p:spPr>
                            <a:xfrm flipV="1">
                              <a:off x="2141314" y="1537303"/>
                              <a:ext cx="45720" cy="1250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E1EF576-8A53-4411-8948-80E116CD7A03}"/>
                                </a:ext>
                              </a:extLst>
                            </p:cNvPr>
                            <p:cNvCxnSpPr/>
                            <p:nvPr/>
                          </p:nvCxnSpPr>
                          <p:spPr>
                            <a:xfrm>
                              <a:off x="2190435" y="1533525"/>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FEB0CB-A470-455D-8D23-7AA4FF1875B1}"/>
                                </a:ext>
                              </a:extLst>
                            </p:cNvPr>
                            <p:cNvCxnSpPr/>
                            <p:nvPr/>
                          </p:nvCxnSpPr>
                          <p:spPr>
                            <a:xfrm flipV="1">
                              <a:off x="2235777" y="1537303"/>
                              <a:ext cx="45720" cy="1250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5240340-812E-4AED-9E8A-1C22CE614B9A}"/>
                                </a:ext>
                              </a:extLst>
                            </p:cNvPr>
                            <p:cNvCxnSpPr/>
                            <p:nvPr/>
                          </p:nvCxnSpPr>
                          <p:spPr>
                            <a:xfrm>
                              <a:off x="2281119" y="1533525"/>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DCA27E4-F353-48C1-B638-B38BD877F019}"/>
                                </a:ext>
                              </a:extLst>
                            </p:cNvPr>
                            <p:cNvCxnSpPr/>
                            <p:nvPr/>
                          </p:nvCxnSpPr>
                          <p:spPr>
                            <a:xfrm flipV="1">
                              <a:off x="2330240" y="1533525"/>
                              <a:ext cx="4572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3B49F28-1AE8-4871-8803-6412E0EB8764}"/>
                                </a:ext>
                              </a:extLst>
                            </p:cNvPr>
                            <p:cNvCxnSpPr/>
                            <p:nvPr/>
                          </p:nvCxnSpPr>
                          <p:spPr>
                            <a:xfrm flipV="1">
                              <a:off x="2420924" y="1601538"/>
                              <a:ext cx="22243" cy="6086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112" name="Group 111">
                        <a:extLst>
                          <a:ext uri="{FF2B5EF4-FFF2-40B4-BE49-F238E27FC236}">
                            <a16:creationId xmlns:a16="http://schemas.microsoft.com/office/drawing/2014/main" id="{E4987029-EE9C-4446-8EE5-BD32F6FDA6A8}"/>
                          </a:ext>
                        </a:extLst>
                      </p:cNvPr>
                      <p:cNvGrpSpPr/>
                      <p:nvPr/>
                    </p:nvGrpSpPr>
                    <p:grpSpPr>
                      <a:xfrm>
                        <a:off x="3048863" y="533400"/>
                        <a:ext cx="176580" cy="1066165"/>
                        <a:chOff x="3048000" y="533400"/>
                        <a:chExt cx="176580" cy="1066399"/>
                      </a:xfrm>
                    </p:grpSpPr>
                    <p:cxnSp>
                      <p:nvCxnSpPr>
                        <p:cNvPr id="115" name="Straight Connector 114">
                          <a:extLst>
                            <a:ext uri="{FF2B5EF4-FFF2-40B4-BE49-F238E27FC236}">
                              <a16:creationId xmlns:a16="http://schemas.microsoft.com/office/drawing/2014/main" id="{93C0B5E6-D9CF-4FB0-8D15-019B7F56F536}"/>
                            </a:ext>
                          </a:extLst>
                        </p:cNvPr>
                        <p:cNvCxnSpPr/>
                        <p:nvPr/>
                      </p:nvCxnSpPr>
                      <p:spPr>
                        <a:xfrm rot="5400000">
                          <a:off x="2899610" y="772495"/>
                          <a:ext cx="478189"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6D1C9DA-493A-431C-BE94-A2B5DAC4B52F}"/>
                            </a:ext>
                          </a:extLst>
                        </p:cNvPr>
                        <p:cNvCxnSpPr/>
                        <p:nvPr/>
                      </p:nvCxnSpPr>
                      <p:spPr>
                        <a:xfrm rot="5400000">
                          <a:off x="2894263" y="1355358"/>
                          <a:ext cx="488883"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79C9461-5DF6-49C0-95E3-B3C9C91E830A}"/>
                            </a:ext>
                          </a:extLst>
                        </p:cNvPr>
                        <p:cNvCxnSpPr/>
                        <p:nvPr/>
                      </p:nvCxnSpPr>
                      <p:spPr>
                        <a:xfrm>
                          <a:off x="3048000" y="1009116"/>
                          <a:ext cx="176463"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8" name="Freeform 15036">
                          <a:extLst>
                            <a:ext uri="{FF2B5EF4-FFF2-40B4-BE49-F238E27FC236}">
                              <a16:creationId xmlns:a16="http://schemas.microsoft.com/office/drawing/2014/main" id="{638A8279-DE61-4856-9FDA-C0395CC73220}"/>
                            </a:ext>
                          </a:extLst>
                        </p:cNvPr>
                        <p:cNvSpPr/>
                        <p:nvPr/>
                      </p:nvSpPr>
                      <p:spPr>
                        <a:xfrm>
                          <a:off x="3048000" y="1102695"/>
                          <a:ext cx="176580" cy="33519"/>
                        </a:xfrm>
                        <a:custGeom>
                          <a:avLst/>
                          <a:gdLst>
                            <a:gd name="connsiteX0" fmla="*/ 0 w 176580"/>
                            <a:gd name="connsiteY0" fmla="*/ 33519 h 33519"/>
                            <a:gd name="connsiteX1" fmla="*/ 42779 w 176580"/>
                            <a:gd name="connsiteY1" fmla="*/ 6782 h 33519"/>
                            <a:gd name="connsiteX2" fmla="*/ 125663 w 176580"/>
                            <a:gd name="connsiteY2" fmla="*/ 1435 h 33519"/>
                            <a:gd name="connsiteX3" fmla="*/ 173790 w 176580"/>
                            <a:gd name="connsiteY3" fmla="*/ 28172 h 33519"/>
                            <a:gd name="connsiteX4" fmla="*/ 171116 w 176580"/>
                            <a:gd name="connsiteY4" fmla="*/ 30845 h 33519"/>
                            <a:gd name="connsiteX5" fmla="*/ 171116 w 176580"/>
                            <a:gd name="connsiteY5" fmla="*/ 30845 h 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580" h="33519">
                              <a:moveTo>
                                <a:pt x="0" y="33519"/>
                              </a:moveTo>
                              <a:cubicBezTo>
                                <a:pt x="10917" y="22824"/>
                                <a:pt x="21835" y="12129"/>
                                <a:pt x="42779" y="6782"/>
                              </a:cubicBezTo>
                              <a:cubicBezTo>
                                <a:pt x="63723" y="1435"/>
                                <a:pt x="103828" y="-2130"/>
                                <a:pt x="125663" y="1435"/>
                              </a:cubicBezTo>
                              <a:cubicBezTo>
                                <a:pt x="147498" y="5000"/>
                                <a:pt x="166214" y="23270"/>
                                <a:pt x="173790" y="28172"/>
                              </a:cubicBezTo>
                              <a:cubicBezTo>
                                <a:pt x="181366" y="33074"/>
                                <a:pt x="171116" y="30845"/>
                                <a:pt x="171116" y="30845"/>
                              </a:cubicBezTo>
                              <a:lnTo>
                                <a:pt x="171116" y="30845"/>
                              </a:ln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cxnSp>
                    <p:nvCxnSpPr>
                      <p:cNvPr id="113" name="Straight Connector 112">
                        <a:extLst>
                          <a:ext uri="{FF2B5EF4-FFF2-40B4-BE49-F238E27FC236}">
                            <a16:creationId xmlns:a16="http://schemas.microsoft.com/office/drawing/2014/main" id="{07F31230-F389-41EC-BCBA-A6A39687ADE8}"/>
                          </a:ext>
                        </a:extLst>
                      </p:cNvPr>
                      <p:cNvCxnSpPr/>
                      <p:nvPr/>
                    </p:nvCxnSpPr>
                    <p:spPr>
                      <a:xfrm>
                        <a:off x="2762250" y="1600200"/>
                        <a:ext cx="37378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2F0D000-C3A0-44A6-A355-7FAFF7B4B808}"/>
                          </a:ext>
                        </a:extLst>
                      </p:cNvPr>
                      <p:cNvCxnSpPr/>
                      <p:nvPr/>
                    </p:nvCxnSpPr>
                    <p:spPr>
                      <a:xfrm>
                        <a:off x="2762250" y="523875"/>
                        <a:ext cx="37378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5" name="Straight Connector 104">
                      <a:extLst>
                        <a:ext uri="{FF2B5EF4-FFF2-40B4-BE49-F238E27FC236}">
                          <a16:creationId xmlns:a16="http://schemas.microsoft.com/office/drawing/2014/main" id="{FD4B4C47-9F73-4D15-8538-AEDA4A0B1F85}"/>
                        </a:ext>
                      </a:extLst>
                    </p:cNvPr>
                    <p:cNvCxnSpPr/>
                    <p:nvPr/>
                  </p:nvCxnSpPr>
                  <p:spPr>
                    <a:xfrm>
                      <a:off x="3162300" y="523875"/>
                      <a:ext cx="542925"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9739418-6000-43A2-BD55-340B71ABF424}"/>
                        </a:ext>
                      </a:extLst>
                    </p:cNvPr>
                    <p:cNvCxnSpPr/>
                    <p:nvPr/>
                  </p:nvCxnSpPr>
                  <p:spPr>
                    <a:xfrm>
                      <a:off x="3171825" y="1600200"/>
                      <a:ext cx="542925"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37AA208-C924-4DE0-B8E2-02322D0E7A03}"/>
                        </a:ext>
                      </a:extLst>
                    </p:cNvPr>
                    <p:cNvCxnSpPr/>
                    <p:nvPr/>
                  </p:nvCxnSpPr>
                  <p:spPr>
                    <a:xfrm>
                      <a:off x="66675" y="523875"/>
                      <a:ext cx="542925"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89371FD-B347-4F10-B527-DAF70C80A254}"/>
                        </a:ext>
                      </a:extLst>
                    </p:cNvPr>
                    <p:cNvCxnSpPr/>
                    <p:nvPr/>
                  </p:nvCxnSpPr>
                  <p:spPr>
                    <a:xfrm>
                      <a:off x="76200" y="1600200"/>
                      <a:ext cx="542925"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5" name="Group 14">
                  <a:extLst>
                    <a:ext uri="{FF2B5EF4-FFF2-40B4-BE49-F238E27FC236}">
                      <a16:creationId xmlns:a16="http://schemas.microsoft.com/office/drawing/2014/main" id="{83CDECCF-11D7-40A5-AD9C-923692E15958}"/>
                    </a:ext>
                  </a:extLst>
                </p:cNvPr>
                <p:cNvGrpSpPr/>
                <p:nvPr/>
              </p:nvGrpSpPr>
              <p:grpSpPr>
                <a:xfrm>
                  <a:off x="590550" y="1914525"/>
                  <a:ext cx="3648075" cy="1362075"/>
                  <a:chOff x="590550" y="1914525"/>
                  <a:chExt cx="3648075" cy="1362075"/>
                </a:xfrm>
              </p:grpSpPr>
              <p:grpSp>
                <p:nvGrpSpPr>
                  <p:cNvPr id="20" name="Group 19">
                    <a:extLst>
                      <a:ext uri="{FF2B5EF4-FFF2-40B4-BE49-F238E27FC236}">
                        <a16:creationId xmlns:a16="http://schemas.microsoft.com/office/drawing/2014/main" id="{38468963-D96F-4A62-8545-AFA440B0EAE6}"/>
                      </a:ext>
                    </a:extLst>
                  </p:cNvPr>
                  <p:cNvGrpSpPr/>
                  <p:nvPr/>
                </p:nvGrpSpPr>
                <p:grpSpPr>
                  <a:xfrm>
                    <a:off x="1133475" y="2133600"/>
                    <a:ext cx="2596936" cy="1143000"/>
                    <a:chOff x="1133475" y="2133600"/>
                    <a:chExt cx="2596936" cy="1143000"/>
                  </a:xfrm>
                </p:grpSpPr>
                <p:grpSp>
                  <p:nvGrpSpPr>
                    <p:cNvPr id="29" name="Group 28">
                      <a:extLst>
                        <a:ext uri="{FF2B5EF4-FFF2-40B4-BE49-F238E27FC236}">
                          <a16:creationId xmlns:a16="http://schemas.microsoft.com/office/drawing/2014/main" id="{8B4A942F-CD43-4F74-B212-FF0E7F226649}"/>
                        </a:ext>
                      </a:extLst>
                    </p:cNvPr>
                    <p:cNvGrpSpPr/>
                    <p:nvPr/>
                  </p:nvGrpSpPr>
                  <p:grpSpPr>
                    <a:xfrm>
                      <a:off x="1142999" y="2133600"/>
                      <a:ext cx="2123439" cy="132715"/>
                      <a:chOff x="1143000" y="2133600"/>
                      <a:chExt cx="2123996" cy="132715"/>
                    </a:xfrm>
                  </p:grpSpPr>
                  <p:grpSp>
                    <p:nvGrpSpPr>
                      <p:cNvPr id="50" name="Group 49">
                        <a:extLst>
                          <a:ext uri="{FF2B5EF4-FFF2-40B4-BE49-F238E27FC236}">
                            <a16:creationId xmlns:a16="http://schemas.microsoft.com/office/drawing/2014/main" id="{80BD92A6-5B23-48F6-A155-0F543903E074}"/>
                          </a:ext>
                        </a:extLst>
                      </p:cNvPr>
                      <p:cNvGrpSpPr/>
                      <p:nvPr/>
                    </p:nvGrpSpPr>
                    <p:grpSpPr>
                      <a:xfrm>
                        <a:off x="1143000" y="2133600"/>
                        <a:ext cx="1063959" cy="132715"/>
                        <a:chOff x="1143000" y="2133600"/>
                        <a:chExt cx="1063959" cy="132715"/>
                      </a:xfrm>
                    </p:grpSpPr>
                    <p:cxnSp>
                      <p:nvCxnSpPr>
                        <p:cNvPr id="64" name="Straight Connector 63">
                          <a:extLst>
                            <a:ext uri="{FF2B5EF4-FFF2-40B4-BE49-F238E27FC236}">
                              <a16:creationId xmlns:a16="http://schemas.microsoft.com/office/drawing/2014/main" id="{AD6FF084-8ECF-4D82-9F28-283116D76A17}"/>
                            </a:ext>
                          </a:extLst>
                        </p:cNvPr>
                        <p:cNvCxnSpPr/>
                        <p:nvPr/>
                      </p:nvCxnSpPr>
                      <p:spPr>
                        <a:xfrm>
                          <a:off x="1143000" y="2203115"/>
                          <a:ext cx="3714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8E9B302-8EE5-4857-AD6F-F853E414CFD5}"/>
                            </a:ext>
                          </a:extLst>
                        </p:cNvPr>
                        <p:cNvCxnSpPr/>
                        <p:nvPr/>
                      </p:nvCxnSpPr>
                      <p:spPr>
                        <a:xfrm>
                          <a:off x="1835484" y="2203115"/>
                          <a:ext cx="37147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D43F869F-FE52-4558-98E8-6FCCAEB1F503}"/>
                            </a:ext>
                          </a:extLst>
                        </p:cNvPr>
                        <p:cNvGrpSpPr/>
                        <p:nvPr/>
                      </p:nvGrpSpPr>
                      <p:grpSpPr>
                        <a:xfrm>
                          <a:off x="1511962" y="2133600"/>
                          <a:ext cx="325580" cy="132715"/>
                          <a:chOff x="1511958" y="2133600"/>
                          <a:chExt cx="559629" cy="132715"/>
                        </a:xfrm>
                      </p:grpSpPr>
                      <p:grpSp>
                        <p:nvGrpSpPr>
                          <p:cNvPr id="67" name="Group 66">
                            <a:extLst>
                              <a:ext uri="{FF2B5EF4-FFF2-40B4-BE49-F238E27FC236}">
                                <a16:creationId xmlns:a16="http://schemas.microsoft.com/office/drawing/2014/main" id="{4655F142-CCB6-4624-A1CA-B82CB0E1ED6F}"/>
                              </a:ext>
                            </a:extLst>
                          </p:cNvPr>
                          <p:cNvGrpSpPr/>
                          <p:nvPr/>
                        </p:nvGrpSpPr>
                        <p:grpSpPr>
                          <a:xfrm>
                            <a:off x="1511958" y="2133600"/>
                            <a:ext cx="297610" cy="132715"/>
                            <a:chOff x="1511958" y="2133600"/>
                            <a:chExt cx="297610" cy="132715"/>
                          </a:xfrm>
                        </p:grpSpPr>
                        <p:grpSp>
                          <p:nvGrpSpPr>
                            <p:cNvPr id="83" name="Group 82">
                              <a:extLst>
                                <a:ext uri="{FF2B5EF4-FFF2-40B4-BE49-F238E27FC236}">
                                  <a16:creationId xmlns:a16="http://schemas.microsoft.com/office/drawing/2014/main" id="{475E8FA9-7FA4-4B88-8743-9848446C776F}"/>
                                </a:ext>
                              </a:extLst>
                            </p:cNvPr>
                            <p:cNvGrpSpPr/>
                            <p:nvPr/>
                          </p:nvGrpSpPr>
                          <p:grpSpPr>
                            <a:xfrm>
                              <a:off x="1511958" y="2133600"/>
                              <a:ext cx="163926" cy="132715"/>
                              <a:chOff x="1511968" y="2133600"/>
                              <a:chExt cx="164128" cy="132861"/>
                            </a:xfrm>
                          </p:grpSpPr>
                          <p:grpSp>
                            <p:nvGrpSpPr>
                              <p:cNvPr id="91" name="Group 90">
                                <a:extLst>
                                  <a:ext uri="{FF2B5EF4-FFF2-40B4-BE49-F238E27FC236}">
                                    <a16:creationId xmlns:a16="http://schemas.microsoft.com/office/drawing/2014/main" id="{28AC40F8-EA6D-42EC-995D-68AACEC09E4D}"/>
                                  </a:ext>
                                </a:extLst>
                              </p:cNvPr>
                              <p:cNvGrpSpPr/>
                              <p:nvPr/>
                            </p:nvGrpSpPr>
                            <p:grpSpPr>
                              <a:xfrm>
                                <a:off x="1511968" y="2133600"/>
                                <a:ext cx="97693" cy="132861"/>
                                <a:chOff x="1511968" y="2133600"/>
                                <a:chExt cx="97693" cy="132861"/>
                              </a:xfrm>
                            </p:grpSpPr>
                            <p:sp>
                              <p:nvSpPr>
                                <p:cNvPr id="95" name="Oval 94">
                                  <a:extLst>
                                    <a:ext uri="{FF2B5EF4-FFF2-40B4-BE49-F238E27FC236}">
                                      <a16:creationId xmlns:a16="http://schemas.microsoft.com/office/drawing/2014/main" id="{680CF4E2-A346-4A29-A453-767606329E89}"/>
                                    </a:ext>
                                  </a:extLst>
                                </p:cNvPr>
                                <p:cNvSpPr/>
                                <p:nvPr/>
                              </p:nvSpPr>
                              <p:spPr>
                                <a:xfrm>
                                  <a:off x="1511968"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96" name="Oval 95">
                                  <a:extLst>
                                    <a:ext uri="{FF2B5EF4-FFF2-40B4-BE49-F238E27FC236}">
                                      <a16:creationId xmlns:a16="http://schemas.microsoft.com/office/drawing/2014/main" id="{696E15B1-CA5F-45BD-B6B7-19739181A3BA}"/>
                                    </a:ext>
                                  </a:extLst>
                                </p:cNvPr>
                                <p:cNvSpPr/>
                                <p:nvPr/>
                              </p:nvSpPr>
                              <p:spPr>
                                <a:xfrm>
                                  <a:off x="1543230"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92" name="Group 91">
                                <a:extLst>
                                  <a:ext uri="{FF2B5EF4-FFF2-40B4-BE49-F238E27FC236}">
                                    <a16:creationId xmlns:a16="http://schemas.microsoft.com/office/drawing/2014/main" id="{A221BCA5-BC5A-424A-BDC4-5697E678515A}"/>
                                  </a:ext>
                                </a:extLst>
                              </p:cNvPr>
                              <p:cNvGrpSpPr/>
                              <p:nvPr/>
                            </p:nvGrpSpPr>
                            <p:grpSpPr>
                              <a:xfrm>
                                <a:off x="1575722" y="2133600"/>
                                <a:ext cx="100374" cy="132861"/>
                                <a:chOff x="1575722" y="2133600"/>
                                <a:chExt cx="100374" cy="132861"/>
                              </a:xfrm>
                            </p:grpSpPr>
                            <p:sp>
                              <p:nvSpPr>
                                <p:cNvPr id="93" name="Oval 92">
                                  <a:extLst>
                                    <a:ext uri="{FF2B5EF4-FFF2-40B4-BE49-F238E27FC236}">
                                      <a16:creationId xmlns:a16="http://schemas.microsoft.com/office/drawing/2014/main" id="{76FE2834-B7F2-41A5-8AB2-A847B8140DD1}"/>
                                    </a:ext>
                                  </a:extLst>
                                </p:cNvPr>
                                <p:cNvSpPr/>
                                <p:nvPr/>
                              </p:nvSpPr>
                              <p:spPr>
                                <a:xfrm>
                                  <a:off x="1575722"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94" name="Oval 93">
                                  <a:extLst>
                                    <a:ext uri="{FF2B5EF4-FFF2-40B4-BE49-F238E27FC236}">
                                      <a16:creationId xmlns:a16="http://schemas.microsoft.com/office/drawing/2014/main" id="{1564A485-57DF-46EB-AAFF-EBAB375E8B0E}"/>
                                    </a:ext>
                                  </a:extLst>
                                </p:cNvPr>
                                <p:cNvSpPr/>
                                <p:nvPr/>
                              </p:nvSpPr>
                              <p:spPr>
                                <a:xfrm>
                                  <a:off x="1609665"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nvGrpSpPr>
                            <p:cNvPr id="84" name="Group 83">
                              <a:extLst>
                                <a:ext uri="{FF2B5EF4-FFF2-40B4-BE49-F238E27FC236}">
                                  <a16:creationId xmlns:a16="http://schemas.microsoft.com/office/drawing/2014/main" id="{4D88FC5C-07C7-45D1-88BC-7923BEB240D7}"/>
                                </a:ext>
                              </a:extLst>
                            </p:cNvPr>
                            <p:cNvGrpSpPr/>
                            <p:nvPr/>
                          </p:nvGrpSpPr>
                          <p:grpSpPr>
                            <a:xfrm>
                              <a:off x="1645642" y="2133600"/>
                              <a:ext cx="163926" cy="132715"/>
                              <a:chOff x="1645652" y="2133600"/>
                              <a:chExt cx="164128" cy="132861"/>
                            </a:xfrm>
                          </p:grpSpPr>
                          <p:grpSp>
                            <p:nvGrpSpPr>
                              <p:cNvPr id="85" name="Group 84">
                                <a:extLst>
                                  <a:ext uri="{FF2B5EF4-FFF2-40B4-BE49-F238E27FC236}">
                                    <a16:creationId xmlns:a16="http://schemas.microsoft.com/office/drawing/2014/main" id="{6D00AF00-C084-45B3-8BBB-CCBFF813EFBF}"/>
                                  </a:ext>
                                </a:extLst>
                              </p:cNvPr>
                              <p:cNvGrpSpPr/>
                              <p:nvPr/>
                            </p:nvGrpSpPr>
                            <p:grpSpPr>
                              <a:xfrm>
                                <a:off x="1645652" y="2133600"/>
                                <a:ext cx="97693" cy="132861"/>
                                <a:chOff x="1645652" y="2133600"/>
                                <a:chExt cx="97693" cy="132861"/>
                              </a:xfrm>
                            </p:grpSpPr>
                            <p:sp>
                              <p:nvSpPr>
                                <p:cNvPr id="89" name="Oval 88">
                                  <a:extLst>
                                    <a:ext uri="{FF2B5EF4-FFF2-40B4-BE49-F238E27FC236}">
                                      <a16:creationId xmlns:a16="http://schemas.microsoft.com/office/drawing/2014/main" id="{4FED5399-327B-4333-8E3D-6CDBFBE78D95}"/>
                                    </a:ext>
                                  </a:extLst>
                                </p:cNvPr>
                                <p:cNvSpPr/>
                                <p:nvPr/>
                              </p:nvSpPr>
                              <p:spPr>
                                <a:xfrm>
                                  <a:off x="1645652"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90" name="Oval 89">
                                  <a:extLst>
                                    <a:ext uri="{FF2B5EF4-FFF2-40B4-BE49-F238E27FC236}">
                                      <a16:creationId xmlns:a16="http://schemas.microsoft.com/office/drawing/2014/main" id="{493DC81C-06E9-499C-8F4E-BCC267C747F9}"/>
                                    </a:ext>
                                  </a:extLst>
                                </p:cNvPr>
                                <p:cNvSpPr/>
                                <p:nvPr/>
                              </p:nvSpPr>
                              <p:spPr>
                                <a:xfrm>
                                  <a:off x="1676914"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86" name="Group 85">
                                <a:extLst>
                                  <a:ext uri="{FF2B5EF4-FFF2-40B4-BE49-F238E27FC236}">
                                    <a16:creationId xmlns:a16="http://schemas.microsoft.com/office/drawing/2014/main" id="{4D02CD6B-D6AE-45A5-8F0C-2FBBBD53CB71}"/>
                                  </a:ext>
                                </a:extLst>
                              </p:cNvPr>
                              <p:cNvGrpSpPr/>
                              <p:nvPr/>
                            </p:nvGrpSpPr>
                            <p:grpSpPr>
                              <a:xfrm>
                                <a:off x="1709406" y="2133600"/>
                                <a:ext cx="100374" cy="132861"/>
                                <a:chOff x="1709406" y="2133600"/>
                                <a:chExt cx="100374" cy="132861"/>
                              </a:xfrm>
                            </p:grpSpPr>
                            <p:sp>
                              <p:nvSpPr>
                                <p:cNvPr id="87" name="Oval 86">
                                  <a:extLst>
                                    <a:ext uri="{FF2B5EF4-FFF2-40B4-BE49-F238E27FC236}">
                                      <a16:creationId xmlns:a16="http://schemas.microsoft.com/office/drawing/2014/main" id="{5ED4213D-7D24-437D-9AF7-DCBF0D32FD04}"/>
                                    </a:ext>
                                  </a:extLst>
                                </p:cNvPr>
                                <p:cNvSpPr/>
                                <p:nvPr/>
                              </p:nvSpPr>
                              <p:spPr>
                                <a:xfrm>
                                  <a:off x="1709406"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88" name="Oval 87">
                                  <a:extLst>
                                    <a:ext uri="{FF2B5EF4-FFF2-40B4-BE49-F238E27FC236}">
                                      <a16:creationId xmlns:a16="http://schemas.microsoft.com/office/drawing/2014/main" id="{429E6343-094C-4A88-8A33-9049E659D4D9}"/>
                                    </a:ext>
                                  </a:extLst>
                                </p:cNvPr>
                                <p:cNvSpPr/>
                                <p:nvPr/>
                              </p:nvSpPr>
                              <p:spPr>
                                <a:xfrm>
                                  <a:off x="1743349"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grpSp>
                        <p:nvGrpSpPr>
                          <p:cNvPr id="68" name="Group 67">
                            <a:extLst>
                              <a:ext uri="{FF2B5EF4-FFF2-40B4-BE49-F238E27FC236}">
                                <a16:creationId xmlns:a16="http://schemas.microsoft.com/office/drawing/2014/main" id="{9E7E98CC-4474-4190-8AE0-127D7DC32EB1}"/>
                              </a:ext>
                            </a:extLst>
                          </p:cNvPr>
                          <p:cNvGrpSpPr/>
                          <p:nvPr/>
                        </p:nvGrpSpPr>
                        <p:grpSpPr>
                          <a:xfrm>
                            <a:off x="1773978" y="2133600"/>
                            <a:ext cx="297609" cy="132715"/>
                            <a:chOff x="1773978" y="2133600"/>
                            <a:chExt cx="297609" cy="132715"/>
                          </a:xfrm>
                        </p:grpSpPr>
                        <p:grpSp>
                          <p:nvGrpSpPr>
                            <p:cNvPr id="69" name="Group 68">
                              <a:extLst>
                                <a:ext uri="{FF2B5EF4-FFF2-40B4-BE49-F238E27FC236}">
                                  <a16:creationId xmlns:a16="http://schemas.microsoft.com/office/drawing/2014/main" id="{F3049E52-1EF4-4782-AAB9-8B84A2408BE6}"/>
                                </a:ext>
                              </a:extLst>
                            </p:cNvPr>
                            <p:cNvGrpSpPr/>
                            <p:nvPr/>
                          </p:nvGrpSpPr>
                          <p:grpSpPr>
                            <a:xfrm>
                              <a:off x="1773978" y="2133600"/>
                              <a:ext cx="163926" cy="132715"/>
                              <a:chOff x="1773989" y="2133600"/>
                              <a:chExt cx="164128" cy="132861"/>
                            </a:xfrm>
                          </p:grpSpPr>
                          <p:grpSp>
                            <p:nvGrpSpPr>
                              <p:cNvPr id="77" name="Group 76">
                                <a:extLst>
                                  <a:ext uri="{FF2B5EF4-FFF2-40B4-BE49-F238E27FC236}">
                                    <a16:creationId xmlns:a16="http://schemas.microsoft.com/office/drawing/2014/main" id="{F7659162-2B66-4761-92CE-4B3F3643C891}"/>
                                  </a:ext>
                                </a:extLst>
                              </p:cNvPr>
                              <p:cNvGrpSpPr/>
                              <p:nvPr/>
                            </p:nvGrpSpPr>
                            <p:grpSpPr>
                              <a:xfrm>
                                <a:off x="1773989" y="2133600"/>
                                <a:ext cx="97693" cy="132861"/>
                                <a:chOff x="1773989" y="2133600"/>
                                <a:chExt cx="97693" cy="132861"/>
                              </a:xfrm>
                            </p:grpSpPr>
                            <p:sp>
                              <p:nvSpPr>
                                <p:cNvPr id="81" name="Oval 80">
                                  <a:extLst>
                                    <a:ext uri="{FF2B5EF4-FFF2-40B4-BE49-F238E27FC236}">
                                      <a16:creationId xmlns:a16="http://schemas.microsoft.com/office/drawing/2014/main" id="{81281C85-D849-4780-9C6A-55FED33F1C38}"/>
                                    </a:ext>
                                  </a:extLst>
                                </p:cNvPr>
                                <p:cNvSpPr/>
                                <p:nvPr/>
                              </p:nvSpPr>
                              <p:spPr>
                                <a:xfrm>
                                  <a:off x="1773989"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82" name="Oval 81">
                                  <a:extLst>
                                    <a:ext uri="{FF2B5EF4-FFF2-40B4-BE49-F238E27FC236}">
                                      <a16:creationId xmlns:a16="http://schemas.microsoft.com/office/drawing/2014/main" id="{5E8B44D6-7B3B-44B8-8E25-A6A069C0EC7F}"/>
                                    </a:ext>
                                  </a:extLst>
                                </p:cNvPr>
                                <p:cNvSpPr/>
                                <p:nvPr/>
                              </p:nvSpPr>
                              <p:spPr>
                                <a:xfrm>
                                  <a:off x="1805251"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78" name="Group 77">
                                <a:extLst>
                                  <a:ext uri="{FF2B5EF4-FFF2-40B4-BE49-F238E27FC236}">
                                    <a16:creationId xmlns:a16="http://schemas.microsoft.com/office/drawing/2014/main" id="{2A00B3B1-BDA0-4C4F-B2E4-0D81E412576D}"/>
                                  </a:ext>
                                </a:extLst>
                              </p:cNvPr>
                              <p:cNvGrpSpPr/>
                              <p:nvPr/>
                            </p:nvGrpSpPr>
                            <p:grpSpPr>
                              <a:xfrm>
                                <a:off x="1837743" y="2133600"/>
                                <a:ext cx="100374" cy="132861"/>
                                <a:chOff x="1837743" y="2133600"/>
                                <a:chExt cx="100374" cy="132861"/>
                              </a:xfrm>
                            </p:grpSpPr>
                            <p:sp>
                              <p:nvSpPr>
                                <p:cNvPr id="79" name="Oval 78">
                                  <a:extLst>
                                    <a:ext uri="{FF2B5EF4-FFF2-40B4-BE49-F238E27FC236}">
                                      <a16:creationId xmlns:a16="http://schemas.microsoft.com/office/drawing/2014/main" id="{0F645C78-9463-4919-9D59-A32AA90AD348}"/>
                                    </a:ext>
                                  </a:extLst>
                                </p:cNvPr>
                                <p:cNvSpPr/>
                                <p:nvPr/>
                              </p:nvSpPr>
                              <p:spPr>
                                <a:xfrm>
                                  <a:off x="1837743"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80" name="Oval 79">
                                  <a:extLst>
                                    <a:ext uri="{FF2B5EF4-FFF2-40B4-BE49-F238E27FC236}">
                                      <a16:creationId xmlns:a16="http://schemas.microsoft.com/office/drawing/2014/main" id="{C8DADF46-BDD1-454D-934F-D8071B1603A3}"/>
                                    </a:ext>
                                  </a:extLst>
                                </p:cNvPr>
                                <p:cNvSpPr/>
                                <p:nvPr/>
                              </p:nvSpPr>
                              <p:spPr>
                                <a:xfrm>
                                  <a:off x="1871686"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nvGrpSpPr>
                            <p:cNvPr id="70" name="Group 69">
                              <a:extLst>
                                <a:ext uri="{FF2B5EF4-FFF2-40B4-BE49-F238E27FC236}">
                                  <a16:creationId xmlns:a16="http://schemas.microsoft.com/office/drawing/2014/main" id="{E3457087-C593-4CDC-AB8C-F68B516B984B}"/>
                                </a:ext>
                              </a:extLst>
                            </p:cNvPr>
                            <p:cNvGrpSpPr/>
                            <p:nvPr/>
                          </p:nvGrpSpPr>
                          <p:grpSpPr>
                            <a:xfrm>
                              <a:off x="1907661" y="2133600"/>
                              <a:ext cx="163926" cy="132715"/>
                              <a:chOff x="1907673" y="2133600"/>
                              <a:chExt cx="164128" cy="132861"/>
                            </a:xfrm>
                          </p:grpSpPr>
                          <p:grpSp>
                            <p:nvGrpSpPr>
                              <p:cNvPr id="71" name="Group 70">
                                <a:extLst>
                                  <a:ext uri="{FF2B5EF4-FFF2-40B4-BE49-F238E27FC236}">
                                    <a16:creationId xmlns:a16="http://schemas.microsoft.com/office/drawing/2014/main" id="{CF943ADC-935C-46A1-BB1A-83E635E85C7F}"/>
                                  </a:ext>
                                </a:extLst>
                              </p:cNvPr>
                              <p:cNvGrpSpPr/>
                              <p:nvPr/>
                            </p:nvGrpSpPr>
                            <p:grpSpPr>
                              <a:xfrm>
                                <a:off x="1907673" y="2133600"/>
                                <a:ext cx="97693" cy="132861"/>
                                <a:chOff x="1907673" y="2133600"/>
                                <a:chExt cx="97693" cy="132861"/>
                              </a:xfrm>
                            </p:grpSpPr>
                            <p:sp>
                              <p:nvSpPr>
                                <p:cNvPr id="75" name="Oval 74">
                                  <a:extLst>
                                    <a:ext uri="{FF2B5EF4-FFF2-40B4-BE49-F238E27FC236}">
                                      <a16:creationId xmlns:a16="http://schemas.microsoft.com/office/drawing/2014/main" id="{0438A68D-3FF7-4129-A47D-91F7CBEB384E}"/>
                                    </a:ext>
                                  </a:extLst>
                                </p:cNvPr>
                                <p:cNvSpPr/>
                                <p:nvPr/>
                              </p:nvSpPr>
                              <p:spPr>
                                <a:xfrm>
                                  <a:off x="1907673"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76" name="Oval 75">
                                  <a:extLst>
                                    <a:ext uri="{FF2B5EF4-FFF2-40B4-BE49-F238E27FC236}">
                                      <a16:creationId xmlns:a16="http://schemas.microsoft.com/office/drawing/2014/main" id="{2525BC51-87E7-4332-B8E5-20A2EE22465C}"/>
                                    </a:ext>
                                  </a:extLst>
                                </p:cNvPr>
                                <p:cNvSpPr/>
                                <p:nvPr/>
                              </p:nvSpPr>
                              <p:spPr>
                                <a:xfrm>
                                  <a:off x="1938935"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72" name="Group 71">
                                <a:extLst>
                                  <a:ext uri="{FF2B5EF4-FFF2-40B4-BE49-F238E27FC236}">
                                    <a16:creationId xmlns:a16="http://schemas.microsoft.com/office/drawing/2014/main" id="{BD1C50F6-D88F-48A6-B213-A23E3DD4EBE1}"/>
                                  </a:ext>
                                </a:extLst>
                              </p:cNvPr>
                              <p:cNvGrpSpPr/>
                              <p:nvPr/>
                            </p:nvGrpSpPr>
                            <p:grpSpPr>
                              <a:xfrm>
                                <a:off x="1971427" y="2133600"/>
                                <a:ext cx="100374" cy="132861"/>
                                <a:chOff x="1971427" y="2133600"/>
                                <a:chExt cx="100374" cy="132861"/>
                              </a:xfrm>
                            </p:grpSpPr>
                            <p:sp>
                              <p:nvSpPr>
                                <p:cNvPr id="73" name="Oval 72">
                                  <a:extLst>
                                    <a:ext uri="{FF2B5EF4-FFF2-40B4-BE49-F238E27FC236}">
                                      <a16:creationId xmlns:a16="http://schemas.microsoft.com/office/drawing/2014/main" id="{55667CB8-7112-4F23-9478-1CDD622DFDA8}"/>
                                    </a:ext>
                                  </a:extLst>
                                </p:cNvPr>
                                <p:cNvSpPr/>
                                <p:nvPr/>
                              </p:nvSpPr>
                              <p:spPr>
                                <a:xfrm>
                                  <a:off x="1971427"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74" name="Oval 73">
                                  <a:extLst>
                                    <a:ext uri="{FF2B5EF4-FFF2-40B4-BE49-F238E27FC236}">
                                      <a16:creationId xmlns:a16="http://schemas.microsoft.com/office/drawing/2014/main" id="{A400DC05-5E20-4B3E-AB57-B004195DC8E0}"/>
                                    </a:ext>
                                  </a:extLst>
                                </p:cNvPr>
                                <p:cNvSpPr/>
                                <p:nvPr/>
                              </p:nvSpPr>
                              <p:spPr>
                                <a:xfrm>
                                  <a:off x="2005370" y="2133600"/>
                                  <a:ext cx="66431" cy="132861"/>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grpSp>
                  </p:grpSp>
                  <p:grpSp>
                    <p:nvGrpSpPr>
                      <p:cNvPr id="51" name="Group 50">
                        <a:extLst>
                          <a:ext uri="{FF2B5EF4-FFF2-40B4-BE49-F238E27FC236}">
                            <a16:creationId xmlns:a16="http://schemas.microsoft.com/office/drawing/2014/main" id="{D58D75AF-EF9B-41FB-B420-507A93D36E7A}"/>
                          </a:ext>
                        </a:extLst>
                      </p:cNvPr>
                      <p:cNvGrpSpPr/>
                      <p:nvPr/>
                    </p:nvGrpSpPr>
                    <p:grpSpPr>
                      <a:xfrm>
                        <a:off x="2200275" y="2133600"/>
                        <a:ext cx="1066721" cy="128873"/>
                        <a:chOff x="2200275" y="2133600"/>
                        <a:chExt cx="1066721" cy="128873"/>
                      </a:xfrm>
                    </p:grpSpPr>
                    <p:cxnSp>
                      <p:nvCxnSpPr>
                        <p:cNvPr id="52" name="Straight Connector 51">
                          <a:extLst>
                            <a:ext uri="{FF2B5EF4-FFF2-40B4-BE49-F238E27FC236}">
                              <a16:creationId xmlns:a16="http://schemas.microsoft.com/office/drawing/2014/main" id="{E5B70A7A-0B98-470A-9ED1-B789913B2FD2}"/>
                            </a:ext>
                          </a:extLst>
                        </p:cNvPr>
                        <p:cNvCxnSpPr/>
                        <p:nvPr/>
                      </p:nvCxnSpPr>
                      <p:spPr>
                        <a:xfrm>
                          <a:off x="2200275" y="2203182"/>
                          <a:ext cx="371475"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FA0DFB3-7988-46A6-9622-95B80453AAF9}"/>
                            </a:ext>
                          </a:extLst>
                        </p:cNvPr>
                        <p:cNvCxnSpPr/>
                        <p:nvPr/>
                      </p:nvCxnSpPr>
                      <p:spPr>
                        <a:xfrm>
                          <a:off x="2895521" y="2203182"/>
                          <a:ext cx="371475"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9A055321-7DD5-424B-9136-18A46FCE805D}"/>
                            </a:ext>
                          </a:extLst>
                        </p:cNvPr>
                        <p:cNvGrpSpPr/>
                        <p:nvPr/>
                      </p:nvGrpSpPr>
                      <p:grpSpPr>
                        <a:xfrm>
                          <a:off x="2574353" y="2133600"/>
                          <a:ext cx="321174" cy="128873"/>
                          <a:chOff x="2574348" y="2133600"/>
                          <a:chExt cx="373644" cy="128873"/>
                        </a:xfrm>
                      </p:grpSpPr>
                      <p:cxnSp>
                        <p:nvCxnSpPr>
                          <p:cNvPr id="55" name="Straight Connector 54">
                            <a:extLst>
                              <a:ext uri="{FF2B5EF4-FFF2-40B4-BE49-F238E27FC236}">
                                <a16:creationId xmlns:a16="http://schemas.microsoft.com/office/drawing/2014/main" id="{91047B18-C611-4F86-8531-0F5AB42C4384}"/>
                              </a:ext>
                            </a:extLst>
                          </p:cNvPr>
                          <p:cNvCxnSpPr/>
                          <p:nvPr/>
                        </p:nvCxnSpPr>
                        <p:spPr>
                          <a:xfrm>
                            <a:off x="2880407" y="21336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E5C6118-74BF-48A3-B0E1-2E88676ED32C}"/>
                              </a:ext>
                            </a:extLst>
                          </p:cNvPr>
                          <p:cNvCxnSpPr/>
                          <p:nvPr/>
                        </p:nvCxnSpPr>
                        <p:spPr>
                          <a:xfrm flipV="1">
                            <a:off x="2574348" y="2133600"/>
                            <a:ext cx="27940" cy="6540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B0167E0-6CC3-45F0-9A5D-C595083B66C2}"/>
                              </a:ext>
                            </a:extLst>
                          </p:cNvPr>
                          <p:cNvCxnSpPr/>
                          <p:nvPr/>
                        </p:nvCxnSpPr>
                        <p:spPr>
                          <a:xfrm>
                            <a:off x="2600797" y="21336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98FE0E2-968D-4115-ADC3-86B6730FFEAB}"/>
                              </a:ext>
                            </a:extLst>
                          </p:cNvPr>
                          <p:cNvCxnSpPr/>
                          <p:nvPr/>
                        </p:nvCxnSpPr>
                        <p:spPr>
                          <a:xfrm flipV="1">
                            <a:off x="2646139" y="2137378"/>
                            <a:ext cx="45720" cy="1250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459A9B0-3965-408E-AD69-865233A082C8}"/>
                              </a:ext>
                            </a:extLst>
                          </p:cNvPr>
                          <p:cNvCxnSpPr/>
                          <p:nvPr/>
                        </p:nvCxnSpPr>
                        <p:spPr>
                          <a:xfrm>
                            <a:off x="2695260" y="21336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E49F6D2-BF60-41F2-B6A2-17EE23065E7F}"/>
                              </a:ext>
                            </a:extLst>
                          </p:cNvPr>
                          <p:cNvCxnSpPr/>
                          <p:nvPr/>
                        </p:nvCxnSpPr>
                        <p:spPr>
                          <a:xfrm flipV="1">
                            <a:off x="2740602" y="2137378"/>
                            <a:ext cx="45720" cy="1250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BE14ECF-2677-4361-BAC3-AF14302D1CFC}"/>
                              </a:ext>
                            </a:extLst>
                          </p:cNvPr>
                          <p:cNvCxnSpPr/>
                          <p:nvPr/>
                        </p:nvCxnSpPr>
                        <p:spPr>
                          <a:xfrm>
                            <a:off x="2785944" y="21336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C69BBC7-1D7F-4336-87A1-EBE836230A00}"/>
                              </a:ext>
                            </a:extLst>
                          </p:cNvPr>
                          <p:cNvCxnSpPr/>
                          <p:nvPr/>
                        </p:nvCxnSpPr>
                        <p:spPr>
                          <a:xfrm flipV="1">
                            <a:off x="2835065" y="2133600"/>
                            <a:ext cx="4572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02AB29D-3442-4801-AFB2-EFC5EA7D4B48}"/>
                              </a:ext>
                            </a:extLst>
                          </p:cNvPr>
                          <p:cNvCxnSpPr/>
                          <p:nvPr/>
                        </p:nvCxnSpPr>
                        <p:spPr>
                          <a:xfrm flipV="1">
                            <a:off x="2925749" y="2201613"/>
                            <a:ext cx="22243" cy="6086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DB951AB3-5C85-4B8C-BD21-608BDC72FC1C}"/>
                        </a:ext>
                      </a:extLst>
                    </p:cNvPr>
                    <p:cNvGrpSpPr/>
                    <p:nvPr/>
                  </p:nvGrpSpPr>
                  <p:grpSpPr>
                    <a:xfrm rot="5400000">
                      <a:off x="2733679" y="2667004"/>
                      <a:ext cx="1066721" cy="128873"/>
                      <a:chOff x="2733675" y="2667000"/>
                      <a:chExt cx="1066721" cy="128873"/>
                    </a:xfrm>
                  </p:grpSpPr>
                  <p:cxnSp>
                    <p:nvCxnSpPr>
                      <p:cNvPr id="38" name="Straight Connector 37">
                        <a:extLst>
                          <a:ext uri="{FF2B5EF4-FFF2-40B4-BE49-F238E27FC236}">
                            <a16:creationId xmlns:a16="http://schemas.microsoft.com/office/drawing/2014/main" id="{95E80177-FACD-45EF-8C54-D99876E4A122}"/>
                          </a:ext>
                        </a:extLst>
                      </p:cNvPr>
                      <p:cNvCxnSpPr/>
                      <p:nvPr/>
                    </p:nvCxnSpPr>
                    <p:spPr>
                      <a:xfrm>
                        <a:off x="2733675" y="2731234"/>
                        <a:ext cx="371475"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A24DFA4-0688-494F-A52F-D84B10714C2A}"/>
                          </a:ext>
                        </a:extLst>
                      </p:cNvPr>
                      <p:cNvCxnSpPr/>
                      <p:nvPr/>
                    </p:nvCxnSpPr>
                    <p:spPr>
                      <a:xfrm>
                        <a:off x="3428921" y="2731234"/>
                        <a:ext cx="371475"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D68A69AB-306B-40E6-968C-4950C6BD54C7}"/>
                          </a:ext>
                        </a:extLst>
                      </p:cNvPr>
                      <p:cNvGrpSpPr/>
                      <p:nvPr/>
                    </p:nvGrpSpPr>
                    <p:grpSpPr>
                      <a:xfrm>
                        <a:off x="3107756" y="2667000"/>
                        <a:ext cx="321174" cy="128873"/>
                        <a:chOff x="3107748" y="2667000"/>
                        <a:chExt cx="373644" cy="128873"/>
                      </a:xfrm>
                    </p:grpSpPr>
                    <p:cxnSp>
                      <p:nvCxnSpPr>
                        <p:cNvPr id="41" name="Straight Connector 40">
                          <a:extLst>
                            <a:ext uri="{FF2B5EF4-FFF2-40B4-BE49-F238E27FC236}">
                              <a16:creationId xmlns:a16="http://schemas.microsoft.com/office/drawing/2014/main" id="{AD8D5F5F-7D4A-47DA-933E-0F4D25B7E1A2}"/>
                            </a:ext>
                          </a:extLst>
                        </p:cNvPr>
                        <p:cNvCxnSpPr/>
                        <p:nvPr/>
                      </p:nvCxnSpPr>
                      <p:spPr>
                        <a:xfrm>
                          <a:off x="3413807" y="26670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D34DF16-802B-4434-9F72-D59F548785D5}"/>
                            </a:ext>
                          </a:extLst>
                        </p:cNvPr>
                        <p:cNvCxnSpPr/>
                        <p:nvPr/>
                      </p:nvCxnSpPr>
                      <p:spPr>
                        <a:xfrm flipV="1">
                          <a:off x="3107748" y="2667000"/>
                          <a:ext cx="27940" cy="6540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984495F-43C0-4274-9F92-3E8DEB25213E}"/>
                            </a:ext>
                          </a:extLst>
                        </p:cNvPr>
                        <p:cNvCxnSpPr/>
                        <p:nvPr/>
                      </p:nvCxnSpPr>
                      <p:spPr>
                        <a:xfrm>
                          <a:off x="3134197" y="26670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FCE26F7-6CF3-4F6D-8CD1-154085E2793F}"/>
                            </a:ext>
                          </a:extLst>
                        </p:cNvPr>
                        <p:cNvCxnSpPr/>
                        <p:nvPr/>
                      </p:nvCxnSpPr>
                      <p:spPr>
                        <a:xfrm flipV="1">
                          <a:off x="3179539" y="2670778"/>
                          <a:ext cx="45720" cy="1250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E327DB-78D4-410D-921E-4C6B03DE5FC0}"/>
                            </a:ext>
                          </a:extLst>
                        </p:cNvPr>
                        <p:cNvCxnSpPr/>
                        <p:nvPr/>
                      </p:nvCxnSpPr>
                      <p:spPr>
                        <a:xfrm>
                          <a:off x="3228660" y="26670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67F2E28-155C-4257-90BE-74FD4C96FD82}"/>
                            </a:ext>
                          </a:extLst>
                        </p:cNvPr>
                        <p:cNvCxnSpPr/>
                        <p:nvPr/>
                      </p:nvCxnSpPr>
                      <p:spPr>
                        <a:xfrm flipV="1">
                          <a:off x="3274002" y="2670778"/>
                          <a:ext cx="45720" cy="1250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336914-997E-41A7-948E-97072C3F34F3}"/>
                            </a:ext>
                          </a:extLst>
                        </p:cNvPr>
                        <p:cNvCxnSpPr/>
                        <p:nvPr/>
                      </p:nvCxnSpPr>
                      <p:spPr>
                        <a:xfrm>
                          <a:off x="3319344" y="2667000"/>
                          <a:ext cx="4826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677C21C-2C60-4018-8026-616FB5E73272}"/>
                            </a:ext>
                          </a:extLst>
                        </p:cNvPr>
                        <p:cNvCxnSpPr/>
                        <p:nvPr/>
                      </p:nvCxnSpPr>
                      <p:spPr>
                        <a:xfrm flipV="1">
                          <a:off x="3368465" y="2667000"/>
                          <a:ext cx="45720" cy="128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B1527ED-B866-4CE1-B5CE-37728BA5221D}"/>
                            </a:ext>
                          </a:extLst>
                        </p:cNvPr>
                        <p:cNvCxnSpPr/>
                        <p:nvPr/>
                      </p:nvCxnSpPr>
                      <p:spPr>
                        <a:xfrm flipV="1">
                          <a:off x="3459149" y="2735013"/>
                          <a:ext cx="22243" cy="6086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8F2FC326-3849-4558-A0B4-F0C00B32BEEA}"/>
                        </a:ext>
                      </a:extLst>
                    </p:cNvPr>
                    <p:cNvGrpSpPr/>
                    <p:nvPr/>
                  </p:nvGrpSpPr>
                  <p:grpSpPr>
                    <a:xfrm>
                      <a:off x="3553831" y="2209800"/>
                      <a:ext cx="176580" cy="1066165"/>
                      <a:chOff x="3552825" y="2209800"/>
                      <a:chExt cx="176580" cy="1066399"/>
                    </a:xfrm>
                  </p:grpSpPr>
                  <p:cxnSp>
                    <p:nvCxnSpPr>
                      <p:cNvPr id="34" name="Straight Connector 33">
                        <a:extLst>
                          <a:ext uri="{FF2B5EF4-FFF2-40B4-BE49-F238E27FC236}">
                            <a16:creationId xmlns:a16="http://schemas.microsoft.com/office/drawing/2014/main" id="{905784A2-6D66-47AA-92F4-243AD8348173}"/>
                          </a:ext>
                        </a:extLst>
                      </p:cNvPr>
                      <p:cNvCxnSpPr/>
                      <p:nvPr/>
                    </p:nvCxnSpPr>
                    <p:spPr>
                      <a:xfrm rot="5400000">
                        <a:off x="3404435" y="2448895"/>
                        <a:ext cx="478189"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29B889-8FBF-4A28-AC00-039C9B862641}"/>
                          </a:ext>
                        </a:extLst>
                      </p:cNvPr>
                      <p:cNvCxnSpPr/>
                      <p:nvPr/>
                    </p:nvCxnSpPr>
                    <p:spPr>
                      <a:xfrm rot="5400000">
                        <a:off x="3399088" y="3031758"/>
                        <a:ext cx="488883"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0D02830-248C-4292-BC5D-831C0B1D4F8B}"/>
                          </a:ext>
                        </a:extLst>
                      </p:cNvPr>
                      <p:cNvCxnSpPr/>
                      <p:nvPr/>
                    </p:nvCxnSpPr>
                    <p:spPr>
                      <a:xfrm>
                        <a:off x="3552825" y="2685516"/>
                        <a:ext cx="176463"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7" name="Freeform 15155">
                        <a:extLst>
                          <a:ext uri="{FF2B5EF4-FFF2-40B4-BE49-F238E27FC236}">
                            <a16:creationId xmlns:a16="http://schemas.microsoft.com/office/drawing/2014/main" id="{51CEFD58-E605-46F8-B51D-672457E6B787}"/>
                          </a:ext>
                        </a:extLst>
                      </p:cNvPr>
                      <p:cNvSpPr/>
                      <p:nvPr/>
                    </p:nvSpPr>
                    <p:spPr>
                      <a:xfrm>
                        <a:off x="3552825" y="2779095"/>
                        <a:ext cx="176580" cy="33519"/>
                      </a:xfrm>
                      <a:custGeom>
                        <a:avLst/>
                        <a:gdLst>
                          <a:gd name="connsiteX0" fmla="*/ 0 w 176580"/>
                          <a:gd name="connsiteY0" fmla="*/ 33519 h 33519"/>
                          <a:gd name="connsiteX1" fmla="*/ 42779 w 176580"/>
                          <a:gd name="connsiteY1" fmla="*/ 6782 h 33519"/>
                          <a:gd name="connsiteX2" fmla="*/ 125663 w 176580"/>
                          <a:gd name="connsiteY2" fmla="*/ 1435 h 33519"/>
                          <a:gd name="connsiteX3" fmla="*/ 173790 w 176580"/>
                          <a:gd name="connsiteY3" fmla="*/ 28172 h 33519"/>
                          <a:gd name="connsiteX4" fmla="*/ 171116 w 176580"/>
                          <a:gd name="connsiteY4" fmla="*/ 30845 h 33519"/>
                          <a:gd name="connsiteX5" fmla="*/ 171116 w 176580"/>
                          <a:gd name="connsiteY5" fmla="*/ 30845 h 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580" h="33519">
                            <a:moveTo>
                              <a:pt x="0" y="33519"/>
                            </a:moveTo>
                            <a:cubicBezTo>
                              <a:pt x="10917" y="22824"/>
                              <a:pt x="21835" y="12129"/>
                              <a:pt x="42779" y="6782"/>
                            </a:cubicBezTo>
                            <a:cubicBezTo>
                              <a:pt x="63723" y="1435"/>
                              <a:pt x="103828" y="-2130"/>
                              <a:pt x="125663" y="1435"/>
                            </a:cubicBezTo>
                            <a:cubicBezTo>
                              <a:pt x="147498" y="5000"/>
                              <a:pt x="166214" y="23270"/>
                              <a:pt x="173790" y="28172"/>
                            </a:cubicBezTo>
                            <a:cubicBezTo>
                              <a:pt x="181366" y="33074"/>
                              <a:pt x="171116" y="30845"/>
                              <a:pt x="171116" y="30845"/>
                            </a:cubicBezTo>
                            <a:lnTo>
                              <a:pt x="171116" y="30845"/>
                            </a:ln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cxnSp>
                  <p:nvCxnSpPr>
                    <p:cNvPr id="32" name="Straight Connector 31">
                      <a:extLst>
                        <a:ext uri="{FF2B5EF4-FFF2-40B4-BE49-F238E27FC236}">
                          <a16:creationId xmlns:a16="http://schemas.microsoft.com/office/drawing/2014/main" id="{006632D0-304F-4F6A-A2CF-3172E9DAF3E5}"/>
                        </a:ext>
                      </a:extLst>
                    </p:cNvPr>
                    <p:cNvCxnSpPr/>
                    <p:nvPr/>
                  </p:nvCxnSpPr>
                  <p:spPr>
                    <a:xfrm>
                      <a:off x="1133475" y="3276600"/>
                      <a:ext cx="250698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A652D6D-6FF3-4E1D-ABD8-4DCE5033255F}"/>
                        </a:ext>
                      </a:extLst>
                    </p:cNvPr>
                    <p:cNvCxnSpPr/>
                    <p:nvPr/>
                  </p:nvCxnSpPr>
                  <p:spPr>
                    <a:xfrm>
                      <a:off x="3267075" y="2207984"/>
                      <a:ext cx="37378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744223DE-070A-438B-8C05-50C2DEF2F0CF}"/>
                      </a:ext>
                    </a:extLst>
                  </p:cNvPr>
                  <p:cNvCxnSpPr/>
                  <p:nvPr/>
                </p:nvCxnSpPr>
                <p:spPr>
                  <a:xfrm>
                    <a:off x="3686175" y="2200275"/>
                    <a:ext cx="542925"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6C5FA3-75E7-41C8-9BBA-36B9BB758E8E}"/>
                      </a:ext>
                    </a:extLst>
                  </p:cNvPr>
                  <p:cNvCxnSpPr/>
                  <p:nvPr/>
                </p:nvCxnSpPr>
                <p:spPr>
                  <a:xfrm>
                    <a:off x="3695700" y="3276600"/>
                    <a:ext cx="542925"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C52561-693D-4948-9B3D-AFABA0FD949E}"/>
                      </a:ext>
                    </a:extLst>
                  </p:cNvPr>
                  <p:cNvCxnSpPr/>
                  <p:nvPr/>
                </p:nvCxnSpPr>
                <p:spPr>
                  <a:xfrm>
                    <a:off x="590550" y="2200275"/>
                    <a:ext cx="542925"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1D6921-CFEE-4AC7-B59F-9298A085A87B}"/>
                      </a:ext>
                    </a:extLst>
                  </p:cNvPr>
                  <p:cNvCxnSpPr/>
                  <p:nvPr/>
                </p:nvCxnSpPr>
                <p:spPr>
                  <a:xfrm>
                    <a:off x="600075" y="3276600"/>
                    <a:ext cx="542925"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 Box 2">
                        <a:extLst>
                          <a:ext uri="{FF2B5EF4-FFF2-40B4-BE49-F238E27FC236}">
                            <a16:creationId xmlns:a16="http://schemas.microsoft.com/office/drawing/2014/main" id="{C7693053-4793-450B-9C2A-A8082CD6423B}"/>
                          </a:ext>
                        </a:extLst>
                      </p:cNvPr>
                      <p:cNvSpPr txBox="1">
                        <a:spLocks noChangeArrowheads="1"/>
                      </p:cNvSpPr>
                      <p:nvPr/>
                    </p:nvSpPr>
                    <p:spPr bwMode="auto">
                      <a:xfrm>
                        <a:off x="2781300" y="2609850"/>
                        <a:ext cx="476884" cy="32829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Arial" panose="020B0604020202020204" pitchFamily="34" charset="0"/>
                                  <a:cs typeface="Times New Roman" panose="02020603050405020304" pitchFamily="18" charset="0"/>
                                </a:rPr>
                                <m:t>𝐺</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5" name="Text Box 2">
                        <a:extLst>
                          <a:ext uri="{FF2B5EF4-FFF2-40B4-BE49-F238E27FC236}">
                            <a16:creationId xmlns:a16="http://schemas.microsoft.com/office/drawing/2014/main" id="{C7693053-4793-450B-9C2A-A8082CD6423B}"/>
                          </a:ext>
                        </a:extLst>
                      </p:cNvPr>
                      <p:cNvSpPr txBox="1">
                        <a:spLocks noRot="1" noChangeAspect="1" noMove="1" noResize="1" noEditPoints="1" noAdjustHandles="1" noChangeArrowheads="1" noChangeShapeType="1" noTextEdit="1"/>
                      </p:cNvSpPr>
                      <p:nvPr/>
                    </p:nvSpPr>
                    <p:spPr bwMode="auto">
                      <a:xfrm>
                        <a:off x="2781300" y="2609850"/>
                        <a:ext cx="476884" cy="328294"/>
                      </a:xfrm>
                      <a:prstGeom prst="rect">
                        <a:avLst/>
                      </a:prstGeom>
                      <a:blipFill>
                        <a:blip r:embed="rId7"/>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6" name="Text Box 2">
                        <a:extLst>
                          <a:ext uri="{FF2B5EF4-FFF2-40B4-BE49-F238E27FC236}">
                            <a16:creationId xmlns:a16="http://schemas.microsoft.com/office/drawing/2014/main" id="{0C04B348-697A-405A-8241-A59A9AFA5E9E}"/>
                          </a:ext>
                        </a:extLst>
                      </p:cNvPr>
                      <p:cNvSpPr txBox="1">
                        <a:spLocks noChangeArrowheads="1"/>
                      </p:cNvSpPr>
                      <p:nvPr/>
                    </p:nvSpPr>
                    <p:spPr bwMode="auto">
                      <a:xfrm>
                        <a:off x="3676650" y="2619375"/>
                        <a:ext cx="476884" cy="32829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Arial" panose="020B0604020202020204" pitchFamily="34" charset="0"/>
                                  <a:cs typeface="Times New Roman" panose="02020603050405020304" pitchFamily="18" charset="0"/>
                                </a:rPr>
                                <m:t>𝐶</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6" name="Text Box 2">
                        <a:extLst>
                          <a:ext uri="{FF2B5EF4-FFF2-40B4-BE49-F238E27FC236}">
                            <a16:creationId xmlns:a16="http://schemas.microsoft.com/office/drawing/2014/main" id="{0C04B348-697A-405A-8241-A59A9AFA5E9E}"/>
                          </a:ext>
                        </a:extLst>
                      </p:cNvPr>
                      <p:cNvSpPr txBox="1">
                        <a:spLocks noRot="1" noChangeAspect="1" noMove="1" noResize="1" noEditPoints="1" noAdjustHandles="1" noChangeArrowheads="1" noChangeShapeType="1" noTextEdit="1"/>
                      </p:cNvSpPr>
                      <p:nvPr/>
                    </p:nvSpPr>
                    <p:spPr bwMode="auto">
                      <a:xfrm>
                        <a:off x="3676650" y="2619375"/>
                        <a:ext cx="476884" cy="328294"/>
                      </a:xfrm>
                      <a:prstGeom prst="rect">
                        <a:avLst/>
                      </a:prstGeom>
                      <a:blipFill>
                        <a:blip r:embed="rId8"/>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7" name="Text Box 2">
                        <a:extLst>
                          <a:ext uri="{FF2B5EF4-FFF2-40B4-BE49-F238E27FC236}">
                            <a16:creationId xmlns:a16="http://schemas.microsoft.com/office/drawing/2014/main" id="{28DABB00-8AD6-46BE-9009-396F9E0DD3FA}"/>
                          </a:ext>
                        </a:extLst>
                      </p:cNvPr>
                      <p:cNvSpPr txBox="1">
                        <a:spLocks noChangeArrowheads="1"/>
                      </p:cNvSpPr>
                      <p:nvPr/>
                    </p:nvSpPr>
                    <p:spPr bwMode="auto">
                      <a:xfrm>
                        <a:off x="1457325" y="1914525"/>
                        <a:ext cx="476884" cy="32829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Arial" panose="020B0604020202020204" pitchFamily="34" charset="0"/>
                                  <a:cs typeface="Times New Roman" panose="02020603050405020304" pitchFamily="18" charset="0"/>
                                </a:rPr>
                                <m:t>𝐿</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7" name="Text Box 2">
                        <a:extLst>
                          <a:ext uri="{FF2B5EF4-FFF2-40B4-BE49-F238E27FC236}">
                            <a16:creationId xmlns:a16="http://schemas.microsoft.com/office/drawing/2014/main" id="{28DABB00-8AD6-46BE-9009-396F9E0DD3FA}"/>
                          </a:ext>
                        </a:extLst>
                      </p:cNvPr>
                      <p:cNvSpPr txBox="1">
                        <a:spLocks noRot="1" noChangeAspect="1" noMove="1" noResize="1" noEditPoints="1" noAdjustHandles="1" noChangeArrowheads="1" noChangeShapeType="1" noTextEdit="1"/>
                      </p:cNvSpPr>
                      <p:nvPr/>
                    </p:nvSpPr>
                    <p:spPr bwMode="auto">
                      <a:xfrm>
                        <a:off x="1457325" y="1914525"/>
                        <a:ext cx="476884" cy="328294"/>
                      </a:xfrm>
                      <a:prstGeom prst="rect">
                        <a:avLst/>
                      </a:prstGeom>
                      <a:blipFill>
                        <a:blip r:embed="rId9"/>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8" name="Text Box 2">
                        <a:extLst>
                          <a:ext uri="{FF2B5EF4-FFF2-40B4-BE49-F238E27FC236}">
                            <a16:creationId xmlns:a16="http://schemas.microsoft.com/office/drawing/2014/main" id="{5107F4E2-9F6C-4453-A32E-F402265E00C0}"/>
                          </a:ext>
                        </a:extLst>
                      </p:cNvPr>
                      <p:cNvSpPr txBox="1">
                        <a:spLocks noChangeArrowheads="1"/>
                      </p:cNvSpPr>
                      <p:nvPr/>
                    </p:nvSpPr>
                    <p:spPr bwMode="auto">
                      <a:xfrm>
                        <a:off x="2524125" y="1924050"/>
                        <a:ext cx="476884" cy="32829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Arial" panose="020B0604020202020204" pitchFamily="34" charset="0"/>
                                  <a:cs typeface="Times New Roman" panose="02020603050405020304" pitchFamily="18" charset="0"/>
                                </a:rPr>
                                <m:t>𝑅</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8" name="Text Box 2">
                        <a:extLst>
                          <a:ext uri="{FF2B5EF4-FFF2-40B4-BE49-F238E27FC236}">
                            <a16:creationId xmlns:a16="http://schemas.microsoft.com/office/drawing/2014/main" id="{5107F4E2-9F6C-4453-A32E-F402265E00C0}"/>
                          </a:ext>
                        </a:extLst>
                      </p:cNvPr>
                      <p:cNvSpPr txBox="1">
                        <a:spLocks noRot="1" noChangeAspect="1" noMove="1" noResize="1" noEditPoints="1" noAdjustHandles="1" noChangeArrowheads="1" noChangeShapeType="1" noTextEdit="1"/>
                      </p:cNvSpPr>
                      <p:nvPr/>
                    </p:nvSpPr>
                    <p:spPr bwMode="auto">
                      <a:xfrm>
                        <a:off x="2524125" y="1924050"/>
                        <a:ext cx="476884" cy="328294"/>
                      </a:xfrm>
                      <a:prstGeom prst="rect">
                        <a:avLst/>
                      </a:prstGeom>
                      <a:blipFill>
                        <a:blip r:embed="rId10"/>
                        <a:stretch>
                          <a:fillRect/>
                        </a:stretch>
                      </a:blipFill>
                      <a:ln w="9525">
                        <a:noFill/>
                        <a:miter lim="800000"/>
                        <a:headEnd/>
                        <a:tailEnd/>
                      </a:ln>
                    </p:spPr>
                    <p:txBody>
                      <a:bodyPr/>
                      <a:lstStyle/>
                      <a:p>
                        <a:r>
                          <a:rPr lang="en-IN">
                            <a:noFill/>
                          </a:rPr>
                          <a:t> </a:t>
                        </a:r>
                      </a:p>
                    </p:txBody>
                  </p:sp>
                </mc:Fallback>
              </mc:AlternateContent>
            </p:grpSp>
            <p:sp>
              <p:nvSpPr>
                <p:cNvPr id="17" name="Rectangle 16">
                  <a:extLst>
                    <a:ext uri="{FF2B5EF4-FFF2-40B4-BE49-F238E27FC236}">
                      <a16:creationId xmlns:a16="http://schemas.microsoft.com/office/drawing/2014/main" id="{FE0567F9-8CF4-4D5E-8534-272B12070287}"/>
                    </a:ext>
                  </a:extLst>
                </p:cNvPr>
                <p:cNvSpPr/>
                <p:nvPr/>
              </p:nvSpPr>
              <p:spPr>
                <a:xfrm>
                  <a:off x="0" y="1"/>
                  <a:ext cx="4400550" cy="3436620"/>
                </a:xfrm>
                <a:prstGeom prst="rect">
                  <a:avLst/>
                </a:prstGeom>
                <a:noFill/>
                <a:ln w="12700"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8" name="Text Box 2">
                  <a:extLst>
                    <a:ext uri="{FF2B5EF4-FFF2-40B4-BE49-F238E27FC236}">
                      <a16:creationId xmlns:a16="http://schemas.microsoft.com/office/drawing/2014/main" id="{D271FA5B-B8E7-4BA5-A13C-C92BECA08698}"/>
                    </a:ext>
                  </a:extLst>
                </p:cNvPr>
                <p:cNvSpPr txBox="1">
                  <a:spLocks noChangeArrowheads="1"/>
                </p:cNvSpPr>
                <p:nvPr/>
              </p:nvSpPr>
              <p:spPr bwMode="auto">
                <a:xfrm>
                  <a:off x="3676650" y="1323975"/>
                  <a:ext cx="400050" cy="29527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1200">
                      <a:effectLst/>
                      <a:latin typeface="Times New Roman" panose="02020603050405020304" pitchFamily="18" charset="0"/>
                      <a:ea typeface="Arial" panose="020B0604020202020204" pitchFamily="34" charset="0"/>
                      <a:cs typeface="Times New Roman" panose="02020603050405020304" pitchFamily="18" charset="0"/>
                    </a:rPr>
                    <a:t>(a)</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11AE16EF-C934-4E85-B376-45D84D376C8E}"/>
                    </a:ext>
                  </a:extLst>
                </p:cNvPr>
                <p:cNvSpPr txBox="1">
                  <a:spLocks noChangeArrowheads="1"/>
                </p:cNvSpPr>
                <p:nvPr/>
              </p:nvSpPr>
              <p:spPr bwMode="auto">
                <a:xfrm>
                  <a:off x="552450" y="2990850"/>
                  <a:ext cx="400050" cy="29527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1200">
                      <a:effectLst/>
                      <a:latin typeface="Times New Roman" panose="02020603050405020304" pitchFamily="18" charset="0"/>
                      <a:ea typeface="Arial" panose="020B0604020202020204" pitchFamily="34" charset="0"/>
                      <a:cs typeface="Times New Roman" panose="02020603050405020304" pitchFamily="18" charset="0"/>
                    </a:rPr>
                    <a:t>(b)</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0" name="Text Box 2">
                    <a:extLst>
                      <a:ext uri="{FF2B5EF4-FFF2-40B4-BE49-F238E27FC236}">
                        <a16:creationId xmlns:a16="http://schemas.microsoft.com/office/drawing/2014/main" id="{DA29B774-9904-48A5-8801-C0D7D1055AB3}"/>
                      </a:ext>
                    </a:extLst>
                  </p:cNvPr>
                  <p:cNvSpPr txBox="1">
                    <a:spLocks noChangeArrowheads="1"/>
                  </p:cNvSpPr>
                  <p:nvPr/>
                </p:nvSpPr>
                <p:spPr bwMode="auto">
                  <a:xfrm>
                    <a:off x="647700" y="1962150"/>
                    <a:ext cx="476884" cy="32829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Arial" panose="020B0604020202020204" pitchFamily="34" charset="0"/>
                              <a:cs typeface="Times New Roman" panose="02020603050405020304" pitchFamily="18" charset="0"/>
                            </a:rPr>
                            <m:t>𝑖</m:t>
                          </m:r>
                          <m:d>
                            <m:d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𝑡</m:t>
                              </m:r>
                            </m:e>
                          </m:d>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Text Box 2">
                    <a:extLst>
                      <a:ext uri="{FF2B5EF4-FFF2-40B4-BE49-F238E27FC236}">
                        <a16:creationId xmlns:a16="http://schemas.microsoft.com/office/drawing/2014/main" id="{DA29B774-9904-48A5-8801-C0D7D1055AB3}"/>
                      </a:ext>
                    </a:extLst>
                  </p:cNvPr>
                  <p:cNvSpPr txBox="1">
                    <a:spLocks noRot="1" noChangeAspect="1" noMove="1" noResize="1" noEditPoints="1" noAdjustHandles="1" noChangeArrowheads="1" noChangeShapeType="1" noTextEdit="1"/>
                  </p:cNvSpPr>
                  <p:nvPr/>
                </p:nvSpPr>
                <p:spPr bwMode="auto">
                  <a:xfrm>
                    <a:off x="647700" y="1962150"/>
                    <a:ext cx="476884" cy="328294"/>
                  </a:xfrm>
                  <a:prstGeom prst="rect">
                    <a:avLst/>
                  </a:prstGeom>
                  <a:blipFill>
                    <a:blip r:embed="rId11"/>
                    <a:stretch>
                      <a:fillRect l="-1316"/>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Text Box 2">
                    <a:extLst>
                      <a:ext uri="{FF2B5EF4-FFF2-40B4-BE49-F238E27FC236}">
                        <a16:creationId xmlns:a16="http://schemas.microsoft.com/office/drawing/2014/main" id="{0EA33814-9FBD-4B61-95B0-4D1B851BC660}"/>
                      </a:ext>
                    </a:extLst>
                  </p:cNvPr>
                  <p:cNvSpPr txBox="1">
                    <a:spLocks noChangeArrowheads="1"/>
                  </p:cNvSpPr>
                  <p:nvPr/>
                </p:nvSpPr>
                <p:spPr bwMode="auto">
                  <a:xfrm>
                    <a:off x="3296019" y="1962150"/>
                    <a:ext cx="1025862" cy="32829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Arial" panose="020B0604020202020204" pitchFamily="34" charset="0"/>
                              <a:cs typeface="Times New Roman" panose="02020603050405020304" pitchFamily="18" charset="0"/>
                            </a:rPr>
                            <m:t>𝑖</m:t>
                          </m:r>
                          <m:d>
                            <m:d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𝑡</m:t>
                              </m:r>
                            </m:e>
                          </m:d>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1" name="Text Box 2">
                    <a:extLst>
                      <a:ext uri="{FF2B5EF4-FFF2-40B4-BE49-F238E27FC236}">
                        <a16:creationId xmlns:a16="http://schemas.microsoft.com/office/drawing/2014/main" id="{0EA33814-9FBD-4B61-95B0-4D1B851BC660}"/>
                      </a:ext>
                    </a:extLst>
                  </p:cNvPr>
                  <p:cNvSpPr txBox="1">
                    <a:spLocks noRot="1" noChangeAspect="1" noMove="1" noResize="1" noEditPoints="1" noAdjustHandles="1" noChangeArrowheads="1" noChangeShapeType="1" noTextEdit="1"/>
                  </p:cNvSpPr>
                  <p:nvPr/>
                </p:nvSpPr>
                <p:spPr bwMode="auto">
                  <a:xfrm>
                    <a:off x="3296019" y="1962150"/>
                    <a:ext cx="1025862" cy="328294"/>
                  </a:xfrm>
                  <a:prstGeom prst="rect">
                    <a:avLst/>
                  </a:prstGeom>
                  <a:blipFill>
                    <a:blip r:embed="rId12"/>
                    <a:stretch>
                      <a:fillRect/>
                    </a:stretch>
                  </a:blipFill>
                  <a:ln w="9525">
                    <a:noFill/>
                    <a:miter lim="800000"/>
                    <a:headEnd/>
                    <a:tailEnd/>
                  </a:ln>
                </p:spPr>
                <p:txBody>
                  <a:bodyPr/>
                  <a:lstStyle/>
                  <a:p>
                    <a:r>
                      <a:rPr lang="en-IN">
                        <a:noFill/>
                      </a:rPr>
                      <a:t> </a:t>
                    </a:r>
                  </a:p>
                </p:txBody>
              </p:sp>
            </mc:Fallback>
          </mc:AlternateContent>
          <p:cxnSp>
            <p:nvCxnSpPr>
              <p:cNvPr id="12" name="Straight Arrow Connector 11">
                <a:extLst>
                  <a:ext uri="{FF2B5EF4-FFF2-40B4-BE49-F238E27FC236}">
                    <a16:creationId xmlns:a16="http://schemas.microsoft.com/office/drawing/2014/main" id="{A8EE3434-1DAC-411A-910A-E53DE9FEC056}"/>
                  </a:ext>
                </a:extLst>
              </p:cNvPr>
              <p:cNvCxnSpPr/>
              <p:nvPr/>
            </p:nvCxnSpPr>
            <p:spPr>
              <a:xfrm>
                <a:off x="723900" y="2276475"/>
                <a:ext cx="3810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380728A-0293-4530-8126-A2929A1205D3}"/>
                  </a:ext>
                </a:extLst>
              </p:cNvPr>
              <p:cNvCxnSpPr/>
              <p:nvPr/>
            </p:nvCxnSpPr>
            <p:spPr>
              <a:xfrm>
                <a:off x="3733800" y="2266950"/>
                <a:ext cx="3810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Text Box 2">
                  <a:extLst>
                    <a:ext uri="{FF2B5EF4-FFF2-40B4-BE49-F238E27FC236}">
                      <a16:creationId xmlns:a16="http://schemas.microsoft.com/office/drawing/2014/main" id="{A9124474-6FDF-425D-B36C-A39B12759935}"/>
                    </a:ext>
                  </a:extLst>
                </p:cNvPr>
                <p:cNvSpPr txBox="1">
                  <a:spLocks noChangeArrowheads="1"/>
                </p:cNvSpPr>
                <p:nvPr/>
              </p:nvSpPr>
              <p:spPr bwMode="auto">
                <a:xfrm>
                  <a:off x="1066800" y="2162175"/>
                  <a:ext cx="476884" cy="32829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Arial" panose="020B0604020202020204" pitchFamily="34" charset="0"/>
                            <a:cs typeface="Times New Roman" panose="02020603050405020304" pitchFamily="18" charset="0"/>
                          </a:rPr>
                          <m:t>𝑣</m:t>
                        </m:r>
                        <m:d>
                          <m:d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𝑡</m:t>
                            </m:r>
                          </m:e>
                        </m:d>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Text Box 2">
                  <a:extLst>
                    <a:ext uri="{FF2B5EF4-FFF2-40B4-BE49-F238E27FC236}">
                      <a16:creationId xmlns:a16="http://schemas.microsoft.com/office/drawing/2014/main" id="{A9124474-6FDF-425D-B36C-A39B12759935}"/>
                    </a:ext>
                  </a:extLst>
                </p:cNvPr>
                <p:cNvSpPr txBox="1">
                  <a:spLocks noRot="1" noChangeAspect="1" noMove="1" noResize="1" noEditPoints="1" noAdjustHandles="1" noChangeArrowheads="1" noChangeShapeType="1" noTextEdit="1"/>
                </p:cNvSpPr>
                <p:nvPr/>
              </p:nvSpPr>
              <p:spPr bwMode="auto">
                <a:xfrm>
                  <a:off x="1066800" y="2162175"/>
                  <a:ext cx="476884" cy="328294"/>
                </a:xfrm>
                <a:prstGeom prst="rect">
                  <a:avLst/>
                </a:prstGeom>
                <a:blipFill>
                  <a:blip r:embed="rId13"/>
                  <a:stretch>
                    <a:fillRect l="-2632"/>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Text Box 2">
                  <a:extLst>
                    <a:ext uri="{FF2B5EF4-FFF2-40B4-BE49-F238E27FC236}">
                      <a16:creationId xmlns:a16="http://schemas.microsoft.com/office/drawing/2014/main" id="{3E2787CB-B1C3-42A8-928A-9FCA9FED8C31}"/>
                    </a:ext>
                  </a:extLst>
                </p:cNvPr>
                <p:cNvSpPr txBox="1">
                  <a:spLocks noChangeArrowheads="1"/>
                </p:cNvSpPr>
                <p:nvPr/>
              </p:nvSpPr>
              <p:spPr bwMode="auto">
                <a:xfrm>
                  <a:off x="3401709" y="2266950"/>
                  <a:ext cx="1028050" cy="50545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Arial" panose="020B0604020202020204" pitchFamily="34" charset="0"/>
                            <a:cs typeface="Times New Roman" panose="02020603050405020304" pitchFamily="18" charset="0"/>
                          </a:rPr>
                          <m:t>𝑣</m:t>
                        </m:r>
                        <m:d>
                          <m:dPr>
                            <m:ctrlPr>
                              <a:rPr lang="en-IN" sz="11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𝑧</m:t>
                            </m:r>
                            <m:r>
                              <a:rPr lang="en-US" sz="1100" i="1">
                                <a:effectLst/>
                                <a:latin typeface="Cambria Math" panose="02040503050406030204" pitchFamily="18" charset="0"/>
                                <a:ea typeface="Arial" panose="020B0604020202020204" pitchFamily="34" charset="0"/>
                                <a:cs typeface="Times New Roman" panose="02020603050405020304" pitchFamily="18" charset="0"/>
                              </a:rPr>
                              <m:t>,</m:t>
                            </m:r>
                            <m:r>
                              <a:rPr lang="en-US" sz="1100" i="1">
                                <a:effectLst/>
                                <a:latin typeface="Cambria Math" panose="02040503050406030204" pitchFamily="18" charset="0"/>
                                <a:ea typeface="Arial" panose="020B0604020202020204" pitchFamily="34" charset="0"/>
                                <a:cs typeface="Times New Roman" panose="02020603050405020304" pitchFamily="18" charset="0"/>
                              </a:rPr>
                              <m:t>𝑡</m:t>
                            </m:r>
                          </m:e>
                        </m:d>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8" name="Text Box 2">
                  <a:extLst>
                    <a:ext uri="{FF2B5EF4-FFF2-40B4-BE49-F238E27FC236}">
                      <a16:creationId xmlns:a16="http://schemas.microsoft.com/office/drawing/2014/main" id="{3E2787CB-B1C3-42A8-928A-9FCA9FED8C31}"/>
                    </a:ext>
                  </a:extLst>
                </p:cNvPr>
                <p:cNvSpPr txBox="1">
                  <a:spLocks noRot="1" noChangeAspect="1" noMove="1" noResize="1" noEditPoints="1" noAdjustHandles="1" noChangeArrowheads="1" noChangeShapeType="1" noTextEdit="1"/>
                </p:cNvSpPr>
                <p:nvPr/>
              </p:nvSpPr>
              <p:spPr bwMode="auto">
                <a:xfrm>
                  <a:off x="3401709" y="2266950"/>
                  <a:ext cx="1028050" cy="505459"/>
                </a:xfrm>
                <a:prstGeom prst="rect">
                  <a:avLst/>
                </a:prstGeom>
                <a:blipFill>
                  <a:blip r:embed="rId14"/>
                  <a:stretch>
                    <a:fillRect/>
                  </a:stretch>
                </a:blipFill>
                <a:ln w="9525">
                  <a:noFill/>
                  <a:miter lim="800000"/>
                  <a:headEnd/>
                  <a:tailEnd/>
                </a:ln>
              </p:spPr>
              <p:txBody>
                <a:bodyPr/>
                <a:lstStyle/>
                <a:p>
                  <a:r>
                    <a:rPr lang="en-IN">
                      <a:noFill/>
                    </a:rPr>
                    <a:t> </a:t>
                  </a:r>
                </a:p>
              </p:txBody>
            </p:sp>
          </mc:Fallback>
        </mc:AlternateContent>
      </p:grpSp>
      <mc:AlternateContent xmlns:mc="http://schemas.openxmlformats.org/markup-compatibility/2006" xmlns:a14="http://schemas.microsoft.com/office/drawing/2010/main">
        <mc:Choice Requires="a14">
          <p:sp>
            <p:nvSpPr>
              <p:cNvPr id="225" name="Rectangle 224">
                <a:extLst>
                  <a:ext uri="{FF2B5EF4-FFF2-40B4-BE49-F238E27FC236}">
                    <a16:creationId xmlns:a16="http://schemas.microsoft.com/office/drawing/2014/main" id="{1CD5A83C-E10D-43C9-AC2F-474C6CB430CA}"/>
                  </a:ext>
                </a:extLst>
              </p:cNvPr>
              <p:cNvSpPr/>
              <p:nvPr/>
            </p:nvSpPr>
            <p:spPr>
              <a:xfrm>
                <a:off x="5156228" y="711985"/>
                <a:ext cx="3065198"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IN" i="1">
                              <a:latin typeface="Cambria Math" panose="02040503050406030204" pitchFamily="18" charset="0"/>
                            </a:rPr>
                          </m:ctrlPr>
                        </m:fPr>
                        <m:num>
                          <m:r>
                            <a:rPr lang="en-IN">
                              <a:latin typeface="Cambria Math" panose="02040503050406030204" pitchFamily="18" charset="0"/>
                            </a:rPr>
                            <m:t>𝜕</m:t>
                          </m:r>
                          <m:r>
                            <a:rPr lang="en-IN" i="1">
                              <a:latin typeface="Cambria Math" panose="02040503050406030204" pitchFamily="18" charset="0"/>
                            </a:rPr>
                            <m:t>𝑖</m:t>
                          </m:r>
                          <m:d>
                            <m:dPr>
                              <m:ctrlPr>
                                <a:rPr lang="en-IN" i="1">
                                  <a:latin typeface="Cambria Math" panose="02040503050406030204" pitchFamily="18" charset="0"/>
                                </a:rPr>
                              </m:ctrlPr>
                            </m:dPr>
                            <m:e>
                              <m:r>
                                <a:rPr lang="en-IN" i="1">
                                  <a:latin typeface="Cambria Math" panose="02040503050406030204" pitchFamily="18" charset="0"/>
                                </a:rPr>
                                <m:t>𝑧</m:t>
                              </m:r>
                              <m:r>
                                <a:rPr lang="en-IN" i="0">
                                  <a:latin typeface="Cambria Math" panose="02040503050406030204" pitchFamily="18" charset="0"/>
                                </a:rPr>
                                <m:t>,</m:t>
                              </m:r>
                              <m:r>
                                <a:rPr lang="en-IN" i="1">
                                  <a:latin typeface="Cambria Math" panose="02040503050406030204" pitchFamily="18" charset="0"/>
                                </a:rPr>
                                <m:t>𝑡</m:t>
                              </m:r>
                            </m:e>
                          </m:d>
                        </m:num>
                        <m:den>
                          <m:r>
                            <a:rPr lang="en-IN" i="0">
                              <a:latin typeface="Cambria Math" panose="02040503050406030204" pitchFamily="18" charset="0"/>
                            </a:rPr>
                            <m:t>𝜕</m:t>
                          </m:r>
                          <m:r>
                            <a:rPr lang="en-IN" i="1">
                              <a:latin typeface="Cambria Math" panose="02040503050406030204" pitchFamily="18" charset="0"/>
                            </a:rPr>
                            <m:t>𝑧</m:t>
                          </m:r>
                        </m:den>
                      </m:f>
                      <m:r>
                        <a:rPr lang="en-IN" i="0">
                          <a:latin typeface="Cambria Math" panose="02040503050406030204" pitchFamily="18" charset="0"/>
                        </a:rPr>
                        <m:t>=−</m:t>
                      </m:r>
                      <m:d>
                        <m:dPr>
                          <m:ctrlPr>
                            <a:rPr lang="en-IN" i="1">
                              <a:latin typeface="Cambria Math" panose="02040503050406030204" pitchFamily="18" charset="0"/>
                            </a:rPr>
                          </m:ctrlPr>
                        </m:dPr>
                        <m:e>
                          <m:r>
                            <a:rPr lang="en-IN" i="1">
                              <a:latin typeface="Cambria Math" panose="02040503050406030204" pitchFamily="18" charset="0"/>
                            </a:rPr>
                            <m:t>𝐺</m:t>
                          </m:r>
                          <m:r>
                            <a:rPr lang="en-IN" i="0">
                              <a:latin typeface="Cambria Math" panose="02040503050406030204" pitchFamily="18" charset="0"/>
                            </a:rPr>
                            <m:t>+</m:t>
                          </m:r>
                          <m:r>
                            <a:rPr lang="en-IN" i="1">
                              <a:latin typeface="Cambria Math" panose="02040503050406030204" pitchFamily="18" charset="0"/>
                            </a:rPr>
                            <m:t>𝑗</m:t>
                          </m:r>
                          <m:r>
                            <a:rPr lang="en-IN" i="1">
                              <a:latin typeface="Cambria Math" panose="02040503050406030204" pitchFamily="18" charset="0"/>
                            </a:rPr>
                            <m:t>𝜔</m:t>
                          </m:r>
                          <m:r>
                            <a:rPr lang="en-IN" i="1">
                              <a:latin typeface="Cambria Math" panose="02040503050406030204" pitchFamily="18" charset="0"/>
                            </a:rPr>
                            <m:t>𝐶</m:t>
                          </m:r>
                        </m:e>
                      </m:d>
                      <m:r>
                        <a:rPr lang="en-IN" i="1">
                          <a:latin typeface="Cambria Math" panose="02040503050406030204" pitchFamily="18" charset="0"/>
                        </a:rPr>
                        <m:t>𝑣</m:t>
                      </m:r>
                      <m:d>
                        <m:dPr>
                          <m:ctrlPr>
                            <a:rPr lang="en-IN" i="1">
                              <a:latin typeface="Cambria Math" panose="02040503050406030204" pitchFamily="18" charset="0"/>
                            </a:rPr>
                          </m:ctrlPr>
                        </m:dPr>
                        <m:e>
                          <m:r>
                            <a:rPr lang="en-IN" i="1">
                              <a:latin typeface="Cambria Math" panose="02040503050406030204" pitchFamily="18" charset="0"/>
                            </a:rPr>
                            <m:t>𝑧</m:t>
                          </m:r>
                          <m:r>
                            <a:rPr lang="en-IN" i="0">
                              <a:latin typeface="Cambria Math" panose="02040503050406030204" pitchFamily="18" charset="0"/>
                            </a:rPr>
                            <m:t>,</m:t>
                          </m:r>
                          <m:r>
                            <a:rPr lang="en-IN" i="1">
                              <a:latin typeface="Cambria Math" panose="02040503050406030204" pitchFamily="18" charset="0"/>
                            </a:rPr>
                            <m:t>𝑡</m:t>
                          </m:r>
                        </m:e>
                      </m:d>
                    </m:oMath>
                  </m:oMathPara>
                </a14:m>
                <a:endParaRPr lang="en-IN" dirty="0"/>
              </a:p>
            </p:txBody>
          </p:sp>
        </mc:Choice>
        <mc:Fallback xmlns="">
          <p:sp>
            <p:nvSpPr>
              <p:cNvPr id="225" name="Rectangle 224">
                <a:extLst>
                  <a:ext uri="{FF2B5EF4-FFF2-40B4-BE49-F238E27FC236}">
                    <a16:creationId xmlns:a16="http://schemas.microsoft.com/office/drawing/2014/main" id="{1CD5A83C-E10D-43C9-AC2F-474C6CB430CA}"/>
                  </a:ext>
                </a:extLst>
              </p:cNvPr>
              <p:cNvSpPr>
                <a:spLocks noRot="1" noChangeAspect="1" noMove="1" noResize="1" noEditPoints="1" noAdjustHandles="1" noChangeArrowheads="1" noChangeShapeType="1" noTextEdit="1"/>
              </p:cNvSpPr>
              <p:nvPr/>
            </p:nvSpPr>
            <p:spPr>
              <a:xfrm>
                <a:off x="5156228" y="711985"/>
                <a:ext cx="3065198" cy="629852"/>
              </a:xfrm>
              <a:prstGeom prst="rect">
                <a:avLst/>
              </a:prstGeom>
              <a:blipFill>
                <a:blip r:embed="rId1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26" name="Rectangle 225">
                <a:extLst>
                  <a:ext uri="{FF2B5EF4-FFF2-40B4-BE49-F238E27FC236}">
                    <a16:creationId xmlns:a16="http://schemas.microsoft.com/office/drawing/2014/main" id="{6EFD311E-1E70-4FEB-B9BE-696EC7D364B9}"/>
                  </a:ext>
                </a:extLst>
              </p:cNvPr>
              <p:cNvSpPr/>
              <p:nvPr/>
            </p:nvSpPr>
            <p:spPr>
              <a:xfrm>
                <a:off x="5167032" y="1426477"/>
                <a:ext cx="3043590"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IN" i="1">
                              <a:latin typeface="Cambria Math" panose="02040503050406030204" pitchFamily="18" charset="0"/>
                            </a:rPr>
                          </m:ctrlPr>
                        </m:fPr>
                        <m:num>
                          <m:r>
                            <a:rPr lang="en-IN">
                              <a:latin typeface="Cambria Math" panose="02040503050406030204" pitchFamily="18" charset="0"/>
                            </a:rPr>
                            <m:t>𝜕</m:t>
                          </m:r>
                          <m:r>
                            <a:rPr lang="en-IN" i="1">
                              <a:latin typeface="Cambria Math" panose="02040503050406030204" pitchFamily="18" charset="0"/>
                            </a:rPr>
                            <m:t>𝑣</m:t>
                          </m:r>
                          <m:d>
                            <m:dPr>
                              <m:ctrlPr>
                                <a:rPr lang="en-IN" i="1">
                                  <a:latin typeface="Cambria Math" panose="02040503050406030204" pitchFamily="18" charset="0"/>
                                </a:rPr>
                              </m:ctrlPr>
                            </m:dPr>
                            <m:e>
                              <m:r>
                                <a:rPr lang="en-IN" i="1">
                                  <a:latin typeface="Cambria Math" panose="02040503050406030204" pitchFamily="18" charset="0"/>
                                </a:rPr>
                                <m:t>𝑧</m:t>
                              </m:r>
                              <m:r>
                                <a:rPr lang="en-IN" i="0">
                                  <a:latin typeface="Cambria Math" panose="02040503050406030204" pitchFamily="18" charset="0"/>
                                </a:rPr>
                                <m:t>,</m:t>
                              </m:r>
                              <m:r>
                                <a:rPr lang="en-IN" i="1">
                                  <a:latin typeface="Cambria Math" panose="02040503050406030204" pitchFamily="18" charset="0"/>
                                </a:rPr>
                                <m:t>𝑡</m:t>
                              </m:r>
                            </m:e>
                          </m:d>
                        </m:num>
                        <m:den>
                          <m:r>
                            <a:rPr lang="en-IN" i="0">
                              <a:latin typeface="Cambria Math" panose="02040503050406030204" pitchFamily="18" charset="0"/>
                            </a:rPr>
                            <m:t>𝜕</m:t>
                          </m:r>
                          <m:r>
                            <a:rPr lang="en-IN" i="1">
                              <a:latin typeface="Cambria Math" panose="02040503050406030204" pitchFamily="18" charset="0"/>
                            </a:rPr>
                            <m:t>𝑧</m:t>
                          </m:r>
                        </m:den>
                      </m:f>
                      <m:r>
                        <a:rPr lang="en-IN" i="0">
                          <a:latin typeface="Cambria Math" panose="02040503050406030204" pitchFamily="18" charset="0"/>
                        </a:rPr>
                        <m:t>=−</m:t>
                      </m:r>
                      <m:d>
                        <m:dPr>
                          <m:ctrlPr>
                            <a:rPr lang="en-IN" i="1">
                              <a:latin typeface="Cambria Math" panose="02040503050406030204" pitchFamily="18" charset="0"/>
                            </a:rPr>
                          </m:ctrlPr>
                        </m:dPr>
                        <m:e>
                          <m:r>
                            <a:rPr lang="en-IN" i="1">
                              <a:latin typeface="Cambria Math" panose="02040503050406030204" pitchFamily="18" charset="0"/>
                            </a:rPr>
                            <m:t>𝑅</m:t>
                          </m:r>
                          <m:r>
                            <a:rPr lang="en-IN" i="0">
                              <a:latin typeface="Cambria Math" panose="02040503050406030204" pitchFamily="18" charset="0"/>
                            </a:rPr>
                            <m:t>+</m:t>
                          </m:r>
                          <m:r>
                            <a:rPr lang="en-IN" i="1">
                              <a:latin typeface="Cambria Math" panose="02040503050406030204" pitchFamily="18" charset="0"/>
                            </a:rPr>
                            <m:t>𝑗</m:t>
                          </m:r>
                          <m:r>
                            <a:rPr lang="en-IN" i="1">
                              <a:latin typeface="Cambria Math" panose="02040503050406030204" pitchFamily="18" charset="0"/>
                            </a:rPr>
                            <m:t>𝜔</m:t>
                          </m:r>
                          <m:r>
                            <a:rPr lang="en-IN" i="1">
                              <a:latin typeface="Cambria Math" panose="02040503050406030204" pitchFamily="18" charset="0"/>
                            </a:rPr>
                            <m:t>𝐿</m:t>
                          </m:r>
                        </m:e>
                      </m:d>
                      <m:r>
                        <a:rPr lang="en-IN" i="1">
                          <a:latin typeface="Cambria Math" panose="02040503050406030204" pitchFamily="18" charset="0"/>
                        </a:rPr>
                        <m:t>𝑖</m:t>
                      </m:r>
                      <m:d>
                        <m:dPr>
                          <m:ctrlPr>
                            <a:rPr lang="en-IN" i="1">
                              <a:latin typeface="Cambria Math" panose="02040503050406030204" pitchFamily="18" charset="0"/>
                            </a:rPr>
                          </m:ctrlPr>
                        </m:dPr>
                        <m:e>
                          <m:r>
                            <a:rPr lang="en-IN" i="1">
                              <a:latin typeface="Cambria Math" panose="02040503050406030204" pitchFamily="18" charset="0"/>
                            </a:rPr>
                            <m:t>𝑧</m:t>
                          </m:r>
                          <m:r>
                            <a:rPr lang="en-IN" i="0">
                              <a:latin typeface="Cambria Math" panose="02040503050406030204" pitchFamily="18" charset="0"/>
                            </a:rPr>
                            <m:t>,</m:t>
                          </m:r>
                          <m:r>
                            <a:rPr lang="en-IN" i="1">
                              <a:latin typeface="Cambria Math" panose="02040503050406030204" pitchFamily="18" charset="0"/>
                            </a:rPr>
                            <m:t>𝑡</m:t>
                          </m:r>
                        </m:e>
                      </m:d>
                    </m:oMath>
                  </m:oMathPara>
                </a14:m>
                <a:endParaRPr lang="en-IN" dirty="0"/>
              </a:p>
            </p:txBody>
          </p:sp>
        </mc:Choice>
        <mc:Fallback xmlns="">
          <p:sp>
            <p:nvSpPr>
              <p:cNvPr id="226" name="Rectangle 225">
                <a:extLst>
                  <a:ext uri="{FF2B5EF4-FFF2-40B4-BE49-F238E27FC236}">
                    <a16:creationId xmlns:a16="http://schemas.microsoft.com/office/drawing/2014/main" id="{6EFD311E-1E70-4FEB-B9BE-696EC7D364B9}"/>
                  </a:ext>
                </a:extLst>
              </p:cNvPr>
              <p:cNvSpPr>
                <a:spLocks noRot="1" noChangeAspect="1" noMove="1" noResize="1" noEditPoints="1" noAdjustHandles="1" noChangeArrowheads="1" noChangeShapeType="1" noTextEdit="1"/>
              </p:cNvSpPr>
              <p:nvPr/>
            </p:nvSpPr>
            <p:spPr>
              <a:xfrm>
                <a:off x="5167032" y="1426477"/>
                <a:ext cx="3043590" cy="629852"/>
              </a:xfrm>
              <a:prstGeom prst="rect">
                <a:avLst/>
              </a:prstGeom>
              <a:blipFill>
                <a:blip r:embed="rId16"/>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27" name="Rectangle 226">
                <a:extLst>
                  <a:ext uri="{FF2B5EF4-FFF2-40B4-BE49-F238E27FC236}">
                    <a16:creationId xmlns:a16="http://schemas.microsoft.com/office/drawing/2014/main" id="{ADC8F358-88C7-499C-B93C-0E7343F893F2}"/>
                  </a:ext>
                </a:extLst>
              </p:cNvPr>
              <p:cNvSpPr/>
              <p:nvPr/>
            </p:nvSpPr>
            <p:spPr>
              <a:xfrm>
                <a:off x="671351" y="4218371"/>
                <a:ext cx="3981411" cy="586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IN" sz="1600" i="1">
                              <a:latin typeface="Cambria Math" panose="02040503050406030204" pitchFamily="18" charset="0"/>
                            </a:rPr>
                          </m:ctrlPr>
                        </m:fPr>
                        <m:num>
                          <m:sSup>
                            <m:sSupPr>
                              <m:ctrlPr>
                                <a:rPr lang="en-IN" sz="1600" i="1">
                                  <a:latin typeface="Cambria Math" panose="02040503050406030204" pitchFamily="18" charset="0"/>
                                </a:rPr>
                              </m:ctrlPr>
                            </m:sSupPr>
                            <m:e>
                              <m:r>
                                <a:rPr lang="en-IN" sz="1600">
                                  <a:latin typeface="Cambria Math" panose="02040503050406030204" pitchFamily="18" charset="0"/>
                                </a:rPr>
                                <m:t>𝜕</m:t>
                              </m:r>
                            </m:e>
                            <m:sup>
                              <m:r>
                                <a:rPr lang="en-IN" sz="1600" i="0">
                                  <a:latin typeface="Cambria Math" panose="02040503050406030204" pitchFamily="18" charset="0"/>
                                </a:rPr>
                                <m:t>2</m:t>
                              </m:r>
                            </m:sup>
                          </m:sSup>
                          <m:r>
                            <a:rPr lang="en-IN" sz="1600" i="1">
                              <a:latin typeface="Cambria Math" panose="02040503050406030204" pitchFamily="18" charset="0"/>
                            </a:rPr>
                            <m:t>𝑣</m:t>
                          </m:r>
                          <m:d>
                            <m:dPr>
                              <m:ctrlPr>
                                <a:rPr lang="en-IN" sz="1600" i="1">
                                  <a:latin typeface="Cambria Math" panose="02040503050406030204" pitchFamily="18" charset="0"/>
                                </a:rPr>
                              </m:ctrlPr>
                            </m:dPr>
                            <m:e>
                              <m:r>
                                <a:rPr lang="en-IN" sz="1600" i="1">
                                  <a:latin typeface="Cambria Math" panose="02040503050406030204" pitchFamily="18" charset="0"/>
                                </a:rPr>
                                <m:t>𝑧</m:t>
                              </m:r>
                              <m:r>
                                <a:rPr lang="en-IN" sz="1600" i="0">
                                  <a:latin typeface="Cambria Math" panose="02040503050406030204" pitchFamily="18" charset="0"/>
                                </a:rPr>
                                <m:t>,</m:t>
                              </m:r>
                              <m:r>
                                <a:rPr lang="en-IN" sz="1600" i="1">
                                  <a:latin typeface="Cambria Math" panose="02040503050406030204" pitchFamily="18" charset="0"/>
                                </a:rPr>
                                <m:t>𝑡</m:t>
                              </m:r>
                            </m:e>
                          </m:d>
                        </m:num>
                        <m:den>
                          <m:r>
                            <a:rPr lang="en-IN" sz="1600" i="0">
                              <a:latin typeface="Cambria Math" panose="02040503050406030204" pitchFamily="18" charset="0"/>
                            </a:rPr>
                            <m:t>𝜕</m:t>
                          </m:r>
                          <m:sSup>
                            <m:sSupPr>
                              <m:ctrlPr>
                                <a:rPr lang="en-IN" sz="1600" i="1">
                                  <a:latin typeface="Cambria Math" panose="02040503050406030204" pitchFamily="18" charset="0"/>
                                </a:rPr>
                              </m:ctrlPr>
                            </m:sSupPr>
                            <m:e>
                              <m:r>
                                <a:rPr lang="en-IN" sz="1600" i="1">
                                  <a:latin typeface="Cambria Math" panose="02040503050406030204" pitchFamily="18" charset="0"/>
                                </a:rPr>
                                <m:t>𝑧</m:t>
                              </m:r>
                            </m:e>
                            <m:sup>
                              <m:r>
                                <a:rPr lang="en-IN" sz="1600" i="0">
                                  <a:latin typeface="Cambria Math" panose="02040503050406030204" pitchFamily="18" charset="0"/>
                                </a:rPr>
                                <m:t>2</m:t>
                              </m:r>
                            </m:sup>
                          </m:sSup>
                        </m:den>
                      </m:f>
                      <m:r>
                        <a:rPr lang="en-IN" sz="1600" i="0">
                          <a:latin typeface="Cambria Math" panose="02040503050406030204" pitchFamily="18" charset="0"/>
                        </a:rPr>
                        <m:t>−</m:t>
                      </m:r>
                      <m:d>
                        <m:dPr>
                          <m:ctrlPr>
                            <a:rPr lang="en-IN" sz="1600" i="1">
                              <a:latin typeface="Cambria Math" panose="02040503050406030204" pitchFamily="18" charset="0"/>
                            </a:rPr>
                          </m:ctrlPr>
                        </m:dPr>
                        <m:e>
                          <m:r>
                            <a:rPr lang="en-IN" sz="1600" i="1">
                              <a:latin typeface="Cambria Math" panose="02040503050406030204" pitchFamily="18" charset="0"/>
                            </a:rPr>
                            <m:t>𝑅</m:t>
                          </m:r>
                          <m:r>
                            <a:rPr lang="en-IN" sz="1600" i="0">
                              <a:latin typeface="Cambria Math" panose="02040503050406030204" pitchFamily="18" charset="0"/>
                            </a:rPr>
                            <m:t>+</m:t>
                          </m:r>
                          <m:r>
                            <a:rPr lang="en-IN" sz="1600" i="1">
                              <a:latin typeface="Cambria Math" panose="02040503050406030204" pitchFamily="18" charset="0"/>
                            </a:rPr>
                            <m:t>𝑗</m:t>
                          </m:r>
                          <m:r>
                            <a:rPr lang="en-IN" sz="1600" i="1">
                              <a:latin typeface="Cambria Math" panose="02040503050406030204" pitchFamily="18" charset="0"/>
                            </a:rPr>
                            <m:t>𝜔</m:t>
                          </m:r>
                          <m:r>
                            <a:rPr lang="en-IN" sz="1600" i="1">
                              <a:latin typeface="Cambria Math" panose="02040503050406030204" pitchFamily="18" charset="0"/>
                            </a:rPr>
                            <m:t>𝐿</m:t>
                          </m:r>
                        </m:e>
                      </m:d>
                      <m:d>
                        <m:dPr>
                          <m:ctrlPr>
                            <a:rPr lang="en-IN" sz="1600" i="1">
                              <a:latin typeface="Cambria Math" panose="02040503050406030204" pitchFamily="18" charset="0"/>
                            </a:rPr>
                          </m:ctrlPr>
                        </m:dPr>
                        <m:e>
                          <m:r>
                            <a:rPr lang="en-IN" sz="1600" i="1">
                              <a:latin typeface="Cambria Math" panose="02040503050406030204" pitchFamily="18" charset="0"/>
                            </a:rPr>
                            <m:t>𝐺</m:t>
                          </m:r>
                          <m:r>
                            <a:rPr lang="en-IN" sz="1600" i="0">
                              <a:latin typeface="Cambria Math" panose="02040503050406030204" pitchFamily="18" charset="0"/>
                            </a:rPr>
                            <m:t>+</m:t>
                          </m:r>
                          <m:r>
                            <a:rPr lang="en-IN" sz="1600" i="1">
                              <a:latin typeface="Cambria Math" panose="02040503050406030204" pitchFamily="18" charset="0"/>
                            </a:rPr>
                            <m:t>𝑗</m:t>
                          </m:r>
                          <m:r>
                            <a:rPr lang="en-IN" sz="1600" i="1">
                              <a:latin typeface="Cambria Math" panose="02040503050406030204" pitchFamily="18" charset="0"/>
                            </a:rPr>
                            <m:t>𝜔</m:t>
                          </m:r>
                          <m:r>
                            <a:rPr lang="en-IN" sz="1600" i="1">
                              <a:latin typeface="Cambria Math" panose="02040503050406030204" pitchFamily="18" charset="0"/>
                            </a:rPr>
                            <m:t>𝐶</m:t>
                          </m:r>
                        </m:e>
                      </m:d>
                      <m:r>
                        <a:rPr lang="en-IN" sz="1600" i="1">
                          <a:latin typeface="Cambria Math" panose="02040503050406030204" pitchFamily="18" charset="0"/>
                        </a:rPr>
                        <m:t>𝑣</m:t>
                      </m:r>
                      <m:d>
                        <m:dPr>
                          <m:ctrlPr>
                            <a:rPr lang="en-IN" sz="1600" i="1">
                              <a:latin typeface="Cambria Math" panose="02040503050406030204" pitchFamily="18" charset="0"/>
                            </a:rPr>
                          </m:ctrlPr>
                        </m:dPr>
                        <m:e>
                          <m:r>
                            <a:rPr lang="en-IN" sz="1600" i="1">
                              <a:latin typeface="Cambria Math" panose="02040503050406030204" pitchFamily="18" charset="0"/>
                            </a:rPr>
                            <m:t>𝑧</m:t>
                          </m:r>
                          <m:r>
                            <a:rPr lang="en-IN" sz="1600" i="0">
                              <a:latin typeface="Cambria Math" panose="02040503050406030204" pitchFamily="18" charset="0"/>
                            </a:rPr>
                            <m:t>,</m:t>
                          </m:r>
                          <m:r>
                            <a:rPr lang="en-IN" sz="1600" i="1">
                              <a:latin typeface="Cambria Math" panose="02040503050406030204" pitchFamily="18" charset="0"/>
                            </a:rPr>
                            <m:t>𝑡</m:t>
                          </m:r>
                        </m:e>
                      </m:d>
                      <m:r>
                        <a:rPr lang="en-IN" sz="1600" i="0">
                          <a:latin typeface="Cambria Math" panose="02040503050406030204" pitchFamily="18" charset="0"/>
                        </a:rPr>
                        <m:t>=0</m:t>
                      </m:r>
                    </m:oMath>
                  </m:oMathPara>
                </a14:m>
                <a:endParaRPr lang="en-IN" sz="1600" dirty="0"/>
              </a:p>
            </p:txBody>
          </p:sp>
        </mc:Choice>
        <mc:Fallback xmlns="">
          <p:sp>
            <p:nvSpPr>
              <p:cNvPr id="227" name="Rectangle 226">
                <a:extLst>
                  <a:ext uri="{FF2B5EF4-FFF2-40B4-BE49-F238E27FC236}">
                    <a16:creationId xmlns:a16="http://schemas.microsoft.com/office/drawing/2014/main" id="{ADC8F358-88C7-499C-B93C-0E7343F893F2}"/>
                  </a:ext>
                </a:extLst>
              </p:cNvPr>
              <p:cNvSpPr>
                <a:spLocks noRot="1" noChangeAspect="1" noMove="1" noResize="1" noEditPoints="1" noAdjustHandles="1" noChangeArrowheads="1" noChangeShapeType="1" noTextEdit="1"/>
              </p:cNvSpPr>
              <p:nvPr/>
            </p:nvSpPr>
            <p:spPr>
              <a:xfrm>
                <a:off x="671351" y="4218371"/>
                <a:ext cx="3981411" cy="586443"/>
              </a:xfrm>
              <a:prstGeom prst="rect">
                <a:avLst/>
              </a:prstGeom>
              <a:blipFill>
                <a:blip r:embed="rId17"/>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28" name="Rectangle 227">
                <a:extLst>
                  <a:ext uri="{FF2B5EF4-FFF2-40B4-BE49-F238E27FC236}">
                    <a16:creationId xmlns:a16="http://schemas.microsoft.com/office/drawing/2014/main" id="{7B0E507A-4611-4404-BEAE-27C9C1BFC1FD}"/>
                  </a:ext>
                </a:extLst>
              </p:cNvPr>
              <p:cNvSpPr/>
              <p:nvPr/>
            </p:nvSpPr>
            <p:spPr>
              <a:xfrm>
                <a:off x="661049" y="4889144"/>
                <a:ext cx="2934200" cy="3782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i="1">
                          <a:latin typeface="Cambria Math" panose="02040503050406030204" pitchFamily="18" charset="0"/>
                        </a:rPr>
                        <m:t>𝑣</m:t>
                      </m:r>
                      <m:d>
                        <m:dPr>
                          <m:ctrlPr>
                            <a:rPr lang="en-IN" i="1">
                              <a:latin typeface="Cambria Math" panose="02040503050406030204" pitchFamily="18" charset="0"/>
                            </a:rPr>
                          </m:ctrlPr>
                        </m:dPr>
                        <m:e>
                          <m:r>
                            <a:rPr lang="en-IN" i="1">
                              <a:latin typeface="Cambria Math" panose="02040503050406030204" pitchFamily="18" charset="0"/>
                            </a:rPr>
                            <m:t>𝑧</m:t>
                          </m:r>
                          <m:r>
                            <a:rPr lang="en-IN" i="0">
                              <a:latin typeface="Cambria Math" panose="02040503050406030204" pitchFamily="18" charset="0"/>
                            </a:rPr>
                            <m:t>,</m:t>
                          </m:r>
                          <m:r>
                            <a:rPr lang="en-IN" i="1">
                              <a:latin typeface="Cambria Math" panose="02040503050406030204" pitchFamily="18" charset="0"/>
                            </a:rPr>
                            <m:t>𝑡</m:t>
                          </m:r>
                        </m:e>
                      </m:d>
                      <m:r>
                        <a:rPr lang="en-IN" i="0">
                          <a:latin typeface="Cambria Math" panose="02040503050406030204" pitchFamily="18" charset="0"/>
                        </a:rPr>
                        <m:t>=</m:t>
                      </m:r>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m:rPr>
                              <m:sty m:val="p"/>
                            </m:rPr>
                            <a:rPr lang="en-IN" i="0">
                              <a:latin typeface="Cambria Math" panose="02040503050406030204" pitchFamily="18" charset="0"/>
                            </a:rPr>
                            <m:t>j</m:t>
                          </m:r>
                          <m:r>
                            <a:rPr lang="en-IN" i="1">
                              <a:latin typeface="Cambria Math" panose="02040503050406030204" pitchFamily="18" charset="0"/>
                            </a:rPr>
                            <m:t>𝛾</m:t>
                          </m:r>
                          <m:r>
                            <a:rPr lang="en-IN" i="1">
                              <a:latin typeface="Cambria Math" panose="02040503050406030204" pitchFamily="18" charset="0"/>
                            </a:rPr>
                            <m:t>𝑧</m:t>
                          </m:r>
                        </m:sup>
                      </m:sSup>
                      <m:r>
                        <a:rPr lang="en-IN" i="0">
                          <a:latin typeface="Cambria Math" panose="02040503050406030204" pitchFamily="18" charset="0"/>
                        </a:rPr>
                        <m:t>+</m:t>
                      </m:r>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1">
                              <a:latin typeface="Cambria Math" panose="02040503050406030204" pitchFamily="18" charset="0"/>
                            </a:rPr>
                            <m:t>𝑗</m:t>
                          </m:r>
                          <m:r>
                            <a:rPr lang="en-IN" i="1">
                              <a:latin typeface="Cambria Math" panose="02040503050406030204" pitchFamily="18" charset="0"/>
                            </a:rPr>
                            <m:t>𝛾</m:t>
                          </m:r>
                          <m:r>
                            <a:rPr lang="en-IN" i="1">
                              <a:latin typeface="Cambria Math" panose="02040503050406030204" pitchFamily="18" charset="0"/>
                            </a:rPr>
                            <m:t>𝑧</m:t>
                          </m:r>
                        </m:sup>
                      </m:sSup>
                    </m:oMath>
                  </m:oMathPara>
                </a14:m>
                <a:endParaRPr lang="en-IN" dirty="0"/>
              </a:p>
            </p:txBody>
          </p:sp>
        </mc:Choice>
        <mc:Fallback xmlns="">
          <p:sp>
            <p:nvSpPr>
              <p:cNvPr id="228" name="Rectangle 227">
                <a:extLst>
                  <a:ext uri="{FF2B5EF4-FFF2-40B4-BE49-F238E27FC236}">
                    <a16:creationId xmlns:a16="http://schemas.microsoft.com/office/drawing/2014/main" id="{7B0E507A-4611-4404-BEAE-27C9C1BFC1FD}"/>
                  </a:ext>
                </a:extLst>
              </p:cNvPr>
              <p:cNvSpPr>
                <a:spLocks noRot="1" noChangeAspect="1" noMove="1" noResize="1" noEditPoints="1" noAdjustHandles="1" noChangeArrowheads="1" noChangeShapeType="1" noTextEdit="1"/>
              </p:cNvSpPr>
              <p:nvPr/>
            </p:nvSpPr>
            <p:spPr>
              <a:xfrm>
                <a:off x="661049" y="4889144"/>
                <a:ext cx="2934200" cy="378245"/>
              </a:xfrm>
              <a:prstGeom prst="rect">
                <a:avLst/>
              </a:prstGeom>
              <a:blipFill>
                <a:blip r:embed="rId18"/>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29" name="Rectangle 228">
                <a:extLst>
                  <a:ext uri="{FF2B5EF4-FFF2-40B4-BE49-F238E27FC236}">
                    <a16:creationId xmlns:a16="http://schemas.microsoft.com/office/drawing/2014/main" id="{93D391F1-E1B7-458C-BC2E-4CBE3FBADD42}"/>
                  </a:ext>
                </a:extLst>
              </p:cNvPr>
              <p:cNvSpPr/>
              <p:nvPr/>
            </p:nvSpPr>
            <p:spPr>
              <a:xfrm>
                <a:off x="661049" y="5465540"/>
                <a:ext cx="4299610"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N" sz="1400" i="1">
                          <a:latin typeface="Cambria Math" panose="02040503050406030204" pitchFamily="18" charset="0"/>
                        </a:rPr>
                        <m:t>𝑣</m:t>
                      </m:r>
                      <m:d>
                        <m:dPr>
                          <m:ctrlPr>
                            <a:rPr lang="en-IN" sz="1400" i="1">
                              <a:latin typeface="Cambria Math" panose="02040503050406030204" pitchFamily="18" charset="0"/>
                            </a:rPr>
                          </m:ctrlPr>
                        </m:dPr>
                        <m:e>
                          <m:r>
                            <a:rPr lang="en-IN" sz="1400" i="1">
                              <a:latin typeface="Cambria Math" panose="02040503050406030204" pitchFamily="18" charset="0"/>
                            </a:rPr>
                            <m:t>𝑧</m:t>
                          </m:r>
                          <m:r>
                            <a:rPr lang="en-IN" sz="1400" i="0">
                              <a:latin typeface="Cambria Math" panose="02040503050406030204" pitchFamily="18" charset="0"/>
                            </a:rPr>
                            <m:t>,</m:t>
                          </m:r>
                          <m:r>
                            <a:rPr lang="en-IN" sz="1400" i="1">
                              <a:latin typeface="Cambria Math" panose="02040503050406030204" pitchFamily="18" charset="0"/>
                            </a:rPr>
                            <m:t>𝑡</m:t>
                          </m:r>
                        </m:e>
                      </m:d>
                      <m:r>
                        <a:rPr lang="en-IN" sz="1400" i="0">
                          <a:latin typeface="Cambria Math" panose="02040503050406030204" pitchFamily="18" charset="0"/>
                        </a:rPr>
                        <m:t>=</m:t>
                      </m:r>
                      <m:sSup>
                        <m:sSupPr>
                          <m:ctrlPr>
                            <a:rPr lang="en-IN" sz="1400" i="1">
                              <a:latin typeface="Cambria Math" panose="02040503050406030204" pitchFamily="18" charset="0"/>
                            </a:rPr>
                          </m:ctrlPr>
                        </m:sSupPr>
                        <m:e>
                          <m:r>
                            <a:rPr lang="en-IN" sz="1400" i="1">
                              <a:latin typeface="Cambria Math" panose="02040503050406030204" pitchFamily="18" charset="0"/>
                            </a:rPr>
                            <m:t>𝐴</m:t>
                          </m:r>
                        </m:e>
                        <m:sup>
                          <m:r>
                            <a:rPr lang="en-IN" sz="1400" i="0">
                              <a:latin typeface="Cambria Math" panose="02040503050406030204" pitchFamily="18" charset="0"/>
                            </a:rPr>
                            <m:t>+</m:t>
                          </m:r>
                        </m:sup>
                      </m:sSup>
                      <m:sSup>
                        <m:sSupPr>
                          <m:ctrlPr>
                            <a:rPr lang="en-IN" sz="1400" i="1">
                              <a:latin typeface="Cambria Math" panose="02040503050406030204" pitchFamily="18" charset="0"/>
                            </a:rPr>
                          </m:ctrlPr>
                        </m:sSupPr>
                        <m:e>
                          <m:r>
                            <a:rPr lang="en-IN" sz="1400" i="1">
                              <a:latin typeface="Cambria Math" panose="02040503050406030204" pitchFamily="18" charset="0"/>
                            </a:rPr>
                            <m:t>𝑒</m:t>
                          </m:r>
                        </m:e>
                        <m:sup>
                          <m:r>
                            <a:rPr lang="en-IN" sz="1400" i="0">
                              <a:latin typeface="Cambria Math" panose="02040503050406030204" pitchFamily="18" charset="0"/>
                            </a:rPr>
                            <m:t>−</m:t>
                          </m:r>
                          <m:r>
                            <a:rPr lang="en-IN" sz="1400" i="1">
                              <a:latin typeface="Cambria Math" panose="02040503050406030204" pitchFamily="18" charset="0"/>
                            </a:rPr>
                            <m:t>𝛼</m:t>
                          </m:r>
                          <m:r>
                            <a:rPr lang="en-IN" sz="1400" i="1">
                              <a:latin typeface="Cambria Math" panose="02040503050406030204" pitchFamily="18" charset="0"/>
                            </a:rPr>
                            <m:t>𝑧</m:t>
                          </m:r>
                        </m:sup>
                      </m:sSup>
                      <m:r>
                        <a:rPr lang="en-IN" sz="1400" i="1">
                          <a:latin typeface="Cambria Math" panose="02040503050406030204" pitchFamily="18" charset="0"/>
                        </a:rPr>
                        <m:t>𝐶𝑜𝑠</m:t>
                      </m:r>
                      <m:d>
                        <m:dPr>
                          <m:ctrlPr>
                            <a:rPr lang="en-IN" sz="1400" i="1">
                              <a:latin typeface="Cambria Math" panose="02040503050406030204" pitchFamily="18" charset="0"/>
                            </a:rPr>
                          </m:ctrlPr>
                        </m:dPr>
                        <m:e>
                          <m:r>
                            <a:rPr lang="en-IN" sz="1400" i="1">
                              <a:latin typeface="Cambria Math" panose="02040503050406030204" pitchFamily="18" charset="0"/>
                            </a:rPr>
                            <m:t>𝜔</m:t>
                          </m:r>
                          <m:r>
                            <a:rPr lang="en-IN" sz="1400" i="1">
                              <a:latin typeface="Cambria Math" panose="02040503050406030204" pitchFamily="18" charset="0"/>
                            </a:rPr>
                            <m:t>𝑡</m:t>
                          </m:r>
                          <m:r>
                            <a:rPr lang="en-IN" sz="1400" i="0">
                              <a:latin typeface="Cambria Math" panose="02040503050406030204" pitchFamily="18" charset="0"/>
                            </a:rPr>
                            <m:t>−</m:t>
                          </m:r>
                          <m:r>
                            <a:rPr lang="en-IN" sz="1400" i="1">
                              <a:latin typeface="Cambria Math" panose="02040503050406030204" pitchFamily="18" charset="0"/>
                            </a:rPr>
                            <m:t>𝛽</m:t>
                          </m:r>
                          <m:r>
                            <a:rPr lang="en-IN" sz="1400" i="1">
                              <a:latin typeface="Cambria Math" panose="02040503050406030204" pitchFamily="18" charset="0"/>
                            </a:rPr>
                            <m:t>𝑧</m:t>
                          </m:r>
                        </m:e>
                      </m:d>
                      <m:r>
                        <a:rPr lang="en-IN" sz="1400" i="0">
                          <a:latin typeface="Cambria Math" panose="02040503050406030204" pitchFamily="18" charset="0"/>
                        </a:rPr>
                        <m:t>+</m:t>
                      </m:r>
                      <m:sSup>
                        <m:sSupPr>
                          <m:ctrlPr>
                            <a:rPr lang="en-IN" sz="1400" i="1">
                              <a:latin typeface="Cambria Math" panose="02040503050406030204" pitchFamily="18" charset="0"/>
                            </a:rPr>
                          </m:ctrlPr>
                        </m:sSupPr>
                        <m:e>
                          <m:r>
                            <a:rPr lang="en-IN" sz="1400" i="1">
                              <a:latin typeface="Cambria Math" panose="02040503050406030204" pitchFamily="18" charset="0"/>
                            </a:rPr>
                            <m:t>𝐴</m:t>
                          </m:r>
                        </m:e>
                        <m:sup>
                          <m:r>
                            <a:rPr lang="en-IN" sz="1400" i="0">
                              <a:latin typeface="Cambria Math" panose="02040503050406030204" pitchFamily="18" charset="0"/>
                            </a:rPr>
                            <m:t>−</m:t>
                          </m:r>
                        </m:sup>
                      </m:sSup>
                      <m:sSup>
                        <m:sSupPr>
                          <m:ctrlPr>
                            <a:rPr lang="en-IN" sz="1400" i="1">
                              <a:latin typeface="Cambria Math" panose="02040503050406030204" pitchFamily="18" charset="0"/>
                            </a:rPr>
                          </m:ctrlPr>
                        </m:sSupPr>
                        <m:e>
                          <m:r>
                            <a:rPr lang="en-IN" sz="1400" i="1">
                              <a:latin typeface="Cambria Math" panose="02040503050406030204" pitchFamily="18" charset="0"/>
                            </a:rPr>
                            <m:t>𝑒</m:t>
                          </m:r>
                        </m:e>
                        <m:sup>
                          <m:r>
                            <a:rPr lang="en-IN" sz="1400" i="1">
                              <a:latin typeface="Cambria Math" panose="02040503050406030204" pitchFamily="18" charset="0"/>
                            </a:rPr>
                            <m:t>𝛼</m:t>
                          </m:r>
                          <m:r>
                            <a:rPr lang="en-IN" sz="1400" i="1">
                              <a:latin typeface="Cambria Math" panose="02040503050406030204" pitchFamily="18" charset="0"/>
                            </a:rPr>
                            <m:t>𝑧</m:t>
                          </m:r>
                        </m:sup>
                      </m:sSup>
                      <m:r>
                        <a:rPr lang="en-IN" sz="1400" i="1">
                          <a:latin typeface="Cambria Math" panose="02040503050406030204" pitchFamily="18" charset="0"/>
                        </a:rPr>
                        <m:t>𝐶𝑜𝑠</m:t>
                      </m:r>
                      <m:d>
                        <m:dPr>
                          <m:ctrlPr>
                            <a:rPr lang="en-IN" sz="1400" i="1">
                              <a:latin typeface="Cambria Math" panose="02040503050406030204" pitchFamily="18" charset="0"/>
                            </a:rPr>
                          </m:ctrlPr>
                        </m:dPr>
                        <m:e>
                          <m:r>
                            <a:rPr lang="en-IN" sz="1400" i="1">
                              <a:latin typeface="Cambria Math" panose="02040503050406030204" pitchFamily="18" charset="0"/>
                            </a:rPr>
                            <m:t>𝜔</m:t>
                          </m:r>
                          <m:r>
                            <a:rPr lang="en-IN" sz="1400" i="1">
                              <a:latin typeface="Cambria Math" panose="02040503050406030204" pitchFamily="18" charset="0"/>
                            </a:rPr>
                            <m:t>𝑡</m:t>
                          </m:r>
                          <m:r>
                            <a:rPr lang="en-IN" sz="1400" i="0">
                              <a:latin typeface="Cambria Math" panose="02040503050406030204" pitchFamily="18" charset="0"/>
                            </a:rPr>
                            <m:t>+</m:t>
                          </m:r>
                          <m:r>
                            <a:rPr lang="en-IN" sz="1400" i="1">
                              <a:latin typeface="Cambria Math" panose="02040503050406030204" pitchFamily="18" charset="0"/>
                            </a:rPr>
                            <m:t>𝛽</m:t>
                          </m:r>
                          <m:r>
                            <a:rPr lang="en-IN" sz="1400" i="1">
                              <a:latin typeface="Cambria Math" panose="02040503050406030204" pitchFamily="18" charset="0"/>
                            </a:rPr>
                            <m:t>𝑧</m:t>
                          </m:r>
                        </m:e>
                      </m:d>
                    </m:oMath>
                  </m:oMathPara>
                </a14:m>
                <a:endParaRPr lang="en-IN" sz="1400" dirty="0"/>
              </a:p>
            </p:txBody>
          </p:sp>
        </mc:Choice>
        <mc:Fallback xmlns="">
          <p:sp>
            <p:nvSpPr>
              <p:cNvPr id="229" name="Rectangle 228">
                <a:extLst>
                  <a:ext uri="{FF2B5EF4-FFF2-40B4-BE49-F238E27FC236}">
                    <a16:creationId xmlns:a16="http://schemas.microsoft.com/office/drawing/2014/main" id="{93D391F1-E1B7-458C-BC2E-4CBE3FBADD42}"/>
                  </a:ext>
                </a:extLst>
              </p:cNvPr>
              <p:cNvSpPr>
                <a:spLocks noRot="1" noChangeAspect="1" noMove="1" noResize="1" noEditPoints="1" noAdjustHandles="1" noChangeArrowheads="1" noChangeShapeType="1" noTextEdit="1"/>
              </p:cNvSpPr>
              <p:nvPr/>
            </p:nvSpPr>
            <p:spPr>
              <a:xfrm>
                <a:off x="661049" y="5465540"/>
                <a:ext cx="4299610" cy="307777"/>
              </a:xfrm>
              <a:prstGeom prst="rect">
                <a:avLst/>
              </a:prstGeom>
              <a:blipFill>
                <a:blip r:embed="rId19"/>
                <a:stretch>
                  <a:fillRect b="-1000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30" name="Rectangle 229">
                <a:extLst>
                  <a:ext uri="{FF2B5EF4-FFF2-40B4-BE49-F238E27FC236}">
                    <a16:creationId xmlns:a16="http://schemas.microsoft.com/office/drawing/2014/main" id="{E63A29AB-0383-4077-9821-5E342F503E3F}"/>
                  </a:ext>
                </a:extLst>
              </p:cNvPr>
              <p:cNvSpPr/>
              <p:nvPr/>
            </p:nvSpPr>
            <p:spPr>
              <a:xfrm>
                <a:off x="5254538" y="4215229"/>
                <a:ext cx="3889462" cy="586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IN" sz="1600" i="1">
                              <a:latin typeface="Cambria Math" panose="02040503050406030204" pitchFamily="18" charset="0"/>
                            </a:rPr>
                          </m:ctrlPr>
                        </m:fPr>
                        <m:num>
                          <m:sSup>
                            <m:sSupPr>
                              <m:ctrlPr>
                                <a:rPr lang="en-IN" sz="1600" i="1">
                                  <a:latin typeface="Cambria Math" panose="02040503050406030204" pitchFamily="18" charset="0"/>
                                </a:rPr>
                              </m:ctrlPr>
                            </m:sSupPr>
                            <m:e>
                              <m:r>
                                <a:rPr lang="en-IN" sz="1600">
                                  <a:latin typeface="Cambria Math" panose="02040503050406030204" pitchFamily="18" charset="0"/>
                                </a:rPr>
                                <m:t>𝜕</m:t>
                              </m:r>
                            </m:e>
                            <m:sup>
                              <m:r>
                                <a:rPr lang="en-IN" sz="1600" i="0">
                                  <a:latin typeface="Cambria Math" panose="02040503050406030204" pitchFamily="18" charset="0"/>
                                </a:rPr>
                                <m:t>2</m:t>
                              </m:r>
                            </m:sup>
                          </m:sSup>
                          <m:r>
                            <a:rPr lang="en-IN" sz="1600" i="1">
                              <a:latin typeface="Cambria Math" panose="02040503050406030204" pitchFamily="18" charset="0"/>
                            </a:rPr>
                            <m:t>𝑖</m:t>
                          </m:r>
                          <m:d>
                            <m:dPr>
                              <m:ctrlPr>
                                <a:rPr lang="en-IN" sz="1600" i="1">
                                  <a:latin typeface="Cambria Math" panose="02040503050406030204" pitchFamily="18" charset="0"/>
                                </a:rPr>
                              </m:ctrlPr>
                            </m:dPr>
                            <m:e>
                              <m:r>
                                <a:rPr lang="en-IN" sz="1600" i="1">
                                  <a:latin typeface="Cambria Math" panose="02040503050406030204" pitchFamily="18" charset="0"/>
                                </a:rPr>
                                <m:t>𝑧</m:t>
                              </m:r>
                              <m:r>
                                <a:rPr lang="en-IN" sz="1600" i="0">
                                  <a:latin typeface="Cambria Math" panose="02040503050406030204" pitchFamily="18" charset="0"/>
                                </a:rPr>
                                <m:t>,</m:t>
                              </m:r>
                              <m:r>
                                <a:rPr lang="en-IN" sz="1600" i="1">
                                  <a:latin typeface="Cambria Math" panose="02040503050406030204" pitchFamily="18" charset="0"/>
                                </a:rPr>
                                <m:t>𝑡</m:t>
                              </m:r>
                            </m:e>
                          </m:d>
                        </m:num>
                        <m:den>
                          <m:r>
                            <a:rPr lang="en-IN" sz="1600" i="0">
                              <a:latin typeface="Cambria Math" panose="02040503050406030204" pitchFamily="18" charset="0"/>
                            </a:rPr>
                            <m:t>𝜕</m:t>
                          </m:r>
                          <m:sSup>
                            <m:sSupPr>
                              <m:ctrlPr>
                                <a:rPr lang="en-IN" sz="1600" i="1">
                                  <a:latin typeface="Cambria Math" panose="02040503050406030204" pitchFamily="18" charset="0"/>
                                </a:rPr>
                              </m:ctrlPr>
                            </m:sSupPr>
                            <m:e>
                              <m:r>
                                <a:rPr lang="en-IN" sz="1600" i="1">
                                  <a:latin typeface="Cambria Math" panose="02040503050406030204" pitchFamily="18" charset="0"/>
                                </a:rPr>
                                <m:t>𝑧</m:t>
                              </m:r>
                            </m:e>
                            <m:sup>
                              <m:r>
                                <a:rPr lang="en-IN" sz="1600" i="0">
                                  <a:latin typeface="Cambria Math" panose="02040503050406030204" pitchFamily="18" charset="0"/>
                                </a:rPr>
                                <m:t>2</m:t>
                              </m:r>
                            </m:sup>
                          </m:sSup>
                        </m:den>
                      </m:f>
                      <m:r>
                        <a:rPr lang="en-IN" sz="1600" i="0">
                          <a:latin typeface="Cambria Math" panose="02040503050406030204" pitchFamily="18" charset="0"/>
                        </a:rPr>
                        <m:t>−</m:t>
                      </m:r>
                      <m:d>
                        <m:dPr>
                          <m:ctrlPr>
                            <a:rPr lang="en-IN" sz="1600" i="1">
                              <a:latin typeface="Cambria Math" panose="02040503050406030204" pitchFamily="18" charset="0"/>
                            </a:rPr>
                          </m:ctrlPr>
                        </m:dPr>
                        <m:e>
                          <m:r>
                            <a:rPr lang="en-IN" sz="1600" i="1">
                              <a:latin typeface="Cambria Math" panose="02040503050406030204" pitchFamily="18" charset="0"/>
                            </a:rPr>
                            <m:t>𝑅</m:t>
                          </m:r>
                          <m:r>
                            <a:rPr lang="en-IN" sz="1600" i="0">
                              <a:latin typeface="Cambria Math" panose="02040503050406030204" pitchFamily="18" charset="0"/>
                            </a:rPr>
                            <m:t>+</m:t>
                          </m:r>
                          <m:r>
                            <a:rPr lang="en-IN" sz="1600" i="1">
                              <a:latin typeface="Cambria Math" panose="02040503050406030204" pitchFamily="18" charset="0"/>
                            </a:rPr>
                            <m:t>𝑗</m:t>
                          </m:r>
                          <m:r>
                            <a:rPr lang="en-IN" sz="1600" i="1">
                              <a:latin typeface="Cambria Math" panose="02040503050406030204" pitchFamily="18" charset="0"/>
                            </a:rPr>
                            <m:t>𝜔</m:t>
                          </m:r>
                          <m:r>
                            <a:rPr lang="en-IN" sz="1600" i="1">
                              <a:latin typeface="Cambria Math" panose="02040503050406030204" pitchFamily="18" charset="0"/>
                            </a:rPr>
                            <m:t>𝐿</m:t>
                          </m:r>
                        </m:e>
                      </m:d>
                      <m:d>
                        <m:dPr>
                          <m:ctrlPr>
                            <a:rPr lang="en-IN" sz="1600" i="1">
                              <a:latin typeface="Cambria Math" panose="02040503050406030204" pitchFamily="18" charset="0"/>
                            </a:rPr>
                          </m:ctrlPr>
                        </m:dPr>
                        <m:e>
                          <m:r>
                            <a:rPr lang="en-IN" sz="1600" i="1">
                              <a:latin typeface="Cambria Math" panose="02040503050406030204" pitchFamily="18" charset="0"/>
                            </a:rPr>
                            <m:t>𝐺</m:t>
                          </m:r>
                          <m:r>
                            <a:rPr lang="en-IN" sz="1600" i="0">
                              <a:latin typeface="Cambria Math" panose="02040503050406030204" pitchFamily="18" charset="0"/>
                            </a:rPr>
                            <m:t>+</m:t>
                          </m:r>
                          <m:r>
                            <a:rPr lang="en-IN" sz="1600" i="1">
                              <a:latin typeface="Cambria Math" panose="02040503050406030204" pitchFamily="18" charset="0"/>
                            </a:rPr>
                            <m:t>𝑗</m:t>
                          </m:r>
                          <m:r>
                            <a:rPr lang="en-IN" sz="1600" i="1">
                              <a:latin typeface="Cambria Math" panose="02040503050406030204" pitchFamily="18" charset="0"/>
                            </a:rPr>
                            <m:t>𝜔</m:t>
                          </m:r>
                          <m:r>
                            <a:rPr lang="en-IN" sz="1600" i="1">
                              <a:latin typeface="Cambria Math" panose="02040503050406030204" pitchFamily="18" charset="0"/>
                            </a:rPr>
                            <m:t>𝐶</m:t>
                          </m:r>
                        </m:e>
                      </m:d>
                      <m:r>
                        <a:rPr lang="en-IN" sz="1600" i="1">
                          <a:latin typeface="Cambria Math" panose="02040503050406030204" pitchFamily="18" charset="0"/>
                        </a:rPr>
                        <m:t>𝑖</m:t>
                      </m:r>
                      <m:d>
                        <m:dPr>
                          <m:ctrlPr>
                            <a:rPr lang="en-IN" sz="1600" i="1">
                              <a:latin typeface="Cambria Math" panose="02040503050406030204" pitchFamily="18" charset="0"/>
                            </a:rPr>
                          </m:ctrlPr>
                        </m:dPr>
                        <m:e>
                          <m:r>
                            <a:rPr lang="en-IN" sz="1600" i="1">
                              <a:latin typeface="Cambria Math" panose="02040503050406030204" pitchFamily="18" charset="0"/>
                            </a:rPr>
                            <m:t>𝑧</m:t>
                          </m:r>
                          <m:r>
                            <a:rPr lang="en-IN" sz="1600" i="0">
                              <a:latin typeface="Cambria Math" panose="02040503050406030204" pitchFamily="18" charset="0"/>
                            </a:rPr>
                            <m:t>,</m:t>
                          </m:r>
                          <m:r>
                            <a:rPr lang="en-IN" sz="1600" i="1">
                              <a:latin typeface="Cambria Math" panose="02040503050406030204" pitchFamily="18" charset="0"/>
                            </a:rPr>
                            <m:t>𝑡</m:t>
                          </m:r>
                        </m:e>
                      </m:d>
                      <m:r>
                        <a:rPr lang="en-IN" sz="1600" i="0">
                          <a:latin typeface="Cambria Math" panose="02040503050406030204" pitchFamily="18" charset="0"/>
                        </a:rPr>
                        <m:t>=0</m:t>
                      </m:r>
                    </m:oMath>
                  </m:oMathPara>
                </a14:m>
                <a:endParaRPr lang="en-IN" sz="1600" dirty="0"/>
              </a:p>
            </p:txBody>
          </p:sp>
        </mc:Choice>
        <mc:Fallback xmlns="">
          <p:sp>
            <p:nvSpPr>
              <p:cNvPr id="230" name="Rectangle 229">
                <a:extLst>
                  <a:ext uri="{FF2B5EF4-FFF2-40B4-BE49-F238E27FC236}">
                    <a16:creationId xmlns:a16="http://schemas.microsoft.com/office/drawing/2014/main" id="{E63A29AB-0383-4077-9821-5E342F503E3F}"/>
                  </a:ext>
                </a:extLst>
              </p:cNvPr>
              <p:cNvSpPr>
                <a:spLocks noRot="1" noChangeAspect="1" noMove="1" noResize="1" noEditPoints="1" noAdjustHandles="1" noChangeArrowheads="1" noChangeShapeType="1" noTextEdit="1"/>
              </p:cNvSpPr>
              <p:nvPr/>
            </p:nvSpPr>
            <p:spPr>
              <a:xfrm>
                <a:off x="5254538" y="4215229"/>
                <a:ext cx="3889462" cy="586443"/>
              </a:xfrm>
              <a:prstGeom prst="rect">
                <a:avLst/>
              </a:prstGeom>
              <a:blipFill>
                <a:blip r:embed="rId20"/>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31" name="Rectangle 230">
                <a:extLst>
                  <a:ext uri="{FF2B5EF4-FFF2-40B4-BE49-F238E27FC236}">
                    <a16:creationId xmlns:a16="http://schemas.microsoft.com/office/drawing/2014/main" id="{266B2999-8323-423F-B83C-08E59CDB307A}"/>
                  </a:ext>
                </a:extLst>
              </p:cNvPr>
              <p:cNvSpPr/>
              <p:nvPr/>
            </p:nvSpPr>
            <p:spPr>
              <a:xfrm>
                <a:off x="4722322" y="4826896"/>
                <a:ext cx="4572000" cy="554319"/>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IN" sz="1400" i="1">
                          <a:latin typeface="Cambria Math" panose="02040503050406030204" pitchFamily="18" charset="0"/>
                        </a:rPr>
                        <m:t>𝑖</m:t>
                      </m:r>
                      <m:d>
                        <m:dPr>
                          <m:ctrlPr>
                            <a:rPr lang="en-IN" sz="1400" i="1">
                              <a:latin typeface="Cambria Math" panose="02040503050406030204" pitchFamily="18" charset="0"/>
                            </a:rPr>
                          </m:ctrlPr>
                        </m:dPr>
                        <m:e>
                          <m:r>
                            <a:rPr lang="en-IN" sz="1400" i="1">
                              <a:latin typeface="Cambria Math" panose="02040503050406030204" pitchFamily="18" charset="0"/>
                            </a:rPr>
                            <m:t>𝑧</m:t>
                          </m:r>
                          <m:r>
                            <a:rPr lang="en-IN" sz="1400" i="0">
                              <a:latin typeface="Cambria Math" panose="02040503050406030204" pitchFamily="18" charset="0"/>
                            </a:rPr>
                            <m:t>,</m:t>
                          </m:r>
                          <m:r>
                            <a:rPr lang="en-IN" sz="1400" i="1">
                              <a:latin typeface="Cambria Math" panose="02040503050406030204" pitchFamily="18" charset="0"/>
                            </a:rPr>
                            <m:t>𝑡</m:t>
                          </m:r>
                        </m:e>
                      </m:d>
                      <m:r>
                        <a:rPr lang="en-IN" sz="1400" i="0">
                          <a:latin typeface="Cambria Math" panose="02040503050406030204" pitchFamily="18" charset="0"/>
                        </a:rPr>
                        <m:t>=</m:t>
                      </m:r>
                      <m:f>
                        <m:fPr>
                          <m:ctrlPr>
                            <a:rPr lang="en-IN" sz="1400" i="1">
                              <a:latin typeface="Cambria Math" panose="02040503050406030204" pitchFamily="18" charset="0"/>
                            </a:rPr>
                          </m:ctrlPr>
                        </m:fPr>
                        <m:num>
                          <m:sSup>
                            <m:sSupPr>
                              <m:ctrlPr>
                                <a:rPr lang="en-IN" sz="1400" i="1">
                                  <a:latin typeface="Cambria Math" panose="02040503050406030204" pitchFamily="18" charset="0"/>
                                </a:rPr>
                              </m:ctrlPr>
                            </m:sSupPr>
                            <m:e>
                              <m:r>
                                <a:rPr lang="en-IN" sz="1400" i="1">
                                  <a:latin typeface="Cambria Math" panose="02040503050406030204" pitchFamily="18" charset="0"/>
                                </a:rPr>
                                <m:t>𝐴</m:t>
                              </m:r>
                            </m:e>
                            <m:sup>
                              <m:r>
                                <a:rPr lang="en-IN" sz="1400" i="0">
                                  <a:latin typeface="Cambria Math" panose="02040503050406030204" pitchFamily="18" charset="0"/>
                                </a:rPr>
                                <m:t>+</m:t>
                              </m:r>
                            </m:sup>
                          </m:sSup>
                        </m:num>
                        <m:den>
                          <m:sSub>
                            <m:sSubPr>
                              <m:ctrlPr>
                                <a:rPr lang="en-IN" sz="1400" i="1">
                                  <a:latin typeface="Cambria Math" panose="02040503050406030204" pitchFamily="18" charset="0"/>
                                </a:rPr>
                              </m:ctrlPr>
                            </m:sSubPr>
                            <m:e>
                              <m:r>
                                <a:rPr lang="en-IN" sz="1400" i="1">
                                  <a:latin typeface="Cambria Math" panose="02040503050406030204" pitchFamily="18" charset="0"/>
                                </a:rPr>
                                <m:t>𝑍</m:t>
                              </m:r>
                            </m:e>
                            <m:sub>
                              <m:r>
                                <a:rPr lang="en-IN" sz="1400" i="0">
                                  <a:latin typeface="Cambria Math" panose="02040503050406030204" pitchFamily="18" charset="0"/>
                                </a:rPr>
                                <m:t>0</m:t>
                              </m:r>
                            </m:sub>
                          </m:sSub>
                        </m:den>
                      </m:f>
                      <m:sSup>
                        <m:sSupPr>
                          <m:ctrlPr>
                            <a:rPr lang="en-IN" sz="1400" i="1">
                              <a:latin typeface="Cambria Math" panose="02040503050406030204" pitchFamily="18" charset="0"/>
                            </a:rPr>
                          </m:ctrlPr>
                        </m:sSupPr>
                        <m:e>
                          <m:r>
                            <a:rPr lang="en-IN" sz="1400" i="1">
                              <a:latin typeface="Cambria Math" panose="02040503050406030204" pitchFamily="18" charset="0"/>
                            </a:rPr>
                            <m:t>𝑒</m:t>
                          </m:r>
                        </m:e>
                        <m:sup>
                          <m:r>
                            <a:rPr lang="en-IN" sz="1400" i="0">
                              <a:latin typeface="Cambria Math" panose="02040503050406030204" pitchFamily="18" charset="0"/>
                            </a:rPr>
                            <m:t>−</m:t>
                          </m:r>
                          <m:r>
                            <a:rPr lang="en-IN" sz="1400" i="1">
                              <a:latin typeface="Cambria Math" panose="02040503050406030204" pitchFamily="18" charset="0"/>
                            </a:rPr>
                            <m:t>𝛼</m:t>
                          </m:r>
                          <m:r>
                            <a:rPr lang="en-IN" sz="1400" i="1">
                              <a:latin typeface="Cambria Math" panose="02040503050406030204" pitchFamily="18" charset="0"/>
                            </a:rPr>
                            <m:t>𝑧</m:t>
                          </m:r>
                        </m:sup>
                      </m:sSup>
                      <m:r>
                        <a:rPr lang="en-IN" sz="1400" i="1">
                          <a:latin typeface="Cambria Math" panose="02040503050406030204" pitchFamily="18" charset="0"/>
                        </a:rPr>
                        <m:t>𝐶𝑜𝑠</m:t>
                      </m:r>
                      <m:d>
                        <m:dPr>
                          <m:ctrlPr>
                            <a:rPr lang="en-IN" sz="1400" i="1">
                              <a:latin typeface="Cambria Math" panose="02040503050406030204" pitchFamily="18" charset="0"/>
                            </a:rPr>
                          </m:ctrlPr>
                        </m:dPr>
                        <m:e>
                          <m:r>
                            <a:rPr lang="en-IN" sz="1400" i="1">
                              <a:latin typeface="Cambria Math" panose="02040503050406030204" pitchFamily="18" charset="0"/>
                            </a:rPr>
                            <m:t>𝜔</m:t>
                          </m:r>
                          <m:r>
                            <a:rPr lang="en-IN" sz="1400" i="1">
                              <a:latin typeface="Cambria Math" panose="02040503050406030204" pitchFamily="18" charset="0"/>
                            </a:rPr>
                            <m:t>𝑡</m:t>
                          </m:r>
                          <m:r>
                            <a:rPr lang="en-IN" sz="1400" i="0">
                              <a:latin typeface="Cambria Math" panose="02040503050406030204" pitchFamily="18" charset="0"/>
                            </a:rPr>
                            <m:t>−</m:t>
                          </m:r>
                          <m:r>
                            <a:rPr lang="en-IN" sz="1400" i="1">
                              <a:latin typeface="Cambria Math" panose="02040503050406030204" pitchFamily="18" charset="0"/>
                            </a:rPr>
                            <m:t>𝛽</m:t>
                          </m:r>
                          <m:r>
                            <a:rPr lang="en-IN" sz="1400" i="1">
                              <a:latin typeface="Cambria Math" panose="02040503050406030204" pitchFamily="18" charset="0"/>
                            </a:rPr>
                            <m:t>𝑧</m:t>
                          </m:r>
                        </m:e>
                      </m:d>
                      <m:r>
                        <a:rPr lang="en-IN" sz="1400" i="0">
                          <a:latin typeface="Cambria Math" panose="02040503050406030204" pitchFamily="18" charset="0"/>
                        </a:rPr>
                        <m:t>−</m:t>
                      </m:r>
                      <m:f>
                        <m:fPr>
                          <m:ctrlPr>
                            <a:rPr lang="en-IN" sz="1400" i="1">
                              <a:latin typeface="Cambria Math" panose="02040503050406030204" pitchFamily="18" charset="0"/>
                            </a:rPr>
                          </m:ctrlPr>
                        </m:fPr>
                        <m:num>
                          <m:sSup>
                            <m:sSupPr>
                              <m:ctrlPr>
                                <a:rPr lang="en-IN" sz="1400" i="1">
                                  <a:latin typeface="Cambria Math" panose="02040503050406030204" pitchFamily="18" charset="0"/>
                                </a:rPr>
                              </m:ctrlPr>
                            </m:sSupPr>
                            <m:e>
                              <m:r>
                                <a:rPr lang="en-IN" sz="1400" i="1">
                                  <a:latin typeface="Cambria Math" panose="02040503050406030204" pitchFamily="18" charset="0"/>
                                </a:rPr>
                                <m:t>𝐴</m:t>
                              </m:r>
                            </m:e>
                            <m:sup>
                              <m:r>
                                <a:rPr lang="en-IN" sz="1400" i="0">
                                  <a:latin typeface="Cambria Math" panose="02040503050406030204" pitchFamily="18" charset="0"/>
                                </a:rPr>
                                <m:t>−</m:t>
                              </m:r>
                            </m:sup>
                          </m:sSup>
                        </m:num>
                        <m:den>
                          <m:sSub>
                            <m:sSubPr>
                              <m:ctrlPr>
                                <a:rPr lang="en-IN" sz="1400" i="1">
                                  <a:latin typeface="Cambria Math" panose="02040503050406030204" pitchFamily="18" charset="0"/>
                                </a:rPr>
                              </m:ctrlPr>
                            </m:sSubPr>
                            <m:e>
                              <m:r>
                                <a:rPr lang="en-IN" sz="1400" i="1">
                                  <a:latin typeface="Cambria Math" panose="02040503050406030204" pitchFamily="18" charset="0"/>
                                </a:rPr>
                                <m:t>𝑍</m:t>
                              </m:r>
                            </m:e>
                            <m:sub>
                              <m:r>
                                <a:rPr lang="en-IN" sz="1400" i="0">
                                  <a:latin typeface="Cambria Math" panose="02040503050406030204" pitchFamily="18" charset="0"/>
                                </a:rPr>
                                <m:t>0</m:t>
                              </m:r>
                            </m:sub>
                          </m:sSub>
                        </m:den>
                      </m:f>
                      <m:sSup>
                        <m:sSupPr>
                          <m:ctrlPr>
                            <a:rPr lang="en-IN" sz="1400" i="1">
                              <a:latin typeface="Cambria Math" panose="02040503050406030204" pitchFamily="18" charset="0"/>
                            </a:rPr>
                          </m:ctrlPr>
                        </m:sSupPr>
                        <m:e>
                          <m:r>
                            <a:rPr lang="en-IN" sz="1400" i="1">
                              <a:latin typeface="Cambria Math" panose="02040503050406030204" pitchFamily="18" charset="0"/>
                            </a:rPr>
                            <m:t>𝑒</m:t>
                          </m:r>
                        </m:e>
                        <m:sup>
                          <m:r>
                            <a:rPr lang="en-IN" sz="1400" i="1">
                              <a:latin typeface="Cambria Math" panose="02040503050406030204" pitchFamily="18" charset="0"/>
                            </a:rPr>
                            <m:t>𝛼</m:t>
                          </m:r>
                          <m:r>
                            <a:rPr lang="en-IN" sz="1400" i="1">
                              <a:latin typeface="Cambria Math" panose="02040503050406030204" pitchFamily="18" charset="0"/>
                            </a:rPr>
                            <m:t>𝑧</m:t>
                          </m:r>
                        </m:sup>
                      </m:sSup>
                      <m:r>
                        <a:rPr lang="en-IN" sz="1400" i="1">
                          <a:latin typeface="Cambria Math" panose="02040503050406030204" pitchFamily="18" charset="0"/>
                        </a:rPr>
                        <m:t>𝐶𝑜𝑠</m:t>
                      </m:r>
                      <m:d>
                        <m:dPr>
                          <m:ctrlPr>
                            <a:rPr lang="en-IN" sz="1400" i="1">
                              <a:latin typeface="Cambria Math" panose="02040503050406030204" pitchFamily="18" charset="0"/>
                            </a:rPr>
                          </m:ctrlPr>
                        </m:dPr>
                        <m:e>
                          <m:r>
                            <a:rPr lang="en-IN" sz="1400" i="1">
                              <a:latin typeface="Cambria Math" panose="02040503050406030204" pitchFamily="18" charset="0"/>
                            </a:rPr>
                            <m:t>𝜔</m:t>
                          </m:r>
                          <m:r>
                            <a:rPr lang="en-IN" sz="1400" i="1">
                              <a:latin typeface="Cambria Math" panose="02040503050406030204" pitchFamily="18" charset="0"/>
                            </a:rPr>
                            <m:t>𝑡</m:t>
                          </m:r>
                          <m:r>
                            <a:rPr lang="en-IN" sz="1400" i="0">
                              <a:latin typeface="Cambria Math" panose="02040503050406030204" pitchFamily="18" charset="0"/>
                            </a:rPr>
                            <m:t>+</m:t>
                          </m:r>
                          <m:r>
                            <a:rPr lang="en-IN" sz="1400" i="1">
                              <a:latin typeface="Cambria Math" panose="02040503050406030204" pitchFamily="18" charset="0"/>
                            </a:rPr>
                            <m:t>𝛽</m:t>
                          </m:r>
                          <m:r>
                            <a:rPr lang="en-IN" sz="1400" i="1">
                              <a:latin typeface="Cambria Math" panose="02040503050406030204" pitchFamily="18" charset="0"/>
                            </a:rPr>
                            <m:t>𝑧</m:t>
                          </m:r>
                        </m:e>
                      </m:d>
                    </m:oMath>
                  </m:oMathPara>
                </a14:m>
                <a:endParaRPr lang="en-IN" sz="1400" dirty="0"/>
              </a:p>
            </p:txBody>
          </p:sp>
        </mc:Choice>
        <mc:Fallback xmlns="">
          <p:sp>
            <p:nvSpPr>
              <p:cNvPr id="231" name="Rectangle 230">
                <a:extLst>
                  <a:ext uri="{FF2B5EF4-FFF2-40B4-BE49-F238E27FC236}">
                    <a16:creationId xmlns:a16="http://schemas.microsoft.com/office/drawing/2014/main" id="{266B2999-8323-423F-B83C-08E59CDB307A}"/>
                  </a:ext>
                </a:extLst>
              </p:cNvPr>
              <p:cNvSpPr>
                <a:spLocks noRot="1" noChangeAspect="1" noMove="1" noResize="1" noEditPoints="1" noAdjustHandles="1" noChangeArrowheads="1" noChangeShapeType="1" noTextEdit="1"/>
              </p:cNvSpPr>
              <p:nvPr/>
            </p:nvSpPr>
            <p:spPr>
              <a:xfrm>
                <a:off x="4722322" y="4826896"/>
                <a:ext cx="4572000" cy="554319"/>
              </a:xfrm>
              <a:prstGeom prst="rect">
                <a:avLst/>
              </a:prstGeom>
              <a:blipFill>
                <a:blip r:embed="rId21"/>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32" name="Rectangle 231">
                <a:extLst>
                  <a:ext uri="{FF2B5EF4-FFF2-40B4-BE49-F238E27FC236}">
                    <a16:creationId xmlns:a16="http://schemas.microsoft.com/office/drawing/2014/main" id="{D8086B0E-FAF5-45E6-9B45-41B1AB2A3DBB}"/>
                  </a:ext>
                </a:extLst>
              </p:cNvPr>
              <p:cNvSpPr/>
              <p:nvPr/>
            </p:nvSpPr>
            <p:spPr>
              <a:xfrm>
                <a:off x="5180015" y="2243992"/>
                <a:ext cx="29871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IN" i="1">
                              <a:latin typeface="Cambria Math" panose="02040503050406030204" pitchFamily="18" charset="0"/>
                            </a:rPr>
                          </m:ctrlPr>
                        </m:sSupPr>
                        <m:e>
                          <m:r>
                            <a:rPr lang="en-IN" i="1">
                              <a:latin typeface="Cambria Math" panose="02040503050406030204" pitchFamily="18" charset="0"/>
                            </a:rPr>
                            <m:t>𝛾</m:t>
                          </m:r>
                        </m:e>
                        <m:sup>
                          <m:r>
                            <a:rPr lang="en-IN" i="0">
                              <a:latin typeface="Cambria Math" panose="02040503050406030204" pitchFamily="18" charset="0"/>
                            </a:rPr>
                            <m:t>2</m:t>
                          </m:r>
                        </m:sup>
                      </m:sSup>
                      <m:r>
                        <a:rPr lang="en-IN" i="0">
                          <a:latin typeface="Cambria Math" panose="02040503050406030204" pitchFamily="18" charset="0"/>
                        </a:rPr>
                        <m:t>=−</m:t>
                      </m:r>
                      <m:d>
                        <m:dPr>
                          <m:ctrlPr>
                            <a:rPr lang="en-IN" i="1">
                              <a:latin typeface="Cambria Math" panose="02040503050406030204" pitchFamily="18" charset="0"/>
                            </a:rPr>
                          </m:ctrlPr>
                        </m:dPr>
                        <m:e>
                          <m:r>
                            <a:rPr lang="en-IN" i="1">
                              <a:latin typeface="Cambria Math" panose="02040503050406030204" pitchFamily="18" charset="0"/>
                            </a:rPr>
                            <m:t>𝑅</m:t>
                          </m:r>
                          <m:r>
                            <a:rPr lang="en-IN" i="0">
                              <a:latin typeface="Cambria Math" panose="02040503050406030204" pitchFamily="18" charset="0"/>
                            </a:rPr>
                            <m:t>+</m:t>
                          </m:r>
                          <m:r>
                            <a:rPr lang="en-IN" i="1">
                              <a:latin typeface="Cambria Math" panose="02040503050406030204" pitchFamily="18" charset="0"/>
                            </a:rPr>
                            <m:t>𝑗</m:t>
                          </m:r>
                          <m:r>
                            <a:rPr lang="en-IN" i="1">
                              <a:latin typeface="Cambria Math" panose="02040503050406030204" pitchFamily="18" charset="0"/>
                            </a:rPr>
                            <m:t>𝜔</m:t>
                          </m:r>
                          <m:r>
                            <a:rPr lang="en-IN" i="1">
                              <a:latin typeface="Cambria Math" panose="02040503050406030204" pitchFamily="18" charset="0"/>
                            </a:rPr>
                            <m:t>𝐿</m:t>
                          </m:r>
                        </m:e>
                      </m:d>
                      <m:d>
                        <m:dPr>
                          <m:ctrlPr>
                            <a:rPr lang="en-IN" i="1">
                              <a:latin typeface="Cambria Math" panose="02040503050406030204" pitchFamily="18" charset="0"/>
                            </a:rPr>
                          </m:ctrlPr>
                        </m:dPr>
                        <m:e>
                          <m:r>
                            <a:rPr lang="en-IN" i="1">
                              <a:latin typeface="Cambria Math" panose="02040503050406030204" pitchFamily="18" charset="0"/>
                            </a:rPr>
                            <m:t>𝐺</m:t>
                          </m:r>
                          <m:r>
                            <a:rPr lang="en-IN" i="0">
                              <a:latin typeface="Cambria Math" panose="02040503050406030204" pitchFamily="18" charset="0"/>
                            </a:rPr>
                            <m:t>+</m:t>
                          </m:r>
                          <m:r>
                            <a:rPr lang="en-IN" i="1">
                              <a:latin typeface="Cambria Math" panose="02040503050406030204" pitchFamily="18" charset="0"/>
                            </a:rPr>
                            <m:t>𝑗</m:t>
                          </m:r>
                          <m:r>
                            <a:rPr lang="en-IN" i="1">
                              <a:latin typeface="Cambria Math" panose="02040503050406030204" pitchFamily="18" charset="0"/>
                            </a:rPr>
                            <m:t>𝜔</m:t>
                          </m:r>
                          <m:r>
                            <a:rPr lang="en-IN" i="1">
                              <a:latin typeface="Cambria Math" panose="02040503050406030204" pitchFamily="18" charset="0"/>
                            </a:rPr>
                            <m:t>𝐶</m:t>
                          </m:r>
                        </m:e>
                      </m:d>
                    </m:oMath>
                  </m:oMathPara>
                </a14:m>
                <a:endParaRPr lang="en-IN" dirty="0"/>
              </a:p>
            </p:txBody>
          </p:sp>
        </mc:Choice>
        <mc:Fallback xmlns="">
          <p:sp>
            <p:nvSpPr>
              <p:cNvPr id="232" name="Rectangle 231">
                <a:extLst>
                  <a:ext uri="{FF2B5EF4-FFF2-40B4-BE49-F238E27FC236}">
                    <a16:creationId xmlns:a16="http://schemas.microsoft.com/office/drawing/2014/main" id="{D8086B0E-FAF5-45E6-9B45-41B1AB2A3DBB}"/>
                  </a:ext>
                </a:extLst>
              </p:cNvPr>
              <p:cNvSpPr>
                <a:spLocks noRot="1" noChangeAspect="1" noMove="1" noResize="1" noEditPoints="1" noAdjustHandles="1" noChangeArrowheads="1" noChangeShapeType="1" noTextEdit="1"/>
              </p:cNvSpPr>
              <p:nvPr/>
            </p:nvSpPr>
            <p:spPr>
              <a:xfrm>
                <a:off x="5180015" y="2243992"/>
                <a:ext cx="2987100" cy="369332"/>
              </a:xfrm>
              <a:prstGeom prst="rect">
                <a:avLst/>
              </a:prstGeom>
              <a:blipFill>
                <a:blip r:embed="rId22"/>
                <a:stretch>
                  <a:fillRect b="-14754"/>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33" name="Rectangle 232">
                <a:extLst>
                  <a:ext uri="{FF2B5EF4-FFF2-40B4-BE49-F238E27FC236}">
                    <a16:creationId xmlns:a16="http://schemas.microsoft.com/office/drawing/2014/main" id="{138575D8-218C-4F3D-93E8-C209373E41B4}"/>
                  </a:ext>
                </a:extLst>
              </p:cNvPr>
              <p:cNvSpPr/>
              <p:nvPr/>
            </p:nvSpPr>
            <p:spPr>
              <a:xfrm>
                <a:off x="5184739" y="2709381"/>
                <a:ext cx="16720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IN">
                          <a:latin typeface="Cambria Math" panose="02040503050406030204" pitchFamily="18" charset="0"/>
                        </a:rPr>
                        <m:t>γ</m:t>
                      </m:r>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𝛼</m:t>
                          </m:r>
                        </m:e>
                        <m:sub>
                          <m:r>
                            <a:rPr lang="en-IN" i="1">
                              <a:latin typeface="Cambria Math" panose="02040503050406030204" pitchFamily="18" charset="0"/>
                            </a:rPr>
                            <m:t>𝑧</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1">
                              <a:latin typeface="Cambria Math" panose="02040503050406030204" pitchFamily="18" charset="0"/>
                            </a:rPr>
                            <m:t>𝑧</m:t>
                          </m:r>
                        </m:sub>
                      </m:sSub>
                    </m:oMath>
                  </m:oMathPara>
                </a14:m>
                <a:endParaRPr lang="en-IN" dirty="0"/>
              </a:p>
            </p:txBody>
          </p:sp>
        </mc:Choice>
        <mc:Fallback xmlns="">
          <p:sp>
            <p:nvSpPr>
              <p:cNvPr id="233" name="Rectangle 232">
                <a:extLst>
                  <a:ext uri="{FF2B5EF4-FFF2-40B4-BE49-F238E27FC236}">
                    <a16:creationId xmlns:a16="http://schemas.microsoft.com/office/drawing/2014/main" id="{138575D8-218C-4F3D-93E8-C209373E41B4}"/>
                  </a:ext>
                </a:extLst>
              </p:cNvPr>
              <p:cNvSpPr>
                <a:spLocks noRot="1" noChangeAspect="1" noMove="1" noResize="1" noEditPoints="1" noAdjustHandles="1" noChangeArrowheads="1" noChangeShapeType="1" noTextEdit="1"/>
              </p:cNvSpPr>
              <p:nvPr/>
            </p:nvSpPr>
            <p:spPr>
              <a:xfrm>
                <a:off x="5184739" y="2709381"/>
                <a:ext cx="1672060" cy="369332"/>
              </a:xfrm>
              <a:prstGeom prst="rect">
                <a:avLst/>
              </a:prstGeom>
              <a:blipFill>
                <a:blip r:embed="rId23"/>
                <a:stretch>
                  <a:fillRect b="-14754"/>
                </a:stretch>
              </a:blipFill>
            </p:spPr>
            <p:txBody>
              <a:bodyPr/>
              <a:lstStyle/>
              <a:p>
                <a:r>
                  <a:rPr lang="en-IN">
                    <a:noFill/>
                  </a:rPr>
                  <a:t> </a:t>
                </a:r>
              </a:p>
            </p:txBody>
          </p:sp>
        </mc:Fallback>
      </mc:AlternateContent>
    </p:spTree>
    <p:extLst>
      <p:ext uri="{BB962C8B-B14F-4D97-AF65-F5344CB8AC3E}">
        <p14:creationId xmlns:p14="http://schemas.microsoft.com/office/powerpoint/2010/main" val="1385440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09F7B-9736-4CC6-A62F-7860A95A282B}"/>
              </a:ext>
            </a:extLst>
          </p:cNvPr>
          <p:cNvSpPr>
            <a:spLocks noGrp="1"/>
          </p:cNvSpPr>
          <p:nvPr>
            <p:ph type="title"/>
          </p:nvPr>
        </p:nvSpPr>
        <p:spPr>
          <a:xfrm>
            <a:off x="628650" y="2"/>
            <a:ext cx="8515350" cy="769082"/>
          </a:xfrm>
        </p:spPr>
        <p:txBody>
          <a:bodyPr>
            <a:noAutofit/>
          </a:bodyPr>
          <a:lstStyle/>
          <a:p>
            <a:r>
              <a:rPr lang="en-IN" sz="3600" dirty="0"/>
              <a:t>Propagation Constant (TEM Guided Wave)</a:t>
            </a:r>
          </a:p>
        </p:txBody>
      </p:sp>
      <p:sp>
        <p:nvSpPr>
          <p:cNvPr id="3" name="Date Placeholder 2">
            <a:extLst>
              <a:ext uri="{FF2B5EF4-FFF2-40B4-BE49-F238E27FC236}">
                <a16:creationId xmlns:a16="http://schemas.microsoft.com/office/drawing/2014/main" id="{08D48200-1EBB-4656-9E85-E9BE904147B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D2601A7D-A870-4207-A241-C73D23C2320E}"/>
              </a:ext>
            </a:extLst>
          </p:cNvPr>
          <p:cNvSpPr>
            <a:spLocks noGrp="1"/>
          </p:cNvSpPr>
          <p:nvPr>
            <p:ph type="sldNum" sz="quarter" idx="12"/>
          </p:nvPr>
        </p:nvSpPr>
        <p:spPr/>
        <p:txBody>
          <a:bodyPr/>
          <a:lstStyle/>
          <a:p>
            <a:fld id="{2495F090-CA2D-44FF-B42B-1156B48CA943}" type="slidenum">
              <a:rPr lang="en-IN" smtClean="0"/>
              <a:t>78</a:t>
            </a:fld>
            <a:endParaRPr lang="en-IN"/>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23697B-76AE-4E54-AF73-E67EF9935697}"/>
                  </a:ext>
                </a:extLst>
              </p:cNvPr>
              <p:cNvSpPr/>
              <p:nvPr/>
            </p:nvSpPr>
            <p:spPr>
              <a:xfrm>
                <a:off x="628649" y="872096"/>
                <a:ext cx="5541331" cy="9192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N" i="1">
                          <a:latin typeface="Cambria Math" panose="02040503050406030204" pitchFamily="18" charset="0"/>
                        </a:rPr>
                        <m:t>𝛼</m:t>
                      </m:r>
                      <m:r>
                        <a:rPr lang="en-IN" i="0">
                          <a:latin typeface="Cambria Math" panose="02040503050406030204" pitchFamily="18" charset="0"/>
                        </a:rPr>
                        <m:t>+</m:t>
                      </m:r>
                      <m:r>
                        <a:rPr lang="en-IN" i="1">
                          <a:latin typeface="Cambria Math" panose="02040503050406030204" pitchFamily="18" charset="0"/>
                        </a:rPr>
                        <m:t>𝑗</m:t>
                      </m:r>
                      <m:r>
                        <a:rPr lang="en-IN" i="1">
                          <a:latin typeface="Cambria Math" panose="02040503050406030204" pitchFamily="18" charset="0"/>
                        </a:rPr>
                        <m:t>𝛽</m:t>
                      </m:r>
                      <m:r>
                        <a:rPr lang="en-IN" i="0">
                          <a:latin typeface="Cambria Math" panose="02040503050406030204" pitchFamily="18" charset="0"/>
                        </a:rPr>
                        <m:t>=</m:t>
                      </m:r>
                      <m:r>
                        <a:rPr lang="en-IN" i="1">
                          <a:latin typeface="Cambria Math" panose="02040503050406030204" pitchFamily="18" charset="0"/>
                        </a:rPr>
                        <m:t>𝑗</m:t>
                      </m:r>
                      <m:r>
                        <a:rPr lang="en-IN" i="1">
                          <a:latin typeface="Cambria Math" panose="02040503050406030204" pitchFamily="18" charset="0"/>
                        </a:rPr>
                        <m:t>𝜔</m:t>
                      </m:r>
                      <m:rad>
                        <m:radPr>
                          <m:degHide m:val="on"/>
                          <m:ctrlPr>
                            <a:rPr lang="en-IN" i="1">
                              <a:latin typeface="Cambria Math" panose="02040503050406030204" pitchFamily="18" charset="0"/>
                            </a:rPr>
                          </m:ctrlPr>
                        </m:radPr>
                        <m:deg/>
                        <m:e>
                          <m:r>
                            <a:rPr lang="en-IN" i="1">
                              <a:latin typeface="Cambria Math" panose="02040503050406030204" pitchFamily="18" charset="0"/>
                            </a:rPr>
                            <m:t>𝐿𝐶</m:t>
                          </m:r>
                        </m:e>
                      </m:rad>
                      <m:rad>
                        <m:radPr>
                          <m:degHide m:val="on"/>
                          <m:ctrlPr>
                            <a:rPr lang="en-IN" i="1">
                              <a:latin typeface="Cambria Math" panose="02040503050406030204" pitchFamily="18" charset="0"/>
                            </a:rPr>
                          </m:ctrlPr>
                        </m:radPr>
                        <m:deg/>
                        <m:e>
                          <m:r>
                            <a:rPr lang="en-IN" i="0">
                              <a:latin typeface="Cambria Math" panose="02040503050406030204" pitchFamily="18" charset="0"/>
                            </a:rPr>
                            <m:t>1−</m:t>
                          </m:r>
                          <m:f>
                            <m:fPr>
                              <m:ctrlPr>
                                <a:rPr lang="en-IN" i="1">
                                  <a:latin typeface="Cambria Math" panose="02040503050406030204" pitchFamily="18" charset="0"/>
                                </a:rPr>
                              </m:ctrlPr>
                            </m:fPr>
                            <m:num>
                              <m:r>
                                <a:rPr lang="en-IN" i="1">
                                  <a:latin typeface="Cambria Math" panose="02040503050406030204" pitchFamily="18" charset="0"/>
                                </a:rPr>
                                <m:t>𝑅𝐺</m:t>
                              </m:r>
                            </m:num>
                            <m:den>
                              <m:sSup>
                                <m:sSupPr>
                                  <m:ctrlPr>
                                    <a:rPr lang="en-IN" i="1">
                                      <a:latin typeface="Cambria Math" panose="02040503050406030204" pitchFamily="18" charset="0"/>
                                    </a:rPr>
                                  </m:ctrlPr>
                                </m:sSupPr>
                                <m:e>
                                  <m:r>
                                    <a:rPr lang="en-IN" i="1">
                                      <a:latin typeface="Cambria Math" panose="02040503050406030204" pitchFamily="18" charset="0"/>
                                    </a:rPr>
                                    <m:t>𝜔</m:t>
                                  </m:r>
                                </m:e>
                                <m:sup>
                                  <m:r>
                                    <a:rPr lang="en-IN" i="0">
                                      <a:latin typeface="Cambria Math" panose="02040503050406030204" pitchFamily="18" charset="0"/>
                                    </a:rPr>
                                    <m:t>2</m:t>
                                  </m:r>
                                </m:sup>
                              </m:sSup>
                              <m:r>
                                <a:rPr lang="en-IN" i="1">
                                  <a:latin typeface="Cambria Math" panose="02040503050406030204" pitchFamily="18" charset="0"/>
                                </a:rPr>
                                <m:t>𝐿𝐶</m:t>
                              </m:r>
                            </m:den>
                          </m:f>
                        </m:e>
                      </m:rad>
                      <m:rad>
                        <m:radPr>
                          <m:degHide m:val="on"/>
                          <m:ctrlPr>
                            <a:rPr lang="en-IN" i="1">
                              <a:latin typeface="Cambria Math" panose="02040503050406030204" pitchFamily="18" charset="0"/>
                            </a:rPr>
                          </m:ctrlPr>
                        </m:radPr>
                        <m:deg/>
                        <m:e>
                          <m:r>
                            <a:rPr lang="en-IN" i="0">
                              <a:latin typeface="Cambria Math" panose="02040503050406030204" pitchFamily="18" charset="0"/>
                            </a:rPr>
                            <m:t>1+</m:t>
                          </m:r>
                          <m:r>
                            <a:rPr lang="en-IN" i="1">
                              <a:latin typeface="Cambria Math" panose="02040503050406030204" pitchFamily="18" charset="0"/>
                            </a:rPr>
                            <m:t>𝑗</m:t>
                          </m:r>
                          <m:f>
                            <m:fPr>
                              <m:ctrlPr>
                                <a:rPr lang="en-IN" i="1">
                                  <a:latin typeface="Cambria Math" panose="02040503050406030204" pitchFamily="18" charset="0"/>
                                </a:rPr>
                              </m:ctrlPr>
                            </m:fPr>
                            <m:num>
                              <m:r>
                                <a:rPr lang="en-IN" i="1">
                                  <a:latin typeface="Cambria Math" panose="02040503050406030204" pitchFamily="18" charset="0"/>
                                </a:rPr>
                                <m:t>𝜔</m:t>
                              </m:r>
                              <m:d>
                                <m:dPr>
                                  <m:ctrlPr>
                                    <a:rPr lang="en-IN" i="1">
                                      <a:latin typeface="Cambria Math" panose="02040503050406030204" pitchFamily="18" charset="0"/>
                                    </a:rPr>
                                  </m:ctrlPr>
                                </m:dPr>
                                <m:e>
                                  <m:r>
                                    <a:rPr lang="en-IN" i="1">
                                      <a:latin typeface="Cambria Math" panose="02040503050406030204" pitchFamily="18" charset="0"/>
                                    </a:rPr>
                                    <m:t>𝑅𝐶</m:t>
                                  </m:r>
                                  <m:r>
                                    <a:rPr lang="en-IN" i="0">
                                      <a:latin typeface="Cambria Math" panose="02040503050406030204" pitchFamily="18" charset="0"/>
                                    </a:rPr>
                                    <m:t>+</m:t>
                                  </m:r>
                                  <m:r>
                                    <a:rPr lang="en-IN" i="1">
                                      <a:latin typeface="Cambria Math" panose="02040503050406030204" pitchFamily="18" charset="0"/>
                                    </a:rPr>
                                    <m:t>𝐿𝐺</m:t>
                                  </m:r>
                                </m:e>
                              </m:d>
                            </m:num>
                            <m:den>
                              <m:r>
                                <a:rPr lang="en-IN" i="1">
                                  <a:latin typeface="Cambria Math" panose="02040503050406030204" pitchFamily="18" charset="0"/>
                                </a:rPr>
                                <m:t>𝑅𝐺</m:t>
                              </m:r>
                              <m:r>
                                <a:rPr lang="en-IN" i="0">
                                  <a:latin typeface="Cambria Math" panose="02040503050406030204" pitchFamily="18" charset="0"/>
                                </a:rPr>
                                <m:t>−</m:t>
                              </m:r>
                              <m:sSup>
                                <m:sSupPr>
                                  <m:ctrlPr>
                                    <a:rPr lang="en-IN" i="1">
                                      <a:latin typeface="Cambria Math" panose="02040503050406030204" pitchFamily="18" charset="0"/>
                                    </a:rPr>
                                  </m:ctrlPr>
                                </m:sSupPr>
                                <m:e>
                                  <m:r>
                                    <a:rPr lang="en-IN" i="1">
                                      <a:latin typeface="Cambria Math" panose="02040503050406030204" pitchFamily="18" charset="0"/>
                                    </a:rPr>
                                    <m:t>𝜔</m:t>
                                  </m:r>
                                </m:e>
                                <m:sup>
                                  <m:r>
                                    <a:rPr lang="en-IN" i="0">
                                      <a:latin typeface="Cambria Math" panose="02040503050406030204" pitchFamily="18" charset="0"/>
                                    </a:rPr>
                                    <m:t>2</m:t>
                                  </m:r>
                                </m:sup>
                              </m:sSup>
                              <m:r>
                                <a:rPr lang="en-IN" i="1">
                                  <a:latin typeface="Cambria Math" panose="02040503050406030204" pitchFamily="18" charset="0"/>
                                </a:rPr>
                                <m:t>𝐿𝐶</m:t>
                              </m:r>
                            </m:den>
                          </m:f>
                        </m:e>
                      </m:rad>
                    </m:oMath>
                  </m:oMathPara>
                </a14:m>
                <a:endParaRPr lang="en-IN" dirty="0"/>
              </a:p>
            </p:txBody>
          </p:sp>
        </mc:Choice>
        <mc:Fallback xmlns="">
          <p:sp>
            <p:nvSpPr>
              <p:cNvPr id="5" name="Rectangle 4">
                <a:extLst>
                  <a:ext uri="{FF2B5EF4-FFF2-40B4-BE49-F238E27FC236}">
                    <a16:creationId xmlns:a16="http://schemas.microsoft.com/office/drawing/2014/main" id="{1623697B-76AE-4E54-AF73-E67EF9935697}"/>
                  </a:ext>
                </a:extLst>
              </p:cNvPr>
              <p:cNvSpPr>
                <a:spLocks noRot="1" noChangeAspect="1" noMove="1" noResize="1" noEditPoints="1" noAdjustHandles="1" noChangeArrowheads="1" noChangeShapeType="1" noTextEdit="1"/>
              </p:cNvSpPr>
              <p:nvPr/>
            </p:nvSpPr>
            <p:spPr>
              <a:xfrm>
                <a:off x="628649" y="872096"/>
                <a:ext cx="5541331" cy="919226"/>
              </a:xfrm>
              <a:prstGeom prst="rect">
                <a:avLst/>
              </a:prstGeom>
              <a:blipFill>
                <a:blip r:embed="rId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5124377-276B-4BAB-8398-EF26A6E447E8}"/>
                  </a:ext>
                </a:extLst>
              </p:cNvPr>
              <p:cNvSpPr/>
              <p:nvPr/>
            </p:nvSpPr>
            <p:spPr>
              <a:xfrm>
                <a:off x="803664" y="2373841"/>
                <a:ext cx="7812459"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sz="1600" i="1">
                          <a:latin typeface="Cambria Math" panose="02040503050406030204" pitchFamily="18" charset="0"/>
                        </a:rPr>
                        <m:t>𝛼</m:t>
                      </m:r>
                      <m:r>
                        <a:rPr lang="en-IN" sz="1600" i="0">
                          <a:latin typeface="Cambria Math" panose="02040503050406030204" pitchFamily="18" charset="0"/>
                        </a:rPr>
                        <m:t>=0.5</m:t>
                      </m:r>
                      <m:r>
                        <a:rPr lang="en-IN" sz="1600" i="1">
                          <a:latin typeface="Cambria Math" panose="02040503050406030204" pitchFamily="18" charset="0"/>
                        </a:rPr>
                        <m:t>𝜔</m:t>
                      </m:r>
                      <m:rad>
                        <m:radPr>
                          <m:degHide m:val="on"/>
                          <m:ctrlPr>
                            <a:rPr lang="en-IN" sz="1600" i="1">
                              <a:latin typeface="Cambria Math" panose="02040503050406030204" pitchFamily="18" charset="0"/>
                            </a:rPr>
                          </m:ctrlPr>
                        </m:radPr>
                        <m:deg/>
                        <m:e>
                          <m:r>
                            <a:rPr lang="en-IN" sz="1600" i="1">
                              <a:latin typeface="Cambria Math" panose="02040503050406030204" pitchFamily="18" charset="0"/>
                            </a:rPr>
                            <m:t>𝐿𝐶</m:t>
                          </m:r>
                        </m:e>
                      </m:rad>
                      <m:rad>
                        <m:radPr>
                          <m:degHide m:val="on"/>
                          <m:ctrlPr>
                            <a:rPr lang="en-IN" sz="1600" i="1">
                              <a:latin typeface="Cambria Math" panose="02040503050406030204" pitchFamily="18" charset="0"/>
                            </a:rPr>
                          </m:ctrlPr>
                        </m:radPr>
                        <m:deg/>
                        <m:e>
                          <m:r>
                            <a:rPr lang="en-IN" sz="1600" i="0">
                              <a:latin typeface="Cambria Math" panose="02040503050406030204" pitchFamily="18" charset="0"/>
                            </a:rPr>
                            <m:t>1−</m:t>
                          </m:r>
                          <m:f>
                            <m:fPr>
                              <m:ctrlPr>
                                <a:rPr lang="en-IN" sz="1600" i="1">
                                  <a:latin typeface="Cambria Math" panose="02040503050406030204" pitchFamily="18" charset="0"/>
                                </a:rPr>
                              </m:ctrlPr>
                            </m:fPr>
                            <m:num>
                              <m:r>
                                <a:rPr lang="en-IN" sz="1600" i="1">
                                  <a:latin typeface="Cambria Math" panose="02040503050406030204" pitchFamily="18" charset="0"/>
                                </a:rPr>
                                <m:t>𝑅𝐺</m:t>
                              </m:r>
                            </m:num>
                            <m:den>
                              <m:sSup>
                                <m:sSupPr>
                                  <m:ctrlPr>
                                    <a:rPr lang="en-IN" sz="1600" i="1">
                                      <a:latin typeface="Cambria Math" panose="02040503050406030204" pitchFamily="18" charset="0"/>
                                    </a:rPr>
                                  </m:ctrlPr>
                                </m:sSupPr>
                                <m:e>
                                  <m:r>
                                    <a:rPr lang="en-IN" sz="1600" i="1">
                                      <a:latin typeface="Cambria Math" panose="02040503050406030204" pitchFamily="18" charset="0"/>
                                    </a:rPr>
                                    <m:t>𝜔</m:t>
                                  </m:r>
                                </m:e>
                                <m:sup>
                                  <m:r>
                                    <a:rPr lang="en-IN" sz="1600" i="0">
                                      <a:latin typeface="Cambria Math" panose="02040503050406030204" pitchFamily="18" charset="0"/>
                                    </a:rPr>
                                    <m:t>2</m:t>
                                  </m:r>
                                </m:sup>
                              </m:sSup>
                              <m:r>
                                <a:rPr lang="en-IN" sz="1600" i="1">
                                  <a:latin typeface="Cambria Math" panose="02040503050406030204" pitchFamily="18" charset="0"/>
                                </a:rPr>
                                <m:t>𝐿𝐶</m:t>
                              </m:r>
                            </m:den>
                          </m:f>
                        </m:e>
                      </m:rad>
                      <m:d>
                        <m:dPr>
                          <m:ctrlPr>
                            <a:rPr lang="en-IN" sz="1600" i="1">
                              <a:latin typeface="Cambria Math" panose="02040503050406030204" pitchFamily="18" charset="0"/>
                            </a:rPr>
                          </m:ctrlPr>
                        </m:dPr>
                        <m:e>
                          <m:f>
                            <m:fPr>
                              <m:ctrlPr>
                                <a:rPr lang="en-IN" sz="1600" i="1">
                                  <a:latin typeface="Cambria Math" panose="02040503050406030204" pitchFamily="18" charset="0"/>
                                </a:rPr>
                              </m:ctrlPr>
                            </m:fPr>
                            <m:num>
                              <m:r>
                                <a:rPr lang="en-IN" sz="1600" i="1">
                                  <a:latin typeface="Cambria Math" panose="02040503050406030204" pitchFamily="18" charset="0"/>
                                </a:rPr>
                                <m:t>𝜔</m:t>
                              </m:r>
                              <m:d>
                                <m:dPr>
                                  <m:ctrlPr>
                                    <a:rPr lang="en-IN" sz="1600" i="1">
                                      <a:latin typeface="Cambria Math" panose="02040503050406030204" pitchFamily="18" charset="0"/>
                                    </a:rPr>
                                  </m:ctrlPr>
                                </m:dPr>
                                <m:e>
                                  <m:r>
                                    <a:rPr lang="en-IN" sz="1600" i="1">
                                      <a:latin typeface="Cambria Math" panose="02040503050406030204" pitchFamily="18" charset="0"/>
                                    </a:rPr>
                                    <m:t>𝑅𝐶</m:t>
                                  </m:r>
                                  <m:r>
                                    <a:rPr lang="en-IN" sz="1600" i="0">
                                      <a:latin typeface="Cambria Math" panose="02040503050406030204" pitchFamily="18" charset="0"/>
                                    </a:rPr>
                                    <m:t>+</m:t>
                                  </m:r>
                                  <m:r>
                                    <a:rPr lang="en-IN" sz="1600" i="1">
                                      <a:latin typeface="Cambria Math" panose="02040503050406030204" pitchFamily="18" charset="0"/>
                                    </a:rPr>
                                    <m:t>𝐿𝐺</m:t>
                                  </m:r>
                                </m:e>
                              </m:d>
                            </m:num>
                            <m:den>
                              <m:sSup>
                                <m:sSupPr>
                                  <m:ctrlPr>
                                    <a:rPr lang="en-IN" sz="1600" i="1">
                                      <a:latin typeface="Cambria Math" panose="02040503050406030204" pitchFamily="18" charset="0"/>
                                    </a:rPr>
                                  </m:ctrlPr>
                                </m:sSupPr>
                                <m:e>
                                  <m:r>
                                    <a:rPr lang="en-IN" sz="1600" i="1">
                                      <a:latin typeface="Cambria Math" panose="02040503050406030204" pitchFamily="18" charset="0"/>
                                    </a:rPr>
                                    <m:t>𝜔</m:t>
                                  </m:r>
                                </m:e>
                                <m:sup>
                                  <m:r>
                                    <a:rPr lang="en-IN" sz="1600" i="0">
                                      <a:latin typeface="Cambria Math" panose="02040503050406030204" pitchFamily="18" charset="0"/>
                                    </a:rPr>
                                    <m:t>2</m:t>
                                  </m:r>
                                </m:sup>
                              </m:sSup>
                              <m:r>
                                <a:rPr lang="en-IN" sz="1600" i="1">
                                  <a:latin typeface="Cambria Math" panose="02040503050406030204" pitchFamily="18" charset="0"/>
                                </a:rPr>
                                <m:t>𝐿𝐶</m:t>
                              </m:r>
                              <m:r>
                                <a:rPr lang="en-IN" sz="1600" i="0">
                                  <a:latin typeface="Cambria Math" panose="02040503050406030204" pitchFamily="18" charset="0"/>
                                </a:rPr>
                                <m:t>−</m:t>
                              </m:r>
                              <m:r>
                                <a:rPr lang="en-IN" sz="1600" i="1">
                                  <a:latin typeface="Cambria Math" panose="02040503050406030204" pitchFamily="18" charset="0"/>
                                </a:rPr>
                                <m:t>𝑅𝐺</m:t>
                              </m:r>
                            </m:den>
                          </m:f>
                        </m:e>
                      </m:d>
                      <m:r>
                        <a:rPr lang="en-US" sz="1600" i="1">
                          <a:latin typeface="Cambria Math" panose="02040503050406030204" pitchFamily="18" charset="0"/>
                        </a:rPr>
                        <m:t>−</m:t>
                      </m:r>
                      <m:r>
                        <a:rPr lang="en-US" sz="1600">
                          <a:latin typeface="Cambria Math" panose="02040503050406030204" pitchFamily="18" charset="0"/>
                        </a:rPr>
                        <m:t>0.0625</m:t>
                      </m:r>
                      <m:r>
                        <a:rPr lang="en-US" sz="1600" i="1">
                          <a:latin typeface="Cambria Math" panose="02040503050406030204" pitchFamily="18" charset="0"/>
                        </a:rPr>
                        <m:t>𝜔</m:t>
                      </m:r>
                      <m:rad>
                        <m:radPr>
                          <m:degHide m:val="on"/>
                          <m:ctrlPr>
                            <a:rPr lang="en-IN" sz="1600" i="1">
                              <a:latin typeface="Cambria Math" panose="02040503050406030204" pitchFamily="18" charset="0"/>
                            </a:rPr>
                          </m:ctrlPr>
                        </m:radPr>
                        <m:deg/>
                        <m:e>
                          <m:r>
                            <a:rPr lang="en-US" sz="1600" i="1">
                              <a:latin typeface="Cambria Math" panose="02040503050406030204" pitchFamily="18" charset="0"/>
                            </a:rPr>
                            <m:t>𝐿𝐶</m:t>
                          </m:r>
                        </m:e>
                      </m:rad>
                      <m:rad>
                        <m:radPr>
                          <m:degHide m:val="on"/>
                          <m:ctrlPr>
                            <a:rPr lang="en-IN" sz="1600" i="1">
                              <a:latin typeface="Cambria Math" panose="02040503050406030204" pitchFamily="18" charset="0"/>
                            </a:rPr>
                          </m:ctrlPr>
                        </m:radPr>
                        <m:deg/>
                        <m:e>
                          <m:r>
                            <a:rPr lang="en-US" sz="1600">
                              <a:latin typeface="Cambria Math" panose="02040503050406030204" pitchFamily="18" charset="0"/>
                            </a:rPr>
                            <m:t>1</m:t>
                          </m:r>
                          <m:r>
                            <a:rPr lang="en-US" sz="1600" i="1">
                              <a:latin typeface="Cambria Math" panose="02040503050406030204" pitchFamily="18" charset="0"/>
                            </a:rPr>
                            <m:t>−</m:t>
                          </m:r>
                          <m:f>
                            <m:fPr>
                              <m:ctrlPr>
                                <a:rPr lang="en-IN" sz="1600" i="1">
                                  <a:latin typeface="Cambria Math" panose="02040503050406030204" pitchFamily="18" charset="0"/>
                                </a:rPr>
                              </m:ctrlPr>
                            </m:fPr>
                            <m:num>
                              <m:r>
                                <a:rPr lang="en-US" sz="1600" i="1">
                                  <a:latin typeface="Cambria Math" panose="02040503050406030204" pitchFamily="18" charset="0"/>
                                </a:rPr>
                                <m:t>𝑅𝐺</m:t>
                              </m:r>
                            </m:num>
                            <m:den>
                              <m:sSup>
                                <m:sSupPr>
                                  <m:ctrlPr>
                                    <a:rPr lang="en-IN" sz="1600" i="1">
                                      <a:latin typeface="Cambria Math" panose="02040503050406030204" pitchFamily="18" charset="0"/>
                                    </a:rPr>
                                  </m:ctrlPr>
                                </m:sSupPr>
                                <m:e>
                                  <m:r>
                                    <a:rPr lang="en-US" sz="1600" i="1">
                                      <a:latin typeface="Cambria Math" panose="02040503050406030204" pitchFamily="18" charset="0"/>
                                    </a:rPr>
                                    <m:t>𝜔</m:t>
                                  </m:r>
                                </m:e>
                                <m:sup>
                                  <m:r>
                                    <a:rPr lang="en-US" sz="1600">
                                      <a:latin typeface="Cambria Math" panose="02040503050406030204" pitchFamily="18" charset="0"/>
                                    </a:rPr>
                                    <m:t>2</m:t>
                                  </m:r>
                                </m:sup>
                              </m:sSup>
                              <m:r>
                                <a:rPr lang="en-US" sz="1600" i="1">
                                  <a:latin typeface="Cambria Math" panose="02040503050406030204" pitchFamily="18" charset="0"/>
                                </a:rPr>
                                <m:t>𝐿𝐶</m:t>
                              </m:r>
                            </m:den>
                          </m:f>
                        </m:e>
                      </m:rad>
                      <m:sSup>
                        <m:sSupPr>
                          <m:ctrlPr>
                            <a:rPr lang="en-IN" sz="1600" i="1">
                              <a:latin typeface="Cambria Math" panose="02040503050406030204" pitchFamily="18" charset="0"/>
                            </a:rPr>
                          </m:ctrlPr>
                        </m:sSupPr>
                        <m:e>
                          <m:d>
                            <m:dPr>
                              <m:ctrlPr>
                                <a:rPr lang="en-IN" sz="1600" i="1">
                                  <a:latin typeface="Cambria Math" panose="02040503050406030204" pitchFamily="18" charset="0"/>
                                </a:rPr>
                              </m:ctrlPr>
                            </m:dPr>
                            <m:e>
                              <m:f>
                                <m:fPr>
                                  <m:ctrlPr>
                                    <a:rPr lang="en-IN" sz="1600" i="1">
                                      <a:latin typeface="Cambria Math" panose="02040503050406030204" pitchFamily="18" charset="0"/>
                                    </a:rPr>
                                  </m:ctrlPr>
                                </m:fPr>
                                <m:num>
                                  <m:r>
                                    <a:rPr lang="en-US" sz="1600" i="1">
                                      <a:latin typeface="Cambria Math" panose="02040503050406030204" pitchFamily="18" charset="0"/>
                                    </a:rPr>
                                    <m:t>𝜔</m:t>
                                  </m:r>
                                  <m:d>
                                    <m:dPr>
                                      <m:ctrlPr>
                                        <a:rPr lang="en-IN" sz="1600" i="1">
                                          <a:latin typeface="Cambria Math" panose="02040503050406030204" pitchFamily="18" charset="0"/>
                                        </a:rPr>
                                      </m:ctrlPr>
                                    </m:dPr>
                                    <m:e>
                                      <m:r>
                                        <a:rPr lang="en-US" sz="1600" i="1">
                                          <a:latin typeface="Cambria Math" panose="02040503050406030204" pitchFamily="18" charset="0"/>
                                        </a:rPr>
                                        <m:t>𝑅𝐶</m:t>
                                      </m:r>
                                      <m:r>
                                        <a:rPr lang="en-US" sz="1600">
                                          <a:latin typeface="Cambria Math" panose="02040503050406030204" pitchFamily="18" charset="0"/>
                                        </a:rPr>
                                        <m:t>+</m:t>
                                      </m:r>
                                      <m:r>
                                        <a:rPr lang="en-US" sz="1600" i="1">
                                          <a:latin typeface="Cambria Math" panose="02040503050406030204" pitchFamily="18" charset="0"/>
                                        </a:rPr>
                                        <m:t>𝐿𝐺</m:t>
                                      </m:r>
                                    </m:e>
                                  </m:d>
                                </m:num>
                                <m:den>
                                  <m:sSup>
                                    <m:sSupPr>
                                      <m:ctrlPr>
                                        <a:rPr lang="en-IN" sz="1600" i="1">
                                          <a:latin typeface="Cambria Math" panose="02040503050406030204" pitchFamily="18" charset="0"/>
                                        </a:rPr>
                                      </m:ctrlPr>
                                    </m:sSupPr>
                                    <m:e>
                                      <m:r>
                                        <a:rPr lang="en-US" sz="1600" i="1">
                                          <a:latin typeface="Cambria Math" panose="02040503050406030204" pitchFamily="18" charset="0"/>
                                        </a:rPr>
                                        <m:t>𝜔</m:t>
                                      </m:r>
                                    </m:e>
                                    <m:sup>
                                      <m:r>
                                        <a:rPr lang="en-US" sz="1600">
                                          <a:latin typeface="Cambria Math" panose="02040503050406030204" pitchFamily="18" charset="0"/>
                                        </a:rPr>
                                        <m:t>2</m:t>
                                      </m:r>
                                    </m:sup>
                                  </m:sSup>
                                  <m:r>
                                    <a:rPr lang="en-US" sz="1600" i="1">
                                      <a:latin typeface="Cambria Math" panose="02040503050406030204" pitchFamily="18" charset="0"/>
                                    </a:rPr>
                                    <m:t>𝐿𝐶</m:t>
                                  </m:r>
                                  <m:r>
                                    <a:rPr lang="en-US" sz="1600" i="1">
                                      <a:latin typeface="Cambria Math" panose="02040503050406030204" pitchFamily="18" charset="0"/>
                                    </a:rPr>
                                    <m:t>−</m:t>
                                  </m:r>
                                  <m:r>
                                    <a:rPr lang="en-US" sz="1600" i="1">
                                      <a:latin typeface="Cambria Math" panose="02040503050406030204" pitchFamily="18" charset="0"/>
                                    </a:rPr>
                                    <m:t>𝑅𝐺</m:t>
                                  </m:r>
                                </m:den>
                              </m:f>
                            </m:e>
                          </m:d>
                        </m:e>
                        <m:sup>
                          <m:r>
                            <a:rPr lang="en-US" sz="1600">
                              <a:latin typeface="Cambria Math" panose="02040503050406030204" pitchFamily="18" charset="0"/>
                            </a:rPr>
                            <m:t>3</m:t>
                          </m:r>
                        </m:sup>
                      </m:sSup>
                      <m:r>
                        <a:rPr lang="en-US" sz="1600">
                          <a:latin typeface="Cambria Math" panose="02040503050406030204" pitchFamily="18" charset="0"/>
                        </a:rPr>
                        <m:t>…</m:t>
                      </m:r>
                    </m:oMath>
                  </m:oMathPara>
                </a14:m>
                <a:endParaRPr lang="en-IN" sz="1600" dirty="0"/>
              </a:p>
            </p:txBody>
          </p:sp>
        </mc:Choice>
        <mc:Fallback xmlns="">
          <p:sp>
            <p:nvSpPr>
              <p:cNvPr id="6" name="Rectangle 5">
                <a:extLst>
                  <a:ext uri="{FF2B5EF4-FFF2-40B4-BE49-F238E27FC236}">
                    <a16:creationId xmlns:a16="http://schemas.microsoft.com/office/drawing/2014/main" id="{75124377-276B-4BAB-8398-EF26A6E447E8}"/>
                  </a:ext>
                </a:extLst>
              </p:cNvPr>
              <p:cNvSpPr>
                <a:spLocks noRot="1" noChangeAspect="1" noMove="1" noResize="1" noEditPoints="1" noAdjustHandles="1" noChangeArrowheads="1" noChangeShapeType="1" noTextEdit="1"/>
              </p:cNvSpPr>
              <p:nvPr/>
            </p:nvSpPr>
            <p:spPr>
              <a:xfrm>
                <a:off x="803664" y="2373841"/>
                <a:ext cx="7812459" cy="819840"/>
              </a:xfrm>
              <a:prstGeom prst="rect">
                <a:avLst/>
              </a:prstGeom>
              <a:blipFill>
                <a:blip r:embed="rId3"/>
                <a:stretch>
                  <a:fillRect/>
                </a:stretch>
              </a:blipFill>
            </p:spPr>
            <p:txBody>
              <a:bodyPr/>
              <a:lstStyle/>
              <a:p>
                <a:r>
                  <a:rPr lang="en-IN">
                    <a:noFill/>
                  </a:rPr>
                  <a:t> </a:t>
                </a:r>
              </a:p>
            </p:txBody>
          </p:sp>
        </mc:Fallback>
      </mc:AlternateContent>
      <p:sp>
        <p:nvSpPr>
          <p:cNvPr id="7" name="TextBox 6">
            <a:extLst>
              <a:ext uri="{FF2B5EF4-FFF2-40B4-BE49-F238E27FC236}">
                <a16:creationId xmlns:a16="http://schemas.microsoft.com/office/drawing/2014/main" id="{DC651F99-7053-4C67-8825-33F6F1E638C4}"/>
              </a:ext>
            </a:extLst>
          </p:cNvPr>
          <p:cNvSpPr txBox="1"/>
          <p:nvPr/>
        </p:nvSpPr>
        <p:spPr>
          <a:xfrm>
            <a:off x="803664" y="2004509"/>
            <a:ext cx="2339102" cy="369332"/>
          </a:xfrm>
          <a:prstGeom prst="rect">
            <a:avLst/>
          </a:prstGeom>
          <a:noFill/>
        </p:spPr>
        <p:txBody>
          <a:bodyPr wrap="none" rtlCol="0">
            <a:spAutoFit/>
          </a:bodyPr>
          <a:lstStyle/>
          <a:p>
            <a:r>
              <a:rPr lang="en-IN" dirty="0"/>
              <a:t>Attenuation Constant</a:t>
            </a:r>
          </a:p>
        </p:txBody>
      </p:sp>
      <p:sp>
        <p:nvSpPr>
          <p:cNvPr id="8" name="TextBox 7">
            <a:extLst>
              <a:ext uri="{FF2B5EF4-FFF2-40B4-BE49-F238E27FC236}">
                <a16:creationId xmlns:a16="http://schemas.microsoft.com/office/drawing/2014/main" id="{DDD569FD-FBA7-486F-ADAC-DE2B484ADEDA}"/>
              </a:ext>
            </a:extLst>
          </p:cNvPr>
          <p:cNvSpPr txBox="1"/>
          <p:nvPr/>
        </p:nvSpPr>
        <p:spPr>
          <a:xfrm>
            <a:off x="803664" y="3591534"/>
            <a:ext cx="1826141" cy="369332"/>
          </a:xfrm>
          <a:prstGeom prst="rect">
            <a:avLst/>
          </a:prstGeom>
          <a:noFill/>
        </p:spPr>
        <p:txBody>
          <a:bodyPr wrap="none" rtlCol="0">
            <a:spAutoFit/>
          </a:bodyPr>
          <a:lstStyle/>
          <a:p>
            <a:r>
              <a:rPr lang="en-IN" dirty="0"/>
              <a:t>Phase Constant</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8E1738F-70C0-4C97-B5CD-6B3DDD9E2893}"/>
                  </a:ext>
                </a:extLst>
              </p:cNvPr>
              <p:cNvSpPr/>
              <p:nvPr/>
            </p:nvSpPr>
            <p:spPr>
              <a:xfrm>
                <a:off x="488682" y="3994292"/>
                <a:ext cx="8795285" cy="7288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N" sz="1400" i="1">
                          <a:latin typeface="Cambria Math" panose="02040503050406030204" pitchFamily="18" charset="0"/>
                        </a:rPr>
                        <m:t>𝛽</m:t>
                      </m:r>
                      <m:r>
                        <a:rPr lang="en-IN" sz="1400" i="0">
                          <a:latin typeface="Cambria Math" panose="02040503050406030204" pitchFamily="18" charset="0"/>
                        </a:rPr>
                        <m:t>=</m:t>
                      </m:r>
                      <m:r>
                        <a:rPr lang="en-IN" sz="1400" i="1">
                          <a:latin typeface="Cambria Math" panose="02040503050406030204" pitchFamily="18" charset="0"/>
                        </a:rPr>
                        <m:t>𝜔</m:t>
                      </m:r>
                      <m:rad>
                        <m:radPr>
                          <m:degHide m:val="on"/>
                          <m:ctrlPr>
                            <a:rPr lang="en-IN" sz="1400" i="1">
                              <a:latin typeface="Cambria Math" panose="02040503050406030204" pitchFamily="18" charset="0"/>
                            </a:rPr>
                          </m:ctrlPr>
                        </m:radPr>
                        <m:deg/>
                        <m:e>
                          <m:r>
                            <a:rPr lang="en-IN" sz="1400" i="1">
                              <a:latin typeface="Cambria Math" panose="02040503050406030204" pitchFamily="18" charset="0"/>
                            </a:rPr>
                            <m:t>𝐿𝐶</m:t>
                          </m:r>
                        </m:e>
                      </m:rad>
                      <m:rad>
                        <m:radPr>
                          <m:degHide m:val="on"/>
                          <m:ctrlPr>
                            <a:rPr lang="en-IN" sz="1400" i="1">
                              <a:latin typeface="Cambria Math" panose="02040503050406030204" pitchFamily="18" charset="0"/>
                            </a:rPr>
                          </m:ctrlPr>
                        </m:radPr>
                        <m:deg/>
                        <m:e>
                          <m:r>
                            <a:rPr lang="en-IN" sz="1400" i="0">
                              <a:latin typeface="Cambria Math" panose="02040503050406030204" pitchFamily="18" charset="0"/>
                            </a:rPr>
                            <m:t>1−</m:t>
                          </m:r>
                          <m:f>
                            <m:fPr>
                              <m:ctrlPr>
                                <a:rPr lang="en-IN" sz="1400" i="1">
                                  <a:latin typeface="Cambria Math" panose="02040503050406030204" pitchFamily="18" charset="0"/>
                                </a:rPr>
                              </m:ctrlPr>
                            </m:fPr>
                            <m:num>
                              <m:r>
                                <a:rPr lang="en-IN" sz="1400" i="1">
                                  <a:latin typeface="Cambria Math" panose="02040503050406030204" pitchFamily="18" charset="0"/>
                                </a:rPr>
                                <m:t>𝑅𝐺</m:t>
                              </m:r>
                            </m:num>
                            <m:den>
                              <m:sSup>
                                <m:sSupPr>
                                  <m:ctrlPr>
                                    <a:rPr lang="en-IN" sz="1400" i="1">
                                      <a:latin typeface="Cambria Math" panose="02040503050406030204" pitchFamily="18" charset="0"/>
                                    </a:rPr>
                                  </m:ctrlPr>
                                </m:sSupPr>
                                <m:e>
                                  <m:r>
                                    <a:rPr lang="en-IN" sz="1400" i="1">
                                      <a:latin typeface="Cambria Math" panose="02040503050406030204" pitchFamily="18" charset="0"/>
                                    </a:rPr>
                                    <m:t>𝜔</m:t>
                                  </m:r>
                                </m:e>
                                <m:sup>
                                  <m:r>
                                    <a:rPr lang="en-IN" sz="1400" i="0">
                                      <a:latin typeface="Cambria Math" panose="02040503050406030204" pitchFamily="18" charset="0"/>
                                    </a:rPr>
                                    <m:t>2</m:t>
                                  </m:r>
                                </m:sup>
                              </m:sSup>
                              <m:r>
                                <a:rPr lang="en-IN" sz="1400" i="1">
                                  <a:latin typeface="Cambria Math" panose="02040503050406030204" pitchFamily="18" charset="0"/>
                                </a:rPr>
                                <m:t>𝐿𝐶</m:t>
                              </m:r>
                            </m:den>
                          </m:f>
                        </m:e>
                      </m:rad>
                      <m:r>
                        <a:rPr lang="en-IN" sz="1400" i="0">
                          <a:latin typeface="Cambria Math" panose="02040503050406030204" pitchFamily="18" charset="0"/>
                        </a:rPr>
                        <m:t>+0.125</m:t>
                      </m:r>
                      <m:r>
                        <a:rPr lang="en-IN" sz="1400" i="1">
                          <a:latin typeface="Cambria Math" panose="02040503050406030204" pitchFamily="18" charset="0"/>
                        </a:rPr>
                        <m:t>𝜔</m:t>
                      </m:r>
                      <m:rad>
                        <m:radPr>
                          <m:degHide m:val="on"/>
                          <m:ctrlPr>
                            <a:rPr lang="en-IN" sz="1400" i="1">
                              <a:latin typeface="Cambria Math" panose="02040503050406030204" pitchFamily="18" charset="0"/>
                            </a:rPr>
                          </m:ctrlPr>
                        </m:radPr>
                        <m:deg/>
                        <m:e>
                          <m:r>
                            <a:rPr lang="en-IN" sz="1400" i="1">
                              <a:latin typeface="Cambria Math" panose="02040503050406030204" pitchFamily="18" charset="0"/>
                            </a:rPr>
                            <m:t>𝐿𝐶</m:t>
                          </m:r>
                        </m:e>
                      </m:rad>
                      <m:rad>
                        <m:radPr>
                          <m:degHide m:val="on"/>
                          <m:ctrlPr>
                            <a:rPr lang="en-IN" sz="1400" i="1">
                              <a:latin typeface="Cambria Math" panose="02040503050406030204" pitchFamily="18" charset="0"/>
                            </a:rPr>
                          </m:ctrlPr>
                        </m:radPr>
                        <m:deg/>
                        <m:e>
                          <m:r>
                            <a:rPr lang="en-IN" sz="1400" i="0">
                              <a:latin typeface="Cambria Math" panose="02040503050406030204" pitchFamily="18" charset="0"/>
                            </a:rPr>
                            <m:t>1−</m:t>
                          </m:r>
                          <m:f>
                            <m:fPr>
                              <m:ctrlPr>
                                <a:rPr lang="en-IN" sz="1400" i="1">
                                  <a:latin typeface="Cambria Math" panose="02040503050406030204" pitchFamily="18" charset="0"/>
                                </a:rPr>
                              </m:ctrlPr>
                            </m:fPr>
                            <m:num>
                              <m:r>
                                <a:rPr lang="en-IN" sz="1400" i="1">
                                  <a:latin typeface="Cambria Math" panose="02040503050406030204" pitchFamily="18" charset="0"/>
                                </a:rPr>
                                <m:t>𝑅𝐺</m:t>
                              </m:r>
                            </m:num>
                            <m:den>
                              <m:sSup>
                                <m:sSupPr>
                                  <m:ctrlPr>
                                    <a:rPr lang="en-IN" sz="1400" i="1">
                                      <a:latin typeface="Cambria Math" panose="02040503050406030204" pitchFamily="18" charset="0"/>
                                    </a:rPr>
                                  </m:ctrlPr>
                                </m:sSupPr>
                                <m:e>
                                  <m:r>
                                    <a:rPr lang="en-IN" sz="1400" i="1">
                                      <a:latin typeface="Cambria Math" panose="02040503050406030204" pitchFamily="18" charset="0"/>
                                    </a:rPr>
                                    <m:t>𝜔</m:t>
                                  </m:r>
                                </m:e>
                                <m:sup>
                                  <m:r>
                                    <a:rPr lang="en-IN" sz="1400" i="0">
                                      <a:latin typeface="Cambria Math" panose="02040503050406030204" pitchFamily="18" charset="0"/>
                                    </a:rPr>
                                    <m:t>2</m:t>
                                  </m:r>
                                </m:sup>
                              </m:sSup>
                              <m:r>
                                <a:rPr lang="en-IN" sz="1400" i="1">
                                  <a:latin typeface="Cambria Math" panose="02040503050406030204" pitchFamily="18" charset="0"/>
                                </a:rPr>
                                <m:t>𝐿𝐶</m:t>
                              </m:r>
                            </m:den>
                          </m:f>
                        </m:e>
                      </m:rad>
                      <m:sSup>
                        <m:sSupPr>
                          <m:ctrlPr>
                            <a:rPr lang="en-IN" sz="1400" i="1">
                              <a:latin typeface="Cambria Math" panose="02040503050406030204" pitchFamily="18" charset="0"/>
                            </a:rPr>
                          </m:ctrlPr>
                        </m:sSupPr>
                        <m:e>
                          <m:d>
                            <m:dPr>
                              <m:ctrlPr>
                                <a:rPr lang="en-IN" sz="1400" i="1">
                                  <a:latin typeface="Cambria Math" panose="02040503050406030204" pitchFamily="18" charset="0"/>
                                </a:rPr>
                              </m:ctrlPr>
                            </m:dPr>
                            <m:e>
                              <m:f>
                                <m:fPr>
                                  <m:ctrlPr>
                                    <a:rPr lang="en-IN" sz="1400" i="1">
                                      <a:latin typeface="Cambria Math" panose="02040503050406030204" pitchFamily="18" charset="0"/>
                                    </a:rPr>
                                  </m:ctrlPr>
                                </m:fPr>
                                <m:num>
                                  <m:r>
                                    <a:rPr lang="en-IN" sz="1400" i="1">
                                      <a:latin typeface="Cambria Math" panose="02040503050406030204" pitchFamily="18" charset="0"/>
                                    </a:rPr>
                                    <m:t>𝜔</m:t>
                                  </m:r>
                                  <m:d>
                                    <m:dPr>
                                      <m:ctrlPr>
                                        <a:rPr lang="en-IN" sz="1400" i="1">
                                          <a:latin typeface="Cambria Math" panose="02040503050406030204" pitchFamily="18" charset="0"/>
                                        </a:rPr>
                                      </m:ctrlPr>
                                    </m:dPr>
                                    <m:e>
                                      <m:r>
                                        <a:rPr lang="en-IN" sz="1400" i="1">
                                          <a:latin typeface="Cambria Math" panose="02040503050406030204" pitchFamily="18" charset="0"/>
                                        </a:rPr>
                                        <m:t>𝑅𝐶</m:t>
                                      </m:r>
                                      <m:r>
                                        <a:rPr lang="en-IN" sz="1400" i="0">
                                          <a:latin typeface="Cambria Math" panose="02040503050406030204" pitchFamily="18" charset="0"/>
                                        </a:rPr>
                                        <m:t>+</m:t>
                                      </m:r>
                                      <m:r>
                                        <a:rPr lang="en-IN" sz="1400" i="1">
                                          <a:latin typeface="Cambria Math" panose="02040503050406030204" pitchFamily="18" charset="0"/>
                                        </a:rPr>
                                        <m:t>𝐿𝐺</m:t>
                                      </m:r>
                                    </m:e>
                                  </m:d>
                                </m:num>
                                <m:den>
                                  <m:sSup>
                                    <m:sSupPr>
                                      <m:ctrlPr>
                                        <a:rPr lang="en-IN" sz="1400" i="1">
                                          <a:latin typeface="Cambria Math" panose="02040503050406030204" pitchFamily="18" charset="0"/>
                                        </a:rPr>
                                      </m:ctrlPr>
                                    </m:sSupPr>
                                    <m:e>
                                      <m:r>
                                        <a:rPr lang="en-IN" sz="1400" i="1">
                                          <a:latin typeface="Cambria Math" panose="02040503050406030204" pitchFamily="18" charset="0"/>
                                        </a:rPr>
                                        <m:t>𝜔</m:t>
                                      </m:r>
                                    </m:e>
                                    <m:sup>
                                      <m:r>
                                        <a:rPr lang="en-IN" sz="1400" i="0">
                                          <a:latin typeface="Cambria Math" panose="02040503050406030204" pitchFamily="18" charset="0"/>
                                        </a:rPr>
                                        <m:t>2</m:t>
                                      </m:r>
                                    </m:sup>
                                  </m:sSup>
                                  <m:r>
                                    <a:rPr lang="en-IN" sz="1400" i="1">
                                      <a:latin typeface="Cambria Math" panose="02040503050406030204" pitchFamily="18" charset="0"/>
                                    </a:rPr>
                                    <m:t>𝐿𝐶</m:t>
                                  </m:r>
                                  <m:r>
                                    <a:rPr lang="en-IN" sz="1400" i="0">
                                      <a:latin typeface="Cambria Math" panose="02040503050406030204" pitchFamily="18" charset="0"/>
                                    </a:rPr>
                                    <m:t>−</m:t>
                                  </m:r>
                                  <m:r>
                                    <a:rPr lang="en-IN" sz="1400" i="1">
                                      <a:latin typeface="Cambria Math" panose="02040503050406030204" pitchFamily="18" charset="0"/>
                                    </a:rPr>
                                    <m:t>𝑅𝐺</m:t>
                                  </m:r>
                                </m:den>
                              </m:f>
                            </m:e>
                          </m:d>
                        </m:e>
                        <m:sup>
                          <m:r>
                            <a:rPr lang="en-IN" sz="1400" i="0">
                              <a:latin typeface="Cambria Math" panose="02040503050406030204" pitchFamily="18" charset="0"/>
                            </a:rPr>
                            <m:t>2</m:t>
                          </m:r>
                        </m:sup>
                      </m:sSup>
                      <m:r>
                        <a:rPr lang="en-US" sz="1400" i="1">
                          <a:latin typeface="Cambria Math" panose="02040503050406030204" pitchFamily="18" charset="0"/>
                        </a:rPr>
                        <m:t>−</m:t>
                      </m:r>
                      <m:r>
                        <a:rPr lang="en-US" sz="1400">
                          <a:latin typeface="Cambria Math" panose="02040503050406030204" pitchFamily="18" charset="0"/>
                        </a:rPr>
                        <m:t>0.0391</m:t>
                      </m:r>
                      <m:r>
                        <a:rPr lang="en-US" sz="1400" i="1">
                          <a:latin typeface="Cambria Math" panose="02040503050406030204" pitchFamily="18" charset="0"/>
                        </a:rPr>
                        <m:t>𝜔</m:t>
                      </m:r>
                      <m:rad>
                        <m:radPr>
                          <m:degHide m:val="on"/>
                          <m:ctrlPr>
                            <a:rPr lang="en-IN" sz="1400" i="1">
                              <a:latin typeface="Cambria Math" panose="02040503050406030204" pitchFamily="18" charset="0"/>
                            </a:rPr>
                          </m:ctrlPr>
                        </m:radPr>
                        <m:deg/>
                        <m:e>
                          <m:r>
                            <a:rPr lang="en-US" sz="1400" i="1">
                              <a:latin typeface="Cambria Math" panose="02040503050406030204" pitchFamily="18" charset="0"/>
                            </a:rPr>
                            <m:t>𝐿𝐶</m:t>
                          </m:r>
                        </m:e>
                      </m:rad>
                      <m:rad>
                        <m:radPr>
                          <m:degHide m:val="on"/>
                          <m:ctrlPr>
                            <a:rPr lang="en-IN" sz="1400" i="1">
                              <a:latin typeface="Cambria Math" panose="02040503050406030204" pitchFamily="18" charset="0"/>
                            </a:rPr>
                          </m:ctrlPr>
                        </m:radPr>
                        <m:deg/>
                        <m:e>
                          <m:r>
                            <a:rPr lang="en-US" sz="1400">
                              <a:latin typeface="Cambria Math" panose="02040503050406030204" pitchFamily="18" charset="0"/>
                            </a:rPr>
                            <m:t>1</m:t>
                          </m:r>
                          <m:r>
                            <a:rPr lang="en-US" sz="1400" i="1">
                              <a:latin typeface="Cambria Math" panose="02040503050406030204" pitchFamily="18" charset="0"/>
                            </a:rPr>
                            <m:t>−</m:t>
                          </m:r>
                          <m:f>
                            <m:fPr>
                              <m:ctrlPr>
                                <a:rPr lang="en-IN" sz="1400" i="1">
                                  <a:latin typeface="Cambria Math" panose="02040503050406030204" pitchFamily="18" charset="0"/>
                                </a:rPr>
                              </m:ctrlPr>
                            </m:fPr>
                            <m:num>
                              <m:r>
                                <a:rPr lang="en-US" sz="1400" i="1">
                                  <a:latin typeface="Cambria Math" panose="02040503050406030204" pitchFamily="18" charset="0"/>
                                </a:rPr>
                                <m:t>𝑅𝐺</m:t>
                              </m:r>
                            </m:num>
                            <m:den>
                              <m:sSup>
                                <m:sSupPr>
                                  <m:ctrlPr>
                                    <a:rPr lang="en-IN" sz="1400" i="1">
                                      <a:latin typeface="Cambria Math" panose="02040503050406030204" pitchFamily="18" charset="0"/>
                                    </a:rPr>
                                  </m:ctrlPr>
                                </m:sSupPr>
                                <m:e>
                                  <m:r>
                                    <a:rPr lang="en-US" sz="1400" i="1">
                                      <a:latin typeface="Cambria Math" panose="02040503050406030204" pitchFamily="18" charset="0"/>
                                    </a:rPr>
                                    <m:t>𝜔</m:t>
                                  </m:r>
                                </m:e>
                                <m:sup>
                                  <m:r>
                                    <a:rPr lang="en-US" sz="1400">
                                      <a:latin typeface="Cambria Math" panose="02040503050406030204" pitchFamily="18" charset="0"/>
                                    </a:rPr>
                                    <m:t>2</m:t>
                                  </m:r>
                                </m:sup>
                              </m:sSup>
                              <m:r>
                                <a:rPr lang="en-US" sz="1400" i="1">
                                  <a:latin typeface="Cambria Math" panose="02040503050406030204" pitchFamily="18" charset="0"/>
                                </a:rPr>
                                <m:t>𝐿𝐶</m:t>
                              </m:r>
                            </m:den>
                          </m:f>
                        </m:e>
                      </m:rad>
                      <m:sSup>
                        <m:sSupPr>
                          <m:ctrlPr>
                            <a:rPr lang="en-IN" sz="1400" i="1">
                              <a:latin typeface="Cambria Math" panose="02040503050406030204" pitchFamily="18" charset="0"/>
                            </a:rPr>
                          </m:ctrlPr>
                        </m:sSupPr>
                        <m:e>
                          <m:d>
                            <m:dPr>
                              <m:ctrlPr>
                                <a:rPr lang="en-IN" sz="1400" i="1">
                                  <a:latin typeface="Cambria Math" panose="02040503050406030204" pitchFamily="18" charset="0"/>
                                </a:rPr>
                              </m:ctrlPr>
                            </m:dPr>
                            <m:e>
                              <m:f>
                                <m:fPr>
                                  <m:ctrlPr>
                                    <a:rPr lang="en-IN" sz="1400" i="1">
                                      <a:latin typeface="Cambria Math" panose="02040503050406030204" pitchFamily="18" charset="0"/>
                                    </a:rPr>
                                  </m:ctrlPr>
                                </m:fPr>
                                <m:num>
                                  <m:r>
                                    <a:rPr lang="en-US" sz="1400" i="1">
                                      <a:latin typeface="Cambria Math" panose="02040503050406030204" pitchFamily="18" charset="0"/>
                                    </a:rPr>
                                    <m:t>𝜔</m:t>
                                  </m:r>
                                  <m:d>
                                    <m:dPr>
                                      <m:ctrlPr>
                                        <a:rPr lang="en-IN" sz="1400" i="1">
                                          <a:latin typeface="Cambria Math" panose="02040503050406030204" pitchFamily="18" charset="0"/>
                                        </a:rPr>
                                      </m:ctrlPr>
                                    </m:dPr>
                                    <m:e>
                                      <m:r>
                                        <a:rPr lang="en-US" sz="1400" i="1">
                                          <a:latin typeface="Cambria Math" panose="02040503050406030204" pitchFamily="18" charset="0"/>
                                        </a:rPr>
                                        <m:t>𝑅𝐶</m:t>
                                      </m:r>
                                      <m:r>
                                        <a:rPr lang="en-US" sz="1400">
                                          <a:latin typeface="Cambria Math" panose="02040503050406030204" pitchFamily="18" charset="0"/>
                                        </a:rPr>
                                        <m:t>+</m:t>
                                      </m:r>
                                      <m:r>
                                        <a:rPr lang="en-US" sz="1400" i="1">
                                          <a:latin typeface="Cambria Math" panose="02040503050406030204" pitchFamily="18" charset="0"/>
                                        </a:rPr>
                                        <m:t>𝐿𝐺</m:t>
                                      </m:r>
                                    </m:e>
                                  </m:d>
                                </m:num>
                                <m:den>
                                  <m:sSup>
                                    <m:sSupPr>
                                      <m:ctrlPr>
                                        <a:rPr lang="en-IN" sz="1400" i="1">
                                          <a:latin typeface="Cambria Math" panose="02040503050406030204" pitchFamily="18" charset="0"/>
                                        </a:rPr>
                                      </m:ctrlPr>
                                    </m:sSupPr>
                                    <m:e>
                                      <m:r>
                                        <a:rPr lang="en-US" sz="1400" i="1">
                                          <a:latin typeface="Cambria Math" panose="02040503050406030204" pitchFamily="18" charset="0"/>
                                        </a:rPr>
                                        <m:t>𝜔</m:t>
                                      </m:r>
                                    </m:e>
                                    <m:sup>
                                      <m:r>
                                        <a:rPr lang="en-US" sz="1400">
                                          <a:latin typeface="Cambria Math" panose="02040503050406030204" pitchFamily="18" charset="0"/>
                                        </a:rPr>
                                        <m:t>2</m:t>
                                      </m:r>
                                    </m:sup>
                                  </m:sSup>
                                  <m:r>
                                    <a:rPr lang="en-US" sz="1400" i="1">
                                      <a:latin typeface="Cambria Math" panose="02040503050406030204" pitchFamily="18" charset="0"/>
                                    </a:rPr>
                                    <m:t>𝐿𝐶</m:t>
                                  </m:r>
                                  <m:r>
                                    <a:rPr lang="en-US" sz="1400" i="1">
                                      <a:latin typeface="Cambria Math" panose="02040503050406030204" pitchFamily="18" charset="0"/>
                                    </a:rPr>
                                    <m:t>−</m:t>
                                  </m:r>
                                  <m:r>
                                    <a:rPr lang="en-US" sz="1400" i="1">
                                      <a:latin typeface="Cambria Math" panose="02040503050406030204" pitchFamily="18" charset="0"/>
                                    </a:rPr>
                                    <m:t>𝑅𝐺</m:t>
                                  </m:r>
                                </m:den>
                              </m:f>
                            </m:e>
                          </m:d>
                        </m:e>
                        <m:sup>
                          <m:r>
                            <a:rPr lang="en-US" sz="1400">
                              <a:latin typeface="Cambria Math" panose="02040503050406030204" pitchFamily="18" charset="0"/>
                            </a:rPr>
                            <m:t>4</m:t>
                          </m:r>
                        </m:sup>
                      </m:sSup>
                      <m:r>
                        <a:rPr lang="en-US" sz="1400">
                          <a:latin typeface="Cambria Math" panose="02040503050406030204" pitchFamily="18" charset="0"/>
                        </a:rPr>
                        <m:t>…</m:t>
                      </m:r>
                    </m:oMath>
                  </m:oMathPara>
                </a14:m>
                <a:endParaRPr lang="en-IN" sz="1400" dirty="0"/>
              </a:p>
            </p:txBody>
          </p:sp>
        </mc:Choice>
        <mc:Fallback xmlns="">
          <p:sp>
            <p:nvSpPr>
              <p:cNvPr id="9" name="Rectangle 8">
                <a:extLst>
                  <a:ext uri="{FF2B5EF4-FFF2-40B4-BE49-F238E27FC236}">
                    <a16:creationId xmlns:a16="http://schemas.microsoft.com/office/drawing/2014/main" id="{38E1738F-70C0-4C97-B5CD-6B3DDD9E2893}"/>
                  </a:ext>
                </a:extLst>
              </p:cNvPr>
              <p:cNvSpPr>
                <a:spLocks noRot="1" noChangeAspect="1" noMove="1" noResize="1" noEditPoints="1" noAdjustHandles="1" noChangeArrowheads="1" noChangeShapeType="1" noTextEdit="1"/>
              </p:cNvSpPr>
              <p:nvPr/>
            </p:nvSpPr>
            <p:spPr>
              <a:xfrm>
                <a:off x="488682" y="3994292"/>
                <a:ext cx="8795285" cy="728854"/>
              </a:xfrm>
              <a:prstGeom prst="rect">
                <a:avLst/>
              </a:prstGeom>
              <a:blipFill>
                <a:blip r:embed="rId4"/>
                <a:stretch>
                  <a:fillRect/>
                </a:stretch>
              </a:blipFill>
            </p:spPr>
            <p:txBody>
              <a:bodyPr/>
              <a:lstStyle/>
              <a:p>
                <a:r>
                  <a:rPr lang="en-IN">
                    <a:noFill/>
                  </a:rPr>
                  <a:t> </a:t>
                </a:r>
              </a:p>
            </p:txBody>
          </p:sp>
        </mc:Fallback>
      </mc:AlternateContent>
      <p:sp>
        <p:nvSpPr>
          <p:cNvPr id="10" name="TextBox 9">
            <a:extLst>
              <a:ext uri="{FF2B5EF4-FFF2-40B4-BE49-F238E27FC236}">
                <a16:creationId xmlns:a16="http://schemas.microsoft.com/office/drawing/2014/main" id="{23A8DBC1-A21F-4350-9C1C-7E05316DBFEF}"/>
              </a:ext>
            </a:extLst>
          </p:cNvPr>
          <p:cNvSpPr txBox="1"/>
          <p:nvPr/>
        </p:nvSpPr>
        <p:spPr>
          <a:xfrm>
            <a:off x="803663" y="4701599"/>
            <a:ext cx="2044149" cy="369332"/>
          </a:xfrm>
          <a:prstGeom prst="rect">
            <a:avLst/>
          </a:prstGeom>
          <a:noFill/>
        </p:spPr>
        <p:txBody>
          <a:bodyPr wrap="none" rtlCol="0">
            <a:spAutoFit/>
          </a:bodyPr>
          <a:lstStyle/>
          <a:p>
            <a:r>
              <a:rPr lang="en-IN" dirty="0"/>
              <a:t>Corner Frequency</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43917C6-844C-44C9-842E-E0FAB1297880}"/>
                  </a:ext>
                </a:extLst>
              </p:cNvPr>
              <p:cNvSpPr/>
              <p:nvPr/>
            </p:nvSpPr>
            <p:spPr>
              <a:xfrm>
                <a:off x="803663" y="5141625"/>
                <a:ext cx="14041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IN" i="1">
                              <a:latin typeface="Cambria Math" panose="02040503050406030204" pitchFamily="18" charset="0"/>
                            </a:rPr>
                          </m:ctrlPr>
                        </m:sSubSupPr>
                        <m:e>
                          <m:r>
                            <a:rPr lang="en-IN" i="1">
                              <a:latin typeface="Cambria Math" panose="02040503050406030204" pitchFamily="18" charset="0"/>
                            </a:rPr>
                            <m:t>𝜔</m:t>
                          </m:r>
                        </m:e>
                        <m:sub>
                          <m:r>
                            <a:rPr lang="en-IN" i="1">
                              <a:latin typeface="Cambria Math" panose="02040503050406030204" pitchFamily="18" charset="0"/>
                            </a:rPr>
                            <m:t>𝑐</m:t>
                          </m:r>
                        </m:sub>
                        <m:sup>
                          <m:r>
                            <a:rPr lang="en-IN" i="0">
                              <a:latin typeface="Cambria Math" panose="02040503050406030204" pitchFamily="18" charset="0"/>
                            </a:rPr>
                            <m:t>2</m:t>
                          </m:r>
                        </m:sup>
                      </m:sSubSup>
                      <m:r>
                        <a:rPr lang="en-IN" i="1">
                          <a:latin typeface="Cambria Math" panose="02040503050406030204" pitchFamily="18" charset="0"/>
                        </a:rPr>
                        <m:t>𝐿𝐶</m:t>
                      </m:r>
                      <m:r>
                        <a:rPr lang="en-IN" i="0">
                          <a:latin typeface="Cambria Math" panose="02040503050406030204" pitchFamily="18" charset="0"/>
                        </a:rPr>
                        <m:t>=</m:t>
                      </m:r>
                      <m:r>
                        <a:rPr lang="en-IN" i="1">
                          <a:latin typeface="Cambria Math" panose="02040503050406030204" pitchFamily="18" charset="0"/>
                        </a:rPr>
                        <m:t>𝑅𝐺</m:t>
                      </m:r>
                    </m:oMath>
                  </m:oMathPara>
                </a14:m>
                <a:endParaRPr lang="en-IN" dirty="0"/>
              </a:p>
            </p:txBody>
          </p:sp>
        </mc:Choice>
        <mc:Fallback xmlns="">
          <p:sp>
            <p:nvSpPr>
              <p:cNvPr id="11" name="Rectangle 10">
                <a:extLst>
                  <a:ext uri="{FF2B5EF4-FFF2-40B4-BE49-F238E27FC236}">
                    <a16:creationId xmlns:a16="http://schemas.microsoft.com/office/drawing/2014/main" id="{443917C6-844C-44C9-842E-E0FAB1297880}"/>
                  </a:ext>
                </a:extLst>
              </p:cNvPr>
              <p:cNvSpPr>
                <a:spLocks noRot="1" noChangeAspect="1" noMove="1" noResize="1" noEditPoints="1" noAdjustHandles="1" noChangeArrowheads="1" noChangeShapeType="1" noTextEdit="1"/>
              </p:cNvSpPr>
              <p:nvPr/>
            </p:nvSpPr>
            <p:spPr>
              <a:xfrm>
                <a:off x="803663" y="5141625"/>
                <a:ext cx="1404167" cy="369332"/>
              </a:xfrm>
              <a:prstGeom prst="rect">
                <a:avLst/>
              </a:prstGeom>
              <a:blipFill>
                <a:blip r:embed="rId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528C1D3-2338-4A25-BFC2-00EA48A06EA0}"/>
                  </a:ext>
                </a:extLst>
              </p:cNvPr>
              <p:cNvSpPr/>
              <p:nvPr/>
            </p:nvSpPr>
            <p:spPr>
              <a:xfrm>
                <a:off x="731656" y="5508190"/>
                <a:ext cx="1548180"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𝑓</m:t>
                          </m:r>
                        </m:e>
                        <m:sub>
                          <m:r>
                            <a:rPr lang="en-IN" i="1">
                              <a:latin typeface="Cambria Math" panose="02040503050406030204" pitchFamily="18" charset="0"/>
                            </a:rPr>
                            <m:t>𝐶</m:t>
                          </m:r>
                        </m:sub>
                      </m:sSub>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1</m:t>
                          </m:r>
                        </m:num>
                        <m:den>
                          <m:r>
                            <a:rPr lang="en-IN" i="0">
                              <a:latin typeface="Cambria Math" panose="02040503050406030204" pitchFamily="18" charset="0"/>
                            </a:rPr>
                            <m:t>2</m:t>
                          </m:r>
                          <m:r>
                            <a:rPr lang="en-IN" i="1">
                              <a:latin typeface="Cambria Math" panose="02040503050406030204" pitchFamily="18" charset="0"/>
                            </a:rPr>
                            <m:t>𝜋</m:t>
                          </m:r>
                        </m:den>
                      </m:f>
                      <m:rad>
                        <m:radPr>
                          <m:degHide m:val="on"/>
                          <m:ctrlPr>
                            <a:rPr lang="en-IN" i="1">
                              <a:latin typeface="Cambria Math" panose="02040503050406030204" pitchFamily="18" charset="0"/>
                            </a:rPr>
                          </m:ctrlPr>
                        </m:radPr>
                        <m:deg/>
                        <m:e>
                          <m:f>
                            <m:fPr>
                              <m:ctrlPr>
                                <a:rPr lang="en-IN" i="1">
                                  <a:latin typeface="Cambria Math" panose="02040503050406030204" pitchFamily="18" charset="0"/>
                                </a:rPr>
                              </m:ctrlPr>
                            </m:fPr>
                            <m:num>
                              <m:r>
                                <a:rPr lang="en-IN" i="1">
                                  <a:latin typeface="Cambria Math" panose="02040503050406030204" pitchFamily="18" charset="0"/>
                                </a:rPr>
                                <m:t>𝑅𝐺</m:t>
                              </m:r>
                            </m:num>
                            <m:den>
                              <m:r>
                                <a:rPr lang="en-IN" i="1">
                                  <a:latin typeface="Cambria Math" panose="02040503050406030204" pitchFamily="18" charset="0"/>
                                </a:rPr>
                                <m:t>𝐿𝐶</m:t>
                              </m:r>
                            </m:den>
                          </m:f>
                        </m:e>
                      </m:rad>
                    </m:oMath>
                  </m:oMathPara>
                </a14:m>
                <a:endParaRPr lang="en-IN" dirty="0"/>
              </a:p>
            </p:txBody>
          </p:sp>
        </mc:Choice>
        <mc:Fallback xmlns="">
          <p:sp>
            <p:nvSpPr>
              <p:cNvPr id="12" name="Rectangle 11">
                <a:extLst>
                  <a:ext uri="{FF2B5EF4-FFF2-40B4-BE49-F238E27FC236}">
                    <a16:creationId xmlns:a16="http://schemas.microsoft.com/office/drawing/2014/main" id="{9528C1D3-2338-4A25-BFC2-00EA48A06EA0}"/>
                  </a:ext>
                </a:extLst>
              </p:cNvPr>
              <p:cNvSpPr>
                <a:spLocks noRot="1" noChangeAspect="1" noMove="1" noResize="1" noEditPoints="1" noAdjustHandles="1" noChangeArrowheads="1" noChangeShapeType="1" noTextEdit="1"/>
              </p:cNvSpPr>
              <p:nvPr/>
            </p:nvSpPr>
            <p:spPr>
              <a:xfrm>
                <a:off x="731656" y="5508190"/>
                <a:ext cx="1548180" cy="910699"/>
              </a:xfrm>
              <a:prstGeom prst="rect">
                <a:avLst/>
              </a:prstGeom>
              <a:blipFill>
                <a:blip r:embed="rId6"/>
                <a:stretch>
                  <a:fillRect/>
                </a:stretch>
              </a:blipFill>
            </p:spPr>
            <p:txBody>
              <a:bodyPr/>
              <a:lstStyle/>
              <a:p>
                <a:r>
                  <a:rPr lang="en-IN">
                    <a:noFill/>
                  </a:rPr>
                  <a:t> </a:t>
                </a:r>
              </a:p>
            </p:txBody>
          </p:sp>
        </mc:Fallback>
      </mc:AlternateContent>
      <p:sp>
        <p:nvSpPr>
          <p:cNvPr id="13" name="TextBox 12">
            <a:extLst>
              <a:ext uri="{FF2B5EF4-FFF2-40B4-BE49-F238E27FC236}">
                <a16:creationId xmlns:a16="http://schemas.microsoft.com/office/drawing/2014/main" id="{7DAF157E-E48F-440F-B15A-8B19019DF74B}"/>
              </a:ext>
            </a:extLst>
          </p:cNvPr>
          <p:cNvSpPr txBox="1"/>
          <p:nvPr/>
        </p:nvSpPr>
        <p:spPr>
          <a:xfrm>
            <a:off x="3687818" y="4701599"/>
            <a:ext cx="1762085" cy="369332"/>
          </a:xfrm>
          <a:prstGeom prst="rect">
            <a:avLst/>
          </a:prstGeom>
          <a:noFill/>
        </p:spPr>
        <p:txBody>
          <a:bodyPr wrap="none" rtlCol="0">
            <a:spAutoFit/>
          </a:bodyPr>
          <a:lstStyle/>
          <a:p>
            <a:r>
              <a:rPr lang="en-IN" dirty="0"/>
              <a:t>Phase Velocity</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AD5FB0C-C728-4012-9BDB-3A2735C9A254}"/>
                  </a:ext>
                </a:extLst>
              </p:cNvPr>
              <p:cNvSpPr/>
              <p:nvPr/>
            </p:nvSpPr>
            <p:spPr>
              <a:xfrm>
                <a:off x="3638158" y="5086119"/>
                <a:ext cx="1675202" cy="664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𝑣</m:t>
                          </m:r>
                        </m:e>
                        <m:sub>
                          <m:r>
                            <a:rPr lang="en-IN" i="1">
                              <a:latin typeface="Cambria Math" panose="02040503050406030204" pitchFamily="18" charset="0"/>
                            </a:rPr>
                            <m:t>𝑝</m:t>
                          </m:r>
                        </m:sub>
                      </m:sSub>
                      <m:r>
                        <a:rPr lang="en-IN" i="0">
                          <a:latin typeface="Cambria Math" panose="02040503050406030204" pitchFamily="18" charset="0"/>
                        </a:rPr>
                        <m:t>=</m:t>
                      </m:r>
                      <m:f>
                        <m:fPr>
                          <m:ctrlPr>
                            <a:rPr lang="en-IN" i="1">
                              <a:latin typeface="Cambria Math" panose="02040503050406030204" pitchFamily="18" charset="0"/>
                            </a:rPr>
                          </m:ctrlPr>
                        </m:fPr>
                        <m:num>
                          <m:r>
                            <a:rPr lang="en-IN" i="1">
                              <a:latin typeface="Cambria Math" panose="02040503050406030204" pitchFamily="18" charset="0"/>
                            </a:rPr>
                            <m:t>𝜔</m:t>
                          </m:r>
                        </m:num>
                        <m:den>
                          <m:r>
                            <a:rPr lang="en-IN" i="1">
                              <a:latin typeface="Cambria Math" panose="02040503050406030204" pitchFamily="18" charset="0"/>
                            </a:rPr>
                            <m:t>𝛽</m:t>
                          </m:r>
                        </m:den>
                      </m:f>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1</m:t>
                          </m:r>
                        </m:num>
                        <m:den>
                          <m:rad>
                            <m:radPr>
                              <m:degHide m:val="on"/>
                              <m:ctrlPr>
                                <a:rPr lang="en-IN" i="1">
                                  <a:latin typeface="Cambria Math" panose="02040503050406030204" pitchFamily="18" charset="0"/>
                                </a:rPr>
                              </m:ctrlPr>
                            </m:radPr>
                            <m:deg/>
                            <m:e>
                              <m:r>
                                <a:rPr lang="en-IN" i="1">
                                  <a:latin typeface="Cambria Math" panose="02040503050406030204" pitchFamily="18" charset="0"/>
                                </a:rPr>
                                <m:t>𝐿𝐶</m:t>
                              </m:r>
                            </m:e>
                          </m:rad>
                        </m:den>
                      </m:f>
                    </m:oMath>
                  </m:oMathPara>
                </a14:m>
                <a:endParaRPr lang="en-IN" dirty="0"/>
              </a:p>
            </p:txBody>
          </p:sp>
        </mc:Choice>
        <mc:Fallback xmlns="">
          <p:sp>
            <p:nvSpPr>
              <p:cNvPr id="14" name="Rectangle 13">
                <a:extLst>
                  <a:ext uri="{FF2B5EF4-FFF2-40B4-BE49-F238E27FC236}">
                    <a16:creationId xmlns:a16="http://schemas.microsoft.com/office/drawing/2014/main" id="{DAD5FB0C-C728-4012-9BDB-3A2735C9A254}"/>
                  </a:ext>
                </a:extLst>
              </p:cNvPr>
              <p:cNvSpPr>
                <a:spLocks noRot="1" noChangeAspect="1" noMove="1" noResize="1" noEditPoints="1" noAdjustHandles="1" noChangeArrowheads="1" noChangeShapeType="1" noTextEdit="1"/>
              </p:cNvSpPr>
              <p:nvPr/>
            </p:nvSpPr>
            <p:spPr>
              <a:xfrm>
                <a:off x="3638158" y="5086119"/>
                <a:ext cx="1675202" cy="664606"/>
              </a:xfrm>
              <a:prstGeom prst="rect">
                <a:avLst/>
              </a:prstGeom>
              <a:blipFill>
                <a:blip r:embed="rId7"/>
                <a:stretch>
                  <a:fillRect/>
                </a:stretch>
              </a:blipFill>
            </p:spPr>
            <p:txBody>
              <a:bodyPr/>
              <a:lstStyle/>
              <a:p>
                <a:r>
                  <a:rPr lang="en-IN">
                    <a:noFill/>
                  </a:rPr>
                  <a:t> </a:t>
                </a:r>
              </a:p>
            </p:txBody>
          </p:sp>
        </mc:Fallback>
      </mc:AlternateContent>
      <p:sp>
        <p:nvSpPr>
          <p:cNvPr id="15" name="TextBox 14">
            <a:extLst>
              <a:ext uri="{FF2B5EF4-FFF2-40B4-BE49-F238E27FC236}">
                <a16:creationId xmlns:a16="http://schemas.microsoft.com/office/drawing/2014/main" id="{07EAC985-EFEC-45DB-8BE1-7732961CA4B3}"/>
              </a:ext>
            </a:extLst>
          </p:cNvPr>
          <p:cNvSpPr txBox="1"/>
          <p:nvPr/>
        </p:nvSpPr>
        <p:spPr>
          <a:xfrm>
            <a:off x="6289909" y="4712373"/>
            <a:ext cx="1394356" cy="369332"/>
          </a:xfrm>
          <a:prstGeom prst="rect">
            <a:avLst/>
          </a:prstGeom>
          <a:noFill/>
        </p:spPr>
        <p:txBody>
          <a:bodyPr wrap="none" rtlCol="0">
            <a:spAutoFit/>
          </a:bodyPr>
          <a:lstStyle/>
          <a:p>
            <a:r>
              <a:rPr lang="en-IN" dirty="0"/>
              <a:t>Wavelength</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75174A56-C065-4471-94B8-F5D77A69C2AD}"/>
                  </a:ext>
                </a:extLst>
              </p:cNvPr>
              <p:cNvSpPr/>
              <p:nvPr/>
            </p:nvSpPr>
            <p:spPr>
              <a:xfrm>
                <a:off x="5995303" y="5098267"/>
                <a:ext cx="2331792" cy="695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i="1">
                          <a:latin typeface="Cambria Math" panose="02040503050406030204" pitchFamily="18" charset="0"/>
                        </a:rPr>
                        <m:t>𝜆</m:t>
                      </m:r>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2</m:t>
                          </m:r>
                          <m:r>
                            <a:rPr lang="en-IN" i="1">
                              <a:latin typeface="Cambria Math" panose="02040503050406030204" pitchFamily="18" charset="0"/>
                            </a:rPr>
                            <m:t>𝜋</m:t>
                          </m:r>
                        </m:num>
                        <m:den>
                          <m:r>
                            <a:rPr lang="en-IN" i="1">
                              <a:latin typeface="Cambria Math" panose="02040503050406030204" pitchFamily="18" charset="0"/>
                            </a:rPr>
                            <m:t>𝛽</m:t>
                          </m:r>
                        </m:den>
                      </m:f>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1</m:t>
                          </m:r>
                        </m:num>
                        <m:den>
                          <m:r>
                            <a:rPr lang="en-IN" i="1">
                              <a:latin typeface="Cambria Math" panose="02040503050406030204" pitchFamily="18" charset="0"/>
                            </a:rPr>
                            <m:t>𝑓</m:t>
                          </m:r>
                          <m:rad>
                            <m:radPr>
                              <m:degHide m:val="on"/>
                              <m:ctrlPr>
                                <a:rPr lang="en-IN" i="1">
                                  <a:latin typeface="Cambria Math" panose="02040503050406030204" pitchFamily="18" charset="0"/>
                                </a:rPr>
                              </m:ctrlPr>
                            </m:radPr>
                            <m:deg/>
                            <m:e>
                              <m:r>
                                <a:rPr lang="en-IN" i="1">
                                  <a:latin typeface="Cambria Math" panose="02040503050406030204" pitchFamily="18" charset="0"/>
                                </a:rPr>
                                <m:t>𝐿𝐶</m:t>
                              </m:r>
                            </m:e>
                          </m:rad>
                        </m:den>
                      </m:f>
                      <m:r>
                        <a:rPr lang="en-IN" i="0">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𝑣</m:t>
                              </m:r>
                            </m:e>
                            <m:sub>
                              <m:r>
                                <a:rPr lang="en-IN" i="1">
                                  <a:latin typeface="Cambria Math" panose="02040503050406030204" pitchFamily="18" charset="0"/>
                                </a:rPr>
                                <m:t>𝑝</m:t>
                              </m:r>
                            </m:sub>
                          </m:sSub>
                        </m:num>
                        <m:den>
                          <m:r>
                            <a:rPr lang="en-IN" i="1">
                              <a:latin typeface="Cambria Math" panose="02040503050406030204" pitchFamily="18" charset="0"/>
                            </a:rPr>
                            <m:t>𝑓</m:t>
                          </m:r>
                        </m:den>
                      </m:f>
                    </m:oMath>
                  </m:oMathPara>
                </a14:m>
                <a:endParaRPr lang="en-IN" dirty="0"/>
              </a:p>
            </p:txBody>
          </p:sp>
        </mc:Choice>
        <mc:Fallback xmlns="">
          <p:sp>
            <p:nvSpPr>
              <p:cNvPr id="16" name="Rectangle 15">
                <a:extLst>
                  <a:ext uri="{FF2B5EF4-FFF2-40B4-BE49-F238E27FC236}">
                    <a16:creationId xmlns:a16="http://schemas.microsoft.com/office/drawing/2014/main" id="{75174A56-C065-4471-94B8-F5D77A69C2AD}"/>
                  </a:ext>
                </a:extLst>
              </p:cNvPr>
              <p:cNvSpPr>
                <a:spLocks noRot="1" noChangeAspect="1" noMove="1" noResize="1" noEditPoints="1" noAdjustHandles="1" noChangeArrowheads="1" noChangeShapeType="1" noTextEdit="1"/>
              </p:cNvSpPr>
              <p:nvPr/>
            </p:nvSpPr>
            <p:spPr>
              <a:xfrm>
                <a:off x="5995303" y="5098267"/>
                <a:ext cx="2331792" cy="695832"/>
              </a:xfrm>
              <a:prstGeom prst="rect">
                <a:avLst/>
              </a:prstGeom>
              <a:blipFill>
                <a:blip r:embed="rId8"/>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23921382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CBB4-38A1-4418-9938-FF06657D049A}"/>
              </a:ext>
            </a:extLst>
          </p:cNvPr>
          <p:cNvSpPr>
            <a:spLocks noGrp="1"/>
          </p:cNvSpPr>
          <p:nvPr>
            <p:ph type="title"/>
          </p:nvPr>
        </p:nvSpPr>
        <p:spPr>
          <a:xfrm>
            <a:off x="628650" y="2"/>
            <a:ext cx="8515350" cy="769082"/>
          </a:xfrm>
        </p:spPr>
        <p:txBody>
          <a:bodyPr>
            <a:noAutofit/>
          </a:bodyPr>
          <a:lstStyle/>
          <a:p>
            <a:r>
              <a:rPr lang="en-IN" sz="3200" dirty="0"/>
              <a:t>Characteristic Impedance (TEM Guided Wave)</a:t>
            </a:r>
          </a:p>
        </p:txBody>
      </p:sp>
      <p:sp>
        <p:nvSpPr>
          <p:cNvPr id="3" name="Date Placeholder 2">
            <a:extLst>
              <a:ext uri="{FF2B5EF4-FFF2-40B4-BE49-F238E27FC236}">
                <a16:creationId xmlns:a16="http://schemas.microsoft.com/office/drawing/2014/main" id="{25E6E213-AF73-4240-95CF-3CB584BF20C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E17ADF2-91A6-4A84-8D5D-9398351D65D3}"/>
              </a:ext>
            </a:extLst>
          </p:cNvPr>
          <p:cNvSpPr>
            <a:spLocks noGrp="1"/>
          </p:cNvSpPr>
          <p:nvPr>
            <p:ph type="sldNum" sz="quarter" idx="12"/>
          </p:nvPr>
        </p:nvSpPr>
        <p:spPr/>
        <p:txBody>
          <a:bodyPr/>
          <a:lstStyle/>
          <a:p>
            <a:fld id="{2495F090-CA2D-44FF-B42B-1156B48CA943}" type="slidenum">
              <a:rPr lang="en-IN" smtClean="0"/>
              <a:t>79</a:t>
            </a:fld>
            <a:endParaRPr lang="en-IN"/>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0326EA4-4503-4A23-96AE-099FEB520166}"/>
                  </a:ext>
                </a:extLst>
              </p:cNvPr>
              <p:cNvSpPr/>
              <p:nvPr/>
            </p:nvSpPr>
            <p:spPr>
              <a:xfrm>
                <a:off x="814241" y="769084"/>
                <a:ext cx="3094437"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m:t>
                          </m:r>
                        </m:sub>
                      </m:sSub>
                      <m:r>
                        <a:rPr lang="en-IN" i="0">
                          <a:latin typeface="Cambria Math" panose="02040503050406030204" pitchFamily="18" charset="0"/>
                        </a:rPr>
                        <m:t>=</m:t>
                      </m:r>
                      <m:f>
                        <m:fPr>
                          <m:ctrlPr>
                            <a:rPr lang="en-IN" i="1">
                              <a:latin typeface="Cambria Math" panose="02040503050406030204" pitchFamily="18" charset="0"/>
                            </a:rPr>
                          </m:ctrlPr>
                        </m:fPr>
                        <m:num>
                          <m:d>
                            <m:dPr>
                              <m:ctrlPr>
                                <a:rPr lang="en-IN" i="1">
                                  <a:latin typeface="Cambria Math" panose="02040503050406030204" pitchFamily="18" charset="0"/>
                                </a:rPr>
                              </m:ctrlPr>
                            </m:dPr>
                            <m:e>
                              <m:r>
                                <a:rPr lang="en-IN" i="1">
                                  <a:latin typeface="Cambria Math" panose="02040503050406030204" pitchFamily="18" charset="0"/>
                                </a:rPr>
                                <m:t>𝑅</m:t>
                              </m:r>
                              <m:r>
                                <a:rPr lang="en-IN" i="0">
                                  <a:latin typeface="Cambria Math" panose="02040503050406030204" pitchFamily="18" charset="0"/>
                                </a:rPr>
                                <m:t>+</m:t>
                              </m:r>
                              <m:r>
                                <a:rPr lang="en-IN" i="1">
                                  <a:latin typeface="Cambria Math" panose="02040503050406030204" pitchFamily="18" charset="0"/>
                                </a:rPr>
                                <m:t>𝑗</m:t>
                              </m:r>
                              <m:r>
                                <a:rPr lang="en-IN" i="1">
                                  <a:latin typeface="Cambria Math" panose="02040503050406030204" pitchFamily="18" charset="0"/>
                                </a:rPr>
                                <m:t>𝜔</m:t>
                              </m:r>
                              <m:r>
                                <a:rPr lang="en-IN" i="1">
                                  <a:latin typeface="Cambria Math" panose="02040503050406030204" pitchFamily="18" charset="0"/>
                                </a:rPr>
                                <m:t>𝐿</m:t>
                              </m:r>
                            </m:e>
                          </m:d>
                        </m:num>
                        <m:den>
                          <m:r>
                            <a:rPr lang="en-IN" i="1">
                              <a:latin typeface="Cambria Math" panose="02040503050406030204" pitchFamily="18" charset="0"/>
                            </a:rPr>
                            <m:t>𝑗</m:t>
                          </m:r>
                          <m:r>
                            <a:rPr lang="en-IN" i="1">
                              <a:latin typeface="Cambria Math" panose="02040503050406030204" pitchFamily="18" charset="0"/>
                            </a:rPr>
                            <m:t>𝛾</m:t>
                          </m:r>
                        </m:den>
                      </m:f>
                      <m:r>
                        <a:rPr lang="en-IN" i="0">
                          <a:latin typeface="Cambria Math" panose="02040503050406030204" pitchFamily="18" charset="0"/>
                        </a:rPr>
                        <m:t>=</m:t>
                      </m:r>
                      <m:rad>
                        <m:radPr>
                          <m:degHide m:val="on"/>
                          <m:ctrlPr>
                            <a:rPr lang="en-IN" i="1">
                              <a:latin typeface="Cambria Math" panose="02040503050406030204" pitchFamily="18" charset="0"/>
                            </a:rPr>
                          </m:ctrlPr>
                        </m:radPr>
                        <m:deg/>
                        <m:e>
                          <m:f>
                            <m:fPr>
                              <m:ctrlPr>
                                <a:rPr lang="en-IN" i="1">
                                  <a:latin typeface="Cambria Math" panose="02040503050406030204" pitchFamily="18" charset="0"/>
                                </a:rPr>
                              </m:ctrlPr>
                            </m:fPr>
                            <m:num>
                              <m:r>
                                <a:rPr lang="en-IN" i="1">
                                  <a:latin typeface="Cambria Math" panose="02040503050406030204" pitchFamily="18" charset="0"/>
                                </a:rPr>
                                <m:t>𝑅</m:t>
                              </m:r>
                              <m:r>
                                <a:rPr lang="en-IN" i="0">
                                  <a:latin typeface="Cambria Math" panose="02040503050406030204" pitchFamily="18" charset="0"/>
                                </a:rPr>
                                <m:t>+</m:t>
                              </m:r>
                              <m:r>
                                <a:rPr lang="en-IN" i="1">
                                  <a:latin typeface="Cambria Math" panose="02040503050406030204" pitchFamily="18" charset="0"/>
                                </a:rPr>
                                <m:t>𝑗</m:t>
                              </m:r>
                              <m:r>
                                <a:rPr lang="en-IN" i="1">
                                  <a:latin typeface="Cambria Math" panose="02040503050406030204" pitchFamily="18" charset="0"/>
                                </a:rPr>
                                <m:t>𝜔</m:t>
                              </m:r>
                              <m:r>
                                <a:rPr lang="en-IN" i="1">
                                  <a:latin typeface="Cambria Math" panose="02040503050406030204" pitchFamily="18" charset="0"/>
                                </a:rPr>
                                <m:t>𝐿</m:t>
                              </m:r>
                            </m:num>
                            <m:den>
                              <m:r>
                                <a:rPr lang="en-IN" i="1">
                                  <a:latin typeface="Cambria Math" panose="02040503050406030204" pitchFamily="18" charset="0"/>
                                </a:rPr>
                                <m:t>𝐺</m:t>
                              </m:r>
                              <m:r>
                                <a:rPr lang="en-IN" i="0">
                                  <a:latin typeface="Cambria Math" panose="02040503050406030204" pitchFamily="18" charset="0"/>
                                </a:rPr>
                                <m:t>+</m:t>
                              </m:r>
                              <m:r>
                                <a:rPr lang="en-IN" i="1">
                                  <a:latin typeface="Cambria Math" panose="02040503050406030204" pitchFamily="18" charset="0"/>
                                </a:rPr>
                                <m:t>𝑗</m:t>
                              </m:r>
                              <m:r>
                                <a:rPr lang="en-IN" i="1">
                                  <a:latin typeface="Cambria Math" panose="02040503050406030204" pitchFamily="18" charset="0"/>
                                </a:rPr>
                                <m:t>𝜔</m:t>
                              </m:r>
                              <m:r>
                                <a:rPr lang="en-IN" i="1">
                                  <a:latin typeface="Cambria Math" panose="02040503050406030204" pitchFamily="18" charset="0"/>
                                </a:rPr>
                                <m:t>𝐶</m:t>
                              </m:r>
                            </m:den>
                          </m:f>
                        </m:e>
                      </m:rad>
                    </m:oMath>
                  </m:oMathPara>
                </a14:m>
                <a:endParaRPr lang="en-IN" dirty="0"/>
              </a:p>
            </p:txBody>
          </p:sp>
        </mc:Choice>
        <mc:Fallback xmlns="">
          <p:sp>
            <p:nvSpPr>
              <p:cNvPr id="5" name="Rectangle 4">
                <a:extLst>
                  <a:ext uri="{FF2B5EF4-FFF2-40B4-BE49-F238E27FC236}">
                    <a16:creationId xmlns:a16="http://schemas.microsoft.com/office/drawing/2014/main" id="{30326EA4-4503-4A23-96AE-099FEB520166}"/>
                  </a:ext>
                </a:extLst>
              </p:cNvPr>
              <p:cNvSpPr>
                <a:spLocks noRot="1" noChangeAspect="1" noMove="1" noResize="1" noEditPoints="1" noAdjustHandles="1" noChangeArrowheads="1" noChangeShapeType="1" noTextEdit="1"/>
              </p:cNvSpPr>
              <p:nvPr/>
            </p:nvSpPr>
            <p:spPr>
              <a:xfrm>
                <a:off x="814241" y="769084"/>
                <a:ext cx="3094437" cy="910699"/>
              </a:xfrm>
              <a:prstGeom prst="rect">
                <a:avLst/>
              </a:prstGeom>
              <a:blipFill>
                <a:blip r:embed="rId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1CA8998-E94B-4873-AB66-11C29479027D}"/>
                  </a:ext>
                </a:extLst>
              </p:cNvPr>
              <p:cNvSpPr/>
              <p:nvPr/>
            </p:nvSpPr>
            <p:spPr>
              <a:xfrm>
                <a:off x="4572000" y="1039767"/>
                <a:ext cx="16471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𝑅</m:t>
                          </m:r>
                        </m:e>
                        <m:sub>
                          <m:r>
                            <a:rPr lang="en-IN" i="0">
                              <a:latin typeface="Cambria Math" panose="02040503050406030204" pitchFamily="18" charset="0"/>
                            </a:rPr>
                            <m:t>0</m:t>
                          </m:r>
                        </m:sub>
                      </m:sSub>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𝑋</m:t>
                          </m:r>
                        </m:e>
                        <m:sub>
                          <m:r>
                            <a:rPr lang="en-IN" i="0">
                              <a:latin typeface="Cambria Math" panose="02040503050406030204" pitchFamily="18" charset="0"/>
                            </a:rPr>
                            <m:t>0</m:t>
                          </m:r>
                        </m:sub>
                      </m:sSub>
                    </m:oMath>
                  </m:oMathPara>
                </a14:m>
                <a:endParaRPr lang="en-IN" dirty="0"/>
              </a:p>
            </p:txBody>
          </p:sp>
        </mc:Choice>
        <mc:Fallback xmlns="">
          <p:sp>
            <p:nvSpPr>
              <p:cNvPr id="6" name="Rectangle 5">
                <a:extLst>
                  <a:ext uri="{FF2B5EF4-FFF2-40B4-BE49-F238E27FC236}">
                    <a16:creationId xmlns:a16="http://schemas.microsoft.com/office/drawing/2014/main" id="{01CA8998-E94B-4873-AB66-11C29479027D}"/>
                  </a:ext>
                </a:extLst>
              </p:cNvPr>
              <p:cNvSpPr>
                <a:spLocks noRot="1" noChangeAspect="1" noMove="1" noResize="1" noEditPoints="1" noAdjustHandles="1" noChangeArrowheads="1" noChangeShapeType="1" noTextEdit="1"/>
              </p:cNvSpPr>
              <p:nvPr/>
            </p:nvSpPr>
            <p:spPr>
              <a:xfrm>
                <a:off x="4572000" y="1039767"/>
                <a:ext cx="1647181" cy="369332"/>
              </a:xfrm>
              <a:prstGeom prst="rect">
                <a:avLst/>
              </a:prstGeom>
              <a:blipFill>
                <a:blip r:embed="rId3"/>
                <a:stretch>
                  <a:fillRect b="-1500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850FCF7-F3F2-409B-9EA9-287FD9BC7641}"/>
                  </a:ext>
                </a:extLst>
              </p:cNvPr>
              <p:cNvSpPr/>
              <p:nvPr/>
            </p:nvSpPr>
            <p:spPr>
              <a:xfrm>
                <a:off x="628650" y="2254289"/>
                <a:ext cx="6606651" cy="178792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N" sz="1600" i="1">
                              <a:latin typeface="Cambria Math" panose="02040503050406030204" pitchFamily="18" charset="0"/>
                            </a:rPr>
                          </m:ctrlPr>
                        </m:sSubPr>
                        <m:e>
                          <m:r>
                            <a:rPr lang="en-IN" sz="1600" i="1">
                              <a:latin typeface="Cambria Math" panose="02040503050406030204" pitchFamily="18" charset="0"/>
                            </a:rPr>
                            <m:t>𝑅</m:t>
                          </m:r>
                        </m:e>
                        <m:sub>
                          <m:r>
                            <a:rPr lang="en-IN" sz="1600" i="0">
                              <a:latin typeface="Cambria Math" panose="02040503050406030204" pitchFamily="18" charset="0"/>
                            </a:rPr>
                            <m:t>0</m:t>
                          </m:r>
                        </m:sub>
                      </m:sSub>
                      <m:r>
                        <a:rPr lang="en-IN" sz="1600" i="0">
                          <a:latin typeface="Cambria Math" panose="02040503050406030204" pitchFamily="18" charset="0"/>
                        </a:rPr>
                        <m:t>=</m:t>
                      </m:r>
                      <m:rad>
                        <m:radPr>
                          <m:degHide m:val="on"/>
                          <m:ctrlPr>
                            <a:rPr lang="en-IN" sz="1600" i="1">
                              <a:latin typeface="Cambria Math" panose="02040503050406030204" pitchFamily="18" charset="0"/>
                            </a:rPr>
                          </m:ctrlPr>
                        </m:radPr>
                        <m:deg/>
                        <m:e>
                          <m:f>
                            <m:fPr>
                              <m:ctrlPr>
                                <a:rPr lang="en-IN" sz="1600" i="1">
                                  <a:latin typeface="Cambria Math" panose="02040503050406030204" pitchFamily="18" charset="0"/>
                                </a:rPr>
                              </m:ctrlPr>
                            </m:fPr>
                            <m:num>
                              <m:r>
                                <a:rPr lang="en-IN" sz="1600" i="1">
                                  <a:latin typeface="Cambria Math" panose="02040503050406030204" pitchFamily="18" charset="0"/>
                                </a:rPr>
                                <m:t>𝑅𝐺</m:t>
                              </m:r>
                              <m:r>
                                <a:rPr lang="en-IN" sz="1600" i="0">
                                  <a:latin typeface="Cambria Math" panose="02040503050406030204" pitchFamily="18" charset="0"/>
                                </a:rPr>
                                <m:t>+</m:t>
                              </m:r>
                              <m:sSup>
                                <m:sSupPr>
                                  <m:ctrlPr>
                                    <a:rPr lang="en-IN" sz="1600" i="1">
                                      <a:latin typeface="Cambria Math" panose="02040503050406030204" pitchFamily="18" charset="0"/>
                                    </a:rPr>
                                  </m:ctrlPr>
                                </m:sSupPr>
                                <m:e>
                                  <m:r>
                                    <a:rPr lang="en-IN" sz="1600" i="1">
                                      <a:latin typeface="Cambria Math" panose="02040503050406030204" pitchFamily="18" charset="0"/>
                                    </a:rPr>
                                    <m:t>𝜔</m:t>
                                  </m:r>
                                </m:e>
                                <m:sup>
                                  <m:r>
                                    <a:rPr lang="en-IN" sz="1600" i="0">
                                      <a:latin typeface="Cambria Math" panose="02040503050406030204" pitchFamily="18" charset="0"/>
                                    </a:rPr>
                                    <m:t>2</m:t>
                                  </m:r>
                                </m:sup>
                              </m:sSup>
                              <m:r>
                                <a:rPr lang="en-IN" sz="1600" i="1">
                                  <a:latin typeface="Cambria Math" panose="02040503050406030204" pitchFamily="18" charset="0"/>
                                </a:rPr>
                                <m:t>𝐿𝐶</m:t>
                              </m:r>
                            </m:num>
                            <m:den>
                              <m:sSup>
                                <m:sSupPr>
                                  <m:ctrlPr>
                                    <a:rPr lang="en-IN" sz="1600" i="1">
                                      <a:latin typeface="Cambria Math" panose="02040503050406030204" pitchFamily="18" charset="0"/>
                                    </a:rPr>
                                  </m:ctrlPr>
                                </m:sSupPr>
                                <m:e>
                                  <m:r>
                                    <a:rPr lang="en-IN" sz="1600" i="1">
                                      <a:latin typeface="Cambria Math" panose="02040503050406030204" pitchFamily="18" charset="0"/>
                                    </a:rPr>
                                    <m:t>𝐺</m:t>
                                  </m:r>
                                </m:e>
                                <m:sup>
                                  <m:r>
                                    <a:rPr lang="en-IN" sz="1600" i="0">
                                      <a:latin typeface="Cambria Math" panose="02040503050406030204" pitchFamily="18" charset="0"/>
                                    </a:rPr>
                                    <m:t>2</m:t>
                                  </m:r>
                                </m:sup>
                              </m:sSup>
                              <m:r>
                                <a:rPr lang="en-IN" sz="1600" i="0">
                                  <a:latin typeface="Cambria Math" panose="02040503050406030204" pitchFamily="18" charset="0"/>
                                </a:rPr>
                                <m:t>+</m:t>
                              </m:r>
                              <m:sSup>
                                <m:sSupPr>
                                  <m:ctrlPr>
                                    <a:rPr lang="en-IN" sz="1600" i="1">
                                      <a:latin typeface="Cambria Math" panose="02040503050406030204" pitchFamily="18" charset="0"/>
                                    </a:rPr>
                                  </m:ctrlPr>
                                </m:sSupPr>
                                <m:e>
                                  <m:r>
                                    <a:rPr lang="en-IN" sz="1600" i="1">
                                      <a:latin typeface="Cambria Math" panose="02040503050406030204" pitchFamily="18" charset="0"/>
                                    </a:rPr>
                                    <m:t>𝜔</m:t>
                                  </m:r>
                                </m:e>
                                <m:sup>
                                  <m:r>
                                    <a:rPr lang="en-IN" sz="1600" i="0">
                                      <a:latin typeface="Cambria Math" panose="02040503050406030204" pitchFamily="18" charset="0"/>
                                    </a:rPr>
                                    <m:t>2</m:t>
                                  </m:r>
                                </m:sup>
                              </m:sSup>
                              <m:sSup>
                                <m:sSupPr>
                                  <m:ctrlPr>
                                    <a:rPr lang="en-IN" sz="1600" i="1">
                                      <a:latin typeface="Cambria Math" panose="02040503050406030204" pitchFamily="18" charset="0"/>
                                    </a:rPr>
                                  </m:ctrlPr>
                                </m:sSupPr>
                                <m:e>
                                  <m:r>
                                    <a:rPr lang="en-IN" sz="1600" i="1">
                                      <a:latin typeface="Cambria Math" panose="02040503050406030204" pitchFamily="18" charset="0"/>
                                    </a:rPr>
                                    <m:t>𝐶</m:t>
                                  </m:r>
                                </m:e>
                                <m:sup>
                                  <m:r>
                                    <a:rPr lang="en-IN" sz="1600" i="0">
                                      <a:latin typeface="Cambria Math" panose="02040503050406030204" pitchFamily="18" charset="0"/>
                                    </a:rPr>
                                    <m:t>2</m:t>
                                  </m:r>
                                </m:sup>
                              </m:sSup>
                            </m:den>
                          </m:f>
                        </m:e>
                      </m:rad>
                      <m:r>
                        <a:rPr lang="en-IN" sz="1600" i="0">
                          <a:latin typeface="Cambria Math" panose="02040503050406030204" pitchFamily="18" charset="0"/>
                        </a:rPr>
                        <m:t>+0.125</m:t>
                      </m:r>
                      <m:rad>
                        <m:radPr>
                          <m:degHide m:val="on"/>
                          <m:ctrlPr>
                            <a:rPr lang="en-IN" sz="1600" i="1">
                              <a:latin typeface="Cambria Math" panose="02040503050406030204" pitchFamily="18" charset="0"/>
                            </a:rPr>
                          </m:ctrlPr>
                        </m:radPr>
                        <m:deg/>
                        <m:e>
                          <m:f>
                            <m:fPr>
                              <m:ctrlPr>
                                <a:rPr lang="en-IN" sz="1600" i="1">
                                  <a:latin typeface="Cambria Math" panose="02040503050406030204" pitchFamily="18" charset="0"/>
                                </a:rPr>
                              </m:ctrlPr>
                            </m:fPr>
                            <m:num>
                              <m:r>
                                <a:rPr lang="en-IN" sz="1600" i="1">
                                  <a:latin typeface="Cambria Math" panose="02040503050406030204" pitchFamily="18" charset="0"/>
                                </a:rPr>
                                <m:t>𝑅𝐺</m:t>
                              </m:r>
                              <m:r>
                                <a:rPr lang="en-IN" sz="1600" i="0">
                                  <a:latin typeface="Cambria Math" panose="02040503050406030204" pitchFamily="18" charset="0"/>
                                </a:rPr>
                                <m:t>+</m:t>
                              </m:r>
                              <m:sSup>
                                <m:sSupPr>
                                  <m:ctrlPr>
                                    <a:rPr lang="en-IN" sz="1600" i="1">
                                      <a:latin typeface="Cambria Math" panose="02040503050406030204" pitchFamily="18" charset="0"/>
                                    </a:rPr>
                                  </m:ctrlPr>
                                </m:sSupPr>
                                <m:e>
                                  <m:r>
                                    <a:rPr lang="en-IN" sz="1600" i="1">
                                      <a:latin typeface="Cambria Math" panose="02040503050406030204" pitchFamily="18" charset="0"/>
                                    </a:rPr>
                                    <m:t>𝜔</m:t>
                                  </m:r>
                                </m:e>
                                <m:sup>
                                  <m:r>
                                    <a:rPr lang="en-IN" sz="1600" i="0">
                                      <a:latin typeface="Cambria Math" panose="02040503050406030204" pitchFamily="18" charset="0"/>
                                    </a:rPr>
                                    <m:t>2</m:t>
                                  </m:r>
                                </m:sup>
                              </m:sSup>
                              <m:r>
                                <a:rPr lang="en-IN" sz="1600" i="1">
                                  <a:latin typeface="Cambria Math" panose="02040503050406030204" pitchFamily="18" charset="0"/>
                                </a:rPr>
                                <m:t>𝐿𝐶</m:t>
                              </m:r>
                            </m:num>
                            <m:den>
                              <m:sSup>
                                <m:sSupPr>
                                  <m:ctrlPr>
                                    <a:rPr lang="en-IN" sz="1600" i="1">
                                      <a:latin typeface="Cambria Math" panose="02040503050406030204" pitchFamily="18" charset="0"/>
                                    </a:rPr>
                                  </m:ctrlPr>
                                </m:sSupPr>
                                <m:e>
                                  <m:r>
                                    <a:rPr lang="en-IN" sz="1600" i="1">
                                      <a:latin typeface="Cambria Math" panose="02040503050406030204" pitchFamily="18" charset="0"/>
                                    </a:rPr>
                                    <m:t>𝐺</m:t>
                                  </m:r>
                                </m:e>
                                <m:sup>
                                  <m:r>
                                    <a:rPr lang="en-IN" sz="1600" i="0">
                                      <a:latin typeface="Cambria Math" panose="02040503050406030204" pitchFamily="18" charset="0"/>
                                    </a:rPr>
                                    <m:t>2</m:t>
                                  </m:r>
                                </m:sup>
                              </m:sSup>
                              <m:r>
                                <a:rPr lang="en-IN" sz="1600" i="0">
                                  <a:latin typeface="Cambria Math" panose="02040503050406030204" pitchFamily="18" charset="0"/>
                                </a:rPr>
                                <m:t>+</m:t>
                              </m:r>
                              <m:sSup>
                                <m:sSupPr>
                                  <m:ctrlPr>
                                    <a:rPr lang="en-IN" sz="1600" i="1">
                                      <a:latin typeface="Cambria Math" panose="02040503050406030204" pitchFamily="18" charset="0"/>
                                    </a:rPr>
                                  </m:ctrlPr>
                                </m:sSupPr>
                                <m:e>
                                  <m:r>
                                    <a:rPr lang="en-IN" sz="1600" i="1">
                                      <a:latin typeface="Cambria Math" panose="02040503050406030204" pitchFamily="18" charset="0"/>
                                    </a:rPr>
                                    <m:t>𝜔</m:t>
                                  </m:r>
                                </m:e>
                                <m:sup>
                                  <m:r>
                                    <a:rPr lang="en-IN" sz="1600" i="0">
                                      <a:latin typeface="Cambria Math" panose="02040503050406030204" pitchFamily="18" charset="0"/>
                                    </a:rPr>
                                    <m:t>2</m:t>
                                  </m:r>
                                </m:sup>
                              </m:sSup>
                              <m:sSup>
                                <m:sSupPr>
                                  <m:ctrlPr>
                                    <a:rPr lang="en-IN" sz="1600" i="1">
                                      <a:latin typeface="Cambria Math" panose="02040503050406030204" pitchFamily="18" charset="0"/>
                                    </a:rPr>
                                  </m:ctrlPr>
                                </m:sSupPr>
                                <m:e>
                                  <m:r>
                                    <a:rPr lang="en-IN" sz="1600" i="1">
                                      <a:latin typeface="Cambria Math" panose="02040503050406030204" pitchFamily="18" charset="0"/>
                                    </a:rPr>
                                    <m:t>𝐶</m:t>
                                  </m:r>
                                </m:e>
                                <m:sup>
                                  <m:r>
                                    <a:rPr lang="en-IN" sz="1600" i="0">
                                      <a:latin typeface="Cambria Math" panose="02040503050406030204" pitchFamily="18" charset="0"/>
                                    </a:rPr>
                                    <m:t>2</m:t>
                                  </m:r>
                                </m:sup>
                              </m:sSup>
                            </m:den>
                          </m:f>
                        </m:e>
                      </m:rad>
                      <m:sSup>
                        <m:sSupPr>
                          <m:ctrlPr>
                            <a:rPr lang="en-IN" sz="1600" i="1">
                              <a:latin typeface="Cambria Math" panose="02040503050406030204" pitchFamily="18" charset="0"/>
                            </a:rPr>
                          </m:ctrlPr>
                        </m:sSupPr>
                        <m:e>
                          <m:d>
                            <m:dPr>
                              <m:ctrlPr>
                                <a:rPr lang="en-IN" sz="1600" i="1">
                                  <a:latin typeface="Cambria Math" panose="02040503050406030204" pitchFamily="18" charset="0"/>
                                </a:rPr>
                              </m:ctrlPr>
                            </m:dPr>
                            <m:e>
                              <m:f>
                                <m:fPr>
                                  <m:ctrlPr>
                                    <a:rPr lang="en-IN" sz="1600" i="1">
                                      <a:latin typeface="Cambria Math" panose="02040503050406030204" pitchFamily="18" charset="0"/>
                                    </a:rPr>
                                  </m:ctrlPr>
                                </m:fPr>
                                <m:num>
                                  <m:r>
                                    <a:rPr lang="en-IN" sz="1600" i="1">
                                      <a:latin typeface="Cambria Math" panose="02040503050406030204" pitchFamily="18" charset="0"/>
                                    </a:rPr>
                                    <m:t>𝜔</m:t>
                                  </m:r>
                                  <m:d>
                                    <m:dPr>
                                      <m:ctrlPr>
                                        <a:rPr lang="en-IN" sz="1600" i="1">
                                          <a:latin typeface="Cambria Math" panose="02040503050406030204" pitchFamily="18" charset="0"/>
                                        </a:rPr>
                                      </m:ctrlPr>
                                    </m:dPr>
                                    <m:e>
                                      <m:r>
                                        <a:rPr lang="en-IN" sz="1600" i="1">
                                          <a:latin typeface="Cambria Math" panose="02040503050406030204" pitchFamily="18" charset="0"/>
                                        </a:rPr>
                                        <m:t>𝑅𝐶</m:t>
                                      </m:r>
                                      <m:r>
                                        <a:rPr lang="en-IN" sz="1600" i="0">
                                          <a:latin typeface="Cambria Math" panose="02040503050406030204" pitchFamily="18" charset="0"/>
                                        </a:rPr>
                                        <m:t>−</m:t>
                                      </m:r>
                                      <m:r>
                                        <a:rPr lang="en-IN" sz="1600" i="1">
                                          <a:latin typeface="Cambria Math" panose="02040503050406030204" pitchFamily="18" charset="0"/>
                                        </a:rPr>
                                        <m:t>𝐿𝐺</m:t>
                                      </m:r>
                                    </m:e>
                                  </m:d>
                                  <m:d>
                                    <m:dPr>
                                      <m:ctrlPr>
                                        <a:rPr lang="en-IN" sz="1600" i="1">
                                          <a:latin typeface="Cambria Math" panose="02040503050406030204" pitchFamily="18" charset="0"/>
                                        </a:rPr>
                                      </m:ctrlPr>
                                    </m:dPr>
                                    <m:e>
                                      <m:sSup>
                                        <m:sSupPr>
                                          <m:ctrlPr>
                                            <a:rPr lang="en-IN" sz="1600" i="1">
                                              <a:latin typeface="Cambria Math" panose="02040503050406030204" pitchFamily="18" charset="0"/>
                                            </a:rPr>
                                          </m:ctrlPr>
                                        </m:sSupPr>
                                        <m:e>
                                          <m:r>
                                            <a:rPr lang="en-IN" sz="1600" i="1">
                                              <a:latin typeface="Cambria Math" panose="02040503050406030204" pitchFamily="18" charset="0"/>
                                            </a:rPr>
                                            <m:t>𝐺</m:t>
                                          </m:r>
                                        </m:e>
                                        <m:sup>
                                          <m:r>
                                            <a:rPr lang="en-IN" sz="1600" i="0">
                                              <a:latin typeface="Cambria Math" panose="02040503050406030204" pitchFamily="18" charset="0"/>
                                            </a:rPr>
                                            <m:t>2</m:t>
                                          </m:r>
                                        </m:sup>
                                      </m:sSup>
                                      <m:r>
                                        <a:rPr lang="en-IN" sz="1600" i="0">
                                          <a:latin typeface="Cambria Math" panose="02040503050406030204" pitchFamily="18" charset="0"/>
                                        </a:rPr>
                                        <m:t>+</m:t>
                                      </m:r>
                                      <m:sSup>
                                        <m:sSupPr>
                                          <m:ctrlPr>
                                            <a:rPr lang="en-IN" sz="1600" i="1">
                                              <a:latin typeface="Cambria Math" panose="02040503050406030204" pitchFamily="18" charset="0"/>
                                            </a:rPr>
                                          </m:ctrlPr>
                                        </m:sSupPr>
                                        <m:e>
                                          <m:r>
                                            <a:rPr lang="en-IN" sz="1600" i="1">
                                              <a:latin typeface="Cambria Math" panose="02040503050406030204" pitchFamily="18" charset="0"/>
                                            </a:rPr>
                                            <m:t>𝜔</m:t>
                                          </m:r>
                                        </m:e>
                                        <m:sup>
                                          <m:r>
                                            <a:rPr lang="en-IN" sz="1600" i="0">
                                              <a:latin typeface="Cambria Math" panose="02040503050406030204" pitchFamily="18" charset="0"/>
                                            </a:rPr>
                                            <m:t>2</m:t>
                                          </m:r>
                                        </m:sup>
                                      </m:sSup>
                                      <m:sSup>
                                        <m:sSupPr>
                                          <m:ctrlPr>
                                            <a:rPr lang="en-IN" sz="1600" i="1">
                                              <a:latin typeface="Cambria Math" panose="02040503050406030204" pitchFamily="18" charset="0"/>
                                            </a:rPr>
                                          </m:ctrlPr>
                                        </m:sSupPr>
                                        <m:e>
                                          <m:r>
                                            <a:rPr lang="en-IN" sz="1600" i="1">
                                              <a:latin typeface="Cambria Math" panose="02040503050406030204" pitchFamily="18" charset="0"/>
                                            </a:rPr>
                                            <m:t>𝐶</m:t>
                                          </m:r>
                                        </m:e>
                                        <m:sup>
                                          <m:r>
                                            <a:rPr lang="en-IN" sz="1600" i="0">
                                              <a:latin typeface="Cambria Math" panose="02040503050406030204" pitchFamily="18" charset="0"/>
                                            </a:rPr>
                                            <m:t>2</m:t>
                                          </m:r>
                                        </m:sup>
                                      </m:sSup>
                                    </m:e>
                                  </m:d>
                                </m:num>
                                <m:den>
                                  <m:d>
                                    <m:dPr>
                                      <m:ctrlPr>
                                        <a:rPr lang="en-IN" sz="1600" i="1">
                                          <a:latin typeface="Cambria Math" panose="02040503050406030204" pitchFamily="18" charset="0"/>
                                        </a:rPr>
                                      </m:ctrlPr>
                                    </m:dPr>
                                    <m:e>
                                      <m:r>
                                        <a:rPr lang="en-IN" sz="1600" i="1">
                                          <a:latin typeface="Cambria Math" panose="02040503050406030204" pitchFamily="18" charset="0"/>
                                        </a:rPr>
                                        <m:t>𝑅𝐺</m:t>
                                      </m:r>
                                      <m:r>
                                        <a:rPr lang="en-IN" sz="1600" i="0">
                                          <a:latin typeface="Cambria Math" panose="02040503050406030204" pitchFamily="18" charset="0"/>
                                        </a:rPr>
                                        <m:t>+</m:t>
                                      </m:r>
                                      <m:sSup>
                                        <m:sSupPr>
                                          <m:ctrlPr>
                                            <a:rPr lang="en-IN" sz="1600" i="1">
                                              <a:latin typeface="Cambria Math" panose="02040503050406030204" pitchFamily="18" charset="0"/>
                                            </a:rPr>
                                          </m:ctrlPr>
                                        </m:sSupPr>
                                        <m:e>
                                          <m:r>
                                            <a:rPr lang="en-IN" sz="1600" i="1">
                                              <a:latin typeface="Cambria Math" panose="02040503050406030204" pitchFamily="18" charset="0"/>
                                            </a:rPr>
                                            <m:t>𝜔</m:t>
                                          </m:r>
                                        </m:e>
                                        <m:sup>
                                          <m:r>
                                            <a:rPr lang="en-IN" sz="1600" i="0">
                                              <a:latin typeface="Cambria Math" panose="02040503050406030204" pitchFamily="18" charset="0"/>
                                            </a:rPr>
                                            <m:t>2</m:t>
                                          </m:r>
                                        </m:sup>
                                      </m:sSup>
                                      <m:r>
                                        <a:rPr lang="en-IN" sz="1600" i="1">
                                          <a:latin typeface="Cambria Math" panose="02040503050406030204" pitchFamily="18" charset="0"/>
                                        </a:rPr>
                                        <m:t>𝐿𝐶</m:t>
                                      </m:r>
                                    </m:e>
                                  </m:d>
                                </m:den>
                              </m:f>
                            </m:e>
                          </m:d>
                        </m:e>
                        <m:sup>
                          <m:r>
                            <a:rPr lang="en-IN" sz="1600" i="0">
                              <a:latin typeface="Cambria Math" panose="02040503050406030204" pitchFamily="18" charset="0"/>
                            </a:rPr>
                            <m:t>2</m:t>
                          </m:r>
                        </m:sup>
                      </m:sSup>
                      <m:r>
                        <a:rPr lang="en-US" sz="1600" i="1">
                          <a:latin typeface="Cambria Math" panose="02040503050406030204" pitchFamily="18" charset="0"/>
                        </a:rPr>
                        <m:t>−</m:t>
                      </m:r>
                      <m:r>
                        <a:rPr lang="en-US" sz="1600">
                          <a:latin typeface="Cambria Math" panose="02040503050406030204" pitchFamily="18" charset="0"/>
                        </a:rPr>
                        <m:t>0.0391</m:t>
                      </m:r>
                      <m:rad>
                        <m:radPr>
                          <m:degHide m:val="on"/>
                          <m:ctrlPr>
                            <a:rPr lang="en-IN" sz="1600" i="1">
                              <a:latin typeface="Cambria Math" panose="02040503050406030204" pitchFamily="18" charset="0"/>
                            </a:rPr>
                          </m:ctrlPr>
                        </m:radPr>
                        <m:deg/>
                        <m:e>
                          <m:f>
                            <m:fPr>
                              <m:ctrlPr>
                                <a:rPr lang="en-IN" sz="1600" i="1">
                                  <a:latin typeface="Cambria Math" panose="02040503050406030204" pitchFamily="18" charset="0"/>
                                </a:rPr>
                              </m:ctrlPr>
                            </m:fPr>
                            <m:num>
                              <m:r>
                                <a:rPr lang="en-US" sz="1600" i="1">
                                  <a:latin typeface="Cambria Math" panose="02040503050406030204" pitchFamily="18" charset="0"/>
                                </a:rPr>
                                <m:t>𝑅𝐺</m:t>
                              </m:r>
                              <m:r>
                                <a:rPr lang="en-US" sz="1600">
                                  <a:latin typeface="Cambria Math" panose="02040503050406030204" pitchFamily="18" charset="0"/>
                                </a:rPr>
                                <m:t>+</m:t>
                              </m:r>
                              <m:sSup>
                                <m:sSupPr>
                                  <m:ctrlPr>
                                    <a:rPr lang="en-IN" sz="1600" i="1">
                                      <a:latin typeface="Cambria Math" panose="02040503050406030204" pitchFamily="18" charset="0"/>
                                    </a:rPr>
                                  </m:ctrlPr>
                                </m:sSupPr>
                                <m:e>
                                  <m:r>
                                    <a:rPr lang="en-US" sz="1600" i="1">
                                      <a:latin typeface="Cambria Math" panose="02040503050406030204" pitchFamily="18" charset="0"/>
                                    </a:rPr>
                                    <m:t>𝜔</m:t>
                                  </m:r>
                                </m:e>
                                <m:sup>
                                  <m:r>
                                    <a:rPr lang="en-US" sz="1600">
                                      <a:latin typeface="Cambria Math" panose="02040503050406030204" pitchFamily="18" charset="0"/>
                                    </a:rPr>
                                    <m:t>2</m:t>
                                  </m:r>
                                </m:sup>
                              </m:sSup>
                              <m:r>
                                <a:rPr lang="en-US" sz="1600" i="1">
                                  <a:latin typeface="Cambria Math" panose="02040503050406030204" pitchFamily="18" charset="0"/>
                                </a:rPr>
                                <m:t>𝐿𝐶</m:t>
                              </m:r>
                            </m:num>
                            <m:den>
                              <m:sSup>
                                <m:sSupPr>
                                  <m:ctrlPr>
                                    <a:rPr lang="en-IN" sz="1600" i="1">
                                      <a:latin typeface="Cambria Math" panose="02040503050406030204" pitchFamily="18" charset="0"/>
                                    </a:rPr>
                                  </m:ctrlPr>
                                </m:sSupPr>
                                <m:e>
                                  <m:r>
                                    <a:rPr lang="en-US" sz="1600" i="1">
                                      <a:latin typeface="Cambria Math" panose="02040503050406030204" pitchFamily="18" charset="0"/>
                                    </a:rPr>
                                    <m:t>𝐺</m:t>
                                  </m:r>
                                </m:e>
                                <m:sup>
                                  <m:r>
                                    <a:rPr lang="en-US" sz="1600">
                                      <a:latin typeface="Cambria Math" panose="02040503050406030204" pitchFamily="18" charset="0"/>
                                    </a:rPr>
                                    <m:t>2</m:t>
                                  </m:r>
                                </m:sup>
                              </m:sSup>
                              <m:r>
                                <a:rPr lang="en-US" sz="1600">
                                  <a:latin typeface="Cambria Math" panose="02040503050406030204" pitchFamily="18" charset="0"/>
                                </a:rPr>
                                <m:t>+</m:t>
                              </m:r>
                              <m:sSup>
                                <m:sSupPr>
                                  <m:ctrlPr>
                                    <a:rPr lang="en-IN" sz="1600" i="1">
                                      <a:latin typeface="Cambria Math" panose="02040503050406030204" pitchFamily="18" charset="0"/>
                                    </a:rPr>
                                  </m:ctrlPr>
                                </m:sSupPr>
                                <m:e>
                                  <m:r>
                                    <a:rPr lang="en-US" sz="1600" i="1">
                                      <a:latin typeface="Cambria Math" panose="02040503050406030204" pitchFamily="18" charset="0"/>
                                    </a:rPr>
                                    <m:t>𝜔</m:t>
                                  </m:r>
                                </m:e>
                                <m:sup>
                                  <m:r>
                                    <a:rPr lang="en-US" sz="1600">
                                      <a:latin typeface="Cambria Math" panose="02040503050406030204" pitchFamily="18" charset="0"/>
                                    </a:rPr>
                                    <m:t>2</m:t>
                                  </m:r>
                                </m:sup>
                              </m:sSup>
                              <m:sSup>
                                <m:sSupPr>
                                  <m:ctrlPr>
                                    <a:rPr lang="en-IN" sz="1600" i="1">
                                      <a:latin typeface="Cambria Math" panose="02040503050406030204" pitchFamily="18" charset="0"/>
                                    </a:rPr>
                                  </m:ctrlPr>
                                </m:sSupPr>
                                <m:e>
                                  <m:r>
                                    <a:rPr lang="en-US" sz="1600" i="1">
                                      <a:latin typeface="Cambria Math" panose="02040503050406030204" pitchFamily="18" charset="0"/>
                                    </a:rPr>
                                    <m:t>𝐶</m:t>
                                  </m:r>
                                </m:e>
                                <m:sup>
                                  <m:r>
                                    <a:rPr lang="en-US" sz="1600">
                                      <a:latin typeface="Cambria Math" panose="02040503050406030204" pitchFamily="18" charset="0"/>
                                    </a:rPr>
                                    <m:t>2</m:t>
                                  </m:r>
                                </m:sup>
                              </m:sSup>
                            </m:den>
                          </m:f>
                        </m:e>
                      </m:rad>
                      <m:sSup>
                        <m:sSupPr>
                          <m:ctrlPr>
                            <a:rPr lang="en-IN" sz="1600" i="1">
                              <a:latin typeface="Cambria Math" panose="02040503050406030204" pitchFamily="18" charset="0"/>
                            </a:rPr>
                          </m:ctrlPr>
                        </m:sSupPr>
                        <m:e>
                          <m:d>
                            <m:dPr>
                              <m:ctrlPr>
                                <a:rPr lang="en-IN" sz="1600" i="1">
                                  <a:latin typeface="Cambria Math" panose="02040503050406030204" pitchFamily="18" charset="0"/>
                                </a:rPr>
                              </m:ctrlPr>
                            </m:dPr>
                            <m:e>
                              <m:f>
                                <m:fPr>
                                  <m:ctrlPr>
                                    <a:rPr lang="en-IN" sz="1600" i="1">
                                      <a:latin typeface="Cambria Math" panose="02040503050406030204" pitchFamily="18" charset="0"/>
                                    </a:rPr>
                                  </m:ctrlPr>
                                </m:fPr>
                                <m:num>
                                  <m:r>
                                    <a:rPr lang="en-US" sz="1600" i="1">
                                      <a:latin typeface="Cambria Math" panose="02040503050406030204" pitchFamily="18" charset="0"/>
                                    </a:rPr>
                                    <m:t>𝜔</m:t>
                                  </m:r>
                                  <m:d>
                                    <m:dPr>
                                      <m:ctrlPr>
                                        <a:rPr lang="en-IN" sz="1600" i="1">
                                          <a:latin typeface="Cambria Math" panose="02040503050406030204" pitchFamily="18" charset="0"/>
                                        </a:rPr>
                                      </m:ctrlPr>
                                    </m:dPr>
                                    <m:e>
                                      <m:r>
                                        <a:rPr lang="en-US" sz="1600" i="1">
                                          <a:latin typeface="Cambria Math" panose="02040503050406030204" pitchFamily="18" charset="0"/>
                                        </a:rPr>
                                        <m:t>𝑅𝐶</m:t>
                                      </m:r>
                                      <m:r>
                                        <a:rPr lang="en-US" sz="1600" i="1">
                                          <a:latin typeface="Cambria Math" panose="02040503050406030204" pitchFamily="18" charset="0"/>
                                        </a:rPr>
                                        <m:t>−</m:t>
                                      </m:r>
                                      <m:r>
                                        <a:rPr lang="en-US" sz="1600" i="1">
                                          <a:latin typeface="Cambria Math" panose="02040503050406030204" pitchFamily="18" charset="0"/>
                                        </a:rPr>
                                        <m:t>𝐿𝐺</m:t>
                                      </m:r>
                                    </m:e>
                                  </m:d>
                                  <m:d>
                                    <m:dPr>
                                      <m:ctrlPr>
                                        <a:rPr lang="en-IN" sz="1600" i="1">
                                          <a:latin typeface="Cambria Math" panose="02040503050406030204" pitchFamily="18" charset="0"/>
                                        </a:rPr>
                                      </m:ctrlPr>
                                    </m:dPr>
                                    <m:e>
                                      <m:sSup>
                                        <m:sSupPr>
                                          <m:ctrlPr>
                                            <a:rPr lang="en-IN" sz="1600" i="1">
                                              <a:latin typeface="Cambria Math" panose="02040503050406030204" pitchFamily="18" charset="0"/>
                                            </a:rPr>
                                          </m:ctrlPr>
                                        </m:sSupPr>
                                        <m:e>
                                          <m:r>
                                            <a:rPr lang="en-US" sz="1600" i="1">
                                              <a:latin typeface="Cambria Math" panose="02040503050406030204" pitchFamily="18" charset="0"/>
                                            </a:rPr>
                                            <m:t>𝐺</m:t>
                                          </m:r>
                                        </m:e>
                                        <m:sup>
                                          <m:r>
                                            <a:rPr lang="en-US" sz="1600">
                                              <a:latin typeface="Cambria Math" panose="02040503050406030204" pitchFamily="18" charset="0"/>
                                            </a:rPr>
                                            <m:t>2</m:t>
                                          </m:r>
                                        </m:sup>
                                      </m:sSup>
                                      <m:r>
                                        <a:rPr lang="en-US" sz="1600">
                                          <a:latin typeface="Cambria Math" panose="02040503050406030204" pitchFamily="18" charset="0"/>
                                        </a:rPr>
                                        <m:t>+</m:t>
                                      </m:r>
                                      <m:sSup>
                                        <m:sSupPr>
                                          <m:ctrlPr>
                                            <a:rPr lang="en-IN" sz="1600" i="1">
                                              <a:latin typeface="Cambria Math" panose="02040503050406030204" pitchFamily="18" charset="0"/>
                                            </a:rPr>
                                          </m:ctrlPr>
                                        </m:sSupPr>
                                        <m:e>
                                          <m:r>
                                            <a:rPr lang="en-US" sz="1600" i="1">
                                              <a:latin typeface="Cambria Math" panose="02040503050406030204" pitchFamily="18" charset="0"/>
                                            </a:rPr>
                                            <m:t>𝜔</m:t>
                                          </m:r>
                                        </m:e>
                                        <m:sup>
                                          <m:r>
                                            <a:rPr lang="en-US" sz="1600">
                                              <a:latin typeface="Cambria Math" panose="02040503050406030204" pitchFamily="18" charset="0"/>
                                            </a:rPr>
                                            <m:t>2</m:t>
                                          </m:r>
                                        </m:sup>
                                      </m:sSup>
                                      <m:sSup>
                                        <m:sSupPr>
                                          <m:ctrlPr>
                                            <a:rPr lang="en-IN" sz="1600" i="1">
                                              <a:latin typeface="Cambria Math" panose="02040503050406030204" pitchFamily="18" charset="0"/>
                                            </a:rPr>
                                          </m:ctrlPr>
                                        </m:sSupPr>
                                        <m:e>
                                          <m:r>
                                            <a:rPr lang="en-US" sz="1600" i="1">
                                              <a:latin typeface="Cambria Math" panose="02040503050406030204" pitchFamily="18" charset="0"/>
                                            </a:rPr>
                                            <m:t>𝐶</m:t>
                                          </m:r>
                                        </m:e>
                                        <m:sup>
                                          <m:r>
                                            <a:rPr lang="en-US" sz="1600">
                                              <a:latin typeface="Cambria Math" panose="02040503050406030204" pitchFamily="18" charset="0"/>
                                            </a:rPr>
                                            <m:t>2</m:t>
                                          </m:r>
                                        </m:sup>
                                      </m:sSup>
                                    </m:e>
                                  </m:d>
                                </m:num>
                                <m:den>
                                  <m:d>
                                    <m:dPr>
                                      <m:ctrlPr>
                                        <a:rPr lang="en-IN" sz="1600" i="1">
                                          <a:latin typeface="Cambria Math" panose="02040503050406030204" pitchFamily="18" charset="0"/>
                                        </a:rPr>
                                      </m:ctrlPr>
                                    </m:dPr>
                                    <m:e>
                                      <m:r>
                                        <a:rPr lang="en-US" sz="1600" i="1">
                                          <a:latin typeface="Cambria Math" panose="02040503050406030204" pitchFamily="18" charset="0"/>
                                        </a:rPr>
                                        <m:t>𝑅𝐺</m:t>
                                      </m:r>
                                      <m:r>
                                        <a:rPr lang="en-US" sz="1600">
                                          <a:latin typeface="Cambria Math" panose="02040503050406030204" pitchFamily="18" charset="0"/>
                                        </a:rPr>
                                        <m:t>+</m:t>
                                      </m:r>
                                      <m:sSup>
                                        <m:sSupPr>
                                          <m:ctrlPr>
                                            <a:rPr lang="en-IN" sz="1600" i="1">
                                              <a:latin typeface="Cambria Math" panose="02040503050406030204" pitchFamily="18" charset="0"/>
                                            </a:rPr>
                                          </m:ctrlPr>
                                        </m:sSupPr>
                                        <m:e>
                                          <m:r>
                                            <a:rPr lang="en-US" sz="1600" i="1">
                                              <a:latin typeface="Cambria Math" panose="02040503050406030204" pitchFamily="18" charset="0"/>
                                            </a:rPr>
                                            <m:t>𝜔</m:t>
                                          </m:r>
                                        </m:e>
                                        <m:sup>
                                          <m:r>
                                            <a:rPr lang="en-US" sz="1600">
                                              <a:latin typeface="Cambria Math" panose="02040503050406030204" pitchFamily="18" charset="0"/>
                                            </a:rPr>
                                            <m:t>2</m:t>
                                          </m:r>
                                        </m:sup>
                                      </m:sSup>
                                      <m:r>
                                        <a:rPr lang="en-US" sz="1600" i="1">
                                          <a:latin typeface="Cambria Math" panose="02040503050406030204" pitchFamily="18" charset="0"/>
                                        </a:rPr>
                                        <m:t>𝐿𝐶</m:t>
                                      </m:r>
                                    </m:e>
                                  </m:d>
                                </m:den>
                              </m:f>
                            </m:e>
                          </m:d>
                        </m:e>
                        <m:sup>
                          <m:r>
                            <a:rPr lang="en-US" sz="1600">
                              <a:latin typeface="Cambria Math" panose="02040503050406030204" pitchFamily="18" charset="0"/>
                            </a:rPr>
                            <m:t>4</m:t>
                          </m:r>
                        </m:sup>
                      </m:sSup>
                    </m:oMath>
                  </m:oMathPara>
                </a14:m>
                <a:endParaRPr lang="en-IN" sz="1600" dirty="0"/>
              </a:p>
            </p:txBody>
          </p:sp>
        </mc:Choice>
        <mc:Fallback xmlns="">
          <p:sp>
            <p:nvSpPr>
              <p:cNvPr id="7" name="Rectangle 6">
                <a:extLst>
                  <a:ext uri="{FF2B5EF4-FFF2-40B4-BE49-F238E27FC236}">
                    <a16:creationId xmlns:a16="http://schemas.microsoft.com/office/drawing/2014/main" id="{8850FCF7-F3F2-409B-9EA9-287FD9BC7641}"/>
                  </a:ext>
                </a:extLst>
              </p:cNvPr>
              <p:cNvSpPr>
                <a:spLocks noRot="1" noChangeAspect="1" noMove="1" noResize="1" noEditPoints="1" noAdjustHandles="1" noChangeArrowheads="1" noChangeShapeType="1" noTextEdit="1"/>
              </p:cNvSpPr>
              <p:nvPr/>
            </p:nvSpPr>
            <p:spPr>
              <a:xfrm>
                <a:off x="628650" y="2254289"/>
                <a:ext cx="6606651" cy="1787925"/>
              </a:xfrm>
              <a:prstGeom prst="rect">
                <a:avLst/>
              </a:prstGeom>
              <a:blipFill>
                <a:blip r:embed="rId4"/>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02E2360-1F40-4ED8-8BD4-32237EB557EA}"/>
                  </a:ext>
                </a:extLst>
              </p:cNvPr>
              <p:cNvSpPr/>
              <p:nvPr/>
            </p:nvSpPr>
            <p:spPr>
              <a:xfrm>
                <a:off x="948820" y="4366700"/>
                <a:ext cx="4129208" cy="15758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N" sz="1400" i="1">
                              <a:latin typeface="Cambria Math" panose="02040503050406030204" pitchFamily="18" charset="0"/>
                            </a:rPr>
                          </m:ctrlPr>
                        </m:sSubPr>
                        <m:e>
                          <m:r>
                            <a:rPr lang="en-IN" sz="1400" i="1">
                              <a:latin typeface="Cambria Math" panose="02040503050406030204" pitchFamily="18" charset="0"/>
                            </a:rPr>
                            <m:t>𝑋</m:t>
                          </m:r>
                        </m:e>
                        <m:sub>
                          <m:r>
                            <a:rPr lang="en-IN" sz="1400" i="0">
                              <a:latin typeface="Cambria Math" panose="02040503050406030204" pitchFamily="18" charset="0"/>
                            </a:rPr>
                            <m:t>0</m:t>
                          </m:r>
                        </m:sub>
                      </m:sSub>
                      <m:r>
                        <a:rPr lang="en-IN" sz="1400" i="0">
                          <a:latin typeface="Cambria Math" panose="02040503050406030204" pitchFamily="18" charset="0"/>
                        </a:rPr>
                        <m:t>=−0.5</m:t>
                      </m:r>
                      <m:rad>
                        <m:radPr>
                          <m:degHide m:val="on"/>
                          <m:ctrlPr>
                            <a:rPr lang="en-IN" sz="1400" i="1">
                              <a:latin typeface="Cambria Math" panose="02040503050406030204" pitchFamily="18" charset="0"/>
                            </a:rPr>
                          </m:ctrlPr>
                        </m:radPr>
                        <m:deg/>
                        <m:e>
                          <m:f>
                            <m:fPr>
                              <m:ctrlPr>
                                <a:rPr lang="en-IN" sz="1400" i="1">
                                  <a:latin typeface="Cambria Math" panose="02040503050406030204" pitchFamily="18" charset="0"/>
                                </a:rPr>
                              </m:ctrlPr>
                            </m:fPr>
                            <m:num>
                              <m:r>
                                <a:rPr lang="en-IN" sz="1400" i="1">
                                  <a:latin typeface="Cambria Math" panose="02040503050406030204" pitchFamily="18" charset="0"/>
                                </a:rPr>
                                <m:t>𝑅𝐺</m:t>
                              </m:r>
                              <m:r>
                                <a:rPr lang="en-IN" sz="1400" i="0">
                                  <a:latin typeface="Cambria Math" panose="02040503050406030204" pitchFamily="18" charset="0"/>
                                </a:rPr>
                                <m:t>+</m:t>
                              </m:r>
                              <m:sSup>
                                <m:sSupPr>
                                  <m:ctrlPr>
                                    <a:rPr lang="en-IN" sz="1400" i="1">
                                      <a:latin typeface="Cambria Math" panose="02040503050406030204" pitchFamily="18" charset="0"/>
                                    </a:rPr>
                                  </m:ctrlPr>
                                </m:sSupPr>
                                <m:e>
                                  <m:r>
                                    <a:rPr lang="en-IN" sz="1400" i="1">
                                      <a:latin typeface="Cambria Math" panose="02040503050406030204" pitchFamily="18" charset="0"/>
                                    </a:rPr>
                                    <m:t>𝜔</m:t>
                                  </m:r>
                                </m:e>
                                <m:sup>
                                  <m:r>
                                    <a:rPr lang="en-IN" sz="1400" i="0">
                                      <a:latin typeface="Cambria Math" panose="02040503050406030204" pitchFamily="18" charset="0"/>
                                    </a:rPr>
                                    <m:t>2</m:t>
                                  </m:r>
                                </m:sup>
                              </m:sSup>
                              <m:r>
                                <a:rPr lang="en-IN" sz="1400" i="1">
                                  <a:latin typeface="Cambria Math" panose="02040503050406030204" pitchFamily="18" charset="0"/>
                                </a:rPr>
                                <m:t>𝐿𝐶</m:t>
                              </m:r>
                            </m:num>
                            <m:den>
                              <m:sSup>
                                <m:sSupPr>
                                  <m:ctrlPr>
                                    <a:rPr lang="en-IN" sz="1400" i="1">
                                      <a:latin typeface="Cambria Math" panose="02040503050406030204" pitchFamily="18" charset="0"/>
                                    </a:rPr>
                                  </m:ctrlPr>
                                </m:sSupPr>
                                <m:e>
                                  <m:r>
                                    <a:rPr lang="en-IN" sz="1400" i="1">
                                      <a:latin typeface="Cambria Math" panose="02040503050406030204" pitchFamily="18" charset="0"/>
                                    </a:rPr>
                                    <m:t>𝐺</m:t>
                                  </m:r>
                                </m:e>
                                <m:sup>
                                  <m:r>
                                    <a:rPr lang="en-IN" sz="1400" i="0">
                                      <a:latin typeface="Cambria Math" panose="02040503050406030204" pitchFamily="18" charset="0"/>
                                    </a:rPr>
                                    <m:t>2</m:t>
                                  </m:r>
                                </m:sup>
                              </m:sSup>
                              <m:r>
                                <a:rPr lang="en-IN" sz="1400" i="0">
                                  <a:latin typeface="Cambria Math" panose="02040503050406030204" pitchFamily="18" charset="0"/>
                                </a:rPr>
                                <m:t>+</m:t>
                              </m:r>
                              <m:sSup>
                                <m:sSupPr>
                                  <m:ctrlPr>
                                    <a:rPr lang="en-IN" sz="1400" i="1">
                                      <a:latin typeface="Cambria Math" panose="02040503050406030204" pitchFamily="18" charset="0"/>
                                    </a:rPr>
                                  </m:ctrlPr>
                                </m:sSupPr>
                                <m:e>
                                  <m:r>
                                    <a:rPr lang="en-IN" sz="1400" i="1">
                                      <a:latin typeface="Cambria Math" panose="02040503050406030204" pitchFamily="18" charset="0"/>
                                    </a:rPr>
                                    <m:t>𝜔</m:t>
                                  </m:r>
                                </m:e>
                                <m:sup>
                                  <m:r>
                                    <a:rPr lang="en-IN" sz="1400" i="0">
                                      <a:latin typeface="Cambria Math" panose="02040503050406030204" pitchFamily="18" charset="0"/>
                                    </a:rPr>
                                    <m:t>2</m:t>
                                  </m:r>
                                </m:sup>
                              </m:sSup>
                              <m:sSup>
                                <m:sSupPr>
                                  <m:ctrlPr>
                                    <a:rPr lang="en-IN" sz="1400" i="1">
                                      <a:latin typeface="Cambria Math" panose="02040503050406030204" pitchFamily="18" charset="0"/>
                                    </a:rPr>
                                  </m:ctrlPr>
                                </m:sSupPr>
                                <m:e>
                                  <m:r>
                                    <a:rPr lang="en-IN" sz="1400" i="1">
                                      <a:latin typeface="Cambria Math" panose="02040503050406030204" pitchFamily="18" charset="0"/>
                                    </a:rPr>
                                    <m:t>𝐶</m:t>
                                  </m:r>
                                </m:e>
                                <m:sup>
                                  <m:r>
                                    <a:rPr lang="en-IN" sz="1400" i="0">
                                      <a:latin typeface="Cambria Math" panose="02040503050406030204" pitchFamily="18" charset="0"/>
                                    </a:rPr>
                                    <m:t>2</m:t>
                                  </m:r>
                                </m:sup>
                              </m:sSup>
                            </m:den>
                          </m:f>
                        </m:e>
                      </m:rad>
                      <m:d>
                        <m:dPr>
                          <m:ctrlPr>
                            <a:rPr lang="en-IN" sz="1400" i="1">
                              <a:latin typeface="Cambria Math" panose="02040503050406030204" pitchFamily="18" charset="0"/>
                            </a:rPr>
                          </m:ctrlPr>
                        </m:dPr>
                        <m:e>
                          <m:f>
                            <m:fPr>
                              <m:ctrlPr>
                                <a:rPr lang="en-IN" sz="1400" i="1">
                                  <a:latin typeface="Cambria Math" panose="02040503050406030204" pitchFamily="18" charset="0"/>
                                </a:rPr>
                              </m:ctrlPr>
                            </m:fPr>
                            <m:num>
                              <m:r>
                                <a:rPr lang="en-IN" sz="1400" i="1">
                                  <a:latin typeface="Cambria Math" panose="02040503050406030204" pitchFamily="18" charset="0"/>
                                </a:rPr>
                                <m:t>𝜔</m:t>
                              </m:r>
                              <m:d>
                                <m:dPr>
                                  <m:ctrlPr>
                                    <a:rPr lang="en-IN" sz="1400" i="1">
                                      <a:latin typeface="Cambria Math" panose="02040503050406030204" pitchFamily="18" charset="0"/>
                                    </a:rPr>
                                  </m:ctrlPr>
                                </m:dPr>
                                <m:e>
                                  <m:r>
                                    <a:rPr lang="en-IN" sz="1400" i="1">
                                      <a:latin typeface="Cambria Math" panose="02040503050406030204" pitchFamily="18" charset="0"/>
                                    </a:rPr>
                                    <m:t>𝑅𝐶</m:t>
                                  </m:r>
                                  <m:r>
                                    <a:rPr lang="en-IN" sz="1400" i="0">
                                      <a:latin typeface="Cambria Math" panose="02040503050406030204" pitchFamily="18" charset="0"/>
                                    </a:rPr>
                                    <m:t>−</m:t>
                                  </m:r>
                                  <m:r>
                                    <a:rPr lang="en-IN" sz="1400" i="1">
                                      <a:latin typeface="Cambria Math" panose="02040503050406030204" pitchFamily="18" charset="0"/>
                                    </a:rPr>
                                    <m:t>𝐿𝐺</m:t>
                                  </m:r>
                                </m:e>
                              </m:d>
                              <m:d>
                                <m:dPr>
                                  <m:ctrlPr>
                                    <a:rPr lang="en-IN" sz="1400" i="1">
                                      <a:latin typeface="Cambria Math" panose="02040503050406030204" pitchFamily="18" charset="0"/>
                                    </a:rPr>
                                  </m:ctrlPr>
                                </m:dPr>
                                <m:e>
                                  <m:sSup>
                                    <m:sSupPr>
                                      <m:ctrlPr>
                                        <a:rPr lang="en-IN" sz="1400" i="1">
                                          <a:latin typeface="Cambria Math" panose="02040503050406030204" pitchFamily="18" charset="0"/>
                                        </a:rPr>
                                      </m:ctrlPr>
                                    </m:sSupPr>
                                    <m:e>
                                      <m:r>
                                        <a:rPr lang="en-IN" sz="1400" i="1">
                                          <a:latin typeface="Cambria Math" panose="02040503050406030204" pitchFamily="18" charset="0"/>
                                        </a:rPr>
                                        <m:t>𝐺</m:t>
                                      </m:r>
                                    </m:e>
                                    <m:sup>
                                      <m:r>
                                        <a:rPr lang="en-IN" sz="1400" i="0">
                                          <a:latin typeface="Cambria Math" panose="02040503050406030204" pitchFamily="18" charset="0"/>
                                        </a:rPr>
                                        <m:t>2</m:t>
                                      </m:r>
                                    </m:sup>
                                  </m:sSup>
                                  <m:r>
                                    <a:rPr lang="en-IN" sz="1400" i="0">
                                      <a:latin typeface="Cambria Math" panose="02040503050406030204" pitchFamily="18" charset="0"/>
                                    </a:rPr>
                                    <m:t>+</m:t>
                                  </m:r>
                                  <m:sSup>
                                    <m:sSupPr>
                                      <m:ctrlPr>
                                        <a:rPr lang="en-IN" sz="1400" i="1">
                                          <a:latin typeface="Cambria Math" panose="02040503050406030204" pitchFamily="18" charset="0"/>
                                        </a:rPr>
                                      </m:ctrlPr>
                                    </m:sSupPr>
                                    <m:e>
                                      <m:r>
                                        <a:rPr lang="en-IN" sz="1400" i="1">
                                          <a:latin typeface="Cambria Math" panose="02040503050406030204" pitchFamily="18" charset="0"/>
                                        </a:rPr>
                                        <m:t>𝜔</m:t>
                                      </m:r>
                                    </m:e>
                                    <m:sup>
                                      <m:r>
                                        <a:rPr lang="en-IN" sz="1400" i="0">
                                          <a:latin typeface="Cambria Math" panose="02040503050406030204" pitchFamily="18" charset="0"/>
                                        </a:rPr>
                                        <m:t>2</m:t>
                                      </m:r>
                                    </m:sup>
                                  </m:sSup>
                                  <m:sSup>
                                    <m:sSupPr>
                                      <m:ctrlPr>
                                        <a:rPr lang="en-IN" sz="1400" i="1">
                                          <a:latin typeface="Cambria Math" panose="02040503050406030204" pitchFamily="18" charset="0"/>
                                        </a:rPr>
                                      </m:ctrlPr>
                                    </m:sSupPr>
                                    <m:e>
                                      <m:r>
                                        <a:rPr lang="en-IN" sz="1400" i="1">
                                          <a:latin typeface="Cambria Math" panose="02040503050406030204" pitchFamily="18" charset="0"/>
                                        </a:rPr>
                                        <m:t>𝐶</m:t>
                                      </m:r>
                                    </m:e>
                                    <m:sup>
                                      <m:r>
                                        <a:rPr lang="en-IN" sz="1400" i="0">
                                          <a:latin typeface="Cambria Math" panose="02040503050406030204" pitchFamily="18" charset="0"/>
                                        </a:rPr>
                                        <m:t>2</m:t>
                                      </m:r>
                                    </m:sup>
                                  </m:sSup>
                                </m:e>
                              </m:d>
                            </m:num>
                            <m:den>
                              <m:d>
                                <m:dPr>
                                  <m:ctrlPr>
                                    <a:rPr lang="en-IN" sz="1400" i="1">
                                      <a:latin typeface="Cambria Math" panose="02040503050406030204" pitchFamily="18" charset="0"/>
                                    </a:rPr>
                                  </m:ctrlPr>
                                </m:dPr>
                                <m:e>
                                  <m:r>
                                    <a:rPr lang="en-IN" sz="1400" i="1">
                                      <a:latin typeface="Cambria Math" panose="02040503050406030204" pitchFamily="18" charset="0"/>
                                    </a:rPr>
                                    <m:t>𝑅𝐺</m:t>
                                  </m:r>
                                  <m:r>
                                    <a:rPr lang="en-IN" sz="1400" i="0">
                                      <a:latin typeface="Cambria Math" panose="02040503050406030204" pitchFamily="18" charset="0"/>
                                    </a:rPr>
                                    <m:t>+</m:t>
                                  </m:r>
                                  <m:sSup>
                                    <m:sSupPr>
                                      <m:ctrlPr>
                                        <a:rPr lang="en-IN" sz="1400" i="1">
                                          <a:latin typeface="Cambria Math" panose="02040503050406030204" pitchFamily="18" charset="0"/>
                                        </a:rPr>
                                      </m:ctrlPr>
                                    </m:sSupPr>
                                    <m:e>
                                      <m:r>
                                        <a:rPr lang="en-IN" sz="1400" i="1">
                                          <a:latin typeface="Cambria Math" panose="02040503050406030204" pitchFamily="18" charset="0"/>
                                        </a:rPr>
                                        <m:t>𝜔</m:t>
                                      </m:r>
                                    </m:e>
                                    <m:sup>
                                      <m:r>
                                        <a:rPr lang="en-IN" sz="1400" i="0">
                                          <a:latin typeface="Cambria Math" panose="02040503050406030204" pitchFamily="18" charset="0"/>
                                        </a:rPr>
                                        <m:t>2</m:t>
                                      </m:r>
                                    </m:sup>
                                  </m:sSup>
                                  <m:r>
                                    <a:rPr lang="en-IN" sz="1400" i="1">
                                      <a:latin typeface="Cambria Math" panose="02040503050406030204" pitchFamily="18" charset="0"/>
                                    </a:rPr>
                                    <m:t>𝐿𝐶</m:t>
                                  </m:r>
                                </m:e>
                              </m:d>
                            </m:den>
                          </m:f>
                        </m:e>
                      </m:d>
                      <m:r>
                        <a:rPr lang="en-US" sz="1400">
                          <a:latin typeface="Cambria Math" panose="02040503050406030204" pitchFamily="18" charset="0"/>
                        </a:rPr>
                        <m:t>+0.0625</m:t>
                      </m:r>
                      <m:rad>
                        <m:radPr>
                          <m:degHide m:val="on"/>
                          <m:ctrlPr>
                            <a:rPr lang="en-IN" sz="1400" i="1">
                              <a:latin typeface="Cambria Math" panose="02040503050406030204" pitchFamily="18" charset="0"/>
                            </a:rPr>
                          </m:ctrlPr>
                        </m:radPr>
                        <m:deg/>
                        <m:e>
                          <m:f>
                            <m:fPr>
                              <m:ctrlPr>
                                <a:rPr lang="en-IN" sz="1400" i="1">
                                  <a:latin typeface="Cambria Math" panose="02040503050406030204" pitchFamily="18" charset="0"/>
                                </a:rPr>
                              </m:ctrlPr>
                            </m:fPr>
                            <m:num>
                              <m:r>
                                <a:rPr lang="en-US" sz="1400" i="1">
                                  <a:latin typeface="Cambria Math" panose="02040503050406030204" pitchFamily="18" charset="0"/>
                                </a:rPr>
                                <m:t>𝑅𝐺</m:t>
                              </m:r>
                              <m:r>
                                <a:rPr lang="en-US" sz="1400">
                                  <a:latin typeface="Cambria Math" panose="02040503050406030204" pitchFamily="18" charset="0"/>
                                </a:rPr>
                                <m:t>+</m:t>
                              </m:r>
                              <m:sSup>
                                <m:sSupPr>
                                  <m:ctrlPr>
                                    <a:rPr lang="en-IN" sz="1400" i="1">
                                      <a:latin typeface="Cambria Math" panose="02040503050406030204" pitchFamily="18" charset="0"/>
                                    </a:rPr>
                                  </m:ctrlPr>
                                </m:sSupPr>
                                <m:e>
                                  <m:r>
                                    <a:rPr lang="en-US" sz="1400" i="1">
                                      <a:latin typeface="Cambria Math" panose="02040503050406030204" pitchFamily="18" charset="0"/>
                                    </a:rPr>
                                    <m:t>𝜔</m:t>
                                  </m:r>
                                </m:e>
                                <m:sup>
                                  <m:r>
                                    <a:rPr lang="en-US" sz="1400">
                                      <a:latin typeface="Cambria Math" panose="02040503050406030204" pitchFamily="18" charset="0"/>
                                    </a:rPr>
                                    <m:t>2</m:t>
                                  </m:r>
                                </m:sup>
                              </m:sSup>
                              <m:r>
                                <a:rPr lang="en-US" sz="1400" i="1">
                                  <a:latin typeface="Cambria Math" panose="02040503050406030204" pitchFamily="18" charset="0"/>
                                </a:rPr>
                                <m:t>𝐿𝐶</m:t>
                              </m:r>
                            </m:num>
                            <m:den>
                              <m:sSup>
                                <m:sSupPr>
                                  <m:ctrlPr>
                                    <a:rPr lang="en-IN" sz="1400" i="1">
                                      <a:latin typeface="Cambria Math" panose="02040503050406030204" pitchFamily="18" charset="0"/>
                                    </a:rPr>
                                  </m:ctrlPr>
                                </m:sSupPr>
                                <m:e>
                                  <m:r>
                                    <a:rPr lang="en-US" sz="1400" i="1">
                                      <a:latin typeface="Cambria Math" panose="02040503050406030204" pitchFamily="18" charset="0"/>
                                    </a:rPr>
                                    <m:t>𝐺</m:t>
                                  </m:r>
                                </m:e>
                                <m:sup>
                                  <m:r>
                                    <a:rPr lang="en-US" sz="1400">
                                      <a:latin typeface="Cambria Math" panose="02040503050406030204" pitchFamily="18" charset="0"/>
                                    </a:rPr>
                                    <m:t>2</m:t>
                                  </m:r>
                                </m:sup>
                              </m:sSup>
                              <m:r>
                                <a:rPr lang="en-US" sz="1400">
                                  <a:latin typeface="Cambria Math" panose="02040503050406030204" pitchFamily="18" charset="0"/>
                                </a:rPr>
                                <m:t>+</m:t>
                              </m:r>
                              <m:sSup>
                                <m:sSupPr>
                                  <m:ctrlPr>
                                    <a:rPr lang="en-IN" sz="1400" i="1">
                                      <a:latin typeface="Cambria Math" panose="02040503050406030204" pitchFamily="18" charset="0"/>
                                    </a:rPr>
                                  </m:ctrlPr>
                                </m:sSupPr>
                                <m:e>
                                  <m:r>
                                    <a:rPr lang="en-US" sz="1400" i="1">
                                      <a:latin typeface="Cambria Math" panose="02040503050406030204" pitchFamily="18" charset="0"/>
                                    </a:rPr>
                                    <m:t>𝜔</m:t>
                                  </m:r>
                                </m:e>
                                <m:sup>
                                  <m:r>
                                    <a:rPr lang="en-US" sz="1400">
                                      <a:latin typeface="Cambria Math" panose="02040503050406030204" pitchFamily="18" charset="0"/>
                                    </a:rPr>
                                    <m:t>2</m:t>
                                  </m:r>
                                </m:sup>
                              </m:sSup>
                              <m:sSup>
                                <m:sSupPr>
                                  <m:ctrlPr>
                                    <a:rPr lang="en-IN" sz="1400" i="1">
                                      <a:latin typeface="Cambria Math" panose="02040503050406030204" pitchFamily="18" charset="0"/>
                                    </a:rPr>
                                  </m:ctrlPr>
                                </m:sSupPr>
                                <m:e>
                                  <m:r>
                                    <a:rPr lang="en-US" sz="1400" i="1">
                                      <a:latin typeface="Cambria Math" panose="02040503050406030204" pitchFamily="18" charset="0"/>
                                    </a:rPr>
                                    <m:t>𝐶</m:t>
                                  </m:r>
                                </m:e>
                                <m:sup>
                                  <m:r>
                                    <a:rPr lang="en-US" sz="1400">
                                      <a:latin typeface="Cambria Math" panose="02040503050406030204" pitchFamily="18" charset="0"/>
                                    </a:rPr>
                                    <m:t>2</m:t>
                                  </m:r>
                                </m:sup>
                              </m:sSup>
                            </m:den>
                          </m:f>
                        </m:e>
                      </m:rad>
                      <m:sSup>
                        <m:sSupPr>
                          <m:ctrlPr>
                            <a:rPr lang="en-IN" sz="1400" i="1">
                              <a:latin typeface="Cambria Math" panose="02040503050406030204" pitchFamily="18" charset="0"/>
                            </a:rPr>
                          </m:ctrlPr>
                        </m:sSupPr>
                        <m:e>
                          <m:d>
                            <m:dPr>
                              <m:ctrlPr>
                                <a:rPr lang="en-IN" sz="1400" i="1">
                                  <a:latin typeface="Cambria Math" panose="02040503050406030204" pitchFamily="18" charset="0"/>
                                </a:rPr>
                              </m:ctrlPr>
                            </m:dPr>
                            <m:e>
                              <m:f>
                                <m:fPr>
                                  <m:ctrlPr>
                                    <a:rPr lang="en-IN" sz="1400" i="1">
                                      <a:latin typeface="Cambria Math" panose="02040503050406030204" pitchFamily="18" charset="0"/>
                                    </a:rPr>
                                  </m:ctrlPr>
                                </m:fPr>
                                <m:num>
                                  <m:r>
                                    <a:rPr lang="en-US" sz="1400" i="1">
                                      <a:latin typeface="Cambria Math" panose="02040503050406030204" pitchFamily="18" charset="0"/>
                                    </a:rPr>
                                    <m:t>𝜔</m:t>
                                  </m:r>
                                  <m:d>
                                    <m:dPr>
                                      <m:ctrlPr>
                                        <a:rPr lang="en-IN" sz="1400" i="1">
                                          <a:latin typeface="Cambria Math" panose="02040503050406030204" pitchFamily="18" charset="0"/>
                                        </a:rPr>
                                      </m:ctrlPr>
                                    </m:dPr>
                                    <m:e>
                                      <m:r>
                                        <a:rPr lang="en-US" sz="1400" i="1">
                                          <a:latin typeface="Cambria Math" panose="02040503050406030204" pitchFamily="18" charset="0"/>
                                        </a:rPr>
                                        <m:t>𝑅𝐶</m:t>
                                      </m:r>
                                      <m:r>
                                        <a:rPr lang="en-US" sz="1400" i="1">
                                          <a:latin typeface="Cambria Math" panose="02040503050406030204" pitchFamily="18" charset="0"/>
                                        </a:rPr>
                                        <m:t>−</m:t>
                                      </m:r>
                                      <m:r>
                                        <a:rPr lang="en-US" sz="1400" i="1">
                                          <a:latin typeface="Cambria Math" panose="02040503050406030204" pitchFamily="18" charset="0"/>
                                        </a:rPr>
                                        <m:t>𝐿𝐺</m:t>
                                      </m:r>
                                    </m:e>
                                  </m:d>
                                  <m:d>
                                    <m:dPr>
                                      <m:ctrlPr>
                                        <a:rPr lang="en-IN" sz="1400" i="1">
                                          <a:latin typeface="Cambria Math" panose="02040503050406030204" pitchFamily="18" charset="0"/>
                                        </a:rPr>
                                      </m:ctrlPr>
                                    </m:dPr>
                                    <m:e>
                                      <m:sSup>
                                        <m:sSupPr>
                                          <m:ctrlPr>
                                            <a:rPr lang="en-IN" sz="1400" i="1">
                                              <a:latin typeface="Cambria Math" panose="02040503050406030204" pitchFamily="18" charset="0"/>
                                            </a:rPr>
                                          </m:ctrlPr>
                                        </m:sSupPr>
                                        <m:e>
                                          <m:r>
                                            <a:rPr lang="en-US" sz="1400" i="1">
                                              <a:latin typeface="Cambria Math" panose="02040503050406030204" pitchFamily="18" charset="0"/>
                                            </a:rPr>
                                            <m:t>𝐺</m:t>
                                          </m:r>
                                        </m:e>
                                        <m:sup>
                                          <m:r>
                                            <a:rPr lang="en-US" sz="1400">
                                              <a:latin typeface="Cambria Math" panose="02040503050406030204" pitchFamily="18" charset="0"/>
                                            </a:rPr>
                                            <m:t>2</m:t>
                                          </m:r>
                                        </m:sup>
                                      </m:sSup>
                                      <m:r>
                                        <a:rPr lang="en-US" sz="1400">
                                          <a:latin typeface="Cambria Math" panose="02040503050406030204" pitchFamily="18" charset="0"/>
                                        </a:rPr>
                                        <m:t>+</m:t>
                                      </m:r>
                                      <m:sSup>
                                        <m:sSupPr>
                                          <m:ctrlPr>
                                            <a:rPr lang="en-IN" sz="1400" i="1">
                                              <a:latin typeface="Cambria Math" panose="02040503050406030204" pitchFamily="18" charset="0"/>
                                            </a:rPr>
                                          </m:ctrlPr>
                                        </m:sSupPr>
                                        <m:e>
                                          <m:r>
                                            <a:rPr lang="en-US" sz="1400" i="1">
                                              <a:latin typeface="Cambria Math" panose="02040503050406030204" pitchFamily="18" charset="0"/>
                                            </a:rPr>
                                            <m:t>𝜔</m:t>
                                          </m:r>
                                        </m:e>
                                        <m:sup>
                                          <m:r>
                                            <a:rPr lang="en-US" sz="1400">
                                              <a:latin typeface="Cambria Math" panose="02040503050406030204" pitchFamily="18" charset="0"/>
                                            </a:rPr>
                                            <m:t>2</m:t>
                                          </m:r>
                                        </m:sup>
                                      </m:sSup>
                                      <m:sSup>
                                        <m:sSupPr>
                                          <m:ctrlPr>
                                            <a:rPr lang="en-IN" sz="1400" i="1">
                                              <a:latin typeface="Cambria Math" panose="02040503050406030204" pitchFamily="18" charset="0"/>
                                            </a:rPr>
                                          </m:ctrlPr>
                                        </m:sSupPr>
                                        <m:e>
                                          <m:r>
                                            <a:rPr lang="en-US" sz="1400" i="1">
                                              <a:latin typeface="Cambria Math" panose="02040503050406030204" pitchFamily="18" charset="0"/>
                                            </a:rPr>
                                            <m:t>𝐶</m:t>
                                          </m:r>
                                        </m:e>
                                        <m:sup>
                                          <m:r>
                                            <a:rPr lang="en-US" sz="1400">
                                              <a:latin typeface="Cambria Math" panose="02040503050406030204" pitchFamily="18" charset="0"/>
                                            </a:rPr>
                                            <m:t>2</m:t>
                                          </m:r>
                                        </m:sup>
                                      </m:sSup>
                                    </m:e>
                                  </m:d>
                                </m:num>
                                <m:den>
                                  <m:d>
                                    <m:dPr>
                                      <m:ctrlPr>
                                        <a:rPr lang="en-IN" sz="1400" i="1">
                                          <a:latin typeface="Cambria Math" panose="02040503050406030204" pitchFamily="18" charset="0"/>
                                        </a:rPr>
                                      </m:ctrlPr>
                                    </m:dPr>
                                    <m:e>
                                      <m:r>
                                        <a:rPr lang="en-US" sz="1400" i="1">
                                          <a:latin typeface="Cambria Math" panose="02040503050406030204" pitchFamily="18" charset="0"/>
                                        </a:rPr>
                                        <m:t>𝑅𝐺</m:t>
                                      </m:r>
                                      <m:r>
                                        <a:rPr lang="en-US" sz="1400">
                                          <a:latin typeface="Cambria Math" panose="02040503050406030204" pitchFamily="18" charset="0"/>
                                        </a:rPr>
                                        <m:t>+</m:t>
                                      </m:r>
                                      <m:sSup>
                                        <m:sSupPr>
                                          <m:ctrlPr>
                                            <a:rPr lang="en-IN" sz="1400" i="1">
                                              <a:latin typeface="Cambria Math" panose="02040503050406030204" pitchFamily="18" charset="0"/>
                                            </a:rPr>
                                          </m:ctrlPr>
                                        </m:sSupPr>
                                        <m:e>
                                          <m:r>
                                            <a:rPr lang="en-US" sz="1400" i="1">
                                              <a:latin typeface="Cambria Math" panose="02040503050406030204" pitchFamily="18" charset="0"/>
                                            </a:rPr>
                                            <m:t>𝜔</m:t>
                                          </m:r>
                                        </m:e>
                                        <m:sup>
                                          <m:r>
                                            <a:rPr lang="en-US" sz="1400">
                                              <a:latin typeface="Cambria Math" panose="02040503050406030204" pitchFamily="18" charset="0"/>
                                            </a:rPr>
                                            <m:t>2</m:t>
                                          </m:r>
                                        </m:sup>
                                      </m:sSup>
                                      <m:r>
                                        <a:rPr lang="en-US" sz="1400" i="1">
                                          <a:latin typeface="Cambria Math" panose="02040503050406030204" pitchFamily="18" charset="0"/>
                                        </a:rPr>
                                        <m:t>𝐿𝐶</m:t>
                                      </m:r>
                                    </m:e>
                                  </m:d>
                                </m:den>
                              </m:f>
                            </m:e>
                          </m:d>
                        </m:e>
                        <m:sup>
                          <m:r>
                            <a:rPr lang="en-US" sz="1400">
                              <a:latin typeface="Cambria Math" panose="02040503050406030204" pitchFamily="18" charset="0"/>
                            </a:rPr>
                            <m:t>3</m:t>
                          </m:r>
                        </m:sup>
                      </m:sSup>
                    </m:oMath>
                  </m:oMathPara>
                </a14:m>
                <a:endParaRPr lang="en-IN" sz="1400" dirty="0"/>
              </a:p>
            </p:txBody>
          </p:sp>
        </mc:Choice>
        <mc:Fallback xmlns="">
          <p:sp>
            <p:nvSpPr>
              <p:cNvPr id="8" name="Rectangle 7">
                <a:extLst>
                  <a:ext uri="{FF2B5EF4-FFF2-40B4-BE49-F238E27FC236}">
                    <a16:creationId xmlns:a16="http://schemas.microsoft.com/office/drawing/2014/main" id="{A02E2360-1F40-4ED8-8BD4-32237EB557EA}"/>
                  </a:ext>
                </a:extLst>
              </p:cNvPr>
              <p:cNvSpPr>
                <a:spLocks noRot="1" noChangeAspect="1" noMove="1" noResize="1" noEditPoints="1" noAdjustHandles="1" noChangeArrowheads="1" noChangeShapeType="1" noTextEdit="1"/>
              </p:cNvSpPr>
              <p:nvPr/>
            </p:nvSpPr>
            <p:spPr>
              <a:xfrm>
                <a:off x="948820" y="4366700"/>
                <a:ext cx="4129208" cy="1575881"/>
              </a:xfrm>
              <a:prstGeom prst="rect">
                <a:avLst/>
              </a:prstGeom>
              <a:blipFill>
                <a:blip r:embed="rId5"/>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1588512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ABDD1-DBE2-4CE6-B1B3-1DB3A4E5C99A}"/>
              </a:ext>
            </a:extLst>
          </p:cNvPr>
          <p:cNvSpPr>
            <a:spLocks noGrp="1"/>
          </p:cNvSpPr>
          <p:nvPr>
            <p:ph type="title"/>
          </p:nvPr>
        </p:nvSpPr>
        <p:spPr/>
        <p:txBody>
          <a:bodyPr/>
          <a:lstStyle/>
          <a:p>
            <a:r>
              <a:rPr lang="en-IN" dirty="0"/>
              <a:t>Overview-Simulators</a:t>
            </a:r>
          </a:p>
        </p:txBody>
      </p:sp>
      <p:sp>
        <p:nvSpPr>
          <p:cNvPr id="3" name="Date Placeholder 2">
            <a:extLst>
              <a:ext uri="{FF2B5EF4-FFF2-40B4-BE49-F238E27FC236}">
                <a16:creationId xmlns:a16="http://schemas.microsoft.com/office/drawing/2014/main" id="{42EF45A4-0C2B-43DA-BD7C-C4D70F956A15}"/>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A6E7BD0-6DDF-49FF-B469-7230FEF12D22}"/>
              </a:ext>
            </a:extLst>
          </p:cNvPr>
          <p:cNvSpPr>
            <a:spLocks noGrp="1"/>
          </p:cNvSpPr>
          <p:nvPr>
            <p:ph type="sldNum" sz="quarter" idx="12"/>
          </p:nvPr>
        </p:nvSpPr>
        <p:spPr/>
        <p:txBody>
          <a:bodyPr/>
          <a:lstStyle/>
          <a:p>
            <a:fld id="{2495F090-CA2D-44FF-B42B-1156B48CA943}" type="slidenum">
              <a:rPr lang="en-IN" smtClean="0"/>
              <a:t>8</a:t>
            </a:fld>
            <a:endParaRPr lang="en-IN"/>
          </a:p>
        </p:txBody>
      </p:sp>
      <p:pic>
        <p:nvPicPr>
          <p:cNvPr id="6" name="Picture 5">
            <a:extLst>
              <a:ext uri="{FF2B5EF4-FFF2-40B4-BE49-F238E27FC236}">
                <a16:creationId xmlns:a16="http://schemas.microsoft.com/office/drawing/2014/main" id="{F479F4F2-36AE-4982-B2EE-3AC39D550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04" y="1010329"/>
            <a:ext cx="1112616" cy="510584"/>
          </a:xfrm>
          <a:prstGeom prst="rect">
            <a:avLst/>
          </a:prstGeom>
          <a:ln>
            <a:solidFill>
              <a:schemeClr val="accent1"/>
            </a:solidFill>
          </a:ln>
        </p:spPr>
      </p:pic>
      <p:pic>
        <p:nvPicPr>
          <p:cNvPr id="8" name="Picture 7">
            <a:extLst>
              <a:ext uri="{FF2B5EF4-FFF2-40B4-BE49-F238E27FC236}">
                <a16:creationId xmlns:a16="http://schemas.microsoft.com/office/drawing/2014/main" id="{ABD6028B-5A33-4516-98F2-FF153330E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83" y="1877568"/>
            <a:ext cx="1120237" cy="510584"/>
          </a:xfrm>
          <a:prstGeom prst="rect">
            <a:avLst/>
          </a:prstGeom>
          <a:ln>
            <a:solidFill>
              <a:schemeClr val="accent1"/>
            </a:solidFill>
          </a:ln>
        </p:spPr>
      </p:pic>
      <p:pic>
        <p:nvPicPr>
          <p:cNvPr id="10" name="Picture 9">
            <a:extLst>
              <a:ext uri="{FF2B5EF4-FFF2-40B4-BE49-F238E27FC236}">
                <a16:creationId xmlns:a16="http://schemas.microsoft.com/office/drawing/2014/main" id="{A858B225-DF91-4514-B085-9C72B9544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83" y="2744807"/>
            <a:ext cx="1104996" cy="518205"/>
          </a:xfrm>
          <a:prstGeom prst="rect">
            <a:avLst/>
          </a:prstGeom>
          <a:ln>
            <a:solidFill>
              <a:schemeClr val="accent1"/>
            </a:solidFill>
          </a:ln>
        </p:spPr>
      </p:pic>
      <p:pic>
        <p:nvPicPr>
          <p:cNvPr id="12" name="Picture 11">
            <a:extLst>
              <a:ext uri="{FF2B5EF4-FFF2-40B4-BE49-F238E27FC236}">
                <a16:creationId xmlns:a16="http://schemas.microsoft.com/office/drawing/2014/main" id="{15F30ED9-AFEF-493A-B305-903139CA12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663" y="3619667"/>
            <a:ext cx="1112616" cy="510584"/>
          </a:xfrm>
          <a:prstGeom prst="rect">
            <a:avLst/>
          </a:prstGeom>
          <a:ln>
            <a:solidFill>
              <a:schemeClr val="accent1"/>
            </a:solidFill>
          </a:ln>
        </p:spPr>
      </p:pic>
      <p:pic>
        <p:nvPicPr>
          <p:cNvPr id="14" name="Picture 13">
            <a:extLst>
              <a:ext uri="{FF2B5EF4-FFF2-40B4-BE49-F238E27FC236}">
                <a16:creationId xmlns:a16="http://schemas.microsoft.com/office/drawing/2014/main" id="{50BE4C04-944A-486D-ACF2-21948993C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42" y="4486906"/>
            <a:ext cx="1120237" cy="510584"/>
          </a:xfrm>
          <a:prstGeom prst="rect">
            <a:avLst/>
          </a:prstGeom>
          <a:ln>
            <a:solidFill>
              <a:schemeClr val="accent1"/>
            </a:solidFill>
          </a:ln>
        </p:spPr>
      </p:pic>
      <p:pic>
        <p:nvPicPr>
          <p:cNvPr id="16" name="Picture 15">
            <a:extLst>
              <a:ext uri="{FF2B5EF4-FFF2-40B4-BE49-F238E27FC236}">
                <a16:creationId xmlns:a16="http://schemas.microsoft.com/office/drawing/2014/main" id="{A67BE9A4-90DD-4146-9EF7-EF7CECD42C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042" y="5352328"/>
            <a:ext cx="1104996" cy="495343"/>
          </a:xfrm>
          <a:prstGeom prst="rect">
            <a:avLst/>
          </a:prstGeom>
          <a:ln>
            <a:solidFill>
              <a:schemeClr val="accent1"/>
            </a:solidFill>
          </a:ln>
        </p:spPr>
      </p:pic>
      <p:pic>
        <p:nvPicPr>
          <p:cNvPr id="18" name="Picture 17">
            <a:extLst>
              <a:ext uri="{FF2B5EF4-FFF2-40B4-BE49-F238E27FC236}">
                <a16:creationId xmlns:a16="http://schemas.microsoft.com/office/drawing/2014/main" id="{91CBC60D-1919-4C00-8108-B1ACDBFBE3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1740" y="697883"/>
            <a:ext cx="1112616" cy="518205"/>
          </a:xfrm>
          <a:prstGeom prst="rect">
            <a:avLst/>
          </a:prstGeom>
          <a:ln>
            <a:solidFill>
              <a:schemeClr val="accent1"/>
            </a:solidFill>
          </a:ln>
        </p:spPr>
      </p:pic>
      <p:pic>
        <p:nvPicPr>
          <p:cNvPr id="20" name="Picture 19">
            <a:extLst>
              <a:ext uri="{FF2B5EF4-FFF2-40B4-BE49-F238E27FC236}">
                <a16:creationId xmlns:a16="http://schemas.microsoft.com/office/drawing/2014/main" id="{420C1E58-5310-44D1-8407-EBB9003D7C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1740" y="1572743"/>
            <a:ext cx="1112616" cy="518205"/>
          </a:xfrm>
          <a:prstGeom prst="rect">
            <a:avLst/>
          </a:prstGeom>
          <a:ln>
            <a:solidFill>
              <a:schemeClr val="accent1"/>
            </a:solidFill>
          </a:ln>
        </p:spPr>
      </p:pic>
      <p:sp>
        <p:nvSpPr>
          <p:cNvPr id="21" name="TextBox 20">
            <a:extLst>
              <a:ext uri="{FF2B5EF4-FFF2-40B4-BE49-F238E27FC236}">
                <a16:creationId xmlns:a16="http://schemas.microsoft.com/office/drawing/2014/main" id="{90BB616C-6844-41F0-8311-ACA7EDA819D7}"/>
              </a:ext>
            </a:extLst>
          </p:cNvPr>
          <p:cNvSpPr txBox="1"/>
          <p:nvPr/>
        </p:nvSpPr>
        <p:spPr>
          <a:xfrm>
            <a:off x="1962279" y="942455"/>
            <a:ext cx="2621230" cy="646331"/>
          </a:xfrm>
          <a:prstGeom prst="rect">
            <a:avLst/>
          </a:prstGeom>
          <a:noFill/>
        </p:spPr>
        <p:txBody>
          <a:bodyPr wrap="none" rtlCol="0">
            <a:spAutoFit/>
          </a:bodyPr>
          <a:lstStyle/>
          <a:p>
            <a:r>
              <a:rPr lang="en-IN" dirty="0"/>
              <a:t>Bias condition for active</a:t>
            </a:r>
          </a:p>
          <a:p>
            <a:r>
              <a:rPr lang="en-IN" dirty="0"/>
              <a:t>DC operating points</a:t>
            </a:r>
          </a:p>
        </p:txBody>
      </p:sp>
      <p:sp>
        <p:nvSpPr>
          <p:cNvPr id="22" name="TextBox 21">
            <a:extLst>
              <a:ext uri="{FF2B5EF4-FFF2-40B4-BE49-F238E27FC236}">
                <a16:creationId xmlns:a16="http://schemas.microsoft.com/office/drawing/2014/main" id="{8B2BB536-A054-411C-9E17-30D6CAE50643}"/>
              </a:ext>
            </a:extLst>
          </p:cNvPr>
          <p:cNvSpPr txBox="1"/>
          <p:nvPr/>
        </p:nvSpPr>
        <p:spPr>
          <a:xfrm>
            <a:off x="1962279" y="1809694"/>
            <a:ext cx="3429144" cy="646331"/>
          </a:xfrm>
          <a:prstGeom prst="rect">
            <a:avLst/>
          </a:prstGeom>
          <a:noFill/>
        </p:spPr>
        <p:txBody>
          <a:bodyPr wrap="none" rtlCol="0">
            <a:spAutoFit/>
          </a:bodyPr>
          <a:lstStyle/>
          <a:p>
            <a:r>
              <a:rPr lang="en-IN" dirty="0"/>
              <a:t>Stability of Small Signal Circuits</a:t>
            </a:r>
          </a:p>
          <a:p>
            <a:r>
              <a:rPr lang="en-IN" dirty="0"/>
              <a:t>Frequency Response</a:t>
            </a:r>
          </a:p>
        </p:txBody>
      </p:sp>
      <p:sp>
        <p:nvSpPr>
          <p:cNvPr id="23" name="TextBox 22">
            <a:extLst>
              <a:ext uri="{FF2B5EF4-FFF2-40B4-BE49-F238E27FC236}">
                <a16:creationId xmlns:a16="http://schemas.microsoft.com/office/drawing/2014/main" id="{A5C456F9-2555-489C-8899-FA5A636D638A}"/>
              </a:ext>
            </a:extLst>
          </p:cNvPr>
          <p:cNvSpPr txBox="1"/>
          <p:nvPr/>
        </p:nvSpPr>
        <p:spPr>
          <a:xfrm>
            <a:off x="1983088" y="2697270"/>
            <a:ext cx="3574333" cy="646331"/>
          </a:xfrm>
          <a:prstGeom prst="rect">
            <a:avLst/>
          </a:prstGeom>
          <a:noFill/>
        </p:spPr>
        <p:txBody>
          <a:bodyPr wrap="square" rtlCol="0">
            <a:spAutoFit/>
          </a:bodyPr>
          <a:lstStyle/>
          <a:p>
            <a:r>
              <a:rPr lang="en-IN" dirty="0"/>
              <a:t>Reflection and Transmission Characteristics of Matched stage</a:t>
            </a:r>
          </a:p>
        </p:txBody>
      </p:sp>
      <p:sp>
        <p:nvSpPr>
          <p:cNvPr id="24" name="TextBox 23">
            <a:extLst>
              <a:ext uri="{FF2B5EF4-FFF2-40B4-BE49-F238E27FC236}">
                <a16:creationId xmlns:a16="http://schemas.microsoft.com/office/drawing/2014/main" id="{9D829FB3-CC28-4EE4-AD8F-8E6BE7752D64}"/>
              </a:ext>
            </a:extLst>
          </p:cNvPr>
          <p:cNvSpPr txBox="1"/>
          <p:nvPr/>
        </p:nvSpPr>
        <p:spPr>
          <a:xfrm>
            <a:off x="1977520" y="3540436"/>
            <a:ext cx="3574333" cy="646331"/>
          </a:xfrm>
          <a:prstGeom prst="rect">
            <a:avLst/>
          </a:prstGeom>
          <a:noFill/>
        </p:spPr>
        <p:txBody>
          <a:bodyPr wrap="square" rtlCol="0">
            <a:spAutoFit/>
          </a:bodyPr>
          <a:lstStyle/>
          <a:p>
            <a:r>
              <a:rPr lang="en-IN" dirty="0"/>
              <a:t>Frequency domain simulation of Non-Linear Circuits</a:t>
            </a:r>
          </a:p>
        </p:txBody>
      </p:sp>
      <p:sp>
        <p:nvSpPr>
          <p:cNvPr id="25" name="TextBox 24">
            <a:extLst>
              <a:ext uri="{FF2B5EF4-FFF2-40B4-BE49-F238E27FC236}">
                <a16:creationId xmlns:a16="http://schemas.microsoft.com/office/drawing/2014/main" id="{A142F8E6-E006-4C6B-A960-A10FBD8C69D6}"/>
              </a:ext>
            </a:extLst>
          </p:cNvPr>
          <p:cNvSpPr txBox="1"/>
          <p:nvPr/>
        </p:nvSpPr>
        <p:spPr>
          <a:xfrm>
            <a:off x="1947038" y="4439369"/>
            <a:ext cx="3574333" cy="646331"/>
          </a:xfrm>
          <a:prstGeom prst="rect">
            <a:avLst/>
          </a:prstGeom>
          <a:noFill/>
        </p:spPr>
        <p:txBody>
          <a:bodyPr wrap="square" rtlCol="0">
            <a:spAutoFit/>
          </a:bodyPr>
          <a:lstStyle/>
          <a:p>
            <a:r>
              <a:rPr lang="en-IN" dirty="0"/>
              <a:t>Mixed domain simulation of circuits with modulated signals</a:t>
            </a:r>
          </a:p>
        </p:txBody>
      </p:sp>
      <p:sp>
        <p:nvSpPr>
          <p:cNvPr id="26" name="TextBox 25">
            <a:extLst>
              <a:ext uri="{FF2B5EF4-FFF2-40B4-BE49-F238E27FC236}">
                <a16:creationId xmlns:a16="http://schemas.microsoft.com/office/drawing/2014/main" id="{7B81AD9D-499E-4778-9EE8-A281EB623445}"/>
              </a:ext>
            </a:extLst>
          </p:cNvPr>
          <p:cNvSpPr txBox="1"/>
          <p:nvPr/>
        </p:nvSpPr>
        <p:spPr>
          <a:xfrm>
            <a:off x="1947037" y="5287330"/>
            <a:ext cx="3574333" cy="646331"/>
          </a:xfrm>
          <a:prstGeom prst="rect">
            <a:avLst/>
          </a:prstGeom>
          <a:noFill/>
        </p:spPr>
        <p:txBody>
          <a:bodyPr wrap="square" rtlCol="0">
            <a:spAutoFit/>
          </a:bodyPr>
          <a:lstStyle/>
          <a:p>
            <a:r>
              <a:rPr lang="en-IN" dirty="0"/>
              <a:t>Time domain simulation of circuits</a:t>
            </a:r>
          </a:p>
        </p:txBody>
      </p:sp>
      <p:sp>
        <p:nvSpPr>
          <p:cNvPr id="27" name="TextBox 26">
            <a:extLst>
              <a:ext uri="{FF2B5EF4-FFF2-40B4-BE49-F238E27FC236}">
                <a16:creationId xmlns:a16="http://schemas.microsoft.com/office/drawing/2014/main" id="{F739AC95-3401-42C1-BB7F-00745CAA1D73}"/>
              </a:ext>
            </a:extLst>
          </p:cNvPr>
          <p:cNvSpPr txBox="1"/>
          <p:nvPr/>
        </p:nvSpPr>
        <p:spPr>
          <a:xfrm>
            <a:off x="6664357" y="666341"/>
            <a:ext cx="2394064" cy="646331"/>
          </a:xfrm>
          <a:prstGeom prst="rect">
            <a:avLst/>
          </a:prstGeom>
          <a:noFill/>
        </p:spPr>
        <p:txBody>
          <a:bodyPr wrap="square" rtlCol="0">
            <a:spAutoFit/>
          </a:bodyPr>
          <a:lstStyle/>
          <a:p>
            <a:r>
              <a:rPr lang="en-IN" dirty="0"/>
              <a:t>Thermal Simulation of Power ICs</a:t>
            </a:r>
          </a:p>
        </p:txBody>
      </p:sp>
      <p:sp>
        <p:nvSpPr>
          <p:cNvPr id="28" name="TextBox 27">
            <a:extLst>
              <a:ext uri="{FF2B5EF4-FFF2-40B4-BE49-F238E27FC236}">
                <a16:creationId xmlns:a16="http://schemas.microsoft.com/office/drawing/2014/main" id="{9931387C-F4E6-4F9F-82A6-1343DF61E00F}"/>
              </a:ext>
            </a:extLst>
          </p:cNvPr>
          <p:cNvSpPr txBox="1"/>
          <p:nvPr/>
        </p:nvSpPr>
        <p:spPr>
          <a:xfrm>
            <a:off x="6687996" y="1490354"/>
            <a:ext cx="2539099" cy="646331"/>
          </a:xfrm>
          <a:prstGeom prst="rect">
            <a:avLst/>
          </a:prstGeom>
          <a:noFill/>
        </p:spPr>
        <p:txBody>
          <a:bodyPr wrap="square" rtlCol="0">
            <a:spAutoFit/>
          </a:bodyPr>
          <a:lstStyle/>
          <a:p>
            <a:r>
              <a:rPr lang="en-IN" dirty="0"/>
              <a:t>X-parameter modelling of Non-linear circuits</a:t>
            </a:r>
          </a:p>
        </p:txBody>
      </p:sp>
      <p:pic>
        <p:nvPicPr>
          <p:cNvPr id="30" name="Picture 29">
            <a:extLst>
              <a:ext uri="{FF2B5EF4-FFF2-40B4-BE49-F238E27FC236}">
                <a16:creationId xmlns:a16="http://schemas.microsoft.com/office/drawing/2014/main" id="{83D84353-C040-4258-B271-3573E1AFA2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1740" y="3621546"/>
            <a:ext cx="2789162" cy="2735817"/>
          </a:xfrm>
          <a:prstGeom prst="rect">
            <a:avLst/>
          </a:prstGeom>
          <a:ln>
            <a:solidFill>
              <a:schemeClr val="accent1"/>
            </a:solidFill>
          </a:ln>
        </p:spPr>
      </p:pic>
      <p:sp>
        <p:nvSpPr>
          <p:cNvPr id="31" name="TextBox 30">
            <a:extLst>
              <a:ext uri="{FF2B5EF4-FFF2-40B4-BE49-F238E27FC236}">
                <a16:creationId xmlns:a16="http://schemas.microsoft.com/office/drawing/2014/main" id="{DB78E1CF-39EA-4C85-A262-03FD2C8988CF}"/>
              </a:ext>
            </a:extLst>
          </p:cNvPr>
          <p:cNvSpPr txBox="1"/>
          <p:nvPr/>
        </p:nvSpPr>
        <p:spPr>
          <a:xfrm>
            <a:off x="5470497" y="3330457"/>
            <a:ext cx="2789162" cy="369332"/>
          </a:xfrm>
          <a:prstGeom prst="rect">
            <a:avLst/>
          </a:prstGeom>
          <a:noFill/>
        </p:spPr>
        <p:txBody>
          <a:bodyPr wrap="square" rtlCol="0">
            <a:spAutoFit/>
          </a:bodyPr>
          <a:lstStyle/>
          <a:p>
            <a:r>
              <a:rPr lang="en-IN" dirty="0"/>
              <a:t>Simulation Controllers</a:t>
            </a:r>
          </a:p>
        </p:txBody>
      </p:sp>
      <p:sp>
        <p:nvSpPr>
          <p:cNvPr id="32" name="Speech Bubble: Oval 31">
            <a:extLst>
              <a:ext uri="{FF2B5EF4-FFF2-40B4-BE49-F238E27FC236}">
                <a16:creationId xmlns:a16="http://schemas.microsoft.com/office/drawing/2014/main" id="{B1D481F9-D5D9-43D1-A331-ABFC7A3CCEAE}"/>
              </a:ext>
            </a:extLst>
          </p:cNvPr>
          <p:cNvSpPr/>
          <p:nvPr/>
        </p:nvSpPr>
        <p:spPr>
          <a:xfrm>
            <a:off x="2062162" y="69659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33" name="Speech Bubble: Oval 32">
            <a:extLst>
              <a:ext uri="{FF2B5EF4-FFF2-40B4-BE49-F238E27FC236}">
                <a16:creationId xmlns:a16="http://schemas.microsoft.com/office/drawing/2014/main" id="{C0828D3D-491D-4399-9C8F-6B7234F7C5DC}"/>
              </a:ext>
            </a:extLst>
          </p:cNvPr>
          <p:cNvSpPr/>
          <p:nvPr/>
        </p:nvSpPr>
        <p:spPr>
          <a:xfrm>
            <a:off x="2064478" y="1540446"/>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
        <p:nvSpPr>
          <p:cNvPr id="34" name="Speech Bubble: Oval 33">
            <a:extLst>
              <a:ext uri="{FF2B5EF4-FFF2-40B4-BE49-F238E27FC236}">
                <a16:creationId xmlns:a16="http://schemas.microsoft.com/office/drawing/2014/main" id="{DF757293-3A27-4D03-80CB-1BEC66D60AF8}"/>
              </a:ext>
            </a:extLst>
          </p:cNvPr>
          <p:cNvSpPr/>
          <p:nvPr/>
        </p:nvSpPr>
        <p:spPr>
          <a:xfrm>
            <a:off x="2062162" y="2455222"/>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
        <p:nvSpPr>
          <p:cNvPr id="35" name="Speech Bubble: Oval 34">
            <a:extLst>
              <a:ext uri="{FF2B5EF4-FFF2-40B4-BE49-F238E27FC236}">
                <a16:creationId xmlns:a16="http://schemas.microsoft.com/office/drawing/2014/main" id="{0159277E-F318-4252-B4C6-DED0EFD858A2}"/>
              </a:ext>
            </a:extLst>
          </p:cNvPr>
          <p:cNvSpPr/>
          <p:nvPr/>
        </p:nvSpPr>
        <p:spPr>
          <a:xfrm>
            <a:off x="2062162" y="3292880"/>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sp>
        <p:nvSpPr>
          <p:cNvPr id="36" name="Speech Bubble: Oval 35">
            <a:extLst>
              <a:ext uri="{FF2B5EF4-FFF2-40B4-BE49-F238E27FC236}">
                <a16:creationId xmlns:a16="http://schemas.microsoft.com/office/drawing/2014/main" id="{2B8D0FFB-B095-4DA7-A830-8A792BA9E64D}"/>
              </a:ext>
            </a:extLst>
          </p:cNvPr>
          <p:cNvSpPr/>
          <p:nvPr/>
        </p:nvSpPr>
        <p:spPr>
          <a:xfrm>
            <a:off x="2062162" y="4189346"/>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sp>
        <p:nvSpPr>
          <p:cNvPr id="37" name="Speech Bubble: Oval 36">
            <a:extLst>
              <a:ext uri="{FF2B5EF4-FFF2-40B4-BE49-F238E27FC236}">
                <a16:creationId xmlns:a16="http://schemas.microsoft.com/office/drawing/2014/main" id="{C514F43B-0852-4123-A20F-01710AFA0B06}"/>
              </a:ext>
            </a:extLst>
          </p:cNvPr>
          <p:cNvSpPr/>
          <p:nvPr/>
        </p:nvSpPr>
        <p:spPr>
          <a:xfrm>
            <a:off x="2062162" y="502499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sp>
        <p:nvSpPr>
          <p:cNvPr id="38" name="Speech Bubble: Oval 37">
            <a:extLst>
              <a:ext uri="{FF2B5EF4-FFF2-40B4-BE49-F238E27FC236}">
                <a16:creationId xmlns:a16="http://schemas.microsoft.com/office/drawing/2014/main" id="{0E4E8309-4817-458A-B79E-A132FE218732}"/>
              </a:ext>
            </a:extLst>
          </p:cNvPr>
          <p:cNvSpPr/>
          <p:nvPr/>
        </p:nvSpPr>
        <p:spPr>
          <a:xfrm>
            <a:off x="6789486" y="39853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sp>
        <p:nvSpPr>
          <p:cNvPr id="39" name="Speech Bubble: Oval 38">
            <a:extLst>
              <a:ext uri="{FF2B5EF4-FFF2-40B4-BE49-F238E27FC236}">
                <a16:creationId xmlns:a16="http://schemas.microsoft.com/office/drawing/2014/main" id="{345D638D-6AC4-4D88-9769-09B390CED1D6}"/>
              </a:ext>
            </a:extLst>
          </p:cNvPr>
          <p:cNvSpPr/>
          <p:nvPr/>
        </p:nvSpPr>
        <p:spPr>
          <a:xfrm>
            <a:off x="6789486" y="123805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8</a:t>
            </a:r>
          </a:p>
        </p:txBody>
      </p:sp>
      <p:sp>
        <p:nvSpPr>
          <p:cNvPr id="40" name="TextBox 39">
            <a:extLst>
              <a:ext uri="{FF2B5EF4-FFF2-40B4-BE49-F238E27FC236}">
                <a16:creationId xmlns:a16="http://schemas.microsoft.com/office/drawing/2014/main" id="{F8D8A966-409C-4F3C-A3FF-B0BAF6EEE576}"/>
              </a:ext>
            </a:extLst>
          </p:cNvPr>
          <p:cNvSpPr txBox="1"/>
          <p:nvPr/>
        </p:nvSpPr>
        <p:spPr>
          <a:xfrm>
            <a:off x="5470497" y="2446947"/>
            <a:ext cx="3698822" cy="369332"/>
          </a:xfrm>
          <a:prstGeom prst="rect">
            <a:avLst/>
          </a:prstGeom>
          <a:noFill/>
        </p:spPr>
        <p:txBody>
          <a:bodyPr wrap="square" rtlCol="0">
            <a:spAutoFit/>
          </a:bodyPr>
          <a:lstStyle/>
          <a:p>
            <a:r>
              <a:rPr lang="en-IN" dirty="0"/>
              <a:t>MOMENTUM and FEM Simulators</a:t>
            </a:r>
          </a:p>
        </p:txBody>
      </p:sp>
      <p:sp>
        <p:nvSpPr>
          <p:cNvPr id="41" name="Speech Bubble: Oval 40">
            <a:extLst>
              <a:ext uri="{FF2B5EF4-FFF2-40B4-BE49-F238E27FC236}">
                <a16:creationId xmlns:a16="http://schemas.microsoft.com/office/drawing/2014/main" id="{3F299FD0-A29F-4DB6-9374-BFD0D34BFDDC}"/>
              </a:ext>
            </a:extLst>
          </p:cNvPr>
          <p:cNvSpPr/>
          <p:nvPr/>
        </p:nvSpPr>
        <p:spPr>
          <a:xfrm>
            <a:off x="5740400" y="2163313"/>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9</a:t>
            </a:r>
          </a:p>
        </p:txBody>
      </p:sp>
      <p:sp>
        <p:nvSpPr>
          <p:cNvPr id="42" name="TextBox 41">
            <a:extLst>
              <a:ext uri="{FF2B5EF4-FFF2-40B4-BE49-F238E27FC236}">
                <a16:creationId xmlns:a16="http://schemas.microsoft.com/office/drawing/2014/main" id="{BAF3E770-90AF-4D80-A94C-CE47F889DED1}"/>
              </a:ext>
            </a:extLst>
          </p:cNvPr>
          <p:cNvSpPr txBox="1"/>
          <p:nvPr/>
        </p:nvSpPr>
        <p:spPr>
          <a:xfrm>
            <a:off x="5482732" y="2996892"/>
            <a:ext cx="3698822" cy="369332"/>
          </a:xfrm>
          <a:prstGeom prst="rect">
            <a:avLst/>
          </a:prstGeom>
          <a:noFill/>
        </p:spPr>
        <p:txBody>
          <a:bodyPr wrap="square" rtlCol="0">
            <a:spAutoFit/>
          </a:bodyPr>
          <a:lstStyle/>
          <a:p>
            <a:r>
              <a:rPr lang="en-IN" dirty="0"/>
              <a:t>Ptolemy Simulations- Data Flow</a:t>
            </a:r>
          </a:p>
        </p:txBody>
      </p:sp>
      <p:sp>
        <p:nvSpPr>
          <p:cNvPr id="43" name="Speech Bubble: Oval 42">
            <a:extLst>
              <a:ext uri="{FF2B5EF4-FFF2-40B4-BE49-F238E27FC236}">
                <a16:creationId xmlns:a16="http://schemas.microsoft.com/office/drawing/2014/main" id="{84786F55-3EFD-4B63-B5BA-4E90C2C1ACE1}"/>
              </a:ext>
            </a:extLst>
          </p:cNvPr>
          <p:cNvSpPr/>
          <p:nvPr/>
        </p:nvSpPr>
        <p:spPr>
          <a:xfrm>
            <a:off x="5636496" y="2767794"/>
            <a:ext cx="702160"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10</a:t>
            </a:r>
          </a:p>
        </p:txBody>
      </p:sp>
    </p:spTree>
    <p:extLst>
      <p:ext uri="{BB962C8B-B14F-4D97-AF65-F5344CB8AC3E}">
        <p14:creationId xmlns:p14="http://schemas.microsoft.com/office/powerpoint/2010/main" val="30872593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DA92F-9BCE-46B9-8669-95B8F98FC0B1}"/>
              </a:ext>
            </a:extLst>
          </p:cNvPr>
          <p:cNvSpPr>
            <a:spLocks noGrp="1"/>
          </p:cNvSpPr>
          <p:nvPr>
            <p:ph type="title"/>
          </p:nvPr>
        </p:nvSpPr>
        <p:spPr/>
        <p:txBody>
          <a:bodyPr>
            <a:normAutofit fontScale="90000"/>
          </a:bodyPr>
          <a:lstStyle/>
          <a:p>
            <a:r>
              <a:rPr lang="en-IN" dirty="0"/>
              <a:t>Travelling Wave Vs. Discontinuity</a:t>
            </a:r>
          </a:p>
        </p:txBody>
      </p:sp>
      <p:sp>
        <p:nvSpPr>
          <p:cNvPr id="3" name="Date Placeholder 2">
            <a:extLst>
              <a:ext uri="{FF2B5EF4-FFF2-40B4-BE49-F238E27FC236}">
                <a16:creationId xmlns:a16="http://schemas.microsoft.com/office/drawing/2014/main" id="{7727C32A-F10A-4016-976C-2460363E4A3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142F601C-59DF-4CDD-A1C5-DDE5B9539852}"/>
              </a:ext>
            </a:extLst>
          </p:cNvPr>
          <p:cNvSpPr>
            <a:spLocks noGrp="1"/>
          </p:cNvSpPr>
          <p:nvPr>
            <p:ph type="sldNum" sz="quarter" idx="12"/>
          </p:nvPr>
        </p:nvSpPr>
        <p:spPr/>
        <p:txBody>
          <a:bodyPr/>
          <a:lstStyle/>
          <a:p>
            <a:fld id="{2495F090-CA2D-44FF-B42B-1156B48CA943}" type="slidenum">
              <a:rPr lang="en-IN" smtClean="0"/>
              <a:t>80</a:t>
            </a:fld>
            <a:endParaRPr lang="en-IN"/>
          </a:p>
        </p:txBody>
      </p:sp>
      <p:grpSp>
        <p:nvGrpSpPr>
          <p:cNvPr id="5" name="Group 4">
            <a:extLst>
              <a:ext uri="{FF2B5EF4-FFF2-40B4-BE49-F238E27FC236}">
                <a16:creationId xmlns:a16="http://schemas.microsoft.com/office/drawing/2014/main" id="{5228C6B5-C476-4146-90AE-F7A96229D470}"/>
              </a:ext>
            </a:extLst>
          </p:cNvPr>
          <p:cNvGrpSpPr/>
          <p:nvPr/>
        </p:nvGrpSpPr>
        <p:grpSpPr>
          <a:xfrm>
            <a:off x="796420" y="774502"/>
            <a:ext cx="2362200" cy="1315520"/>
            <a:chOff x="0" y="1"/>
            <a:chExt cx="2362200" cy="1316354"/>
          </a:xfrm>
        </p:grpSpPr>
        <p:grpSp>
          <p:nvGrpSpPr>
            <p:cNvPr id="6" name="Group 5">
              <a:extLst>
                <a:ext uri="{FF2B5EF4-FFF2-40B4-BE49-F238E27FC236}">
                  <a16:creationId xmlns:a16="http://schemas.microsoft.com/office/drawing/2014/main" id="{E3DBE493-915F-4400-A2EA-41AA725C01F2}"/>
                </a:ext>
              </a:extLst>
            </p:cNvPr>
            <p:cNvGrpSpPr/>
            <p:nvPr/>
          </p:nvGrpSpPr>
          <p:grpSpPr>
            <a:xfrm>
              <a:off x="95250" y="104775"/>
              <a:ext cx="2124075" cy="1211579"/>
              <a:chOff x="0" y="0"/>
              <a:chExt cx="2124075" cy="1211579"/>
            </a:xfrm>
          </p:grpSpPr>
          <p:grpSp>
            <p:nvGrpSpPr>
              <p:cNvPr id="9" name="Group 8">
                <a:extLst>
                  <a:ext uri="{FF2B5EF4-FFF2-40B4-BE49-F238E27FC236}">
                    <a16:creationId xmlns:a16="http://schemas.microsoft.com/office/drawing/2014/main" id="{9341BC38-8E77-431B-9A8B-F8F552BCB7C9}"/>
                  </a:ext>
                </a:extLst>
              </p:cNvPr>
              <p:cNvGrpSpPr/>
              <p:nvPr/>
            </p:nvGrpSpPr>
            <p:grpSpPr>
              <a:xfrm>
                <a:off x="0" y="190500"/>
                <a:ext cx="2124075" cy="449579"/>
                <a:chOff x="0" y="0"/>
                <a:chExt cx="2124075" cy="449579"/>
              </a:xfrm>
            </p:grpSpPr>
            <p:cxnSp>
              <p:nvCxnSpPr>
                <p:cNvPr id="17" name="Straight Connector 16">
                  <a:extLst>
                    <a:ext uri="{FF2B5EF4-FFF2-40B4-BE49-F238E27FC236}">
                      <a16:creationId xmlns:a16="http://schemas.microsoft.com/office/drawing/2014/main" id="{CC994749-E160-4E59-9133-DA9107716964}"/>
                    </a:ext>
                  </a:extLst>
                </p:cNvPr>
                <p:cNvCxnSpPr/>
                <p:nvPr/>
              </p:nvCxnSpPr>
              <p:spPr>
                <a:xfrm>
                  <a:off x="0" y="228600"/>
                  <a:ext cx="2124075"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9EE0262-96BC-482F-9B49-8C1349019F2F}"/>
                    </a:ext>
                  </a:extLst>
                </p:cNvPr>
                <p:cNvSpPr/>
                <p:nvPr/>
              </p:nvSpPr>
              <p:spPr>
                <a:xfrm>
                  <a:off x="342900" y="123825"/>
                  <a:ext cx="685800" cy="20955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9" name="Rectangle 18">
                  <a:extLst>
                    <a:ext uri="{FF2B5EF4-FFF2-40B4-BE49-F238E27FC236}">
                      <a16:creationId xmlns:a16="http://schemas.microsoft.com/office/drawing/2014/main" id="{E0BFA348-3FAF-4EE2-882C-C76798832511}"/>
                    </a:ext>
                  </a:extLst>
                </p:cNvPr>
                <p:cNvSpPr/>
                <p:nvPr/>
              </p:nvSpPr>
              <p:spPr>
                <a:xfrm>
                  <a:off x="1028700" y="0"/>
                  <a:ext cx="685800" cy="43815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20" name="Text Box 2">
                      <a:extLst>
                        <a:ext uri="{FF2B5EF4-FFF2-40B4-BE49-F238E27FC236}">
                          <a16:creationId xmlns:a16="http://schemas.microsoft.com/office/drawing/2014/main" id="{02AD3C85-5DE8-42C4-9C93-26C18958ED35}"/>
                        </a:ext>
                      </a:extLst>
                    </p:cNvPr>
                    <p:cNvSpPr txBox="1">
                      <a:spLocks noChangeArrowheads="1"/>
                    </p:cNvSpPr>
                    <p:nvPr/>
                  </p:nvSpPr>
                  <p:spPr bwMode="auto">
                    <a:xfrm>
                      <a:off x="476250" y="104775"/>
                      <a:ext cx="429259"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12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0" name="Text Box 2">
                      <a:extLst>
                        <a:ext uri="{FF2B5EF4-FFF2-40B4-BE49-F238E27FC236}">
                          <a16:creationId xmlns:a16="http://schemas.microsoft.com/office/drawing/2014/main" id="{02AD3C85-5DE8-42C4-9C93-26C18958ED35}"/>
                        </a:ext>
                      </a:extLst>
                    </p:cNvPr>
                    <p:cNvSpPr txBox="1">
                      <a:spLocks noRot="1" noChangeAspect="1" noMove="1" noResize="1" noEditPoints="1" noAdjustHandles="1" noChangeArrowheads="1" noChangeShapeType="1" noTextEdit="1"/>
                    </p:cNvSpPr>
                    <p:nvPr/>
                  </p:nvSpPr>
                  <p:spPr bwMode="auto">
                    <a:xfrm>
                      <a:off x="476250" y="104775"/>
                      <a:ext cx="429259" cy="344804"/>
                    </a:xfrm>
                    <a:prstGeom prst="rect">
                      <a:avLst/>
                    </a:prstGeom>
                    <a:blipFill>
                      <a:blip r:embed="rId2"/>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1" name="Text Box 2">
                      <a:extLst>
                        <a:ext uri="{FF2B5EF4-FFF2-40B4-BE49-F238E27FC236}">
                          <a16:creationId xmlns:a16="http://schemas.microsoft.com/office/drawing/2014/main" id="{1AA2C479-3600-49EA-907E-78D83E23F537}"/>
                        </a:ext>
                      </a:extLst>
                    </p:cNvPr>
                    <p:cNvSpPr txBox="1">
                      <a:spLocks noChangeArrowheads="1"/>
                    </p:cNvSpPr>
                    <p:nvPr/>
                  </p:nvSpPr>
                  <p:spPr bwMode="auto">
                    <a:xfrm>
                      <a:off x="1171575" y="85725"/>
                      <a:ext cx="429259"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12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1" name="Text Box 2">
                      <a:extLst>
                        <a:ext uri="{FF2B5EF4-FFF2-40B4-BE49-F238E27FC236}">
                          <a16:creationId xmlns:a16="http://schemas.microsoft.com/office/drawing/2014/main" id="{1AA2C479-3600-49EA-907E-78D83E23F537}"/>
                        </a:ext>
                      </a:extLst>
                    </p:cNvPr>
                    <p:cNvSpPr txBox="1">
                      <a:spLocks noRot="1" noChangeAspect="1" noMove="1" noResize="1" noEditPoints="1" noAdjustHandles="1" noChangeArrowheads="1" noChangeShapeType="1" noTextEdit="1"/>
                    </p:cNvSpPr>
                    <p:nvPr/>
                  </p:nvSpPr>
                  <p:spPr bwMode="auto">
                    <a:xfrm>
                      <a:off x="1171575" y="85725"/>
                      <a:ext cx="429259" cy="344804"/>
                    </a:xfrm>
                    <a:prstGeom prst="rect">
                      <a:avLst/>
                    </a:prstGeom>
                    <a:blipFill>
                      <a:blip r:embed="rId3"/>
                      <a:stretch>
                        <a:fillRect/>
                      </a:stretch>
                    </a:blipFill>
                    <a:ln w="9525">
                      <a:noFill/>
                      <a:miter lim="800000"/>
                      <a:headEnd/>
                      <a:tailEnd/>
                    </a:ln>
                  </p:spPr>
                  <p:txBody>
                    <a:bodyPr/>
                    <a:lstStyle/>
                    <a:p>
                      <a:r>
                        <a:rPr lang="en-IN">
                          <a:noFill/>
                        </a:rPr>
                        <a:t> </a:t>
                      </a:r>
                    </a:p>
                  </p:txBody>
                </p:sp>
              </mc:Fallback>
            </mc:AlternateContent>
          </p:grpSp>
          <p:cxnSp>
            <p:nvCxnSpPr>
              <p:cNvPr id="10" name="Straight Connector 9">
                <a:extLst>
                  <a:ext uri="{FF2B5EF4-FFF2-40B4-BE49-F238E27FC236}">
                    <a16:creationId xmlns:a16="http://schemas.microsoft.com/office/drawing/2014/main" id="{235038CF-1870-491C-9901-861BE8510389}"/>
                  </a:ext>
                </a:extLst>
              </p:cNvPr>
              <p:cNvCxnSpPr/>
              <p:nvPr/>
            </p:nvCxnSpPr>
            <p:spPr>
              <a:xfrm>
                <a:off x="1028700" y="0"/>
                <a:ext cx="0" cy="914400"/>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 Box 2">
                    <a:extLst>
                      <a:ext uri="{FF2B5EF4-FFF2-40B4-BE49-F238E27FC236}">
                        <a16:creationId xmlns:a16="http://schemas.microsoft.com/office/drawing/2014/main" id="{77A20A18-81B5-4D96-A30D-E1E4B626B7CE}"/>
                      </a:ext>
                    </a:extLst>
                  </p:cNvPr>
                  <p:cNvSpPr txBox="1">
                    <a:spLocks noChangeArrowheads="1"/>
                  </p:cNvSpPr>
                  <p:nvPr/>
                </p:nvSpPr>
                <p:spPr bwMode="auto">
                  <a:xfrm>
                    <a:off x="714375" y="866775"/>
                    <a:ext cx="638809"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200" i="1">
                              <a:effectLst/>
                              <a:latin typeface="Cambria Math" panose="02040503050406030204" pitchFamily="18" charset="0"/>
                              <a:ea typeface="Arial" panose="020B0604020202020204" pitchFamily="34" charset="0"/>
                              <a:cs typeface="Times New Roman" panose="02020603050405020304" pitchFamily="18" charset="0"/>
                            </a:rPr>
                            <m:t>𝑧</m:t>
                          </m:r>
                          <m:r>
                            <a:rPr lang="en-US" sz="1200" i="1">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1" name="Text Box 2">
                    <a:extLst>
                      <a:ext uri="{FF2B5EF4-FFF2-40B4-BE49-F238E27FC236}">
                        <a16:creationId xmlns:a16="http://schemas.microsoft.com/office/drawing/2014/main" id="{77A20A18-81B5-4D96-A30D-E1E4B626B7CE}"/>
                      </a:ext>
                    </a:extLst>
                  </p:cNvPr>
                  <p:cNvSpPr txBox="1">
                    <a:spLocks noRot="1" noChangeAspect="1" noMove="1" noResize="1" noEditPoints="1" noAdjustHandles="1" noChangeArrowheads="1" noChangeShapeType="1" noTextEdit="1"/>
                  </p:cNvSpPr>
                  <p:nvPr/>
                </p:nvSpPr>
                <p:spPr bwMode="auto">
                  <a:xfrm>
                    <a:off x="714375" y="866775"/>
                    <a:ext cx="638809" cy="344804"/>
                  </a:xfrm>
                  <a:prstGeom prst="rect">
                    <a:avLst/>
                  </a:prstGeom>
                  <a:blipFill>
                    <a:blip r:embed="rId4"/>
                    <a:stretch>
                      <a:fillRect/>
                    </a:stretch>
                  </a:blipFill>
                  <a:ln w="9525">
                    <a:noFill/>
                    <a:miter lim="800000"/>
                    <a:headEnd/>
                    <a:tailEnd/>
                  </a:ln>
                </p:spPr>
                <p:txBody>
                  <a:bodyPr/>
                  <a:lstStyle/>
                  <a:p>
                    <a:r>
                      <a:rPr lang="en-IN">
                        <a:noFill/>
                      </a:rPr>
                      <a:t> </a:t>
                    </a:r>
                  </a:p>
                </p:txBody>
              </p:sp>
            </mc:Fallback>
          </mc:AlternateContent>
          <p:grpSp>
            <p:nvGrpSpPr>
              <p:cNvPr id="12" name="Group 11">
                <a:extLst>
                  <a:ext uri="{FF2B5EF4-FFF2-40B4-BE49-F238E27FC236}">
                    <a16:creationId xmlns:a16="http://schemas.microsoft.com/office/drawing/2014/main" id="{4F521381-CCC5-43EB-BD2A-7AEF3C3EABB6}"/>
                  </a:ext>
                </a:extLst>
              </p:cNvPr>
              <p:cNvGrpSpPr/>
              <p:nvPr/>
            </p:nvGrpSpPr>
            <p:grpSpPr>
              <a:xfrm>
                <a:off x="542925" y="571500"/>
                <a:ext cx="723900" cy="161925"/>
                <a:chOff x="0" y="0"/>
                <a:chExt cx="723900" cy="161925"/>
              </a:xfrm>
            </p:grpSpPr>
            <p:sp>
              <p:nvSpPr>
                <p:cNvPr id="15" name="Arc 14">
                  <a:extLst>
                    <a:ext uri="{FF2B5EF4-FFF2-40B4-BE49-F238E27FC236}">
                      <a16:creationId xmlns:a16="http://schemas.microsoft.com/office/drawing/2014/main" id="{A47FD58E-D219-49EF-9869-0800D8ECA55C}"/>
                    </a:ext>
                  </a:extLst>
                </p:cNvPr>
                <p:cNvSpPr/>
                <p:nvPr/>
              </p:nvSpPr>
              <p:spPr>
                <a:xfrm>
                  <a:off x="0" y="9525"/>
                  <a:ext cx="457200" cy="152400"/>
                </a:xfrm>
                <a:prstGeom prst="arc">
                  <a:avLst>
                    <a:gd name="adj1" fmla="val 16200000"/>
                    <a:gd name="adj2" fmla="val 6125685"/>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16" name="Straight Arrow Connector 15">
                  <a:extLst>
                    <a:ext uri="{FF2B5EF4-FFF2-40B4-BE49-F238E27FC236}">
                      <a16:creationId xmlns:a16="http://schemas.microsoft.com/office/drawing/2014/main" id="{DA73DA28-420D-4A7A-BE8E-884D5910B9F4}"/>
                    </a:ext>
                  </a:extLst>
                </p:cNvPr>
                <p:cNvCxnSpPr/>
                <p:nvPr/>
              </p:nvCxnSpPr>
              <p:spPr>
                <a:xfrm>
                  <a:off x="228600" y="0"/>
                  <a:ext cx="4953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Text Box 2">
                    <a:extLst>
                      <a:ext uri="{FF2B5EF4-FFF2-40B4-BE49-F238E27FC236}">
                        <a16:creationId xmlns:a16="http://schemas.microsoft.com/office/drawing/2014/main" id="{CCF8FEA2-C89C-4735-B809-8BC8614B711A}"/>
                      </a:ext>
                    </a:extLst>
                  </p:cNvPr>
                  <p:cNvSpPr txBox="1">
                    <a:spLocks noChangeArrowheads="1"/>
                  </p:cNvSpPr>
                  <p:nvPr/>
                </p:nvSpPr>
                <p:spPr bwMode="auto">
                  <a:xfrm>
                    <a:off x="561975" y="514350"/>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Γ</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3" name="Text Box 2">
                    <a:extLst>
                      <a:ext uri="{FF2B5EF4-FFF2-40B4-BE49-F238E27FC236}">
                        <a16:creationId xmlns:a16="http://schemas.microsoft.com/office/drawing/2014/main" id="{CCF8FEA2-C89C-4735-B809-8BC8614B711A}"/>
                      </a:ext>
                    </a:extLst>
                  </p:cNvPr>
                  <p:cNvSpPr txBox="1">
                    <a:spLocks noRot="1" noChangeAspect="1" noMove="1" noResize="1" noEditPoints="1" noAdjustHandles="1" noChangeArrowheads="1" noChangeShapeType="1" noTextEdit="1"/>
                  </p:cNvSpPr>
                  <p:nvPr/>
                </p:nvSpPr>
                <p:spPr bwMode="auto">
                  <a:xfrm>
                    <a:off x="561975" y="514350"/>
                    <a:ext cx="305434" cy="344804"/>
                  </a:xfrm>
                  <a:prstGeom prst="rect">
                    <a:avLst/>
                  </a:prstGeom>
                  <a:blipFill>
                    <a:blip r:embed="rId5"/>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4" name="Text Box 2">
                    <a:extLst>
                      <a:ext uri="{FF2B5EF4-FFF2-40B4-BE49-F238E27FC236}">
                        <a16:creationId xmlns:a16="http://schemas.microsoft.com/office/drawing/2014/main" id="{46D67813-F7B3-4A68-9CD3-3D206AE9F339}"/>
                      </a:ext>
                    </a:extLst>
                  </p:cNvPr>
                  <p:cNvSpPr txBox="1">
                    <a:spLocks noChangeArrowheads="1"/>
                  </p:cNvSpPr>
                  <p:nvPr/>
                </p:nvSpPr>
                <p:spPr bwMode="auto">
                  <a:xfrm>
                    <a:off x="962025" y="342900"/>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T</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4" name="Text Box 2">
                    <a:extLst>
                      <a:ext uri="{FF2B5EF4-FFF2-40B4-BE49-F238E27FC236}">
                        <a16:creationId xmlns:a16="http://schemas.microsoft.com/office/drawing/2014/main" id="{46D67813-F7B3-4A68-9CD3-3D206AE9F339}"/>
                      </a:ext>
                    </a:extLst>
                  </p:cNvPr>
                  <p:cNvSpPr txBox="1">
                    <a:spLocks noRot="1" noChangeAspect="1" noMove="1" noResize="1" noEditPoints="1" noAdjustHandles="1" noChangeArrowheads="1" noChangeShapeType="1" noTextEdit="1"/>
                  </p:cNvSpPr>
                  <p:nvPr/>
                </p:nvSpPr>
                <p:spPr bwMode="auto">
                  <a:xfrm>
                    <a:off x="962025" y="342900"/>
                    <a:ext cx="305434" cy="344804"/>
                  </a:xfrm>
                  <a:prstGeom prst="rect">
                    <a:avLst/>
                  </a:prstGeom>
                  <a:blipFill>
                    <a:blip r:embed="rId6"/>
                    <a:stretch>
                      <a:fillRect/>
                    </a:stretch>
                  </a:blipFill>
                  <a:ln w="9525">
                    <a:noFill/>
                    <a:miter lim="800000"/>
                    <a:headEnd/>
                    <a:tailEnd/>
                  </a:ln>
                </p:spPr>
                <p:txBody>
                  <a:bodyPr/>
                  <a:lstStyle/>
                  <a:p>
                    <a:r>
                      <a:rPr lang="en-IN">
                        <a:noFill/>
                      </a:rPr>
                      <a:t> </a:t>
                    </a:r>
                  </a:p>
                </p:txBody>
              </p:sp>
            </mc:Fallback>
          </mc:AlternateContent>
        </p:grpSp>
        <p:sp>
          <p:nvSpPr>
            <p:cNvPr id="8" name="Rectangle 7">
              <a:extLst>
                <a:ext uri="{FF2B5EF4-FFF2-40B4-BE49-F238E27FC236}">
                  <a16:creationId xmlns:a16="http://schemas.microsoft.com/office/drawing/2014/main" id="{70114D97-9FF0-4D15-BD14-313B8CB96A16}"/>
                </a:ext>
              </a:extLst>
            </p:cNvPr>
            <p:cNvSpPr/>
            <p:nvPr/>
          </p:nvSpPr>
          <p:spPr>
            <a:xfrm>
              <a:off x="0" y="1"/>
              <a:ext cx="2362200" cy="1316354"/>
            </a:xfrm>
            <a:prstGeom prst="rect">
              <a:avLst/>
            </a:prstGeom>
            <a:noFill/>
            <a:ln w="12700"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22" name="Group 21">
            <a:extLst>
              <a:ext uri="{FF2B5EF4-FFF2-40B4-BE49-F238E27FC236}">
                <a16:creationId xmlns:a16="http://schemas.microsoft.com/office/drawing/2014/main" id="{51F88D5C-B1DC-4B00-A34D-461A1DF42B58}"/>
              </a:ext>
            </a:extLst>
          </p:cNvPr>
          <p:cNvGrpSpPr/>
          <p:nvPr/>
        </p:nvGrpSpPr>
        <p:grpSpPr>
          <a:xfrm>
            <a:off x="3301494" y="769084"/>
            <a:ext cx="3931920" cy="2396711"/>
            <a:chOff x="0" y="0"/>
            <a:chExt cx="5095875" cy="3332848"/>
          </a:xfrm>
        </p:grpSpPr>
        <p:grpSp>
          <p:nvGrpSpPr>
            <p:cNvPr id="24" name="Group 23">
              <a:extLst>
                <a:ext uri="{FF2B5EF4-FFF2-40B4-BE49-F238E27FC236}">
                  <a16:creationId xmlns:a16="http://schemas.microsoft.com/office/drawing/2014/main" id="{93721BD8-92F2-4F7F-A7C6-B03701A8FC30}"/>
                </a:ext>
              </a:extLst>
            </p:cNvPr>
            <p:cNvGrpSpPr/>
            <p:nvPr/>
          </p:nvGrpSpPr>
          <p:grpSpPr>
            <a:xfrm>
              <a:off x="0" y="85725"/>
              <a:ext cx="5048250" cy="3190875"/>
              <a:chOff x="0" y="0"/>
              <a:chExt cx="5048250" cy="3190875"/>
            </a:xfrm>
          </p:grpSpPr>
          <p:grpSp>
            <p:nvGrpSpPr>
              <p:cNvPr id="26" name="Group 25">
                <a:extLst>
                  <a:ext uri="{FF2B5EF4-FFF2-40B4-BE49-F238E27FC236}">
                    <a16:creationId xmlns:a16="http://schemas.microsoft.com/office/drawing/2014/main" id="{B1161431-F9F5-4C18-BAE1-F474A64BAACA}"/>
                  </a:ext>
                </a:extLst>
              </p:cNvPr>
              <p:cNvGrpSpPr/>
              <p:nvPr/>
            </p:nvGrpSpPr>
            <p:grpSpPr>
              <a:xfrm>
                <a:off x="0" y="0"/>
                <a:ext cx="5048250" cy="3190875"/>
                <a:chOff x="0" y="0"/>
                <a:chExt cx="5048250" cy="3190875"/>
              </a:xfrm>
            </p:grpSpPr>
            <p:pic>
              <p:nvPicPr>
                <p:cNvPr id="33" name="Picture 32">
                  <a:extLst>
                    <a:ext uri="{FF2B5EF4-FFF2-40B4-BE49-F238E27FC236}">
                      <a16:creationId xmlns:a16="http://schemas.microsoft.com/office/drawing/2014/main" id="{9B850176-1796-4750-9B18-FC9875647876}"/>
                    </a:ext>
                  </a:extLst>
                </p:cNvPr>
                <p:cNvPicPr>
                  <a:picLocks noChangeAspect="1"/>
                </p:cNvPicPr>
                <p:nvPr/>
              </p:nvPicPr>
              <p:blipFill rotWithShape="1">
                <a:blip r:embed="rId7">
                  <a:extLst>
                    <a:ext uri="{28A0092B-C50C-407E-A947-70E740481C1C}">
                      <a14:useLocalDpi xmlns:a14="http://schemas.microsoft.com/office/drawing/2010/main" val="0"/>
                    </a:ext>
                  </a:extLst>
                </a:blip>
                <a:srcRect l="7810" t="4132" r="7267" b="3815"/>
                <a:stretch/>
              </p:blipFill>
              <p:spPr bwMode="auto">
                <a:xfrm>
                  <a:off x="180975" y="0"/>
                  <a:ext cx="4867275" cy="2971800"/>
                </a:xfrm>
                <a:prstGeom prst="rect">
                  <a:avLst/>
                </a:prstGeom>
                <a:noFill/>
                <a:ln>
                  <a:noFill/>
                </a:ln>
                <a:extLst>
                  <a:ext uri="{53640926-AAD7-44D8-BBD7-CCE9431645EC}">
                    <a14:shadowObscured xmlns:a14="http://schemas.microsoft.com/office/drawing/2010/main"/>
                  </a:ext>
                </a:extLst>
              </p:spPr>
            </p:pic>
            <p:cxnSp>
              <p:nvCxnSpPr>
                <p:cNvPr id="34" name="Straight Connector 33">
                  <a:extLst>
                    <a:ext uri="{FF2B5EF4-FFF2-40B4-BE49-F238E27FC236}">
                      <a16:creationId xmlns:a16="http://schemas.microsoft.com/office/drawing/2014/main" id="{06FD7D1B-D5F3-410F-A996-B65330D2C841}"/>
                    </a:ext>
                  </a:extLst>
                </p:cNvPr>
                <p:cNvCxnSpPr/>
                <p:nvPr/>
              </p:nvCxnSpPr>
              <p:spPr>
                <a:xfrm>
                  <a:off x="2695575" y="47625"/>
                  <a:ext cx="0" cy="28384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5" name="Text Box 2">
                  <a:extLst>
                    <a:ext uri="{FF2B5EF4-FFF2-40B4-BE49-F238E27FC236}">
                      <a16:creationId xmlns:a16="http://schemas.microsoft.com/office/drawing/2014/main" id="{EA210797-C160-452C-A3C4-35F5924D8CC4}"/>
                    </a:ext>
                  </a:extLst>
                </p:cNvPr>
                <p:cNvSpPr txBox="1">
                  <a:spLocks noChangeArrowheads="1"/>
                </p:cNvSpPr>
                <p:nvPr/>
              </p:nvSpPr>
              <p:spPr bwMode="auto">
                <a:xfrm>
                  <a:off x="190500" y="2428873"/>
                  <a:ext cx="757569" cy="35700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effectLst/>
                      <a:latin typeface="Times New Roman" panose="02020603050405020304" pitchFamily="18" charset="0"/>
                      <a:ea typeface="Arial" panose="020B0604020202020204" pitchFamily="34" charset="0"/>
                      <a:cs typeface="Times New Roman" panose="02020603050405020304" pitchFamily="18" charset="0"/>
                    </a:rPr>
                    <a:t>Source</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6" name="Text Box 2">
                  <a:extLst>
                    <a:ext uri="{FF2B5EF4-FFF2-40B4-BE49-F238E27FC236}">
                      <a16:creationId xmlns:a16="http://schemas.microsoft.com/office/drawing/2014/main" id="{FCAB1215-62A2-410B-977D-2394D988C46F}"/>
                    </a:ext>
                  </a:extLst>
                </p:cNvPr>
                <p:cNvSpPr txBox="1">
                  <a:spLocks noChangeArrowheads="1"/>
                </p:cNvSpPr>
                <p:nvPr/>
              </p:nvSpPr>
              <p:spPr bwMode="auto">
                <a:xfrm>
                  <a:off x="2266950" y="2466976"/>
                  <a:ext cx="893283" cy="40957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1000">
                      <a:effectLst/>
                      <a:latin typeface="Times New Roman" panose="02020603050405020304" pitchFamily="18" charset="0"/>
                      <a:ea typeface="Arial" panose="020B0604020202020204" pitchFamily="34" charset="0"/>
                      <a:cs typeface="Times New Roman" panose="02020603050405020304" pitchFamily="18" charset="0"/>
                    </a:rPr>
                    <a:t>Interface</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7" name="Text Box 2">
                  <a:extLst>
                    <a:ext uri="{FF2B5EF4-FFF2-40B4-BE49-F238E27FC236}">
                      <a16:creationId xmlns:a16="http://schemas.microsoft.com/office/drawing/2014/main" id="{10C8273D-8594-46AC-BA16-227F5E411B68}"/>
                    </a:ext>
                  </a:extLst>
                </p:cNvPr>
                <p:cNvSpPr txBox="1">
                  <a:spLocks noChangeArrowheads="1"/>
                </p:cNvSpPr>
                <p:nvPr/>
              </p:nvSpPr>
              <p:spPr bwMode="auto">
                <a:xfrm>
                  <a:off x="2686050" y="2876550"/>
                  <a:ext cx="314325" cy="3143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effectLst/>
                      <a:latin typeface="Times New Roman" panose="02020603050405020304" pitchFamily="18" charset="0"/>
                      <a:ea typeface="Arial" panose="020B0604020202020204" pitchFamily="34" charset="0"/>
                      <a:cs typeface="Times New Roman" panose="02020603050405020304" pitchFamily="18" charset="0"/>
                    </a:rPr>
                    <a:t>Z</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38" name="Straight Arrow Connector 37">
                  <a:extLst>
                    <a:ext uri="{FF2B5EF4-FFF2-40B4-BE49-F238E27FC236}">
                      <a16:creationId xmlns:a16="http://schemas.microsoft.com/office/drawing/2014/main" id="{EA6F7264-E953-4695-B823-0C2D1561E563}"/>
                    </a:ext>
                  </a:extLst>
                </p:cNvPr>
                <p:cNvCxnSpPr/>
                <p:nvPr/>
              </p:nvCxnSpPr>
              <p:spPr>
                <a:xfrm>
                  <a:off x="2981325" y="3009900"/>
                  <a:ext cx="5143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 Box 2">
                  <a:extLst>
                    <a:ext uri="{FF2B5EF4-FFF2-40B4-BE49-F238E27FC236}">
                      <a16:creationId xmlns:a16="http://schemas.microsoft.com/office/drawing/2014/main" id="{C7D56CF3-04AA-4A19-B188-140DFAFD7CC7}"/>
                    </a:ext>
                  </a:extLst>
                </p:cNvPr>
                <p:cNvSpPr txBox="1">
                  <a:spLocks noChangeArrowheads="1"/>
                </p:cNvSpPr>
                <p:nvPr/>
              </p:nvSpPr>
              <p:spPr bwMode="auto">
                <a:xfrm>
                  <a:off x="0" y="1285876"/>
                  <a:ext cx="429594" cy="3143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1000">
                      <a:effectLst/>
                      <a:latin typeface="Times New Roman" panose="02020603050405020304" pitchFamily="18" charset="0"/>
                      <a:ea typeface="Arial" panose="020B0604020202020204" pitchFamily="34" charset="0"/>
                      <a:cs typeface="Times New Roman" panose="02020603050405020304" pitchFamily="18" charset="0"/>
                    </a:rPr>
                    <a:t>V</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56CBA3A5-8FBB-4846-BD38-12A245D7ECBD}"/>
                    </a:ext>
                  </a:extLst>
                </p:cNvPr>
                <p:cNvCxnSpPr/>
                <p:nvPr/>
              </p:nvCxnSpPr>
              <p:spPr>
                <a:xfrm flipV="1">
                  <a:off x="161925" y="781050"/>
                  <a:ext cx="0" cy="514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663BF6E-7E57-49CD-850E-EBD84FFDB07C}"/>
                    </a:ext>
                  </a:extLst>
                </p:cNvPr>
                <p:cNvCxnSpPr/>
                <p:nvPr/>
              </p:nvCxnSpPr>
              <p:spPr>
                <a:xfrm>
                  <a:off x="2486025" y="2295525"/>
                  <a:ext cx="4953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2" name="Arc 41">
                  <a:extLst>
                    <a:ext uri="{FF2B5EF4-FFF2-40B4-BE49-F238E27FC236}">
                      <a16:creationId xmlns:a16="http://schemas.microsoft.com/office/drawing/2014/main" id="{2B66167E-2A0C-46C4-A5DA-77CBC7556C00}"/>
                    </a:ext>
                  </a:extLst>
                </p:cNvPr>
                <p:cNvSpPr/>
                <p:nvPr/>
              </p:nvSpPr>
              <p:spPr>
                <a:xfrm>
                  <a:off x="2238375" y="2295525"/>
                  <a:ext cx="457200" cy="152400"/>
                </a:xfrm>
                <a:prstGeom prst="arc">
                  <a:avLst>
                    <a:gd name="adj1" fmla="val 16200000"/>
                    <a:gd name="adj2" fmla="val 6125685"/>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mc:AlternateContent xmlns:mc="http://schemas.openxmlformats.org/markup-compatibility/2006" xmlns:a14="http://schemas.microsoft.com/office/drawing/2010/main">
            <mc:Choice Requires="a14">
              <p:sp>
                <p:nvSpPr>
                  <p:cNvPr id="27" name="Text Box 2">
                    <a:extLst>
                      <a:ext uri="{FF2B5EF4-FFF2-40B4-BE49-F238E27FC236}">
                        <a16:creationId xmlns:a16="http://schemas.microsoft.com/office/drawing/2014/main" id="{CBE871B1-A983-4FCC-8C7F-C3F470C2EBC7}"/>
                      </a:ext>
                    </a:extLst>
                  </p:cNvPr>
                  <p:cNvSpPr txBox="1">
                    <a:spLocks noChangeArrowheads="1"/>
                  </p:cNvSpPr>
                  <p:nvPr/>
                </p:nvSpPr>
                <p:spPr bwMode="auto">
                  <a:xfrm>
                    <a:off x="895350" y="2351428"/>
                    <a:ext cx="1686559" cy="34605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m:rPr>
                              <m:sty m:val="p"/>
                            </m:rPr>
                            <a:rPr lang="en-US" sz="800">
                              <a:effectLst/>
                              <a:latin typeface="Cambria Math" panose="02040503050406030204" pitchFamily="18" charset="0"/>
                              <a:ea typeface="Arial" panose="020B0604020202020204" pitchFamily="34" charset="0"/>
                              <a:cs typeface="Times New Roman" panose="02020603050405020304" pitchFamily="18" charset="0"/>
                            </a:rPr>
                            <m:t>Γ</m:t>
                          </m:r>
                          <m:r>
                            <a:rPr lang="en-US" sz="800">
                              <a:effectLst/>
                              <a:latin typeface="Cambria Math" panose="02040503050406030204" pitchFamily="18" charset="0"/>
                              <a:ea typeface="Arial" panose="020B0604020202020204" pitchFamily="34" charset="0"/>
                              <a:cs typeface="Times New Roman" panose="02020603050405020304" pitchFamily="18" charset="0"/>
                            </a:rPr>
                            <m:t>=0.2001</m:t>
                          </m:r>
                          <m:r>
                            <a:rPr lang="en-US" sz="8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800">
                              <a:effectLst/>
                              <a:latin typeface="Cambria Math" panose="02040503050406030204" pitchFamily="18" charset="0"/>
                              <a:ea typeface="Arial" panose="020B0604020202020204" pitchFamily="34" charset="0"/>
                              <a:cs typeface="Times New Roman" panose="02020603050405020304" pitchFamily="18" charset="0"/>
                            </a:rPr>
                            <m:t>j</m:t>
                          </m:r>
                          <m:r>
                            <a:rPr lang="en-US" sz="800">
                              <a:effectLst/>
                              <a:latin typeface="Cambria Math" panose="02040503050406030204" pitchFamily="18" charset="0"/>
                              <a:ea typeface="Arial" panose="020B0604020202020204" pitchFamily="34" charset="0"/>
                              <a:cs typeface="Times New Roman" panose="02020603050405020304" pitchFamily="18" charset="0"/>
                            </a:rPr>
                            <m:t>0.0022</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7" name="Text Box 2">
                    <a:extLst>
                      <a:ext uri="{FF2B5EF4-FFF2-40B4-BE49-F238E27FC236}">
                        <a16:creationId xmlns:a16="http://schemas.microsoft.com/office/drawing/2014/main" id="{CBE871B1-A983-4FCC-8C7F-C3F470C2EBC7}"/>
                      </a:ext>
                    </a:extLst>
                  </p:cNvPr>
                  <p:cNvSpPr txBox="1">
                    <a:spLocks noRot="1" noChangeAspect="1" noMove="1" noResize="1" noEditPoints="1" noAdjustHandles="1" noChangeArrowheads="1" noChangeShapeType="1" noTextEdit="1"/>
                  </p:cNvSpPr>
                  <p:nvPr/>
                </p:nvSpPr>
                <p:spPr bwMode="auto">
                  <a:xfrm>
                    <a:off x="895350" y="2351428"/>
                    <a:ext cx="1686559" cy="346050"/>
                  </a:xfrm>
                  <a:prstGeom prst="rect">
                    <a:avLst/>
                  </a:prstGeom>
                  <a:blipFill>
                    <a:blip r:embed="rId8"/>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8" name="Text Box 2">
                    <a:extLst>
                      <a:ext uri="{FF2B5EF4-FFF2-40B4-BE49-F238E27FC236}">
                        <a16:creationId xmlns:a16="http://schemas.microsoft.com/office/drawing/2014/main" id="{15C8DC4B-F55E-46CE-B78C-A7AF1720652A}"/>
                      </a:ext>
                    </a:extLst>
                  </p:cNvPr>
                  <p:cNvSpPr txBox="1">
                    <a:spLocks noChangeArrowheads="1"/>
                  </p:cNvSpPr>
                  <p:nvPr/>
                </p:nvSpPr>
                <p:spPr bwMode="auto">
                  <a:xfrm>
                    <a:off x="2867025" y="2152650"/>
                    <a:ext cx="1686559" cy="34480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m:rPr>
                              <m:sty m:val="p"/>
                            </m:rPr>
                            <a:rPr lang="en-US" sz="900">
                              <a:effectLst/>
                              <a:latin typeface="Cambria Math" panose="02040503050406030204" pitchFamily="18" charset="0"/>
                              <a:ea typeface="Arial" panose="020B0604020202020204" pitchFamily="34" charset="0"/>
                              <a:cs typeface="Times New Roman" panose="02020603050405020304" pitchFamily="18" charset="0"/>
                            </a:rPr>
                            <m:t>T</m:t>
                          </m:r>
                          <m:r>
                            <a:rPr lang="en-US" sz="900">
                              <a:effectLst/>
                              <a:latin typeface="Cambria Math" panose="02040503050406030204" pitchFamily="18" charset="0"/>
                              <a:ea typeface="Arial" panose="020B0604020202020204" pitchFamily="34" charset="0"/>
                              <a:cs typeface="Times New Roman" panose="02020603050405020304" pitchFamily="18" charset="0"/>
                            </a:rPr>
                            <m:t>=1.2001</m:t>
                          </m:r>
                          <m:r>
                            <a:rPr lang="en-US" sz="9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900">
                              <a:effectLst/>
                              <a:latin typeface="Cambria Math" panose="02040503050406030204" pitchFamily="18" charset="0"/>
                              <a:ea typeface="Arial" panose="020B0604020202020204" pitchFamily="34" charset="0"/>
                              <a:cs typeface="Times New Roman" panose="02020603050405020304" pitchFamily="18" charset="0"/>
                            </a:rPr>
                            <m:t>j</m:t>
                          </m:r>
                          <m:r>
                            <a:rPr lang="en-US" sz="900">
                              <a:effectLst/>
                              <a:latin typeface="Cambria Math" panose="02040503050406030204" pitchFamily="18" charset="0"/>
                              <a:ea typeface="Arial" panose="020B0604020202020204" pitchFamily="34" charset="0"/>
                              <a:cs typeface="Times New Roman" panose="02020603050405020304" pitchFamily="18" charset="0"/>
                            </a:rPr>
                            <m:t>0.0022</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8" name="Text Box 2">
                    <a:extLst>
                      <a:ext uri="{FF2B5EF4-FFF2-40B4-BE49-F238E27FC236}">
                        <a16:creationId xmlns:a16="http://schemas.microsoft.com/office/drawing/2014/main" id="{15C8DC4B-F55E-46CE-B78C-A7AF1720652A}"/>
                      </a:ext>
                    </a:extLst>
                  </p:cNvPr>
                  <p:cNvSpPr txBox="1">
                    <a:spLocks noRot="1" noChangeAspect="1" noMove="1" noResize="1" noEditPoints="1" noAdjustHandles="1" noChangeArrowheads="1" noChangeShapeType="1" noTextEdit="1"/>
                  </p:cNvSpPr>
                  <p:nvPr/>
                </p:nvSpPr>
                <p:spPr bwMode="auto">
                  <a:xfrm>
                    <a:off x="2867025" y="2152650"/>
                    <a:ext cx="1686559" cy="344804"/>
                  </a:xfrm>
                  <a:prstGeom prst="rect">
                    <a:avLst/>
                  </a:prstGeom>
                  <a:blipFill>
                    <a:blip r:embed="rId9"/>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9" name="Text Box 2">
                    <a:extLst>
                      <a:ext uri="{FF2B5EF4-FFF2-40B4-BE49-F238E27FC236}">
                        <a16:creationId xmlns:a16="http://schemas.microsoft.com/office/drawing/2014/main" id="{E3379678-47A0-496F-8904-7FD06A4531B2}"/>
                      </a:ext>
                    </a:extLst>
                  </p:cNvPr>
                  <p:cNvSpPr txBox="1">
                    <a:spLocks noChangeArrowheads="1"/>
                  </p:cNvSpPr>
                  <p:nvPr/>
                </p:nvSpPr>
                <p:spPr bwMode="auto">
                  <a:xfrm>
                    <a:off x="1115132" y="118469"/>
                    <a:ext cx="1505584" cy="34480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9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900">
                                  <a:effectLst/>
                                  <a:latin typeface="Cambria Math" panose="02040503050406030204" pitchFamily="18" charset="0"/>
                                  <a:ea typeface="Arial" panose="020B0604020202020204" pitchFamily="34" charset="0"/>
                                  <a:cs typeface="Times New Roman" panose="02020603050405020304" pitchFamily="18" charset="0"/>
                                </a:rPr>
                                <m:t>Z</m:t>
                              </m:r>
                            </m:e>
                            <m:sub>
                              <m:r>
                                <a:rPr lang="en-US" sz="9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900">
                              <a:effectLst/>
                              <a:latin typeface="Cambria Math" panose="02040503050406030204" pitchFamily="18" charset="0"/>
                              <a:ea typeface="Arial" panose="020B0604020202020204" pitchFamily="34" charset="0"/>
                              <a:cs typeface="Times New Roman" panose="02020603050405020304" pitchFamily="18" charset="0"/>
                            </a:rPr>
                            <m:t>=36.53</m:t>
                          </m:r>
                          <m:r>
                            <a:rPr lang="en-US" sz="9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900">
                              <a:effectLst/>
                              <a:latin typeface="Cambria Math" panose="02040503050406030204" pitchFamily="18" charset="0"/>
                              <a:ea typeface="Arial" panose="020B0604020202020204" pitchFamily="34" charset="0"/>
                              <a:cs typeface="Times New Roman" panose="02020603050405020304" pitchFamily="18" charset="0"/>
                            </a:rPr>
                            <m:t>j</m:t>
                          </m:r>
                          <m:r>
                            <a:rPr lang="en-US" sz="900">
                              <a:effectLst/>
                              <a:latin typeface="Cambria Math" panose="02040503050406030204" pitchFamily="18" charset="0"/>
                              <a:ea typeface="Arial" panose="020B0604020202020204" pitchFamily="34" charset="0"/>
                              <a:cs typeface="Times New Roman" panose="02020603050405020304" pitchFamily="18" charset="0"/>
                            </a:rPr>
                            <m:t>0.77</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9" name="Text Box 2">
                    <a:extLst>
                      <a:ext uri="{FF2B5EF4-FFF2-40B4-BE49-F238E27FC236}">
                        <a16:creationId xmlns:a16="http://schemas.microsoft.com/office/drawing/2014/main" id="{E3379678-47A0-496F-8904-7FD06A4531B2}"/>
                      </a:ext>
                    </a:extLst>
                  </p:cNvPr>
                  <p:cNvSpPr txBox="1">
                    <a:spLocks noRot="1" noChangeAspect="1" noMove="1" noResize="1" noEditPoints="1" noAdjustHandles="1" noChangeArrowheads="1" noChangeShapeType="1" noTextEdit="1"/>
                  </p:cNvSpPr>
                  <p:nvPr/>
                </p:nvSpPr>
                <p:spPr bwMode="auto">
                  <a:xfrm>
                    <a:off x="1115132" y="118469"/>
                    <a:ext cx="1505584" cy="344804"/>
                  </a:xfrm>
                  <a:prstGeom prst="rect">
                    <a:avLst/>
                  </a:prstGeom>
                  <a:blipFill>
                    <a:blip r:embed="rId10"/>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0" name="Text Box 2">
                    <a:extLst>
                      <a:ext uri="{FF2B5EF4-FFF2-40B4-BE49-F238E27FC236}">
                        <a16:creationId xmlns:a16="http://schemas.microsoft.com/office/drawing/2014/main" id="{BD07AC7C-141A-4F4E-AB88-2D3D19143616}"/>
                      </a:ext>
                    </a:extLst>
                  </p:cNvPr>
                  <p:cNvSpPr txBox="1">
                    <a:spLocks noChangeArrowheads="1"/>
                  </p:cNvSpPr>
                  <p:nvPr/>
                </p:nvSpPr>
                <p:spPr bwMode="auto">
                  <a:xfrm>
                    <a:off x="2686050" y="118469"/>
                    <a:ext cx="1505584" cy="34480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9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900">
                                  <a:effectLst/>
                                  <a:latin typeface="Cambria Math" panose="02040503050406030204" pitchFamily="18" charset="0"/>
                                  <a:ea typeface="Arial" panose="020B0604020202020204" pitchFamily="34" charset="0"/>
                                  <a:cs typeface="Times New Roman" panose="02020603050405020304" pitchFamily="18" charset="0"/>
                                </a:rPr>
                                <m:t>Z</m:t>
                              </m:r>
                            </m:e>
                            <m:sub>
                              <m:r>
                                <a:rPr lang="en-US" sz="9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900">
                              <a:effectLst/>
                              <a:latin typeface="Cambria Math" panose="02040503050406030204" pitchFamily="18" charset="0"/>
                              <a:ea typeface="Arial" panose="020B0604020202020204" pitchFamily="34" charset="0"/>
                              <a:cs typeface="Times New Roman" panose="02020603050405020304" pitchFamily="18" charset="0"/>
                            </a:rPr>
                            <m:t>=54.80</m:t>
                          </m:r>
                          <m:r>
                            <a:rPr lang="en-US" sz="9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900">
                              <a:effectLst/>
                              <a:latin typeface="Cambria Math" panose="02040503050406030204" pitchFamily="18" charset="0"/>
                              <a:ea typeface="Arial" panose="020B0604020202020204" pitchFamily="34" charset="0"/>
                              <a:cs typeface="Times New Roman" panose="02020603050405020304" pitchFamily="18" charset="0"/>
                            </a:rPr>
                            <m:t>j</m:t>
                          </m:r>
                          <m:r>
                            <a:rPr lang="en-US" sz="900">
                              <a:effectLst/>
                              <a:latin typeface="Cambria Math" panose="02040503050406030204" pitchFamily="18" charset="0"/>
                              <a:ea typeface="Arial" panose="020B0604020202020204" pitchFamily="34" charset="0"/>
                              <a:cs typeface="Times New Roman" panose="02020603050405020304" pitchFamily="18" charset="0"/>
                            </a:rPr>
                            <m:t>1.42</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0" name="Text Box 2">
                    <a:extLst>
                      <a:ext uri="{FF2B5EF4-FFF2-40B4-BE49-F238E27FC236}">
                        <a16:creationId xmlns:a16="http://schemas.microsoft.com/office/drawing/2014/main" id="{BD07AC7C-141A-4F4E-AB88-2D3D19143616}"/>
                      </a:ext>
                    </a:extLst>
                  </p:cNvPr>
                  <p:cNvSpPr txBox="1">
                    <a:spLocks noRot="1" noChangeAspect="1" noMove="1" noResize="1" noEditPoints="1" noAdjustHandles="1" noChangeArrowheads="1" noChangeShapeType="1" noTextEdit="1"/>
                  </p:cNvSpPr>
                  <p:nvPr/>
                </p:nvSpPr>
                <p:spPr bwMode="auto">
                  <a:xfrm>
                    <a:off x="2686050" y="118469"/>
                    <a:ext cx="1505584" cy="344804"/>
                  </a:xfrm>
                  <a:prstGeom prst="rect">
                    <a:avLst/>
                  </a:prstGeom>
                  <a:blipFill>
                    <a:blip r:embed="rId11"/>
                    <a:stretch>
                      <a:fillRect/>
                    </a:stretch>
                  </a:blipFill>
                  <a:ln w="9525">
                    <a:noFill/>
                    <a:miter lim="800000"/>
                    <a:headEnd/>
                    <a:tailEnd/>
                  </a:ln>
                </p:spPr>
                <p:txBody>
                  <a:bodyPr/>
                  <a:lstStyle/>
                  <a:p>
                    <a:r>
                      <a:rPr lang="en-IN">
                        <a:noFill/>
                      </a:rPr>
                      <a:t> </a:t>
                    </a:r>
                  </a:p>
                </p:txBody>
              </p:sp>
            </mc:Fallback>
          </mc:AlternateContent>
          <p:sp>
            <p:nvSpPr>
              <p:cNvPr id="31" name="Text Box 2">
                <a:extLst>
                  <a:ext uri="{FF2B5EF4-FFF2-40B4-BE49-F238E27FC236}">
                    <a16:creationId xmlns:a16="http://schemas.microsoft.com/office/drawing/2014/main" id="{5A33EB98-6BCF-48B1-B074-B24CEC37306C}"/>
                  </a:ext>
                </a:extLst>
              </p:cNvPr>
              <p:cNvSpPr txBox="1">
                <a:spLocks noChangeArrowheads="1"/>
              </p:cNvSpPr>
              <p:nvPr/>
            </p:nvSpPr>
            <p:spPr bwMode="auto">
              <a:xfrm>
                <a:off x="985104" y="310038"/>
                <a:ext cx="1895475" cy="36730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effectLst/>
                    <a:latin typeface="Times New Roman" panose="02020603050405020304" pitchFamily="18" charset="0"/>
                    <a:ea typeface="Arial" panose="020B0604020202020204" pitchFamily="34" charset="0"/>
                    <a:cs typeface="Times New Roman" panose="02020603050405020304" pitchFamily="18" charset="0"/>
                  </a:rPr>
                  <a:t>Standing wave pattern</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Text Box 2">
                <a:extLst>
                  <a:ext uri="{FF2B5EF4-FFF2-40B4-BE49-F238E27FC236}">
                    <a16:creationId xmlns:a16="http://schemas.microsoft.com/office/drawing/2014/main" id="{6644E836-EED4-4A01-8A05-30DC1FA66167}"/>
                  </a:ext>
                </a:extLst>
              </p:cNvPr>
              <p:cNvSpPr txBox="1">
                <a:spLocks noChangeArrowheads="1"/>
              </p:cNvSpPr>
              <p:nvPr/>
            </p:nvSpPr>
            <p:spPr bwMode="auto">
              <a:xfrm>
                <a:off x="2733675" y="394809"/>
                <a:ext cx="1266825" cy="367308"/>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effectLst/>
                    <a:latin typeface="Times New Roman" panose="02020603050405020304" pitchFamily="18" charset="0"/>
                    <a:ea typeface="Arial" panose="020B0604020202020204" pitchFamily="34" charset="0"/>
                    <a:cs typeface="Times New Roman" panose="02020603050405020304" pitchFamily="18" charset="0"/>
                  </a:rPr>
                  <a:t>Travelling wave</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grpSp>
        <p:sp>
          <p:nvSpPr>
            <p:cNvPr id="25" name="Rectangle 24">
              <a:extLst>
                <a:ext uri="{FF2B5EF4-FFF2-40B4-BE49-F238E27FC236}">
                  <a16:creationId xmlns:a16="http://schemas.microsoft.com/office/drawing/2014/main" id="{B3B43C15-0480-4433-B05B-421533206082}"/>
                </a:ext>
              </a:extLst>
            </p:cNvPr>
            <p:cNvSpPr/>
            <p:nvPr/>
          </p:nvSpPr>
          <p:spPr>
            <a:xfrm>
              <a:off x="9525" y="0"/>
              <a:ext cx="5086350" cy="3332848"/>
            </a:xfrm>
            <a:prstGeom prst="rect">
              <a:avLst/>
            </a:prstGeom>
            <a:noFill/>
            <a:ln w="12700"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A7D6B5FE-FC46-47FB-AD5B-B1807AF21A0F}"/>
                  </a:ext>
                </a:extLst>
              </p:cNvPr>
              <p:cNvSpPr/>
              <p:nvPr/>
            </p:nvSpPr>
            <p:spPr>
              <a:xfrm>
                <a:off x="680606" y="3488663"/>
                <a:ext cx="3479927" cy="3782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sSup>
                        <m:sSupPr>
                          <m:ctrlPr>
                            <a:rPr lang="en-IN" i="1">
                              <a:latin typeface="Cambria Math" panose="02040503050406030204" pitchFamily="18" charset="0"/>
                            </a:rPr>
                          </m:ctrlPr>
                        </m:sSupPr>
                        <m:e>
                          <m:r>
                            <a:rPr lang="en-IN" i="1">
                              <a:latin typeface="Cambria Math" panose="02040503050406030204" pitchFamily="18" charset="0"/>
                            </a:rPr>
                            <m:t>𝑒</m:t>
                          </m:r>
                        </m:e>
                        <m:sup>
                          <m:r>
                            <m:rPr>
                              <m:sty m:val="p"/>
                            </m:rPr>
                            <a:rPr lang="en-IN" i="0">
                              <a:latin typeface="Cambria Math" panose="02040503050406030204" pitchFamily="18" charset="0"/>
                            </a:rPr>
                            <m:t>j</m:t>
                          </m:r>
                          <m:sSub>
                            <m:sSubPr>
                              <m:ctrlPr>
                                <a:rPr lang="en-IN" i="1">
                                  <a:latin typeface="Cambria Math" panose="02040503050406030204" pitchFamily="18" charset="0"/>
                                </a:rPr>
                              </m:ctrlPr>
                            </m:sSubPr>
                            <m:e>
                              <m:r>
                                <a:rPr lang="en-IN" i="1">
                                  <a:latin typeface="Cambria Math" panose="02040503050406030204" pitchFamily="18" charset="0"/>
                                </a:rPr>
                                <m:t>𝛾</m:t>
                              </m:r>
                            </m:e>
                            <m:sub>
                              <m:r>
                                <a:rPr lang="en-IN" i="0">
                                  <a:latin typeface="Cambria Math" panose="02040503050406030204" pitchFamily="18" charset="0"/>
                                </a:rPr>
                                <m:t>1</m:t>
                              </m:r>
                            </m:sub>
                          </m:sSub>
                          <m:r>
                            <a:rPr lang="en-IN" i="1">
                              <a:latin typeface="Cambria Math" panose="02040503050406030204" pitchFamily="18" charset="0"/>
                            </a:rPr>
                            <m:t>𝑧</m:t>
                          </m:r>
                        </m:sup>
                      </m:sSup>
                      <m:r>
                        <a:rPr lang="en-IN" i="0">
                          <a:latin typeface="Cambria Math" panose="02040503050406030204" pitchFamily="18" charset="0"/>
                        </a:rPr>
                        <m:t>+</m:t>
                      </m:r>
                      <m:r>
                        <m:rPr>
                          <m:sty m:val="p"/>
                        </m:rPr>
                        <a:rPr lang="en-IN" i="0">
                          <a:latin typeface="Cambria Math" panose="02040503050406030204" pitchFamily="18" charset="0"/>
                        </a:rPr>
                        <m:t>Γ</m:t>
                      </m:r>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𝛾</m:t>
                              </m:r>
                            </m:e>
                            <m:sub>
                              <m:r>
                                <a:rPr lang="en-IN" i="0">
                                  <a:latin typeface="Cambria Math" panose="02040503050406030204" pitchFamily="18" charset="0"/>
                                </a:rPr>
                                <m:t>1</m:t>
                              </m:r>
                            </m:sub>
                          </m:sSub>
                          <m:r>
                            <a:rPr lang="en-IN" i="1">
                              <a:latin typeface="Cambria Math" panose="02040503050406030204" pitchFamily="18" charset="0"/>
                            </a:rPr>
                            <m:t>𝑧</m:t>
                          </m:r>
                        </m:sup>
                      </m:sSup>
                      <m:r>
                        <a:rPr lang="en-IN" i="0">
                          <a:latin typeface="Cambria Math" panose="02040503050406030204" pitchFamily="18" charset="0"/>
                        </a:rPr>
                        <m:t>=</m:t>
                      </m:r>
                      <m:r>
                        <a:rPr lang="en-IN" i="1">
                          <a:latin typeface="Cambria Math" panose="02040503050406030204" pitchFamily="18" charset="0"/>
                        </a:rPr>
                        <m:t>𝑇</m:t>
                      </m:r>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sSup>
                        <m:sSupPr>
                          <m:ctrlPr>
                            <a:rPr lang="en-IN" i="1">
                              <a:latin typeface="Cambria Math" panose="02040503050406030204" pitchFamily="18" charset="0"/>
                            </a:rPr>
                          </m:ctrlPr>
                        </m:sSupPr>
                        <m:e>
                          <m:r>
                            <a:rPr lang="en-IN" i="1">
                              <a:latin typeface="Cambria Math" panose="02040503050406030204" pitchFamily="18" charset="0"/>
                            </a:rPr>
                            <m:t>𝑒</m:t>
                          </m:r>
                        </m:e>
                        <m:sup>
                          <m:sSub>
                            <m:sSubPr>
                              <m:ctrlPr>
                                <a:rPr lang="en-IN" i="1">
                                  <a:latin typeface="Cambria Math" panose="02040503050406030204" pitchFamily="18" charset="0"/>
                                </a:rPr>
                              </m:ctrlPr>
                            </m:sSubPr>
                            <m:e>
                              <m:r>
                                <m:rPr>
                                  <m:sty m:val="p"/>
                                </m:rPr>
                                <a:rPr lang="en-IN" i="0">
                                  <a:latin typeface="Cambria Math" panose="02040503050406030204" pitchFamily="18" charset="0"/>
                                </a:rPr>
                                <m:t>j</m:t>
                              </m:r>
                              <m:r>
                                <a:rPr lang="en-IN" i="1">
                                  <a:latin typeface="Cambria Math" panose="02040503050406030204" pitchFamily="18" charset="0"/>
                                </a:rPr>
                                <m:t>𝛾</m:t>
                              </m:r>
                            </m:e>
                            <m:sub>
                              <m:r>
                                <a:rPr lang="en-IN" i="0">
                                  <a:latin typeface="Cambria Math" panose="02040503050406030204" pitchFamily="18" charset="0"/>
                                </a:rPr>
                                <m:t>2</m:t>
                              </m:r>
                            </m:sub>
                          </m:sSub>
                          <m:r>
                            <a:rPr lang="en-IN" i="1">
                              <a:latin typeface="Cambria Math" panose="02040503050406030204" pitchFamily="18" charset="0"/>
                            </a:rPr>
                            <m:t>𝑧</m:t>
                          </m:r>
                        </m:sup>
                      </m:sSup>
                    </m:oMath>
                  </m:oMathPara>
                </a14:m>
                <a:endParaRPr lang="en-IN" dirty="0"/>
              </a:p>
            </p:txBody>
          </p:sp>
        </mc:Choice>
        <mc:Fallback xmlns="">
          <p:sp>
            <p:nvSpPr>
              <p:cNvPr id="43" name="Rectangle 42">
                <a:extLst>
                  <a:ext uri="{FF2B5EF4-FFF2-40B4-BE49-F238E27FC236}">
                    <a16:creationId xmlns:a16="http://schemas.microsoft.com/office/drawing/2014/main" id="{A7D6B5FE-FC46-47FB-AD5B-B1807AF21A0F}"/>
                  </a:ext>
                </a:extLst>
              </p:cNvPr>
              <p:cNvSpPr>
                <a:spLocks noRot="1" noChangeAspect="1" noMove="1" noResize="1" noEditPoints="1" noAdjustHandles="1" noChangeArrowheads="1" noChangeShapeType="1" noTextEdit="1"/>
              </p:cNvSpPr>
              <p:nvPr/>
            </p:nvSpPr>
            <p:spPr>
              <a:xfrm>
                <a:off x="680606" y="3488663"/>
                <a:ext cx="3479927" cy="378245"/>
              </a:xfrm>
              <a:prstGeom prst="rect">
                <a:avLst/>
              </a:prstGeom>
              <a:blipFill>
                <a:blip r:embed="rId1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D4C7EB21-997A-4154-895C-412DCD53BFAC}"/>
                  </a:ext>
                </a:extLst>
              </p:cNvPr>
              <p:cNvSpPr/>
              <p:nvPr/>
            </p:nvSpPr>
            <p:spPr>
              <a:xfrm>
                <a:off x="628650" y="3903371"/>
                <a:ext cx="3811172" cy="6863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IN" i="1">
                              <a:latin typeface="Cambria Math" panose="02040503050406030204" pitchFamily="18" charset="0"/>
                            </a:rPr>
                          </m:ctrlPr>
                        </m:fPr>
                        <m:num>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sSup>
                        <m:sSupPr>
                          <m:ctrlPr>
                            <a:rPr lang="en-IN" i="1">
                              <a:latin typeface="Cambria Math" panose="02040503050406030204" pitchFamily="18" charset="0"/>
                            </a:rPr>
                          </m:ctrlPr>
                        </m:sSupPr>
                        <m:e>
                          <m:r>
                            <a:rPr lang="en-IN" i="1">
                              <a:latin typeface="Cambria Math" panose="02040503050406030204" pitchFamily="18" charset="0"/>
                            </a:rPr>
                            <m:t>𝑒</m:t>
                          </m:r>
                        </m:e>
                        <m:sup>
                          <m:r>
                            <m:rPr>
                              <m:sty m:val="p"/>
                            </m:rPr>
                            <a:rPr lang="en-IN" i="0">
                              <a:latin typeface="Cambria Math" panose="02040503050406030204" pitchFamily="18" charset="0"/>
                            </a:rPr>
                            <m:t>j</m:t>
                          </m:r>
                          <m:sSub>
                            <m:sSubPr>
                              <m:ctrlPr>
                                <a:rPr lang="en-IN" i="1">
                                  <a:latin typeface="Cambria Math" panose="02040503050406030204" pitchFamily="18" charset="0"/>
                                </a:rPr>
                              </m:ctrlPr>
                            </m:sSubPr>
                            <m:e>
                              <m:r>
                                <a:rPr lang="en-IN" i="1">
                                  <a:latin typeface="Cambria Math" panose="02040503050406030204" pitchFamily="18" charset="0"/>
                                </a:rPr>
                                <m:t>𝛾</m:t>
                              </m:r>
                            </m:e>
                            <m:sub>
                              <m:r>
                                <a:rPr lang="en-IN" i="0">
                                  <a:latin typeface="Cambria Math" panose="02040503050406030204" pitchFamily="18" charset="0"/>
                                </a:rPr>
                                <m:t>1</m:t>
                              </m:r>
                            </m:sub>
                          </m:sSub>
                          <m:r>
                            <a:rPr lang="en-IN" i="1">
                              <a:latin typeface="Cambria Math" panose="02040503050406030204" pitchFamily="18" charset="0"/>
                            </a:rPr>
                            <m:t>𝑧</m:t>
                          </m:r>
                        </m:sup>
                      </m:sSup>
                      <m:r>
                        <a:rPr lang="en-IN" i="0">
                          <a:latin typeface="Cambria Math" panose="02040503050406030204" pitchFamily="18" charset="0"/>
                        </a:rPr>
                        <m:t>−</m:t>
                      </m:r>
                      <m:r>
                        <m:rPr>
                          <m:sty m:val="p"/>
                        </m:rPr>
                        <a:rPr lang="en-IN" i="0">
                          <a:latin typeface="Cambria Math" panose="02040503050406030204" pitchFamily="18" charset="0"/>
                        </a:rPr>
                        <m:t>Γ</m:t>
                      </m:r>
                      <m:f>
                        <m:fPr>
                          <m:ctrlPr>
                            <a:rPr lang="en-IN" i="1">
                              <a:latin typeface="Cambria Math" panose="02040503050406030204" pitchFamily="18" charset="0"/>
                            </a:rPr>
                          </m:ctrlPr>
                        </m:fPr>
                        <m:num>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𝛾</m:t>
                              </m:r>
                            </m:e>
                            <m:sub>
                              <m:r>
                                <a:rPr lang="en-IN" i="0">
                                  <a:latin typeface="Cambria Math" panose="02040503050406030204" pitchFamily="18" charset="0"/>
                                </a:rPr>
                                <m:t>1</m:t>
                              </m:r>
                            </m:sub>
                          </m:sSub>
                          <m:r>
                            <a:rPr lang="en-IN" i="1">
                              <a:latin typeface="Cambria Math" panose="02040503050406030204" pitchFamily="18" charset="0"/>
                            </a:rPr>
                            <m:t>𝑧</m:t>
                          </m:r>
                        </m:sup>
                      </m:sSup>
                      <m:r>
                        <a:rPr lang="en-IN" i="0">
                          <a:latin typeface="Cambria Math" panose="02040503050406030204" pitchFamily="18" charset="0"/>
                        </a:rPr>
                        <m:t>=</m:t>
                      </m:r>
                      <m:r>
                        <a:rPr lang="en-IN" i="1">
                          <a:latin typeface="Cambria Math" panose="02040503050406030204" pitchFamily="18" charset="0"/>
                        </a:rPr>
                        <m:t>𝑇</m:t>
                      </m:r>
                      <m:f>
                        <m:fPr>
                          <m:ctrlPr>
                            <a:rPr lang="en-IN" i="1">
                              <a:latin typeface="Cambria Math" panose="02040503050406030204" pitchFamily="18" charset="0"/>
                            </a:rPr>
                          </m:ctrlPr>
                        </m:fPr>
                        <m:num>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02</m:t>
                              </m:r>
                            </m:sub>
                          </m:sSub>
                        </m:den>
                      </m:f>
                      <m:sSup>
                        <m:sSupPr>
                          <m:ctrlPr>
                            <a:rPr lang="en-IN" i="1">
                              <a:latin typeface="Cambria Math" panose="02040503050406030204" pitchFamily="18" charset="0"/>
                            </a:rPr>
                          </m:ctrlPr>
                        </m:sSupPr>
                        <m:e>
                          <m:r>
                            <a:rPr lang="en-IN" i="1">
                              <a:latin typeface="Cambria Math" panose="02040503050406030204" pitchFamily="18" charset="0"/>
                            </a:rPr>
                            <m:t>𝑒</m:t>
                          </m:r>
                        </m:e>
                        <m:sup>
                          <m:r>
                            <m:rPr>
                              <m:sty m:val="p"/>
                            </m:rPr>
                            <a:rPr lang="en-IN" i="0">
                              <a:latin typeface="Cambria Math" panose="02040503050406030204" pitchFamily="18" charset="0"/>
                            </a:rPr>
                            <m:t>j</m:t>
                          </m:r>
                          <m:sSub>
                            <m:sSubPr>
                              <m:ctrlPr>
                                <a:rPr lang="en-IN" i="1">
                                  <a:latin typeface="Cambria Math" panose="02040503050406030204" pitchFamily="18" charset="0"/>
                                </a:rPr>
                              </m:ctrlPr>
                            </m:sSubPr>
                            <m:e>
                              <m:r>
                                <a:rPr lang="en-IN" i="1">
                                  <a:latin typeface="Cambria Math" panose="02040503050406030204" pitchFamily="18" charset="0"/>
                                </a:rPr>
                                <m:t>𝛾</m:t>
                              </m:r>
                            </m:e>
                            <m:sub>
                              <m:r>
                                <a:rPr lang="en-IN" i="0">
                                  <a:latin typeface="Cambria Math" panose="02040503050406030204" pitchFamily="18" charset="0"/>
                                </a:rPr>
                                <m:t>2</m:t>
                              </m:r>
                            </m:sub>
                          </m:sSub>
                          <m:r>
                            <a:rPr lang="en-IN" i="1">
                              <a:latin typeface="Cambria Math" panose="02040503050406030204" pitchFamily="18" charset="0"/>
                            </a:rPr>
                            <m:t>𝑧</m:t>
                          </m:r>
                        </m:sup>
                      </m:sSup>
                    </m:oMath>
                  </m:oMathPara>
                </a14:m>
                <a:endParaRPr lang="en-IN" dirty="0"/>
              </a:p>
            </p:txBody>
          </p:sp>
        </mc:Choice>
        <mc:Fallback xmlns="">
          <p:sp>
            <p:nvSpPr>
              <p:cNvPr id="44" name="Rectangle 43">
                <a:extLst>
                  <a:ext uri="{FF2B5EF4-FFF2-40B4-BE49-F238E27FC236}">
                    <a16:creationId xmlns:a16="http://schemas.microsoft.com/office/drawing/2014/main" id="{D4C7EB21-997A-4154-895C-412DCD53BFAC}"/>
                  </a:ext>
                </a:extLst>
              </p:cNvPr>
              <p:cNvSpPr>
                <a:spLocks noRot="1" noChangeAspect="1" noMove="1" noResize="1" noEditPoints="1" noAdjustHandles="1" noChangeArrowheads="1" noChangeShapeType="1" noTextEdit="1"/>
              </p:cNvSpPr>
              <p:nvPr/>
            </p:nvSpPr>
            <p:spPr>
              <a:xfrm>
                <a:off x="628650" y="3903371"/>
                <a:ext cx="3811172" cy="686342"/>
              </a:xfrm>
              <a:prstGeom prst="rect">
                <a:avLst/>
              </a:prstGeom>
              <a:blipFill>
                <a:blip r:embed="rId13"/>
                <a:stretch>
                  <a:fillRect/>
                </a:stretch>
              </a:blipFill>
            </p:spPr>
            <p:txBody>
              <a:bodyPr/>
              <a:lstStyle/>
              <a:p>
                <a:r>
                  <a:rPr lang="en-IN">
                    <a:noFill/>
                  </a:rPr>
                  <a:t> </a:t>
                </a:r>
              </a:p>
            </p:txBody>
          </p:sp>
        </mc:Fallback>
      </mc:AlternateContent>
      <p:sp>
        <p:nvSpPr>
          <p:cNvPr id="45" name="Rectangle 44">
            <a:extLst>
              <a:ext uri="{FF2B5EF4-FFF2-40B4-BE49-F238E27FC236}">
                <a16:creationId xmlns:a16="http://schemas.microsoft.com/office/drawing/2014/main" id="{4C1CFA8A-BF82-4FD1-912F-1511021CD376}"/>
              </a:ext>
            </a:extLst>
          </p:cNvPr>
          <p:cNvSpPr/>
          <p:nvPr/>
        </p:nvSpPr>
        <p:spPr>
          <a:xfrm>
            <a:off x="5102466" y="3200191"/>
            <a:ext cx="2571538" cy="368755"/>
          </a:xfrm>
          <a:prstGeom prst="rect">
            <a:avLst/>
          </a:prstGeom>
        </p:spPr>
        <p:txBody>
          <a:bodyPr wrap="none">
            <a:spAutoFit/>
          </a:bodyPr>
          <a:lstStyle/>
          <a:p>
            <a:pPr>
              <a:lnSpc>
                <a:spcPct val="107000"/>
              </a:lnSpc>
              <a:spcBef>
                <a:spcPts val="400"/>
              </a:spcBef>
              <a:spcAft>
                <a:spcPts val="800"/>
              </a:spcAft>
            </a:pPr>
            <a:r>
              <a:rPr lang="en-US" dirty="0">
                <a:latin typeface="Times New Roman" panose="02020603050405020304" pitchFamily="18" charset="0"/>
                <a:ea typeface="Arial" panose="020B0604020202020204" pitchFamily="34" charset="0"/>
                <a:cs typeface="Times New Roman" panose="02020603050405020304" pitchFamily="18" charset="0"/>
              </a:rPr>
              <a:t>At the interface z=0 gives</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B3AA1B79-6424-4B4C-A8FF-EF9E3868EF44}"/>
                  </a:ext>
                </a:extLst>
              </p:cNvPr>
              <p:cNvSpPr/>
              <p:nvPr/>
            </p:nvSpPr>
            <p:spPr>
              <a:xfrm>
                <a:off x="5050647" y="3564146"/>
                <a:ext cx="19572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r>
                        <a:rPr lang="en-IN" i="0">
                          <a:latin typeface="Cambria Math" panose="02040503050406030204" pitchFamily="18" charset="0"/>
                        </a:rPr>
                        <m:t>+</m:t>
                      </m:r>
                      <m:r>
                        <m:rPr>
                          <m:sty m:val="p"/>
                        </m:rPr>
                        <a:rPr lang="en-IN" i="0">
                          <a:latin typeface="Cambria Math" panose="02040503050406030204" pitchFamily="18" charset="0"/>
                        </a:rPr>
                        <m:t>Γ</m:t>
                      </m:r>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r>
                        <a:rPr lang="en-IN" i="0">
                          <a:latin typeface="Cambria Math" panose="02040503050406030204" pitchFamily="18" charset="0"/>
                        </a:rPr>
                        <m:t>=</m:t>
                      </m:r>
                      <m:r>
                        <a:rPr lang="en-IN" i="1">
                          <a:latin typeface="Cambria Math" panose="02040503050406030204" pitchFamily="18" charset="0"/>
                        </a:rPr>
                        <m:t>𝑇</m:t>
                      </m:r>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oMath>
                  </m:oMathPara>
                </a14:m>
                <a:endParaRPr lang="en-IN" dirty="0"/>
              </a:p>
            </p:txBody>
          </p:sp>
        </mc:Choice>
        <mc:Fallback xmlns="">
          <p:sp>
            <p:nvSpPr>
              <p:cNvPr id="46" name="Rectangle 45">
                <a:extLst>
                  <a:ext uri="{FF2B5EF4-FFF2-40B4-BE49-F238E27FC236}">
                    <a16:creationId xmlns:a16="http://schemas.microsoft.com/office/drawing/2014/main" id="{B3AA1B79-6424-4B4C-A8FF-EF9E3868EF44}"/>
                  </a:ext>
                </a:extLst>
              </p:cNvPr>
              <p:cNvSpPr>
                <a:spLocks noRot="1" noChangeAspect="1" noMove="1" noResize="1" noEditPoints="1" noAdjustHandles="1" noChangeArrowheads="1" noChangeShapeType="1" noTextEdit="1"/>
              </p:cNvSpPr>
              <p:nvPr/>
            </p:nvSpPr>
            <p:spPr>
              <a:xfrm>
                <a:off x="5050647" y="3564146"/>
                <a:ext cx="1957266" cy="369332"/>
              </a:xfrm>
              <a:prstGeom prst="rect">
                <a:avLst/>
              </a:prstGeom>
              <a:blipFill>
                <a:blip r:embed="rId14"/>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7AAADA65-0AE0-4C72-916B-B9F01CD5C103}"/>
                  </a:ext>
                </a:extLst>
              </p:cNvPr>
              <p:cNvSpPr/>
              <p:nvPr/>
            </p:nvSpPr>
            <p:spPr>
              <a:xfrm>
                <a:off x="5023572" y="3883423"/>
                <a:ext cx="2173095" cy="6863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IN" i="1">
                              <a:latin typeface="Cambria Math" panose="02040503050406030204" pitchFamily="18" charset="0"/>
                            </a:rPr>
                          </m:ctrlPr>
                        </m:fPr>
                        <m:num>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r>
                        <a:rPr lang="en-IN" i="0">
                          <a:latin typeface="Cambria Math" panose="02040503050406030204" pitchFamily="18" charset="0"/>
                        </a:rPr>
                        <m:t>−</m:t>
                      </m:r>
                      <m:r>
                        <m:rPr>
                          <m:sty m:val="p"/>
                        </m:rPr>
                        <a:rPr lang="en-IN" i="0">
                          <a:latin typeface="Cambria Math" panose="02040503050406030204" pitchFamily="18" charset="0"/>
                        </a:rPr>
                        <m:t>Γ</m:t>
                      </m:r>
                      <m:f>
                        <m:fPr>
                          <m:ctrlPr>
                            <a:rPr lang="en-IN" i="1">
                              <a:latin typeface="Cambria Math" panose="02040503050406030204" pitchFamily="18" charset="0"/>
                            </a:rPr>
                          </m:ctrlPr>
                        </m:fPr>
                        <m:num>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r>
                        <a:rPr lang="en-IN" i="0">
                          <a:latin typeface="Cambria Math" panose="02040503050406030204" pitchFamily="18" charset="0"/>
                        </a:rPr>
                        <m:t>=</m:t>
                      </m:r>
                      <m:r>
                        <a:rPr lang="en-IN" i="1">
                          <a:latin typeface="Cambria Math" panose="02040503050406030204" pitchFamily="18" charset="0"/>
                        </a:rPr>
                        <m:t>𝑇</m:t>
                      </m:r>
                      <m:f>
                        <m:fPr>
                          <m:ctrlPr>
                            <a:rPr lang="en-IN" i="1">
                              <a:latin typeface="Cambria Math" panose="02040503050406030204" pitchFamily="18" charset="0"/>
                            </a:rPr>
                          </m:ctrlPr>
                        </m:fPr>
                        <m:num>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02</m:t>
                              </m:r>
                            </m:sub>
                          </m:sSub>
                        </m:den>
                      </m:f>
                    </m:oMath>
                  </m:oMathPara>
                </a14:m>
                <a:endParaRPr lang="en-IN" dirty="0"/>
              </a:p>
            </p:txBody>
          </p:sp>
        </mc:Choice>
        <mc:Fallback xmlns="">
          <p:sp>
            <p:nvSpPr>
              <p:cNvPr id="47" name="Rectangle 46">
                <a:extLst>
                  <a:ext uri="{FF2B5EF4-FFF2-40B4-BE49-F238E27FC236}">
                    <a16:creationId xmlns:a16="http://schemas.microsoft.com/office/drawing/2014/main" id="{7AAADA65-0AE0-4C72-916B-B9F01CD5C103}"/>
                  </a:ext>
                </a:extLst>
              </p:cNvPr>
              <p:cNvSpPr>
                <a:spLocks noRot="1" noChangeAspect="1" noMove="1" noResize="1" noEditPoints="1" noAdjustHandles="1" noChangeArrowheads="1" noChangeShapeType="1" noTextEdit="1"/>
              </p:cNvSpPr>
              <p:nvPr/>
            </p:nvSpPr>
            <p:spPr>
              <a:xfrm>
                <a:off x="5023572" y="3883423"/>
                <a:ext cx="2173095" cy="686342"/>
              </a:xfrm>
              <a:prstGeom prst="rect">
                <a:avLst/>
              </a:prstGeom>
              <a:blipFill>
                <a:blip r:embed="rId1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7B0476AB-C987-4E5C-A0BF-7B6D9099CCC2}"/>
                  </a:ext>
                </a:extLst>
              </p:cNvPr>
              <p:cNvSpPr/>
              <p:nvPr/>
            </p:nvSpPr>
            <p:spPr>
              <a:xfrm>
                <a:off x="5050647" y="4957495"/>
                <a:ext cx="1412181" cy="659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IN" i="1">
                              <a:latin typeface="Cambria Math" panose="02040503050406030204" pitchFamily="18" charset="0"/>
                            </a:rPr>
                          </m:ctrlPr>
                        </m:fPr>
                        <m:num>
                          <m:r>
                            <a:rPr lang="en-IN">
                              <a:latin typeface="Cambria Math" panose="02040503050406030204" pitchFamily="18" charset="0"/>
                            </a:rPr>
                            <m:t>1</m:t>
                          </m:r>
                          <m:r>
                            <a:rPr lang="en-IN" i="0">
                              <a:latin typeface="Cambria Math" panose="02040503050406030204" pitchFamily="18" charset="0"/>
                            </a:rPr>
                            <m:t>+</m:t>
                          </m:r>
                          <m:r>
                            <m:rPr>
                              <m:sty m:val="p"/>
                            </m:rPr>
                            <a:rPr lang="en-IN" i="0">
                              <a:latin typeface="Cambria Math" panose="02040503050406030204" pitchFamily="18" charset="0"/>
                            </a:rPr>
                            <m:t>Γ</m:t>
                          </m:r>
                        </m:num>
                        <m:den>
                          <m:r>
                            <a:rPr lang="en-IN" i="0">
                              <a:latin typeface="Cambria Math" panose="02040503050406030204" pitchFamily="18" charset="0"/>
                            </a:rPr>
                            <m:t>1−</m:t>
                          </m:r>
                          <m:r>
                            <m:rPr>
                              <m:sty m:val="p"/>
                            </m:rPr>
                            <a:rPr lang="en-IN" i="0">
                              <a:latin typeface="Cambria Math" panose="02040503050406030204" pitchFamily="18" charset="0"/>
                            </a:rPr>
                            <m:t>Γ</m:t>
                          </m:r>
                        </m:den>
                      </m:f>
                      <m:r>
                        <a:rPr lang="en-IN" i="0">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02</m:t>
                              </m:r>
                            </m:sub>
                          </m:sSub>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oMath>
                  </m:oMathPara>
                </a14:m>
                <a:endParaRPr lang="en-IN" dirty="0"/>
              </a:p>
            </p:txBody>
          </p:sp>
        </mc:Choice>
        <mc:Fallback xmlns="">
          <p:sp>
            <p:nvSpPr>
              <p:cNvPr id="48" name="Rectangle 47">
                <a:extLst>
                  <a:ext uri="{FF2B5EF4-FFF2-40B4-BE49-F238E27FC236}">
                    <a16:creationId xmlns:a16="http://schemas.microsoft.com/office/drawing/2014/main" id="{7B0476AB-C987-4E5C-A0BF-7B6D9099CCC2}"/>
                  </a:ext>
                </a:extLst>
              </p:cNvPr>
              <p:cNvSpPr>
                <a:spLocks noRot="1" noChangeAspect="1" noMove="1" noResize="1" noEditPoints="1" noAdjustHandles="1" noChangeArrowheads="1" noChangeShapeType="1" noTextEdit="1"/>
              </p:cNvSpPr>
              <p:nvPr/>
            </p:nvSpPr>
            <p:spPr>
              <a:xfrm>
                <a:off x="5050647" y="4957495"/>
                <a:ext cx="1412181" cy="659796"/>
              </a:xfrm>
              <a:prstGeom prst="rect">
                <a:avLst/>
              </a:prstGeom>
              <a:blipFill>
                <a:blip r:embed="rId16"/>
                <a:stretch>
                  <a:fillRect/>
                </a:stretch>
              </a:blipFill>
            </p:spPr>
            <p:txBody>
              <a:bodyPr/>
              <a:lstStyle/>
              <a:p>
                <a:r>
                  <a:rPr lang="en-IN">
                    <a:noFill/>
                  </a:rPr>
                  <a:t> </a:t>
                </a:r>
              </a:p>
            </p:txBody>
          </p:sp>
        </mc:Fallback>
      </mc:AlternateContent>
      <p:sp>
        <p:nvSpPr>
          <p:cNvPr id="49" name="Rectangle 48">
            <a:extLst>
              <a:ext uri="{FF2B5EF4-FFF2-40B4-BE49-F238E27FC236}">
                <a16:creationId xmlns:a16="http://schemas.microsoft.com/office/drawing/2014/main" id="{1EF91249-0D31-4C67-BC26-208E82D4AE5A}"/>
              </a:ext>
            </a:extLst>
          </p:cNvPr>
          <p:cNvSpPr/>
          <p:nvPr/>
        </p:nvSpPr>
        <p:spPr>
          <a:xfrm>
            <a:off x="5050647" y="4597139"/>
            <a:ext cx="2403222" cy="368755"/>
          </a:xfrm>
          <a:prstGeom prst="rect">
            <a:avLst/>
          </a:prstGeom>
        </p:spPr>
        <p:txBody>
          <a:bodyPr wrap="none">
            <a:spAutoFit/>
          </a:bodyPr>
          <a:lstStyle/>
          <a:p>
            <a:pPr>
              <a:lnSpc>
                <a:spcPct val="107000"/>
              </a:lnSpc>
              <a:spcBef>
                <a:spcPts val="400"/>
              </a:spcBef>
              <a:spcAft>
                <a:spcPts val="800"/>
              </a:spcAft>
            </a:pPr>
            <a:r>
              <a:rPr lang="en-US" dirty="0">
                <a:latin typeface="Times New Roman" panose="02020603050405020304" pitchFamily="18" charset="0"/>
                <a:ea typeface="Arial" panose="020B0604020202020204" pitchFamily="34" charset="0"/>
                <a:cs typeface="Times New Roman" panose="02020603050405020304" pitchFamily="18" charset="0"/>
              </a:rPr>
              <a:t>Normalized Impedance </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3E538D34-4B67-4855-A0F7-95175BE1DF0A}"/>
                  </a:ext>
                </a:extLst>
              </p:cNvPr>
              <p:cNvSpPr/>
              <p:nvPr/>
            </p:nvSpPr>
            <p:spPr>
              <a:xfrm>
                <a:off x="6644576" y="4886677"/>
                <a:ext cx="1618585" cy="6579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IN">
                          <a:latin typeface="Cambria Math" panose="02040503050406030204" pitchFamily="18" charset="0"/>
                        </a:rPr>
                        <m:t>Γ</m:t>
                      </m:r>
                      <m:r>
                        <a:rPr lang="en-IN" i="0">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02</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02</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oMath>
                  </m:oMathPara>
                </a14:m>
                <a:endParaRPr lang="en-IN" dirty="0"/>
              </a:p>
            </p:txBody>
          </p:sp>
        </mc:Choice>
        <mc:Fallback xmlns="">
          <p:sp>
            <p:nvSpPr>
              <p:cNvPr id="50" name="Rectangle 49">
                <a:extLst>
                  <a:ext uri="{FF2B5EF4-FFF2-40B4-BE49-F238E27FC236}">
                    <a16:creationId xmlns:a16="http://schemas.microsoft.com/office/drawing/2014/main" id="{3E538D34-4B67-4855-A0F7-95175BE1DF0A}"/>
                  </a:ext>
                </a:extLst>
              </p:cNvPr>
              <p:cNvSpPr>
                <a:spLocks noRot="1" noChangeAspect="1" noMove="1" noResize="1" noEditPoints="1" noAdjustHandles="1" noChangeArrowheads="1" noChangeShapeType="1" noTextEdit="1"/>
              </p:cNvSpPr>
              <p:nvPr/>
            </p:nvSpPr>
            <p:spPr>
              <a:xfrm>
                <a:off x="6644576" y="4886677"/>
                <a:ext cx="1618585" cy="657937"/>
              </a:xfrm>
              <a:prstGeom prst="rect">
                <a:avLst/>
              </a:prstGeom>
              <a:blipFill>
                <a:blip r:embed="rId17"/>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59CCE883-BC77-496D-AAA6-525540391F63}"/>
                  </a:ext>
                </a:extLst>
              </p:cNvPr>
              <p:cNvSpPr/>
              <p:nvPr/>
            </p:nvSpPr>
            <p:spPr>
              <a:xfrm>
                <a:off x="5031796" y="5757411"/>
                <a:ext cx="122046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a:latin typeface="Cambria Math" panose="02040503050406030204" pitchFamily="18" charset="0"/>
                        </a:rPr>
                        <m:t>1</m:t>
                      </m:r>
                      <m:r>
                        <a:rPr lang="en-IN" i="0">
                          <a:latin typeface="Cambria Math" panose="02040503050406030204" pitchFamily="18" charset="0"/>
                        </a:rPr>
                        <m:t>+</m:t>
                      </m:r>
                      <m:r>
                        <m:rPr>
                          <m:sty m:val="p"/>
                        </m:rPr>
                        <a:rPr lang="en-IN" i="0">
                          <a:latin typeface="Cambria Math" panose="02040503050406030204" pitchFamily="18" charset="0"/>
                        </a:rPr>
                        <m:t>Γ</m:t>
                      </m:r>
                      <m:r>
                        <a:rPr lang="en-IN" i="0">
                          <a:latin typeface="Cambria Math" panose="02040503050406030204" pitchFamily="18" charset="0"/>
                        </a:rPr>
                        <m:t>=</m:t>
                      </m:r>
                      <m:r>
                        <a:rPr lang="en-IN" i="1">
                          <a:latin typeface="Cambria Math" panose="02040503050406030204" pitchFamily="18" charset="0"/>
                        </a:rPr>
                        <m:t>𝑇</m:t>
                      </m:r>
                    </m:oMath>
                  </m:oMathPara>
                </a14:m>
                <a:endParaRPr lang="en-IN" dirty="0"/>
              </a:p>
            </p:txBody>
          </p:sp>
        </mc:Choice>
        <mc:Fallback xmlns="">
          <p:sp>
            <p:nvSpPr>
              <p:cNvPr id="51" name="Rectangle 50">
                <a:extLst>
                  <a:ext uri="{FF2B5EF4-FFF2-40B4-BE49-F238E27FC236}">
                    <a16:creationId xmlns:a16="http://schemas.microsoft.com/office/drawing/2014/main" id="{59CCE883-BC77-496D-AAA6-525540391F63}"/>
                  </a:ext>
                </a:extLst>
              </p:cNvPr>
              <p:cNvSpPr>
                <a:spLocks noRot="1" noChangeAspect="1" noMove="1" noResize="1" noEditPoints="1" noAdjustHandles="1" noChangeArrowheads="1" noChangeShapeType="1" noTextEdit="1"/>
              </p:cNvSpPr>
              <p:nvPr/>
            </p:nvSpPr>
            <p:spPr>
              <a:xfrm>
                <a:off x="5031796" y="5757411"/>
                <a:ext cx="1220462" cy="369332"/>
              </a:xfrm>
              <a:prstGeom prst="rect">
                <a:avLst/>
              </a:prstGeom>
              <a:blipFill>
                <a:blip r:embed="rId18"/>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40A7E5EF-DEF7-4F40-8C82-2CDBA708CF36}"/>
                  </a:ext>
                </a:extLst>
              </p:cNvPr>
              <p:cNvSpPr/>
              <p:nvPr/>
            </p:nvSpPr>
            <p:spPr>
              <a:xfrm>
                <a:off x="6644576" y="5544614"/>
                <a:ext cx="1631409" cy="659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IN">
                          <a:latin typeface="Cambria Math" panose="02040503050406030204" pitchFamily="18" charset="0"/>
                        </a:rPr>
                        <m:t>T</m:t>
                      </m:r>
                      <m:r>
                        <a:rPr lang="en-IN" i="0">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0">
                                  <a:latin typeface="Cambria Math" panose="02040503050406030204" pitchFamily="18" charset="0"/>
                                </a:rPr>
                                <m:t>2</m:t>
                              </m:r>
                              <m:r>
                                <a:rPr lang="en-IN" i="1">
                                  <a:latin typeface="Cambria Math" panose="02040503050406030204" pitchFamily="18" charset="0"/>
                                </a:rPr>
                                <m:t>𝑍</m:t>
                              </m:r>
                            </m:e>
                            <m:sub>
                              <m:r>
                                <a:rPr lang="en-IN" i="0">
                                  <a:latin typeface="Cambria Math" panose="02040503050406030204" pitchFamily="18" charset="0"/>
                                </a:rPr>
                                <m:t>02</m:t>
                              </m:r>
                            </m:sub>
                          </m:sSub>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02</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oMath>
                  </m:oMathPara>
                </a14:m>
                <a:endParaRPr lang="en-IN" dirty="0"/>
              </a:p>
            </p:txBody>
          </p:sp>
        </mc:Choice>
        <mc:Fallback xmlns="">
          <p:sp>
            <p:nvSpPr>
              <p:cNvPr id="52" name="Rectangle 51">
                <a:extLst>
                  <a:ext uri="{FF2B5EF4-FFF2-40B4-BE49-F238E27FC236}">
                    <a16:creationId xmlns:a16="http://schemas.microsoft.com/office/drawing/2014/main" id="{40A7E5EF-DEF7-4F40-8C82-2CDBA708CF36}"/>
                  </a:ext>
                </a:extLst>
              </p:cNvPr>
              <p:cNvSpPr>
                <a:spLocks noRot="1" noChangeAspect="1" noMove="1" noResize="1" noEditPoints="1" noAdjustHandles="1" noChangeArrowheads="1" noChangeShapeType="1" noTextEdit="1"/>
              </p:cNvSpPr>
              <p:nvPr/>
            </p:nvSpPr>
            <p:spPr>
              <a:xfrm>
                <a:off x="6644576" y="5544614"/>
                <a:ext cx="1631409" cy="659796"/>
              </a:xfrm>
              <a:prstGeom prst="rect">
                <a:avLst/>
              </a:prstGeom>
              <a:blipFill>
                <a:blip r:embed="rId19"/>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CA3C34E1-0646-4E41-BD66-09D9AAF5D0F7}"/>
                  </a:ext>
                </a:extLst>
              </p:cNvPr>
              <p:cNvSpPr/>
              <p:nvPr/>
            </p:nvSpPr>
            <p:spPr>
              <a:xfrm>
                <a:off x="687760" y="4882849"/>
                <a:ext cx="21700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𝑉</m:t>
                          </m:r>
                        </m:e>
                        <m:sub>
                          <m:r>
                            <a:rPr lang="en-IN" i="1">
                              <a:latin typeface="Cambria Math" panose="02040503050406030204" pitchFamily="18" charset="0"/>
                            </a:rPr>
                            <m:t>𝑚𝑎𝑥</m:t>
                          </m:r>
                        </m:sub>
                      </m:sSub>
                      <m:r>
                        <a:rPr lang="en-IN" i="0">
                          <a:latin typeface="Cambria Math" panose="02040503050406030204" pitchFamily="18" charset="0"/>
                        </a:rPr>
                        <m:t>=</m:t>
                      </m:r>
                      <m:d>
                        <m:dPr>
                          <m:ctrlPr>
                            <a:rPr lang="en-IN" i="1">
                              <a:latin typeface="Cambria Math" panose="02040503050406030204" pitchFamily="18" charset="0"/>
                            </a:rPr>
                          </m:ctrlPr>
                        </m:dPr>
                        <m:e>
                          <m:r>
                            <a:rPr lang="en-IN" i="0">
                              <a:latin typeface="Cambria Math" panose="02040503050406030204" pitchFamily="18" charset="0"/>
                            </a:rPr>
                            <m:t>1+</m:t>
                          </m:r>
                          <m:d>
                            <m:dPr>
                              <m:begChr m:val="|"/>
                              <m:endChr m:val="|"/>
                              <m:ctrlPr>
                                <a:rPr lang="en-IN" i="1">
                                  <a:latin typeface="Cambria Math" panose="02040503050406030204" pitchFamily="18" charset="0"/>
                                </a:rPr>
                              </m:ctrlPr>
                            </m:dPr>
                            <m:e>
                              <m:r>
                                <m:rPr>
                                  <m:sty m:val="p"/>
                                </m:rPr>
                                <a:rPr lang="en-IN" i="0">
                                  <a:latin typeface="Cambria Math" panose="02040503050406030204" pitchFamily="18" charset="0"/>
                                </a:rPr>
                                <m:t>Γ</m:t>
                              </m:r>
                            </m:e>
                          </m:d>
                        </m:e>
                      </m:d>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oMath>
                  </m:oMathPara>
                </a14:m>
                <a:endParaRPr lang="en-IN" dirty="0"/>
              </a:p>
            </p:txBody>
          </p:sp>
        </mc:Choice>
        <mc:Fallback xmlns="">
          <p:sp>
            <p:nvSpPr>
              <p:cNvPr id="53" name="Rectangle 52">
                <a:extLst>
                  <a:ext uri="{FF2B5EF4-FFF2-40B4-BE49-F238E27FC236}">
                    <a16:creationId xmlns:a16="http://schemas.microsoft.com/office/drawing/2014/main" id="{CA3C34E1-0646-4E41-BD66-09D9AAF5D0F7}"/>
                  </a:ext>
                </a:extLst>
              </p:cNvPr>
              <p:cNvSpPr>
                <a:spLocks noRot="1" noChangeAspect="1" noMove="1" noResize="1" noEditPoints="1" noAdjustHandles="1" noChangeArrowheads="1" noChangeShapeType="1" noTextEdit="1"/>
              </p:cNvSpPr>
              <p:nvPr/>
            </p:nvSpPr>
            <p:spPr>
              <a:xfrm>
                <a:off x="687760" y="4882849"/>
                <a:ext cx="2170018" cy="369332"/>
              </a:xfrm>
              <a:prstGeom prst="rect">
                <a:avLst/>
              </a:prstGeom>
              <a:blipFill>
                <a:blip r:embed="rId20"/>
                <a:stretch>
                  <a:fillRect/>
                </a:stretch>
              </a:blipFill>
            </p:spPr>
            <p:txBody>
              <a:bodyPr/>
              <a:lstStyle/>
              <a:p>
                <a:r>
                  <a:rPr lang="en-IN">
                    <a:noFill/>
                  </a:rPr>
                  <a:t> </a:t>
                </a:r>
              </a:p>
            </p:txBody>
          </p:sp>
        </mc:Fallback>
      </mc:AlternateContent>
      <p:sp>
        <p:nvSpPr>
          <p:cNvPr id="54" name="Rectangle 53">
            <a:extLst>
              <a:ext uri="{FF2B5EF4-FFF2-40B4-BE49-F238E27FC236}">
                <a16:creationId xmlns:a16="http://schemas.microsoft.com/office/drawing/2014/main" id="{01F189D8-D151-431C-807E-DB54C9063D3D}"/>
              </a:ext>
            </a:extLst>
          </p:cNvPr>
          <p:cNvSpPr/>
          <p:nvPr/>
        </p:nvSpPr>
        <p:spPr>
          <a:xfrm>
            <a:off x="690184" y="4597139"/>
            <a:ext cx="2403222" cy="368755"/>
          </a:xfrm>
          <a:prstGeom prst="rect">
            <a:avLst/>
          </a:prstGeom>
        </p:spPr>
        <p:txBody>
          <a:bodyPr wrap="none">
            <a:spAutoFit/>
          </a:bodyPr>
          <a:lstStyle/>
          <a:p>
            <a:pPr>
              <a:lnSpc>
                <a:spcPct val="107000"/>
              </a:lnSpc>
              <a:spcBef>
                <a:spcPts val="400"/>
              </a:spcBef>
              <a:spcAft>
                <a:spcPts val="800"/>
              </a:spcAft>
            </a:pPr>
            <a:r>
              <a:rPr lang="en-US" dirty="0">
                <a:latin typeface="Times New Roman" panose="02020603050405020304" pitchFamily="18" charset="0"/>
                <a:ea typeface="Arial" panose="020B0604020202020204" pitchFamily="34" charset="0"/>
                <a:cs typeface="Times New Roman" panose="02020603050405020304" pitchFamily="18" charset="0"/>
              </a:rPr>
              <a:t>Normalized Impedance </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B29D6BFF-10F8-4495-AF08-AECCA6F74C5D}"/>
                  </a:ext>
                </a:extLst>
              </p:cNvPr>
              <p:cNvSpPr/>
              <p:nvPr/>
            </p:nvSpPr>
            <p:spPr>
              <a:xfrm>
                <a:off x="700584" y="5259607"/>
                <a:ext cx="21550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𝑉</m:t>
                          </m:r>
                        </m:e>
                        <m:sub>
                          <m:r>
                            <a:rPr lang="en-IN" i="1">
                              <a:latin typeface="Cambria Math" panose="02040503050406030204" pitchFamily="18" charset="0"/>
                            </a:rPr>
                            <m:t>𝑚𝑖𝑛</m:t>
                          </m:r>
                        </m:sub>
                      </m:sSub>
                      <m:r>
                        <a:rPr lang="en-IN" i="0">
                          <a:latin typeface="Cambria Math" panose="02040503050406030204" pitchFamily="18" charset="0"/>
                        </a:rPr>
                        <m:t>=</m:t>
                      </m:r>
                      <m:d>
                        <m:dPr>
                          <m:ctrlPr>
                            <a:rPr lang="en-IN" i="1">
                              <a:latin typeface="Cambria Math" panose="02040503050406030204" pitchFamily="18" charset="0"/>
                            </a:rPr>
                          </m:ctrlPr>
                        </m:dPr>
                        <m:e>
                          <m:r>
                            <a:rPr lang="en-IN" i="0">
                              <a:latin typeface="Cambria Math" panose="02040503050406030204" pitchFamily="18" charset="0"/>
                            </a:rPr>
                            <m:t>1−</m:t>
                          </m:r>
                          <m:d>
                            <m:dPr>
                              <m:begChr m:val="|"/>
                              <m:endChr m:val="|"/>
                              <m:ctrlPr>
                                <a:rPr lang="en-IN" i="1">
                                  <a:latin typeface="Cambria Math" panose="02040503050406030204" pitchFamily="18" charset="0"/>
                                </a:rPr>
                              </m:ctrlPr>
                            </m:dPr>
                            <m:e>
                              <m:r>
                                <m:rPr>
                                  <m:sty m:val="p"/>
                                </m:rPr>
                                <a:rPr lang="en-IN" i="0">
                                  <a:latin typeface="Cambria Math" panose="02040503050406030204" pitchFamily="18" charset="0"/>
                                </a:rPr>
                                <m:t>Γ</m:t>
                              </m:r>
                            </m:e>
                          </m:d>
                        </m:e>
                      </m:d>
                      <m:sSup>
                        <m:sSupPr>
                          <m:ctrlPr>
                            <a:rPr lang="en-IN" i="1">
                              <a:latin typeface="Cambria Math" panose="02040503050406030204" pitchFamily="18" charset="0"/>
                            </a:rPr>
                          </m:ctrlPr>
                        </m:sSupPr>
                        <m:e>
                          <m:r>
                            <a:rPr lang="en-IN" i="1">
                              <a:latin typeface="Cambria Math" panose="02040503050406030204" pitchFamily="18" charset="0"/>
                            </a:rPr>
                            <m:t>𝑉</m:t>
                          </m:r>
                        </m:e>
                        <m:sup>
                          <m:r>
                            <a:rPr lang="en-IN" i="0">
                              <a:latin typeface="Cambria Math" panose="02040503050406030204" pitchFamily="18" charset="0"/>
                            </a:rPr>
                            <m:t>+</m:t>
                          </m:r>
                        </m:sup>
                      </m:sSup>
                    </m:oMath>
                  </m:oMathPara>
                </a14:m>
                <a:endParaRPr lang="en-IN" dirty="0"/>
              </a:p>
            </p:txBody>
          </p:sp>
        </mc:Choice>
        <mc:Fallback xmlns="">
          <p:sp>
            <p:nvSpPr>
              <p:cNvPr id="55" name="Rectangle 54">
                <a:extLst>
                  <a:ext uri="{FF2B5EF4-FFF2-40B4-BE49-F238E27FC236}">
                    <a16:creationId xmlns:a16="http://schemas.microsoft.com/office/drawing/2014/main" id="{B29D6BFF-10F8-4495-AF08-AECCA6F74C5D}"/>
                  </a:ext>
                </a:extLst>
              </p:cNvPr>
              <p:cNvSpPr>
                <a:spLocks noRot="1" noChangeAspect="1" noMove="1" noResize="1" noEditPoints="1" noAdjustHandles="1" noChangeArrowheads="1" noChangeShapeType="1" noTextEdit="1"/>
              </p:cNvSpPr>
              <p:nvPr/>
            </p:nvSpPr>
            <p:spPr>
              <a:xfrm>
                <a:off x="700584" y="5259607"/>
                <a:ext cx="2155013" cy="369332"/>
              </a:xfrm>
              <a:prstGeom prst="rect">
                <a:avLst/>
              </a:prstGeom>
              <a:blipFill>
                <a:blip r:embed="rId21"/>
                <a:stretch>
                  <a:fillRect b="-3333"/>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311D5198-520C-49CC-B389-58A6F9CB42CD}"/>
                  </a:ext>
                </a:extLst>
              </p:cNvPr>
              <p:cNvSpPr/>
              <p:nvPr/>
            </p:nvSpPr>
            <p:spPr>
              <a:xfrm>
                <a:off x="700584" y="5647840"/>
                <a:ext cx="1863523" cy="664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i="1">
                          <a:latin typeface="Cambria Math" panose="02040503050406030204" pitchFamily="18" charset="0"/>
                        </a:rPr>
                        <m:t>𝑉𝑆𝑊𝑅</m:t>
                      </m:r>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1+</m:t>
                          </m:r>
                          <m:d>
                            <m:dPr>
                              <m:begChr m:val="|"/>
                              <m:endChr m:val="|"/>
                              <m:ctrlPr>
                                <a:rPr lang="en-IN" i="1">
                                  <a:latin typeface="Cambria Math" panose="02040503050406030204" pitchFamily="18" charset="0"/>
                                </a:rPr>
                              </m:ctrlPr>
                            </m:dPr>
                            <m:e>
                              <m:r>
                                <m:rPr>
                                  <m:sty m:val="p"/>
                                </m:rPr>
                                <a:rPr lang="en-IN" i="0">
                                  <a:latin typeface="Cambria Math" panose="02040503050406030204" pitchFamily="18" charset="0"/>
                                </a:rPr>
                                <m:t>Γ</m:t>
                              </m:r>
                            </m:e>
                          </m:d>
                        </m:num>
                        <m:den>
                          <m:r>
                            <a:rPr lang="en-IN" i="0">
                              <a:latin typeface="Cambria Math" panose="02040503050406030204" pitchFamily="18" charset="0"/>
                            </a:rPr>
                            <m:t>1−</m:t>
                          </m:r>
                          <m:d>
                            <m:dPr>
                              <m:begChr m:val="|"/>
                              <m:endChr m:val="|"/>
                              <m:ctrlPr>
                                <a:rPr lang="en-IN" i="1">
                                  <a:latin typeface="Cambria Math" panose="02040503050406030204" pitchFamily="18" charset="0"/>
                                </a:rPr>
                              </m:ctrlPr>
                            </m:dPr>
                            <m:e>
                              <m:r>
                                <m:rPr>
                                  <m:sty m:val="p"/>
                                </m:rPr>
                                <a:rPr lang="en-IN" i="0">
                                  <a:latin typeface="Cambria Math" panose="02040503050406030204" pitchFamily="18" charset="0"/>
                                </a:rPr>
                                <m:t>Γ</m:t>
                              </m:r>
                            </m:e>
                          </m:d>
                        </m:den>
                      </m:f>
                    </m:oMath>
                  </m:oMathPara>
                </a14:m>
                <a:endParaRPr lang="en-IN" dirty="0"/>
              </a:p>
            </p:txBody>
          </p:sp>
        </mc:Choice>
        <mc:Fallback xmlns="">
          <p:sp>
            <p:nvSpPr>
              <p:cNvPr id="56" name="Rectangle 55">
                <a:extLst>
                  <a:ext uri="{FF2B5EF4-FFF2-40B4-BE49-F238E27FC236}">
                    <a16:creationId xmlns:a16="http://schemas.microsoft.com/office/drawing/2014/main" id="{311D5198-520C-49CC-B389-58A6F9CB42CD}"/>
                  </a:ext>
                </a:extLst>
              </p:cNvPr>
              <p:cNvSpPr>
                <a:spLocks noRot="1" noChangeAspect="1" noMove="1" noResize="1" noEditPoints="1" noAdjustHandles="1" noChangeArrowheads="1" noChangeShapeType="1" noTextEdit="1"/>
              </p:cNvSpPr>
              <p:nvPr/>
            </p:nvSpPr>
            <p:spPr>
              <a:xfrm>
                <a:off x="700584" y="5647840"/>
                <a:ext cx="1863523" cy="664990"/>
              </a:xfrm>
              <a:prstGeom prst="rect">
                <a:avLst/>
              </a:prstGeom>
              <a:blipFill>
                <a:blip r:embed="rId2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0C143410-4B28-435A-ABDC-D762722C9A65}"/>
                  </a:ext>
                </a:extLst>
              </p:cNvPr>
              <p:cNvSpPr/>
              <p:nvPr/>
            </p:nvSpPr>
            <p:spPr>
              <a:xfrm>
                <a:off x="2606170" y="5656623"/>
                <a:ext cx="2062296" cy="368755"/>
              </a:xfrm>
              <a:prstGeom prst="rect">
                <a:avLst/>
              </a:prstGeom>
            </p:spPr>
            <p:txBody>
              <a:bodyPr wrap="none">
                <a:spAutoFit/>
              </a:bodyPr>
              <a:lstStyle/>
              <a:p>
                <a:pPr algn="just">
                  <a:lnSpc>
                    <a:spcPct val="107000"/>
                  </a:lnSpc>
                  <a:spcBef>
                    <a:spcPts val="400"/>
                  </a:spcBef>
                  <a:spcAft>
                    <a:spcPts val="400"/>
                  </a:spcAft>
                </a:pPr>
                <a14:m>
                  <m:oMath xmlns:m="http://schemas.openxmlformats.org/officeDocument/2006/math">
                    <m:d>
                      <m:dPr>
                        <m:begChr m:val="|"/>
                        <m:endChr m:val="|"/>
                        <m:ctrlPr>
                          <a:rPr lang="en-IN" i="1" smtClean="0">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Γ</m:t>
                        </m:r>
                      </m:e>
                    </m:d>
                    <m:r>
                      <a:rPr lang="en-US" i="1">
                        <a:latin typeface="Cambria Math" panose="02040503050406030204" pitchFamily="18" charset="0"/>
                        <a:ea typeface="Times New Roman" panose="02020603050405020304" pitchFamily="18" charset="0"/>
                        <a:cs typeface="Times New Roman" panose="02020603050405020304" pitchFamily="18" charset="0"/>
                      </a:rPr>
                      <m:t>=0</m:t>
                    </m:r>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r>
                      <a:rPr lang="en-IN" b="0" i="0" smtClean="0">
                        <a:latin typeface="Cambria Math" panose="02040503050406030204" pitchFamily="18" charset="0"/>
                        <a:ea typeface="Arial" panose="020B0604020202020204" pitchFamily="34" charset="0"/>
                        <a:cs typeface="Times New Roman" panose="02020603050405020304" pitchFamily="18" charset="0"/>
                      </a:rPr>
                      <m:t>   </m:t>
                    </m:r>
                    <m:r>
                      <a:rPr lang="en-US" i="1">
                        <a:latin typeface="Cambria Math" panose="02040503050406030204" pitchFamily="18" charset="0"/>
                        <a:ea typeface="Arial" panose="020B0604020202020204" pitchFamily="34" charset="0"/>
                        <a:cs typeface="Times New Roman" panose="02020603050405020304" pitchFamily="18" charset="0"/>
                      </a:rPr>
                      <m:t>𝑉𝑆𝑊𝑅</m:t>
                    </m:r>
                    <m:r>
                      <a:rPr lang="en-US" i="1">
                        <a:latin typeface="Cambria Math" panose="02040503050406030204" pitchFamily="18" charset="0"/>
                        <a:ea typeface="Arial" panose="020B0604020202020204" pitchFamily="34" charset="0"/>
                        <a:cs typeface="Times New Roman" panose="02020603050405020304" pitchFamily="18" charset="0"/>
                      </a:rPr>
                      <m:t>=1</m:t>
                    </m:r>
                  </m:oMath>
                </a14:m>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7" name="Rectangle 56">
                <a:extLst>
                  <a:ext uri="{FF2B5EF4-FFF2-40B4-BE49-F238E27FC236}">
                    <a16:creationId xmlns:a16="http://schemas.microsoft.com/office/drawing/2014/main" id="{0C143410-4B28-435A-ABDC-D762722C9A65}"/>
                  </a:ext>
                </a:extLst>
              </p:cNvPr>
              <p:cNvSpPr>
                <a:spLocks noRot="1" noChangeAspect="1" noMove="1" noResize="1" noEditPoints="1" noAdjustHandles="1" noChangeArrowheads="1" noChangeShapeType="1" noTextEdit="1"/>
              </p:cNvSpPr>
              <p:nvPr/>
            </p:nvSpPr>
            <p:spPr>
              <a:xfrm>
                <a:off x="2606170" y="5656623"/>
                <a:ext cx="2062296" cy="368755"/>
              </a:xfrm>
              <a:prstGeom prst="rect">
                <a:avLst/>
              </a:prstGeom>
              <a:blipFill>
                <a:blip r:embed="rId23"/>
                <a:stretch>
                  <a:fillRect t="-10000" b="-2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6E3AB6F3-E04E-45E9-9307-1052C999527B}"/>
                  </a:ext>
                </a:extLst>
              </p:cNvPr>
              <p:cNvSpPr/>
              <p:nvPr/>
            </p:nvSpPr>
            <p:spPr>
              <a:xfrm>
                <a:off x="2606170" y="5988982"/>
                <a:ext cx="2469459" cy="369332"/>
              </a:xfrm>
              <a:prstGeom prst="rect">
                <a:avLst/>
              </a:prstGeom>
            </p:spPr>
            <p:txBody>
              <a:bodyPr wrap="none">
                <a:spAutoFit/>
              </a:bodyPr>
              <a:lstStyle/>
              <a:p>
                <a14:m>
                  <m:oMath xmlns:m="http://schemas.openxmlformats.org/officeDocument/2006/math">
                    <m:d>
                      <m:dPr>
                        <m:begChr m:val="|"/>
                        <m:endChr m:val="|"/>
                        <m:ctrlPr>
                          <a:rPr lang="en-IN" i="1">
                            <a:latin typeface="Cambria Math" panose="02040503050406030204" pitchFamily="18" charset="0"/>
                            <a:ea typeface="Times New Roman" panose="02020603050405020304" pitchFamily="18" charset="0"/>
                          </a:rPr>
                        </m:ctrlPr>
                      </m:dPr>
                      <m:e>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Γ</m:t>
                        </m:r>
                      </m:e>
                    </m:d>
                    <m:r>
                      <a:rPr lang="en-US" i="1">
                        <a:latin typeface="Cambria Math" panose="02040503050406030204" pitchFamily="18" charset="0"/>
                        <a:ea typeface="Times New Roman" panose="02020603050405020304" pitchFamily="18" charset="0"/>
                        <a:cs typeface="Times New Roman" panose="02020603050405020304" pitchFamily="18" charset="0"/>
                      </a:rPr>
                      <m:t>=1</m:t>
                    </m:r>
                  </m:oMath>
                </a14:m>
                <a:r>
                  <a:rPr lang="en-US" dirty="0">
                    <a:latin typeface="Times New Roman" panose="02020603050405020304" pitchFamily="18" charset="0"/>
                    <a:ea typeface="Times New Roman" panose="02020603050405020304" pitchFamily="18" charset="0"/>
                  </a:rPr>
                  <a:t> and </a:t>
                </a:r>
                <a14:m>
                  <m:oMath xmlns:m="http://schemas.openxmlformats.org/officeDocument/2006/math">
                    <m:r>
                      <a:rPr lang="en-US" i="1">
                        <a:latin typeface="Cambria Math" panose="02040503050406030204" pitchFamily="18" charset="0"/>
                        <a:ea typeface="Arial" panose="020B0604020202020204" pitchFamily="34" charset="0"/>
                        <a:cs typeface="Times New Roman" panose="02020603050405020304" pitchFamily="18" charset="0"/>
                      </a:rPr>
                      <m:t>𝑉𝑆𝑊𝑅</m:t>
                    </m:r>
                    <m:r>
                      <a:rPr lang="en-US" i="1">
                        <a:latin typeface="Cambria Math" panose="02040503050406030204" pitchFamily="18" charset="0"/>
                        <a:ea typeface="Arial" panose="020B0604020202020204" pitchFamily="34" charset="0"/>
                        <a:cs typeface="Times New Roman" panose="02020603050405020304" pitchFamily="18" charset="0"/>
                      </a:rPr>
                      <m:t>=∞</m:t>
                    </m:r>
                  </m:oMath>
                </a14:m>
                <a:endParaRPr lang="en-IN" dirty="0"/>
              </a:p>
            </p:txBody>
          </p:sp>
        </mc:Choice>
        <mc:Fallback xmlns="">
          <p:sp>
            <p:nvSpPr>
              <p:cNvPr id="58" name="Rectangle 57">
                <a:extLst>
                  <a:ext uri="{FF2B5EF4-FFF2-40B4-BE49-F238E27FC236}">
                    <a16:creationId xmlns:a16="http://schemas.microsoft.com/office/drawing/2014/main" id="{6E3AB6F3-E04E-45E9-9307-1052C999527B}"/>
                  </a:ext>
                </a:extLst>
              </p:cNvPr>
              <p:cNvSpPr>
                <a:spLocks noRot="1" noChangeAspect="1" noMove="1" noResize="1" noEditPoints="1" noAdjustHandles="1" noChangeArrowheads="1" noChangeShapeType="1" noTextEdit="1"/>
              </p:cNvSpPr>
              <p:nvPr/>
            </p:nvSpPr>
            <p:spPr>
              <a:xfrm>
                <a:off x="2606170" y="5988982"/>
                <a:ext cx="2469459" cy="369332"/>
              </a:xfrm>
              <a:prstGeom prst="rect">
                <a:avLst/>
              </a:prstGeom>
              <a:blipFill>
                <a:blip r:embed="rId24"/>
                <a:stretch>
                  <a:fillRect t="-8197" b="-24590"/>
                </a:stretch>
              </a:blipFill>
            </p:spPr>
            <p:txBody>
              <a:bodyPr/>
              <a:lstStyle/>
              <a:p>
                <a:r>
                  <a:rPr lang="en-IN">
                    <a:noFill/>
                  </a:rPr>
                  <a:t> </a:t>
                </a:r>
              </a:p>
            </p:txBody>
          </p:sp>
        </mc:Fallback>
      </mc:AlternateContent>
    </p:spTree>
    <p:extLst>
      <p:ext uri="{BB962C8B-B14F-4D97-AF65-F5344CB8AC3E}">
        <p14:creationId xmlns:p14="http://schemas.microsoft.com/office/powerpoint/2010/main" val="26526123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E701-A635-43F1-9830-0B0639889B33}"/>
              </a:ext>
            </a:extLst>
          </p:cNvPr>
          <p:cNvSpPr>
            <a:spLocks noGrp="1"/>
          </p:cNvSpPr>
          <p:nvPr>
            <p:ph type="title"/>
          </p:nvPr>
        </p:nvSpPr>
        <p:spPr/>
        <p:txBody>
          <a:bodyPr>
            <a:normAutofit fontScale="90000"/>
          </a:bodyPr>
          <a:lstStyle/>
          <a:p>
            <a:r>
              <a:rPr lang="en-IN" dirty="0"/>
              <a:t>Line Terminated in any Impedance</a:t>
            </a:r>
          </a:p>
        </p:txBody>
      </p:sp>
      <p:sp>
        <p:nvSpPr>
          <p:cNvPr id="3" name="Date Placeholder 2">
            <a:extLst>
              <a:ext uri="{FF2B5EF4-FFF2-40B4-BE49-F238E27FC236}">
                <a16:creationId xmlns:a16="http://schemas.microsoft.com/office/drawing/2014/main" id="{7677449A-A237-4A14-94C6-5300A55E23B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48FFAA8-2ACB-47AD-B861-147CEF1E846E}"/>
              </a:ext>
            </a:extLst>
          </p:cNvPr>
          <p:cNvSpPr>
            <a:spLocks noGrp="1"/>
          </p:cNvSpPr>
          <p:nvPr>
            <p:ph type="sldNum" sz="quarter" idx="12"/>
          </p:nvPr>
        </p:nvSpPr>
        <p:spPr/>
        <p:txBody>
          <a:bodyPr/>
          <a:lstStyle/>
          <a:p>
            <a:fld id="{2495F090-CA2D-44FF-B42B-1156B48CA943}" type="slidenum">
              <a:rPr lang="en-IN" smtClean="0"/>
              <a:t>81</a:t>
            </a:fld>
            <a:endParaRPr lang="en-IN"/>
          </a:p>
        </p:txBody>
      </p:sp>
      <p:sp>
        <p:nvSpPr>
          <p:cNvPr id="5" name="Rectangle 4">
            <a:extLst>
              <a:ext uri="{FF2B5EF4-FFF2-40B4-BE49-F238E27FC236}">
                <a16:creationId xmlns:a16="http://schemas.microsoft.com/office/drawing/2014/main" id="{56800DC1-9A31-434A-8958-5CC1E15DAC0E}"/>
              </a:ext>
            </a:extLst>
          </p:cNvPr>
          <p:cNvSpPr/>
          <p:nvPr/>
        </p:nvSpPr>
        <p:spPr>
          <a:xfrm>
            <a:off x="628650" y="769084"/>
            <a:ext cx="6149470" cy="368755"/>
          </a:xfrm>
          <a:prstGeom prst="rect">
            <a:avLst/>
          </a:prstGeom>
        </p:spPr>
        <p:txBody>
          <a:bodyPr wrap="square">
            <a:spAutoFit/>
          </a:bodyPr>
          <a:lstStyle/>
          <a:p>
            <a:pPr algn="just">
              <a:lnSpc>
                <a:spcPct val="107000"/>
              </a:lnSpc>
              <a:spcBef>
                <a:spcPts val="400"/>
              </a:spcBef>
              <a:spcAft>
                <a:spcPts val="4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Impedance at any point before z=0 for lossless line is given by</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6C88A02A-62AD-4580-BBFB-2A8A55C3034A}"/>
              </a:ext>
            </a:extLst>
          </p:cNvPr>
          <p:cNvGrpSpPr/>
          <p:nvPr/>
        </p:nvGrpSpPr>
        <p:grpSpPr>
          <a:xfrm>
            <a:off x="6625720" y="850049"/>
            <a:ext cx="2362200" cy="1315520"/>
            <a:chOff x="0" y="1"/>
            <a:chExt cx="2362200" cy="1316354"/>
          </a:xfrm>
        </p:grpSpPr>
        <p:grpSp>
          <p:nvGrpSpPr>
            <p:cNvPr id="7" name="Group 6">
              <a:extLst>
                <a:ext uri="{FF2B5EF4-FFF2-40B4-BE49-F238E27FC236}">
                  <a16:creationId xmlns:a16="http://schemas.microsoft.com/office/drawing/2014/main" id="{7822A125-7FC1-4DC2-9A62-250AD920CEF1}"/>
                </a:ext>
              </a:extLst>
            </p:cNvPr>
            <p:cNvGrpSpPr/>
            <p:nvPr/>
          </p:nvGrpSpPr>
          <p:grpSpPr>
            <a:xfrm>
              <a:off x="95250" y="104775"/>
              <a:ext cx="2124075" cy="1211579"/>
              <a:chOff x="0" y="0"/>
              <a:chExt cx="2124075" cy="1211579"/>
            </a:xfrm>
          </p:grpSpPr>
          <p:grpSp>
            <p:nvGrpSpPr>
              <p:cNvPr id="9" name="Group 8">
                <a:extLst>
                  <a:ext uri="{FF2B5EF4-FFF2-40B4-BE49-F238E27FC236}">
                    <a16:creationId xmlns:a16="http://schemas.microsoft.com/office/drawing/2014/main" id="{5E8DF778-EDE9-4F37-A7F5-6A139FC23363}"/>
                  </a:ext>
                </a:extLst>
              </p:cNvPr>
              <p:cNvGrpSpPr/>
              <p:nvPr/>
            </p:nvGrpSpPr>
            <p:grpSpPr>
              <a:xfrm>
                <a:off x="0" y="190500"/>
                <a:ext cx="2124075" cy="449579"/>
                <a:chOff x="0" y="0"/>
                <a:chExt cx="2124075" cy="449579"/>
              </a:xfrm>
            </p:grpSpPr>
            <p:cxnSp>
              <p:nvCxnSpPr>
                <p:cNvPr id="17" name="Straight Connector 16">
                  <a:extLst>
                    <a:ext uri="{FF2B5EF4-FFF2-40B4-BE49-F238E27FC236}">
                      <a16:creationId xmlns:a16="http://schemas.microsoft.com/office/drawing/2014/main" id="{D25FB5FA-6607-4A5C-AFD7-700279D6E009}"/>
                    </a:ext>
                  </a:extLst>
                </p:cNvPr>
                <p:cNvCxnSpPr/>
                <p:nvPr/>
              </p:nvCxnSpPr>
              <p:spPr>
                <a:xfrm>
                  <a:off x="0" y="228600"/>
                  <a:ext cx="2124075"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672B772-F621-4CE0-A7CB-1A7681ED0919}"/>
                    </a:ext>
                  </a:extLst>
                </p:cNvPr>
                <p:cNvSpPr/>
                <p:nvPr/>
              </p:nvSpPr>
              <p:spPr>
                <a:xfrm>
                  <a:off x="342900" y="123825"/>
                  <a:ext cx="685800" cy="20955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9" name="Rectangle 18">
                  <a:extLst>
                    <a:ext uri="{FF2B5EF4-FFF2-40B4-BE49-F238E27FC236}">
                      <a16:creationId xmlns:a16="http://schemas.microsoft.com/office/drawing/2014/main" id="{247FEBB2-0C56-4872-8258-978C23E5E8DC}"/>
                    </a:ext>
                  </a:extLst>
                </p:cNvPr>
                <p:cNvSpPr/>
                <p:nvPr/>
              </p:nvSpPr>
              <p:spPr>
                <a:xfrm>
                  <a:off x="1028700" y="0"/>
                  <a:ext cx="685800" cy="43815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20" name="Text Box 2">
                      <a:extLst>
                        <a:ext uri="{FF2B5EF4-FFF2-40B4-BE49-F238E27FC236}">
                          <a16:creationId xmlns:a16="http://schemas.microsoft.com/office/drawing/2014/main" id="{5EBDD224-9718-4F60-BEA4-C44EC795D83F}"/>
                        </a:ext>
                      </a:extLst>
                    </p:cNvPr>
                    <p:cNvSpPr txBox="1">
                      <a:spLocks noChangeArrowheads="1"/>
                    </p:cNvSpPr>
                    <p:nvPr/>
                  </p:nvSpPr>
                  <p:spPr bwMode="auto">
                    <a:xfrm>
                      <a:off x="476250" y="104775"/>
                      <a:ext cx="429259"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12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0" name="Text Box 2">
                      <a:extLst>
                        <a:ext uri="{FF2B5EF4-FFF2-40B4-BE49-F238E27FC236}">
                          <a16:creationId xmlns:a16="http://schemas.microsoft.com/office/drawing/2014/main" id="{5EBDD224-9718-4F60-BEA4-C44EC795D83F}"/>
                        </a:ext>
                      </a:extLst>
                    </p:cNvPr>
                    <p:cNvSpPr txBox="1">
                      <a:spLocks noRot="1" noChangeAspect="1" noMove="1" noResize="1" noEditPoints="1" noAdjustHandles="1" noChangeArrowheads="1" noChangeShapeType="1" noTextEdit="1"/>
                    </p:cNvSpPr>
                    <p:nvPr/>
                  </p:nvSpPr>
                  <p:spPr bwMode="auto">
                    <a:xfrm>
                      <a:off x="476250" y="104775"/>
                      <a:ext cx="429259" cy="344804"/>
                    </a:xfrm>
                    <a:prstGeom prst="rect">
                      <a:avLst/>
                    </a:prstGeom>
                    <a:blipFill>
                      <a:blip r:embed="rId2"/>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1" name="Text Box 2">
                      <a:extLst>
                        <a:ext uri="{FF2B5EF4-FFF2-40B4-BE49-F238E27FC236}">
                          <a16:creationId xmlns:a16="http://schemas.microsoft.com/office/drawing/2014/main" id="{99254316-DC59-40B3-8C6C-37CB2ECF4DE8}"/>
                        </a:ext>
                      </a:extLst>
                    </p:cNvPr>
                    <p:cNvSpPr txBox="1">
                      <a:spLocks noChangeArrowheads="1"/>
                    </p:cNvSpPr>
                    <p:nvPr/>
                  </p:nvSpPr>
                  <p:spPr bwMode="auto">
                    <a:xfrm>
                      <a:off x="1171575" y="85725"/>
                      <a:ext cx="429259"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12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12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1" name="Text Box 2">
                      <a:extLst>
                        <a:ext uri="{FF2B5EF4-FFF2-40B4-BE49-F238E27FC236}">
                          <a16:creationId xmlns:a16="http://schemas.microsoft.com/office/drawing/2014/main" id="{99254316-DC59-40B3-8C6C-37CB2ECF4DE8}"/>
                        </a:ext>
                      </a:extLst>
                    </p:cNvPr>
                    <p:cNvSpPr txBox="1">
                      <a:spLocks noRot="1" noChangeAspect="1" noMove="1" noResize="1" noEditPoints="1" noAdjustHandles="1" noChangeArrowheads="1" noChangeShapeType="1" noTextEdit="1"/>
                    </p:cNvSpPr>
                    <p:nvPr/>
                  </p:nvSpPr>
                  <p:spPr bwMode="auto">
                    <a:xfrm>
                      <a:off x="1171575" y="85725"/>
                      <a:ext cx="429259" cy="344804"/>
                    </a:xfrm>
                    <a:prstGeom prst="rect">
                      <a:avLst/>
                    </a:prstGeom>
                    <a:blipFill>
                      <a:blip r:embed="rId3"/>
                      <a:stretch>
                        <a:fillRect/>
                      </a:stretch>
                    </a:blipFill>
                    <a:ln w="9525">
                      <a:noFill/>
                      <a:miter lim="800000"/>
                      <a:headEnd/>
                      <a:tailEnd/>
                    </a:ln>
                  </p:spPr>
                  <p:txBody>
                    <a:bodyPr/>
                    <a:lstStyle/>
                    <a:p>
                      <a:r>
                        <a:rPr lang="en-IN">
                          <a:noFill/>
                        </a:rPr>
                        <a:t> </a:t>
                      </a:r>
                    </a:p>
                  </p:txBody>
                </p:sp>
              </mc:Fallback>
            </mc:AlternateContent>
          </p:grpSp>
          <p:cxnSp>
            <p:nvCxnSpPr>
              <p:cNvPr id="10" name="Straight Connector 9">
                <a:extLst>
                  <a:ext uri="{FF2B5EF4-FFF2-40B4-BE49-F238E27FC236}">
                    <a16:creationId xmlns:a16="http://schemas.microsoft.com/office/drawing/2014/main" id="{82AD8073-DD3E-43F6-95AA-08C18EAC20EE}"/>
                  </a:ext>
                </a:extLst>
              </p:cNvPr>
              <p:cNvCxnSpPr/>
              <p:nvPr/>
            </p:nvCxnSpPr>
            <p:spPr>
              <a:xfrm>
                <a:off x="1028700" y="0"/>
                <a:ext cx="0" cy="914400"/>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 Box 2">
                    <a:extLst>
                      <a:ext uri="{FF2B5EF4-FFF2-40B4-BE49-F238E27FC236}">
                        <a16:creationId xmlns:a16="http://schemas.microsoft.com/office/drawing/2014/main" id="{BF00D3A5-87C4-44CA-A01F-B6891D4BED40}"/>
                      </a:ext>
                    </a:extLst>
                  </p:cNvPr>
                  <p:cNvSpPr txBox="1">
                    <a:spLocks noChangeArrowheads="1"/>
                  </p:cNvSpPr>
                  <p:nvPr/>
                </p:nvSpPr>
                <p:spPr bwMode="auto">
                  <a:xfrm>
                    <a:off x="714375" y="866775"/>
                    <a:ext cx="638809"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1200" i="1">
                              <a:effectLst/>
                              <a:latin typeface="Cambria Math" panose="02040503050406030204" pitchFamily="18" charset="0"/>
                              <a:ea typeface="Arial" panose="020B0604020202020204" pitchFamily="34" charset="0"/>
                              <a:cs typeface="Times New Roman" panose="02020603050405020304" pitchFamily="18" charset="0"/>
                            </a:rPr>
                            <m:t>𝑧</m:t>
                          </m:r>
                          <m:r>
                            <a:rPr lang="en-US" sz="1200" i="1">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1" name="Text Box 2">
                    <a:extLst>
                      <a:ext uri="{FF2B5EF4-FFF2-40B4-BE49-F238E27FC236}">
                        <a16:creationId xmlns:a16="http://schemas.microsoft.com/office/drawing/2014/main" id="{BF00D3A5-87C4-44CA-A01F-B6891D4BED40}"/>
                      </a:ext>
                    </a:extLst>
                  </p:cNvPr>
                  <p:cNvSpPr txBox="1">
                    <a:spLocks noRot="1" noChangeAspect="1" noMove="1" noResize="1" noEditPoints="1" noAdjustHandles="1" noChangeArrowheads="1" noChangeShapeType="1" noTextEdit="1"/>
                  </p:cNvSpPr>
                  <p:nvPr/>
                </p:nvSpPr>
                <p:spPr bwMode="auto">
                  <a:xfrm>
                    <a:off x="714375" y="866775"/>
                    <a:ext cx="638809" cy="344804"/>
                  </a:xfrm>
                  <a:prstGeom prst="rect">
                    <a:avLst/>
                  </a:prstGeom>
                  <a:blipFill>
                    <a:blip r:embed="rId4"/>
                    <a:stretch>
                      <a:fillRect/>
                    </a:stretch>
                  </a:blipFill>
                  <a:ln w="9525">
                    <a:noFill/>
                    <a:miter lim="800000"/>
                    <a:headEnd/>
                    <a:tailEnd/>
                  </a:ln>
                </p:spPr>
                <p:txBody>
                  <a:bodyPr/>
                  <a:lstStyle/>
                  <a:p>
                    <a:r>
                      <a:rPr lang="en-IN">
                        <a:noFill/>
                      </a:rPr>
                      <a:t> </a:t>
                    </a:r>
                  </a:p>
                </p:txBody>
              </p:sp>
            </mc:Fallback>
          </mc:AlternateContent>
          <p:grpSp>
            <p:nvGrpSpPr>
              <p:cNvPr id="12" name="Group 11">
                <a:extLst>
                  <a:ext uri="{FF2B5EF4-FFF2-40B4-BE49-F238E27FC236}">
                    <a16:creationId xmlns:a16="http://schemas.microsoft.com/office/drawing/2014/main" id="{281149E2-39DD-4435-8A6C-6EBF30FF799B}"/>
                  </a:ext>
                </a:extLst>
              </p:cNvPr>
              <p:cNvGrpSpPr/>
              <p:nvPr/>
            </p:nvGrpSpPr>
            <p:grpSpPr>
              <a:xfrm>
                <a:off x="542925" y="571500"/>
                <a:ext cx="723900" cy="161925"/>
                <a:chOff x="0" y="0"/>
                <a:chExt cx="723900" cy="161925"/>
              </a:xfrm>
            </p:grpSpPr>
            <p:sp>
              <p:nvSpPr>
                <p:cNvPr id="15" name="Arc 14">
                  <a:extLst>
                    <a:ext uri="{FF2B5EF4-FFF2-40B4-BE49-F238E27FC236}">
                      <a16:creationId xmlns:a16="http://schemas.microsoft.com/office/drawing/2014/main" id="{C214E626-6951-41A6-AB39-08E2505DDB48}"/>
                    </a:ext>
                  </a:extLst>
                </p:cNvPr>
                <p:cNvSpPr/>
                <p:nvPr/>
              </p:nvSpPr>
              <p:spPr>
                <a:xfrm>
                  <a:off x="0" y="9525"/>
                  <a:ext cx="457200" cy="152400"/>
                </a:xfrm>
                <a:prstGeom prst="arc">
                  <a:avLst>
                    <a:gd name="adj1" fmla="val 16200000"/>
                    <a:gd name="adj2" fmla="val 6125685"/>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16" name="Straight Arrow Connector 15">
                  <a:extLst>
                    <a:ext uri="{FF2B5EF4-FFF2-40B4-BE49-F238E27FC236}">
                      <a16:creationId xmlns:a16="http://schemas.microsoft.com/office/drawing/2014/main" id="{719B610B-53C3-4112-92B2-1DCE9568E02C}"/>
                    </a:ext>
                  </a:extLst>
                </p:cNvPr>
                <p:cNvCxnSpPr/>
                <p:nvPr/>
              </p:nvCxnSpPr>
              <p:spPr>
                <a:xfrm>
                  <a:off x="228600" y="0"/>
                  <a:ext cx="4953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Text Box 2">
                    <a:extLst>
                      <a:ext uri="{FF2B5EF4-FFF2-40B4-BE49-F238E27FC236}">
                        <a16:creationId xmlns:a16="http://schemas.microsoft.com/office/drawing/2014/main" id="{8820DC80-42DE-479A-A828-2E495359BE02}"/>
                      </a:ext>
                    </a:extLst>
                  </p:cNvPr>
                  <p:cNvSpPr txBox="1">
                    <a:spLocks noChangeArrowheads="1"/>
                  </p:cNvSpPr>
                  <p:nvPr/>
                </p:nvSpPr>
                <p:spPr bwMode="auto">
                  <a:xfrm>
                    <a:off x="561975" y="514350"/>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Γ</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3" name="Text Box 2">
                    <a:extLst>
                      <a:ext uri="{FF2B5EF4-FFF2-40B4-BE49-F238E27FC236}">
                        <a16:creationId xmlns:a16="http://schemas.microsoft.com/office/drawing/2014/main" id="{8820DC80-42DE-479A-A828-2E495359BE02}"/>
                      </a:ext>
                    </a:extLst>
                  </p:cNvPr>
                  <p:cNvSpPr txBox="1">
                    <a:spLocks noRot="1" noChangeAspect="1" noMove="1" noResize="1" noEditPoints="1" noAdjustHandles="1" noChangeArrowheads="1" noChangeShapeType="1" noTextEdit="1"/>
                  </p:cNvSpPr>
                  <p:nvPr/>
                </p:nvSpPr>
                <p:spPr bwMode="auto">
                  <a:xfrm>
                    <a:off x="561975" y="514350"/>
                    <a:ext cx="305434" cy="344804"/>
                  </a:xfrm>
                  <a:prstGeom prst="rect">
                    <a:avLst/>
                  </a:prstGeom>
                  <a:blipFill>
                    <a:blip r:embed="rId5"/>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4" name="Text Box 2">
                    <a:extLst>
                      <a:ext uri="{FF2B5EF4-FFF2-40B4-BE49-F238E27FC236}">
                        <a16:creationId xmlns:a16="http://schemas.microsoft.com/office/drawing/2014/main" id="{7C89309E-C746-47A5-AF62-760C1DCAFE1E}"/>
                      </a:ext>
                    </a:extLst>
                  </p:cNvPr>
                  <p:cNvSpPr txBox="1">
                    <a:spLocks noChangeArrowheads="1"/>
                  </p:cNvSpPr>
                  <p:nvPr/>
                </p:nvSpPr>
                <p:spPr bwMode="auto">
                  <a:xfrm>
                    <a:off x="962025" y="342900"/>
                    <a:ext cx="305434" cy="3448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T</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4" name="Text Box 2">
                    <a:extLst>
                      <a:ext uri="{FF2B5EF4-FFF2-40B4-BE49-F238E27FC236}">
                        <a16:creationId xmlns:a16="http://schemas.microsoft.com/office/drawing/2014/main" id="{7C89309E-C746-47A5-AF62-760C1DCAFE1E}"/>
                      </a:ext>
                    </a:extLst>
                  </p:cNvPr>
                  <p:cNvSpPr txBox="1">
                    <a:spLocks noRot="1" noChangeAspect="1" noMove="1" noResize="1" noEditPoints="1" noAdjustHandles="1" noChangeArrowheads="1" noChangeShapeType="1" noTextEdit="1"/>
                  </p:cNvSpPr>
                  <p:nvPr/>
                </p:nvSpPr>
                <p:spPr bwMode="auto">
                  <a:xfrm>
                    <a:off x="962025" y="342900"/>
                    <a:ext cx="305434" cy="344804"/>
                  </a:xfrm>
                  <a:prstGeom prst="rect">
                    <a:avLst/>
                  </a:prstGeom>
                  <a:blipFill>
                    <a:blip r:embed="rId6"/>
                    <a:stretch>
                      <a:fillRect/>
                    </a:stretch>
                  </a:blipFill>
                  <a:ln w="9525">
                    <a:noFill/>
                    <a:miter lim="800000"/>
                    <a:headEnd/>
                    <a:tailEnd/>
                  </a:ln>
                </p:spPr>
                <p:txBody>
                  <a:bodyPr/>
                  <a:lstStyle/>
                  <a:p>
                    <a:r>
                      <a:rPr lang="en-IN">
                        <a:noFill/>
                      </a:rPr>
                      <a:t> </a:t>
                    </a:r>
                  </a:p>
                </p:txBody>
              </p:sp>
            </mc:Fallback>
          </mc:AlternateContent>
        </p:grpSp>
        <p:sp>
          <p:nvSpPr>
            <p:cNvPr id="8" name="Rectangle 7">
              <a:extLst>
                <a:ext uri="{FF2B5EF4-FFF2-40B4-BE49-F238E27FC236}">
                  <a16:creationId xmlns:a16="http://schemas.microsoft.com/office/drawing/2014/main" id="{375F85BB-54E8-468A-B84A-30FADA658518}"/>
                </a:ext>
              </a:extLst>
            </p:cNvPr>
            <p:cNvSpPr/>
            <p:nvPr/>
          </p:nvSpPr>
          <p:spPr>
            <a:xfrm>
              <a:off x="0" y="1"/>
              <a:ext cx="2362200" cy="1316354"/>
            </a:xfrm>
            <a:prstGeom prst="rect">
              <a:avLst/>
            </a:prstGeom>
            <a:noFill/>
            <a:ln w="12700"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FED0223F-372B-4A00-BD5B-3E7D66CE4D2C}"/>
                  </a:ext>
                </a:extLst>
              </p:cNvPr>
              <p:cNvSpPr/>
              <p:nvPr/>
            </p:nvSpPr>
            <p:spPr>
              <a:xfrm>
                <a:off x="628650" y="1173775"/>
                <a:ext cx="2740750" cy="6680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𝑍</m:t>
                          </m:r>
                        </m:e>
                        <m:sub>
                          <m:r>
                            <a:rPr lang="en-US" i="1">
                              <a:latin typeface="Cambria Math" panose="02040503050406030204" pitchFamily="18" charset="0"/>
                              <a:ea typeface="Times New Roman" panose="02020603050405020304" pitchFamily="18" charset="0"/>
                              <a:cs typeface="Times New Roman" panose="02020603050405020304" pitchFamily="18" charset="0"/>
                            </a:rPr>
                            <m:t>𝑖𝑛</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IN"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𝑍</m:t>
                          </m:r>
                        </m:e>
                        <m:sub>
                          <m:r>
                            <a:rPr lang="en-US" i="1">
                              <a:latin typeface="Cambria Math" panose="02040503050406030204" pitchFamily="18" charset="0"/>
                              <a:ea typeface="Times New Roman" panose="02020603050405020304" pitchFamily="18" charset="0"/>
                              <a:cs typeface="Times New Roman" panose="02020603050405020304" pitchFamily="18" charset="0"/>
                            </a:rPr>
                            <m:t>01</m:t>
                          </m:r>
                        </m:sub>
                      </m:sSub>
                      <m:f>
                        <m:fPr>
                          <m:ctrlPr>
                            <a:rPr lang="en-IN" i="1">
                              <a:latin typeface="Cambria Math" panose="02040503050406030204" pitchFamily="18" charset="0"/>
                            </a:rPr>
                          </m:ctrlPr>
                        </m:fPr>
                        <m:num>
                          <m:sSup>
                            <m:sSupPr>
                              <m:ctrlPr>
                                <a:rPr lang="en-IN" i="1">
                                  <a:latin typeface="Cambria Math" panose="02040503050406030204" pitchFamily="18" charset="0"/>
                                </a:rPr>
                              </m:ctrlPr>
                            </m:sSupPr>
                            <m:e>
                              <m:r>
                                <a:rPr lang="en-US" i="1">
                                  <a:latin typeface="Cambria Math" panose="02040503050406030204" pitchFamily="18" charset="0"/>
                                  <a:ea typeface="Arial" panose="020B0604020202020204" pitchFamily="34" charset="0"/>
                                  <a:cs typeface="Times New Roman" panose="02020603050405020304" pitchFamily="18" charset="0"/>
                                </a:rPr>
                                <m:t>𝑒</m:t>
                              </m:r>
                            </m:e>
                            <m:sup>
                              <m:r>
                                <a:rPr lang="en-US" i="1">
                                  <a:latin typeface="Cambria Math" panose="02040503050406030204" pitchFamily="18" charset="0"/>
                                  <a:ea typeface="Arial" panose="020B0604020202020204" pitchFamily="34" charset="0"/>
                                  <a:cs typeface="Times New Roman" panose="02020603050405020304" pitchFamily="18" charset="0"/>
                                </a:rPr>
                                <m:t>−</m:t>
                              </m:r>
                              <m:r>
                                <m:rPr>
                                  <m:sty m:val="p"/>
                                </m:rPr>
                                <a:rPr lang="en-US">
                                  <a:latin typeface="Cambria Math" panose="02040503050406030204" pitchFamily="18" charset="0"/>
                                  <a:ea typeface="Arial" panose="020B0604020202020204" pitchFamily="34" charset="0"/>
                                  <a:cs typeface="Times New Roman" panose="02020603050405020304" pitchFamily="18" charset="0"/>
                                </a:rPr>
                                <m:t>j</m:t>
                              </m:r>
                              <m:sSub>
                                <m:sSubPr>
                                  <m:ctrlPr>
                                    <a:rPr lang="en-IN" i="1">
                                      <a:latin typeface="Cambria Math" panose="02040503050406030204" pitchFamily="18" charset="0"/>
                                    </a:rPr>
                                  </m:ctrlPr>
                                </m:sSubPr>
                                <m:e>
                                  <m:r>
                                    <a:rPr lang="en-US" i="1">
                                      <a:latin typeface="Cambria Math" panose="02040503050406030204" pitchFamily="18" charset="0"/>
                                      <a:ea typeface="Arial" panose="020B0604020202020204" pitchFamily="34" charset="0"/>
                                      <a:cs typeface="Times New Roman" panose="02020603050405020304" pitchFamily="18" charset="0"/>
                                    </a:rPr>
                                    <m:t>𝛽</m:t>
                                  </m:r>
                                </m:e>
                                <m:sub>
                                  <m:r>
                                    <a:rPr lang="en-US">
                                      <a:latin typeface="Cambria Math" panose="02040503050406030204" pitchFamily="18" charset="0"/>
                                      <a:ea typeface="Arial" panose="020B0604020202020204" pitchFamily="34" charset="0"/>
                                      <a:cs typeface="Times New Roman" panose="02020603050405020304" pitchFamily="18" charset="0"/>
                                    </a:rPr>
                                    <m:t>1</m:t>
                                  </m:r>
                                </m:sub>
                              </m:sSub>
                              <m:r>
                                <a:rPr lang="en-US" i="1">
                                  <a:latin typeface="Cambria Math" panose="02040503050406030204" pitchFamily="18" charset="0"/>
                                  <a:ea typeface="Arial" panose="020B0604020202020204" pitchFamily="34" charset="0"/>
                                  <a:cs typeface="Times New Roman" panose="02020603050405020304" pitchFamily="18" charset="0"/>
                                </a:rPr>
                                <m:t>𝑧</m:t>
                              </m:r>
                            </m:sup>
                          </m:sSup>
                          <m:r>
                            <a:rPr lang="en-US">
                              <a:latin typeface="Cambria Math" panose="02040503050406030204" pitchFamily="18" charset="0"/>
                              <a:ea typeface="Arial" panose="020B0604020202020204" pitchFamily="34" charset="0"/>
                              <a:cs typeface="Times New Roman" panose="02020603050405020304" pitchFamily="18" charset="0"/>
                            </a:rPr>
                            <m:t>+</m:t>
                          </m:r>
                          <m:r>
                            <m:rPr>
                              <m:sty m:val="p"/>
                            </m:rPr>
                            <a:rPr lang="en-US">
                              <a:latin typeface="Cambria Math" panose="02040503050406030204" pitchFamily="18" charset="0"/>
                              <a:ea typeface="Arial" panose="020B0604020202020204" pitchFamily="34" charset="0"/>
                              <a:cs typeface="Times New Roman" panose="02020603050405020304" pitchFamily="18" charset="0"/>
                            </a:rPr>
                            <m:t>Γ</m:t>
                          </m:r>
                          <m:sSup>
                            <m:sSupPr>
                              <m:ctrlPr>
                                <a:rPr lang="en-IN" i="1">
                                  <a:latin typeface="Cambria Math" panose="02040503050406030204" pitchFamily="18" charset="0"/>
                                </a:rPr>
                              </m:ctrlPr>
                            </m:sSupPr>
                            <m:e>
                              <m:r>
                                <a:rPr lang="en-US" i="1">
                                  <a:latin typeface="Cambria Math" panose="02040503050406030204" pitchFamily="18" charset="0"/>
                                  <a:ea typeface="Arial" panose="020B0604020202020204" pitchFamily="34" charset="0"/>
                                  <a:cs typeface="Times New Roman" panose="02020603050405020304" pitchFamily="18" charset="0"/>
                                </a:rPr>
                                <m:t>𝑒</m:t>
                              </m:r>
                            </m:e>
                            <m:sup>
                              <m:r>
                                <a:rPr lang="en-US" i="1">
                                  <a:latin typeface="Cambria Math" panose="02040503050406030204" pitchFamily="18" charset="0"/>
                                  <a:ea typeface="Arial" panose="020B0604020202020204" pitchFamily="34" charset="0"/>
                                  <a:cs typeface="Times New Roman" panose="02020603050405020304" pitchFamily="18" charset="0"/>
                                </a:rPr>
                                <m:t>𝑗</m:t>
                              </m:r>
                              <m:sSub>
                                <m:sSubPr>
                                  <m:ctrlPr>
                                    <a:rPr lang="en-IN" i="1">
                                      <a:latin typeface="Cambria Math" panose="02040503050406030204" pitchFamily="18" charset="0"/>
                                    </a:rPr>
                                  </m:ctrlPr>
                                </m:sSubPr>
                                <m:e>
                                  <m:r>
                                    <a:rPr lang="en-US" i="1">
                                      <a:latin typeface="Cambria Math" panose="02040503050406030204" pitchFamily="18" charset="0"/>
                                      <a:ea typeface="Arial" panose="020B0604020202020204" pitchFamily="34" charset="0"/>
                                      <a:cs typeface="Times New Roman" panose="02020603050405020304" pitchFamily="18" charset="0"/>
                                    </a:rPr>
                                    <m:t>𝛽</m:t>
                                  </m:r>
                                </m:e>
                                <m:sub>
                                  <m:r>
                                    <a:rPr lang="en-US">
                                      <a:latin typeface="Cambria Math" panose="02040503050406030204" pitchFamily="18" charset="0"/>
                                      <a:ea typeface="Arial" panose="020B0604020202020204" pitchFamily="34" charset="0"/>
                                      <a:cs typeface="Times New Roman" panose="02020603050405020304" pitchFamily="18" charset="0"/>
                                    </a:rPr>
                                    <m:t>1</m:t>
                                  </m:r>
                                </m:sub>
                              </m:sSub>
                              <m:r>
                                <a:rPr lang="en-US" i="1">
                                  <a:latin typeface="Cambria Math" panose="02040503050406030204" pitchFamily="18" charset="0"/>
                                  <a:ea typeface="Arial" panose="020B0604020202020204" pitchFamily="34" charset="0"/>
                                  <a:cs typeface="Times New Roman" panose="02020603050405020304" pitchFamily="18" charset="0"/>
                                </a:rPr>
                                <m:t>𝑧</m:t>
                              </m:r>
                            </m:sup>
                          </m:sSup>
                        </m:num>
                        <m:den>
                          <m:sSup>
                            <m:sSupPr>
                              <m:ctrlPr>
                                <a:rPr lang="en-IN" i="1">
                                  <a:latin typeface="Cambria Math" panose="02040503050406030204" pitchFamily="18" charset="0"/>
                                </a:rPr>
                              </m:ctrlPr>
                            </m:sSupPr>
                            <m:e>
                              <m:r>
                                <a:rPr lang="en-US" i="1">
                                  <a:latin typeface="Cambria Math" panose="02040503050406030204" pitchFamily="18" charset="0"/>
                                  <a:ea typeface="Arial" panose="020B0604020202020204" pitchFamily="34" charset="0"/>
                                  <a:cs typeface="Times New Roman" panose="02020603050405020304" pitchFamily="18" charset="0"/>
                                </a:rPr>
                                <m:t>𝑒</m:t>
                              </m:r>
                            </m:e>
                            <m:sup>
                              <m:r>
                                <a:rPr lang="en-US" i="1">
                                  <a:latin typeface="Cambria Math" panose="02040503050406030204" pitchFamily="18" charset="0"/>
                                  <a:ea typeface="Arial" panose="020B0604020202020204" pitchFamily="34" charset="0"/>
                                  <a:cs typeface="Times New Roman" panose="02020603050405020304" pitchFamily="18" charset="0"/>
                                </a:rPr>
                                <m:t>−</m:t>
                              </m:r>
                              <m:r>
                                <m:rPr>
                                  <m:sty m:val="p"/>
                                </m:rPr>
                                <a:rPr lang="en-US">
                                  <a:latin typeface="Cambria Math" panose="02040503050406030204" pitchFamily="18" charset="0"/>
                                  <a:ea typeface="Arial" panose="020B0604020202020204" pitchFamily="34" charset="0"/>
                                  <a:cs typeface="Times New Roman" panose="02020603050405020304" pitchFamily="18" charset="0"/>
                                </a:rPr>
                                <m:t>j</m:t>
                              </m:r>
                              <m:sSub>
                                <m:sSubPr>
                                  <m:ctrlPr>
                                    <a:rPr lang="en-IN" i="1">
                                      <a:latin typeface="Cambria Math" panose="02040503050406030204" pitchFamily="18" charset="0"/>
                                    </a:rPr>
                                  </m:ctrlPr>
                                </m:sSubPr>
                                <m:e>
                                  <m:r>
                                    <a:rPr lang="en-US" i="1">
                                      <a:latin typeface="Cambria Math" panose="02040503050406030204" pitchFamily="18" charset="0"/>
                                      <a:ea typeface="Arial" panose="020B0604020202020204" pitchFamily="34" charset="0"/>
                                      <a:cs typeface="Times New Roman" panose="02020603050405020304" pitchFamily="18" charset="0"/>
                                    </a:rPr>
                                    <m:t>𝛽</m:t>
                                  </m:r>
                                </m:e>
                                <m:sub>
                                  <m:r>
                                    <a:rPr lang="en-US">
                                      <a:latin typeface="Cambria Math" panose="02040503050406030204" pitchFamily="18" charset="0"/>
                                      <a:ea typeface="Arial" panose="020B0604020202020204" pitchFamily="34" charset="0"/>
                                      <a:cs typeface="Times New Roman" panose="02020603050405020304" pitchFamily="18" charset="0"/>
                                    </a:rPr>
                                    <m:t>1</m:t>
                                  </m:r>
                                </m:sub>
                              </m:sSub>
                              <m:r>
                                <a:rPr lang="en-US" i="1">
                                  <a:latin typeface="Cambria Math" panose="02040503050406030204" pitchFamily="18" charset="0"/>
                                  <a:ea typeface="Arial" panose="020B0604020202020204" pitchFamily="34" charset="0"/>
                                  <a:cs typeface="Times New Roman" panose="02020603050405020304" pitchFamily="18" charset="0"/>
                                </a:rPr>
                                <m:t>𝑧</m:t>
                              </m:r>
                            </m:sup>
                          </m:sSup>
                          <m:r>
                            <a:rPr lang="en-US" i="1">
                              <a:latin typeface="Cambria Math" panose="02040503050406030204" pitchFamily="18" charset="0"/>
                              <a:ea typeface="Arial" panose="020B0604020202020204" pitchFamily="34" charset="0"/>
                              <a:cs typeface="Times New Roman" panose="02020603050405020304" pitchFamily="18" charset="0"/>
                            </a:rPr>
                            <m:t>−</m:t>
                          </m:r>
                          <m:r>
                            <m:rPr>
                              <m:sty m:val="p"/>
                            </m:rPr>
                            <a:rPr lang="en-US">
                              <a:latin typeface="Cambria Math" panose="02040503050406030204" pitchFamily="18" charset="0"/>
                              <a:ea typeface="Arial" panose="020B0604020202020204" pitchFamily="34" charset="0"/>
                              <a:cs typeface="Times New Roman" panose="02020603050405020304" pitchFamily="18" charset="0"/>
                            </a:rPr>
                            <m:t>Γ</m:t>
                          </m:r>
                          <m:sSup>
                            <m:sSupPr>
                              <m:ctrlPr>
                                <a:rPr lang="en-IN" i="1">
                                  <a:latin typeface="Cambria Math" panose="02040503050406030204" pitchFamily="18" charset="0"/>
                                </a:rPr>
                              </m:ctrlPr>
                            </m:sSupPr>
                            <m:e>
                              <m:r>
                                <a:rPr lang="en-US" i="1">
                                  <a:latin typeface="Cambria Math" panose="02040503050406030204" pitchFamily="18" charset="0"/>
                                  <a:ea typeface="Arial" panose="020B0604020202020204" pitchFamily="34" charset="0"/>
                                  <a:cs typeface="Times New Roman" panose="02020603050405020304" pitchFamily="18" charset="0"/>
                                </a:rPr>
                                <m:t>𝑒</m:t>
                              </m:r>
                            </m:e>
                            <m:sup>
                              <m:r>
                                <a:rPr lang="en-US" i="1">
                                  <a:latin typeface="Cambria Math" panose="02040503050406030204" pitchFamily="18" charset="0"/>
                                  <a:ea typeface="Arial" panose="020B0604020202020204" pitchFamily="34" charset="0"/>
                                  <a:cs typeface="Times New Roman" panose="02020603050405020304" pitchFamily="18" charset="0"/>
                                </a:rPr>
                                <m:t>𝑗</m:t>
                              </m:r>
                              <m:sSub>
                                <m:sSubPr>
                                  <m:ctrlPr>
                                    <a:rPr lang="en-IN" i="1">
                                      <a:latin typeface="Cambria Math" panose="02040503050406030204" pitchFamily="18" charset="0"/>
                                    </a:rPr>
                                  </m:ctrlPr>
                                </m:sSubPr>
                                <m:e>
                                  <m:r>
                                    <a:rPr lang="en-US" i="1">
                                      <a:latin typeface="Cambria Math" panose="02040503050406030204" pitchFamily="18" charset="0"/>
                                      <a:ea typeface="Arial" panose="020B0604020202020204" pitchFamily="34" charset="0"/>
                                      <a:cs typeface="Times New Roman" panose="02020603050405020304" pitchFamily="18" charset="0"/>
                                    </a:rPr>
                                    <m:t>𝛽</m:t>
                                  </m:r>
                                </m:e>
                                <m:sub>
                                  <m:r>
                                    <a:rPr lang="en-US">
                                      <a:latin typeface="Cambria Math" panose="02040503050406030204" pitchFamily="18" charset="0"/>
                                      <a:ea typeface="Arial" panose="020B0604020202020204" pitchFamily="34" charset="0"/>
                                      <a:cs typeface="Times New Roman" panose="02020603050405020304" pitchFamily="18" charset="0"/>
                                    </a:rPr>
                                    <m:t>1</m:t>
                                  </m:r>
                                </m:sub>
                              </m:sSub>
                              <m:r>
                                <a:rPr lang="en-US" i="1">
                                  <a:latin typeface="Cambria Math" panose="02040503050406030204" pitchFamily="18" charset="0"/>
                                  <a:ea typeface="Arial" panose="020B0604020202020204" pitchFamily="34" charset="0"/>
                                  <a:cs typeface="Times New Roman" panose="02020603050405020304" pitchFamily="18" charset="0"/>
                                </a:rPr>
                                <m:t>𝑧</m:t>
                              </m:r>
                            </m:sup>
                          </m:sSup>
                        </m:den>
                      </m:f>
                    </m:oMath>
                  </m:oMathPara>
                </a14:m>
                <a:endParaRPr lang="en-IN" dirty="0"/>
              </a:p>
            </p:txBody>
          </p:sp>
        </mc:Choice>
        <mc:Fallback xmlns="">
          <p:sp>
            <p:nvSpPr>
              <p:cNvPr id="22" name="Rectangle 21">
                <a:extLst>
                  <a:ext uri="{FF2B5EF4-FFF2-40B4-BE49-F238E27FC236}">
                    <a16:creationId xmlns:a16="http://schemas.microsoft.com/office/drawing/2014/main" id="{FED0223F-372B-4A00-BD5B-3E7D66CE4D2C}"/>
                  </a:ext>
                </a:extLst>
              </p:cNvPr>
              <p:cNvSpPr>
                <a:spLocks noRot="1" noChangeAspect="1" noMove="1" noResize="1" noEditPoints="1" noAdjustHandles="1" noChangeArrowheads="1" noChangeShapeType="1" noTextEdit="1"/>
              </p:cNvSpPr>
              <p:nvPr/>
            </p:nvSpPr>
            <p:spPr>
              <a:xfrm>
                <a:off x="628650" y="1173775"/>
                <a:ext cx="2740750" cy="668068"/>
              </a:xfrm>
              <a:prstGeom prst="rect">
                <a:avLst/>
              </a:prstGeom>
              <a:blipFill>
                <a:blip r:embed="rId7"/>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9DAF6C8E-0525-449D-868E-5B034BFE0FD7}"/>
                  </a:ext>
                </a:extLst>
              </p:cNvPr>
              <p:cNvSpPr/>
              <p:nvPr/>
            </p:nvSpPr>
            <p:spPr>
              <a:xfrm>
                <a:off x="632155" y="1820983"/>
                <a:ext cx="3772251"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Let </a:t>
                </a:r>
                <a14:m>
                  <m:oMath xmlns:m="http://schemas.openxmlformats.org/officeDocument/2006/math">
                    <m:r>
                      <a:rPr lang="en-US" i="1">
                        <a:latin typeface="Cambria Math" panose="02040503050406030204" pitchFamily="18" charset="0"/>
                        <a:ea typeface="Times New Roman" panose="02020603050405020304" pitchFamily="18" charset="0"/>
                        <a:cs typeface="Times New Roman" panose="02020603050405020304" pitchFamily="18" charset="0"/>
                      </a:rPr>
                      <m:t>𝑙</m:t>
                    </m:r>
                    <m:r>
                      <a:rPr lang="en-US" i="1">
                        <a:latin typeface="Cambria Math" panose="02040503050406030204" pitchFamily="18" charset="0"/>
                        <a:ea typeface="Times New Roman" panose="02020603050405020304" pitchFamily="18" charset="0"/>
                        <a:cs typeface="Times New Roman" panose="02020603050405020304" pitchFamily="18" charset="0"/>
                      </a:rPr>
                      <m:t>=−</m:t>
                    </m:r>
                    <m:r>
                      <a:rPr lang="en-US" i="1">
                        <a:latin typeface="Cambria Math" panose="02040503050406030204" pitchFamily="18" charset="0"/>
                        <a:ea typeface="Times New Roman" panose="02020603050405020304" pitchFamily="18" charset="0"/>
                        <a:cs typeface="Times New Roman" panose="02020603050405020304" pitchFamily="18" charset="0"/>
                      </a:rPr>
                      <m:t>𝑧</m:t>
                    </m:r>
                  </m:oMath>
                </a14:m>
                <a:r>
                  <a:rPr lang="en-US" dirty="0">
                    <a:latin typeface="Times New Roman" panose="02020603050405020304" pitchFamily="18" charset="0"/>
                    <a:ea typeface="Times New Roman" panose="02020603050405020304" pitchFamily="18" charset="0"/>
                  </a:rPr>
                  <a:t> be the length from the load</a:t>
                </a:r>
                <a:endParaRPr lang="en-IN" dirty="0"/>
              </a:p>
            </p:txBody>
          </p:sp>
        </mc:Choice>
        <mc:Fallback xmlns="">
          <p:sp>
            <p:nvSpPr>
              <p:cNvPr id="23" name="Rectangle 22">
                <a:extLst>
                  <a:ext uri="{FF2B5EF4-FFF2-40B4-BE49-F238E27FC236}">
                    <a16:creationId xmlns:a16="http://schemas.microsoft.com/office/drawing/2014/main" id="{9DAF6C8E-0525-449D-868E-5B034BFE0FD7}"/>
                  </a:ext>
                </a:extLst>
              </p:cNvPr>
              <p:cNvSpPr>
                <a:spLocks noRot="1" noChangeAspect="1" noMove="1" noResize="1" noEditPoints="1" noAdjustHandles="1" noChangeArrowheads="1" noChangeShapeType="1" noTextEdit="1"/>
              </p:cNvSpPr>
              <p:nvPr/>
            </p:nvSpPr>
            <p:spPr>
              <a:xfrm>
                <a:off x="632155" y="1820983"/>
                <a:ext cx="3772251" cy="369332"/>
              </a:xfrm>
              <a:prstGeom prst="rect">
                <a:avLst/>
              </a:prstGeom>
              <a:blipFill>
                <a:blip r:embed="rId8"/>
                <a:stretch>
                  <a:fillRect l="-1454" t="-10000" r="-323" b="-2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7C5CCA53-F0F5-4B63-B3E9-A65405E8C319}"/>
                  </a:ext>
                </a:extLst>
              </p:cNvPr>
              <p:cNvSpPr/>
              <p:nvPr/>
            </p:nvSpPr>
            <p:spPr>
              <a:xfrm>
                <a:off x="628650" y="2190315"/>
                <a:ext cx="2685927" cy="6680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1">
                              <a:latin typeface="Cambria Math" panose="02040503050406030204" pitchFamily="18" charset="0"/>
                            </a:rPr>
                            <m:t>𝑖𝑛</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f>
                        <m:fPr>
                          <m:ctrlPr>
                            <a:rPr lang="en-IN" i="1">
                              <a:latin typeface="Cambria Math" panose="02040503050406030204" pitchFamily="18" charset="0"/>
                            </a:rPr>
                          </m:ctrlPr>
                        </m:fPr>
                        <m:num>
                          <m:sSup>
                            <m:sSupPr>
                              <m:ctrlPr>
                                <a:rPr lang="en-IN" i="1">
                                  <a:latin typeface="Cambria Math" panose="02040503050406030204" pitchFamily="18" charset="0"/>
                                </a:rPr>
                              </m:ctrlPr>
                            </m:sSupPr>
                            <m:e>
                              <m:r>
                                <a:rPr lang="en-IN" i="1">
                                  <a:latin typeface="Cambria Math" panose="02040503050406030204" pitchFamily="18" charset="0"/>
                                </a:rPr>
                                <m:t>𝑒</m:t>
                              </m:r>
                            </m:e>
                            <m:sup>
                              <m:r>
                                <m:rPr>
                                  <m:sty m:val="p"/>
                                </m:rPr>
                                <a:rPr lang="en-IN" i="0">
                                  <a:latin typeface="Cambria Math" panose="02040503050406030204" pitchFamily="18" charset="0"/>
                                </a:rPr>
                                <m:t>j</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r>
                                <a:rPr lang="en-IN" i="1">
                                  <a:latin typeface="Cambria Math" panose="02040503050406030204" pitchFamily="18" charset="0"/>
                                </a:rPr>
                                <m:t>𝑙</m:t>
                              </m:r>
                            </m:sup>
                          </m:sSup>
                          <m:r>
                            <a:rPr lang="en-IN" i="0">
                              <a:latin typeface="Cambria Math" panose="02040503050406030204" pitchFamily="18" charset="0"/>
                            </a:rPr>
                            <m:t>+</m:t>
                          </m:r>
                          <m:r>
                            <m:rPr>
                              <m:sty m:val="p"/>
                            </m:rPr>
                            <a:rPr lang="en-IN" i="0">
                              <a:latin typeface="Cambria Math" panose="02040503050406030204" pitchFamily="18" charset="0"/>
                            </a:rPr>
                            <m:t>Γ</m:t>
                          </m:r>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r>
                                <a:rPr lang="en-IN" i="1">
                                  <a:latin typeface="Cambria Math" panose="02040503050406030204" pitchFamily="18" charset="0"/>
                                </a:rPr>
                                <m:t>𝑙</m:t>
                              </m:r>
                            </m:sup>
                          </m:sSup>
                        </m:num>
                        <m:den>
                          <m:sSup>
                            <m:sSupPr>
                              <m:ctrlPr>
                                <a:rPr lang="en-IN" i="1">
                                  <a:latin typeface="Cambria Math" panose="02040503050406030204" pitchFamily="18" charset="0"/>
                                </a:rPr>
                              </m:ctrlPr>
                            </m:sSupPr>
                            <m:e>
                              <m:r>
                                <a:rPr lang="en-IN" i="1">
                                  <a:latin typeface="Cambria Math" panose="02040503050406030204" pitchFamily="18" charset="0"/>
                                </a:rPr>
                                <m:t>𝑒</m:t>
                              </m:r>
                            </m:e>
                            <m:sup>
                              <m:r>
                                <m:rPr>
                                  <m:sty m:val="p"/>
                                </m:rPr>
                                <a:rPr lang="en-IN" i="0">
                                  <a:latin typeface="Cambria Math" panose="02040503050406030204" pitchFamily="18" charset="0"/>
                                </a:rPr>
                                <m:t>j</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r>
                                <a:rPr lang="en-IN" i="1">
                                  <a:latin typeface="Cambria Math" panose="02040503050406030204" pitchFamily="18" charset="0"/>
                                </a:rPr>
                                <m:t>𝑙</m:t>
                              </m:r>
                            </m:sup>
                          </m:sSup>
                          <m:r>
                            <a:rPr lang="en-IN" i="0">
                              <a:latin typeface="Cambria Math" panose="02040503050406030204" pitchFamily="18" charset="0"/>
                            </a:rPr>
                            <m:t>−</m:t>
                          </m:r>
                          <m:r>
                            <m:rPr>
                              <m:sty m:val="p"/>
                            </m:rPr>
                            <a:rPr lang="en-IN" i="0">
                              <a:latin typeface="Cambria Math" panose="02040503050406030204" pitchFamily="18" charset="0"/>
                            </a:rPr>
                            <m:t>Γ</m:t>
                          </m:r>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r>
                                <a:rPr lang="en-IN" i="1">
                                  <a:latin typeface="Cambria Math" panose="02040503050406030204" pitchFamily="18" charset="0"/>
                                </a:rPr>
                                <m:t>𝑙</m:t>
                              </m:r>
                            </m:sup>
                          </m:sSup>
                        </m:den>
                      </m:f>
                    </m:oMath>
                  </m:oMathPara>
                </a14:m>
                <a:endParaRPr lang="en-IN" dirty="0"/>
              </a:p>
            </p:txBody>
          </p:sp>
        </mc:Choice>
        <mc:Fallback xmlns="">
          <p:sp>
            <p:nvSpPr>
              <p:cNvPr id="24" name="Rectangle 23">
                <a:extLst>
                  <a:ext uri="{FF2B5EF4-FFF2-40B4-BE49-F238E27FC236}">
                    <a16:creationId xmlns:a16="http://schemas.microsoft.com/office/drawing/2014/main" id="{7C5CCA53-F0F5-4B63-B3E9-A65405E8C319}"/>
                  </a:ext>
                </a:extLst>
              </p:cNvPr>
              <p:cNvSpPr>
                <a:spLocks noRot="1" noChangeAspect="1" noMove="1" noResize="1" noEditPoints="1" noAdjustHandles="1" noChangeArrowheads="1" noChangeShapeType="1" noTextEdit="1"/>
              </p:cNvSpPr>
              <p:nvPr/>
            </p:nvSpPr>
            <p:spPr>
              <a:xfrm>
                <a:off x="628650" y="2190315"/>
                <a:ext cx="2685927" cy="668068"/>
              </a:xfrm>
              <a:prstGeom prst="rect">
                <a:avLst/>
              </a:prstGeom>
              <a:blipFill>
                <a:blip r:embed="rId9"/>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FD4FC581-7FAD-45C8-99F8-4BBB5BE80539}"/>
                  </a:ext>
                </a:extLst>
              </p:cNvPr>
              <p:cNvSpPr/>
              <p:nvPr/>
            </p:nvSpPr>
            <p:spPr>
              <a:xfrm>
                <a:off x="560405" y="3424421"/>
                <a:ext cx="3844001" cy="1111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m:rPr>
                              <m:sty m:val="p"/>
                            </m:rPr>
                            <a:rPr lang="en-IN">
                              <a:latin typeface="Cambria Math" panose="02040503050406030204" pitchFamily="18" charset="0"/>
                            </a:rPr>
                            <m:t>Γ</m:t>
                          </m:r>
                        </m:e>
                        <m:sub>
                          <m:r>
                            <a:rPr lang="en-IN" i="1">
                              <a:latin typeface="Cambria Math" panose="02040503050406030204" pitchFamily="18" charset="0"/>
                            </a:rPr>
                            <m:t>𝑖𝑛</m:t>
                          </m:r>
                        </m:sub>
                      </m:sSub>
                      <m:r>
                        <a:rPr lang="en-IN" i="0">
                          <a:latin typeface="Cambria Math" panose="02040503050406030204" pitchFamily="18" charset="0"/>
                        </a:rPr>
                        <m:t>=</m:t>
                      </m:r>
                      <m:f>
                        <m:fPr>
                          <m:ctrlPr>
                            <a:rPr lang="en-IN" i="1">
                              <a:latin typeface="Cambria Math" panose="02040503050406030204" pitchFamily="18" charset="0"/>
                            </a:rPr>
                          </m:ctrlPr>
                        </m:fPr>
                        <m:num>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1">
                                      <a:latin typeface="Cambria Math" panose="02040503050406030204" pitchFamily="18" charset="0"/>
                                    </a:rPr>
                                    <m:t>𝑖𝑛</m:t>
                                  </m:r>
                                </m:sub>
                              </m:sSub>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r>
                            <a:rPr lang="en-IN" i="0">
                              <a:latin typeface="Cambria Math" panose="02040503050406030204" pitchFamily="18" charset="0"/>
                            </a:rPr>
                            <m:t>−1</m:t>
                          </m:r>
                        </m:num>
                        <m:den>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1">
                                      <a:latin typeface="Cambria Math" panose="02040503050406030204" pitchFamily="18" charset="0"/>
                                    </a:rPr>
                                    <m:t>𝑖𝑛</m:t>
                                  </m:r>
                                </m:sub>
                              </m:sSub>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r>
                            <a:rPr lang="en-IN" i="0">
                              <a:latin typeface="Cambria Math" panose="02040503050406030204" pitchFamily="18" charset="0"/>
                            </a:rPr>
                            <m:t>+1</m:t>
                          </m:r>
                        </m:den>
                      </m:f>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2</m:t>
                          </m:r>
                          <m:r>
                            <m:rPr>
                              <m:sty m:val="p"/>
                            </m:rPr>
                            <a:rPr lang="en-IN" i="0">
                              <a:latin typeface="Cambria Math" panose="02040503050406030204" pitchFamily="18" charset="0"/>
                            </a:rPr>
                            <m:t>Γ</m:t>
                          </m:r>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r>
                                <a:rPr lang="en-IN" i="1">
                                  <a:latin typeface="Cambria Math" panose="02040503050406030204" pitchFamily="18" charset="0"/>
                                </a:rPr>
                                <m:t>𝑙</m:t>
                              </m:r>
                            </m:sup>
                          </m:sSup>
                        </m:num>
                        <m:den>
                          <m:r>
                            <a:rPr lang="en-IN" i="0">
                              <a:latin typeface="Cambria Math" panose="02040503050406030204" pitchFamily="18" charset="0"/>
                            </a:rPr>
                            <m:t>2</m:t>
                          </m:r>
                          <m:sSup>
                            <m:sSupPr>
                              <m:ctrlPr>
                                <a:rPr lang="en-IN" i="1">
                                  <a:latin typeface="Cambria Math" panose="02040503050406030204" pitchFamily="18" charset="0"/>
                                </a:rPr>
                              </m:ctrlPr>
                            </m:sSupPr>
                            <m:e>
                              <m:r>
                                <a:rPr lang="en-IN" i="1">
                                  <a:latin typeface="Cambria Math" panose="02040503050406030204" pitchFamily="18" charset="0"/>
                                </a:rPr>
                                <m:t>𝑒</m:t>
                              </m:r>
                            </m:e>
                            <m:sup>
                              <m:r>
                                <m:rPr>
                                  <m:sty m:val="p"/>
                                </m:rPr>
                                <a:rPr lang="en-IN" i="0">
                                  <a:latin typeface="Cambria Math" panose="02040503050406030204" pitchFamily="18" charset="0"/>
                                </a:rPr>
                                <m:t>j</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r>
                                <a:rPr lang="en-IN" i="1">
                                  <a:latin typeface="Cambria Math" panose="02040503050406030204" pitchFamily="18" charset="0"/>
                                </a:rPr>
                                <m:t>𝑙</m:t>
                              </m:r>
                            </m:sup>
                          </m:sSup>
                        </m:den>
                      </m:f>
                      <m:r>
                        <a:rPr lang="en-IN" i="0">
                          <a:latin typeface="Cambria Math" panose="02040503050406030204" pitchFamily="18" charset="0"/>
                        </a:rPr>
                        <m:t>=</m:t>
                      </m:r>
                      <m:r>
                        <m:rPr>
                          <m:sty m:val="p"/>
                        </m:rPr>
                        <a:rPr lang="en-IN" i="0">
                          <a:latin typeface="Cambria Math" panose="02040503050406030204" pitchFamily="18" charset="0"/>
                        </a:rPr>
                        <m:t>Γ</m:t>
                      </m:r>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r>
                            <a:rPr lang="en-IN" i="0">
                              <a:latin typeface="Cambria Math" panose="02040503050406030204" pitchFamily="18" charset="0"/>
                            </a:rPr>
                            <m:t>2</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r>
                            <a:rPr lang="en-IN" i="1">
                              <a:latin typeface="Cambria Math" panose="02040503050406030204" pitchFamily="18" charset="0"/>
                            </a:rPr>
                            <m:t>𝑙</m:t>
                          </m:r>
                        </m:sup>
                      </m:sSup>
                    </m:oMath>
                  </m:oMathPara>
                </a14:m>
                <a:endParaRPr lang="en-IN" dirty="0"/>
              </a:p>
            </p:txBody>
          </p:sp>
        </mc:Choice>
        <mc:Fallback xmlns="">
          <p:sp>
            <p:nvSpPr>
              <p:cNvPr id="25" name="Rectangle 24">
                <a:extLst>
                  <a:ext uri="{FF2B5EF4-FFF2-40B4-BE49-F238E27FC236}">
                    <a16:creationId xmlns:a16="http://schemas.microsoft.com/office/drawing/2014/main" id="{FD4FC581-7FAD-45C8-99F8-4BBB5BE80539}"/>
                  </a:ext>
                </a:extLst>
              </p:cNvPr>
              <p:cNvSpPr>
                <a:spLocks noRot="1" noChangeAspect="1" noMove="1" noResize="1" noEditPoints="1" noAdjustHandles="1" noChangeArrowheads="1" noChangeShapeType="1" noTextEdit="1"/>
              </p:cNvSpPr>
              <p:nvPr/>
            </p:nvSpPr>
            <p:spPr>
              <a:xfrm>
                <a:off x="560405" y="3424421"/>
                <a:ext cx="3844001" cy="1111523"/>
              </a:xfrm>
              <a:prstGeom prst="rect">
                <a:avLst/>
              </a:prstGeom>
              <a:blipFill>
                <a:blip r:embed="rId10"/>
                <a:stretch>
                  <a:fillRect/>
                </a:stretch>
              </a:blipFill>
            </p:spPr>
            <p:txBody>
              <a:bodyPr/>
              <a:lstStyle/>
              <a:p>
                <a:r>
                  <a:rPr lang="en-IN">
                    <a:noFill/>
                  </a:rPr>
                  <a:t> </a:t>
                </a:r>
              </a:p>
            </p:txBody>
          </p:sp>
        </mc:Fallback>
      </mc:AlternateContent>
      <p:sp>
        <p:nvSpPr>
          <p:cNvPr id="26" name="TextBox 25">
            <a:extLst>
              <a:ext uri="{FF2B5EF4-FFF2-40B4-BE49-F238E27FC236}">
                <a16:creationId xmlns:a16="http://schemas.microsoft.com/office/drawing/2014/main" id="{B474465A-1A87-4BBD-9A1C-AC852107BCC0}"/>
              </a:ext>
            </a:extLst>
          </p:cNvPr>
          <p:cNvSpPr txBox="1"/>
          <p:nvPr/>
        </p:nvSpPr>
        <p:spPr>
          <a:xfrm>
            <a:off x="628650" y="3022189"/>
            <a:ext cx="2869119" cy="369332"/>
          </a:xfrm>
          <a:prstGeom prst="rect">
            <a:avLst/>
          </a:prstGeom>
          <a:noFill/>
        </p:spPr>
        <p:txBody>
          <a:bodyPr wrap="none" rtlCol="0">
            <a:spAutoFit/>
          </a:bodyPr>
          <a:lstStyle/>
          <a:p>
            <a:r>
              <a:rPr lang="en-IN" dirty="0"/>
              <a:t>Standing Wave Periodicity</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2AB0C5B7-20CF-4619-AF88-696FA6584C47}"/>
                  </a:ext>
                </a:extLst>
              </p:cNvPr>
              <p:cNvSpPr/>
              <p:nvPr/>
            </p:nvSpPr>
            <p:spPr>
              <a:xfrm>
                <a:off x="628650" y="4568844"/>
                <a:ext cx="1679178" cy="368755"/>
              </a:xfrm>
              <a:prstGeom prst="rect">
                <a:avLst/>
              </a:prstGeom>
            </p:spPr>
            <p:txBody>
              <a:bodyPr wrap="none">
                <a:spAutoFit/>
              </a:bodyPr>
              <a:lstStyle/>
              <a:p>
                <a:pPr algn="just">
                  <a:lnSpc>
                    <a:spcPct val="107000"/>
                  </a:lnSpc>
                  <a:spcBef>
                    <a:spcPts val="400"/>
                  </a:spcBef>
                  <a:spcAft>
                    <a:spcPts val="400"/>
                  </a:spcAft>
                </a:pPr>
                <a:r>
                  <a:rPr lang="en-US" dirty="0">
                    <a:latin typeface="Times New Roman" panose="02020603050405020304" pitchFamily="18" charset="0"/>
                    <a:ea typeface="Arial" panose="020B0604020202020204" pitchFamily="34" charset="0"/>
                    <a:cs typeface="Times New Roman" panose="02020603050405020304" pitchFamily="18" charset="0"/>
                  </a:rPr>
                  <a:t>For </a:t>
                </a:r>
                <a14:m>
                  <m:oMath xmlns:m="http://schemas.openxmlformats.org/officeDocument/2006/math">
                    <m:r>
                      <a:rPr lang="en-US" i="1">
                        <a:latin typeface="Cambria Math" panose="02040503050406030204" pitchFamily="18" charset="0"/>
                        <a:ea typeface="Arial" panose="020B0604020202020204" pitchFamily="34" charset="0"/>
                        <a:cs typeface="Times New Roman" panose="02020603050405020304" pitchFamily="18" charset="0"/>
                      </a:rPr>
                      <m:t>𝑙</m:t>
                    </m:r>
                    <m:r>
                      <a:rPr lang="en-US" i="1">
                        <a:latin typeface="Cambria Math" panose="02040503050406030204" pitchFamily="18" charset="0"/>
                        <a:ea typeface="Arial" panose="020B0604020202020204" pitchFamily="34" charset="0"/>
                        <a:cs typeface="Times New Roman" panose="02020603050405020304" pitchFamily="18" charset="0"/>
                      </a:rPr>
                      <m:t>=</m:t>
                    </m:r>
                    <m:r>
                      <a:rPr lang="en-US" i="1">
                        <a:latin typeface="Cambria Math" panose="02040503050406030204" pitchFamily="18" charset="0"/>
                        <a:ea typeface="Arial" panose="020B0604020202020204" pitchFamily="34" charset="0"/>
                        <a:cs typeface="Times New Roman" panose="02020603050405020304" pitchFamily="18" charset="0"/>
                      </a:rPr>
                      <m:t>𝑙</m:t>
                    </m:r>
                    <m:r>
                      <a:rPr lang="en-US" i="1">
                        <a:latin typeface="Cambria Math" panose="02040503050406030204" pitchFamily="18" charset="0"/>
                        <a:ea typeface="Arial" panose="020B0604020202020204" pitchFamily="34" charset="0"/>
                        <a:cs typeface="Times New Roman" panose="02020603050405020304" pitchFamily="18" charset="0"/>
                      </a:rPr>
                      <m:t>+</m:t>
                    </m:r>
                    <m:f>
                      <m:fPr>
                        <m:type m:val="lin"/>
                        <m:ctrlPr>
                          <a:rPr lang="en-IN" i="1">
                            <a:latin typeface="Cambria Math" panose="02040503050406030204" pitchFamily="18" charset="0"/>
                            <a:ea typeface="Arial" panose="020B0604020202020204" pitchFamily="34" charset="0"/>
                            <a:cs typeface="Times New Roman" panose="02020603050405020304" pitchFamily="18" charset="0"/>
                          </a:rPr>
                        </m:ctrlPr>
                      </m:fPr>
                      <m:num>
                        <m:r>
                          <a:rPr lang="en-US" i="1">
                            <a:latin typeface="Cambria Math" panose="02040503050406030204" pitchFamily="18" charset="0"/>
                            <a:ea typeface="Arial" panose="020B0604020202020204" pitchFamily="34" charset="0"/>
                            <a:cs typeface="Times New Roman" panose="02020603050405020304" pitchFamily="18" charset="0"/>
                          </a:rPr>
                          <m:t>𝜆</m:t>
                        </m:r>
                      </m:num>
                      <m:den>
                        <m:r>
                          <a:rPr lang="en-US" i="1">
                            <a:latin typeface="Cambria Math" panose="02040503050406030204" pitchFamily="18" charset="0"/>
                            <a:ea typeface="Arial" panose="020B0604020202020204" pitchFamily="34" charset="0"/>
                            <a:cs typeface="Times New Roman" panose="02020603050405020304" pitchFamily="18" charset="0"/>
                          </a:rPr>
                          <m:t>2</m:t>
                        </m:r>
                      </m:den>
                    </m:f>
                  </m:oMath>
                </a14:m>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7" name="Rectangle 26">
                <a:extLst>
                  <a:ext uri="{FF2B5EF4-FFF2-40B4-BE49-F238E27FC236}">
                    <a16:creationId xmlns:a16="http://schemas.microsoft.com/office/drawing/2014/main" id="{2AB0C5B7-20CF-4619-AF88-696FA6584C47}"/>
                  </a:ext>
                </a:extLst>
              </p:cNvPr>
              <p:cNvSpPr>
                <a:spLocks noRot="1" noChangeAspect="1" noMove="1" noResize="1" noEditPoints="1" noAdjustHandles="1" noChangeArrowheads="1" noChangeShapeType="1" noTextEdit="1"/>
              </p:cNvSpPr>
              <p:nvPr/>
            </p:nvSpPr>
            <p:spPr>
              <a:xfrm>
                <a:off x="628650" y="4568844"/>
                <a:ext cx="1679178" cy="368755"/>
              </a:xfrm>
              <a:prstGeom prst="rect">
                <a:avLst/>
              </a:prstGeom>
              <a:blipFill>
                <a:blip r:embed="rId11"/>
                <a:stretch>
                  <a:fillRect l="-2899" t="-114754" r="-29348" b="-177049"/>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D29B20ED-F8FC-4C24-96CD-E5D70782DF94}"/>
                  </a:ext>
                </a:extLst>
              </p:cNvPr>
              <p:cNvSpPr/>
              <p:nvPr/>
            </p:nvSpPr>
            <p:spPr>
              <a:xfrm>
                <a:off x="498261" y="4982674"/>
                <a:ext cx="2742626" cy="486030"/>
              </a:xfrm>
              <a:prstGeom prst="rect">
                <a:avLst/>
              </a:prstGeom>
            </p:spPr>
            <p:txBody>
              <a:bodyPr wrap="square">
                <a:spAutoFit/>
              </a:bodyPr>
              <a:lstStyle/>
              <a:p>
                <a:pPr algn="just">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a:latin typeface="Cambria Math" panose="02040503050406030204" pitchFamily="18" charset="0"/>
                              <a:ea typeface="Arial" panose="020B0604020202020204" pitchFamily="34" charset="0"/>
                              <a:cs typeface="Times New Roman" panose="02020603050405020304" pitchFamily="18" charset="0"/>
                            </a:rPr>
                            <m:t>Γ</m:t>
                          </m:r>
                        </m:e>
                        <m:sub>
                          <m:r>
                            <a:rPr lang="en-US" i="1">
                              <a:latin typeface="Cambria Math" panose="02040503050406030204" pitchFamily="18" charset="0"/>
                              <a:ea typeface="Arial" panose="020B0604020202020204" pitchFamily="34" charset="0"/>
                              <a:cs typeface="Times New Roman" panose="02020603050405020304" pitchFamily="18" charset="0"/>
                            </a:rPr>
                            <m:t>𝑖𝑛</m:t>
                          </m:r>
                          <m:r>
                            <a:rPr lang="en-US" i="1">
                              <a:latin typeface="Cambria Math" panose="02040503050406030204" pitchFamily="18" charset="0"/>
                              <a:ea typeface="Arial" panose="020B0604020202020204" pitchFamily="34" charset="0"/>
                              <a:cs typeface="Times New Roman" panose="02020603050405020304" pitchFamily="18" charset="0"/>
                            </a:rPr>
                            <m:t>+</m:t>
                          </m:r>
                          <m:f>
                            <m:fPr>
                              <m:type m:val="lin"/>
                              <m:ctrlPr>
                                <a:rPr lang="en-IN" i="1">
                                  <a:latin typeface="Cambria Math" panose="02040503050406030204" pitchFamily="18" charset="0"/>
                                  <a:ea typeface="Arial" panose="020B0604020202020204" pitchFamily="34" charset="0"/>
                                  <a:cs typeface="Times New Roman" panose="02020603050405020304" pitchFamily="18" charset="0"/>
                                </a:rPr>
                              </m:ctrlPr>
                            </m:fPr>
                            <m:num>
                              <m:r>
                                <a:rPr lang="en-US" i="1">
                                  <a:latin typeface="Cambria Math" panose="02040503050406030204" pitchFamily="18" charset="0"/>
                                  <a:ea typeface="Arial" panose="020B0604020202020204" pitchFamily="34" charset="0"/>
                                  <a:cs typeface="Times New Roman" panose="02020603050405020304" pitchFamily="18" charset="0"/>
                                </a:rPr>
                                <m:t>𝜆</m:t>
                              </m:r>
                            </m:num>
                            <m:den>
                              <m:r>
                                <a:rPr lang="en-US" i="1">
                                  <a:latin typeface="Cambria Math" panose="02040503050406030204" pitchFamily="18" charset="0"/>
                                  <a:ea typeface="Arial" panose="020B0604020202020204" pitchFamily="34" charset="0"/>
                                  <a:cs typeface="Times New Roman" panose="02020603050405020304" pitchFamily="18" charset="0"/>
                                </a:rPr>
                                <m:t>2</m:t>
                              </m:r>
                            </m:den>
                          </m:f>
                        </m:sub>
                      </m:sSub>
                      <m:r>
                        <a:rPr lang="en-US">
                          <a:latin typeface="Cambria Math" panose="02040503050406030204" pitchFamily="18" charset="0"/>
                          <a:ea typeface="Arial" panose="020B0604020202020204" pitchFamily="34" charset="0"/>
                          <a:cs typeface="Times New Roman" panose="02020603050405020304" pitchFamily="18" charset="0"/>
                        </a:rPr>
                        <m:t>=</m:t>
                      </m:r>
                      <m:r>
                        <m:rPr>
                          <m:sty m:val="p"/>
                        </m:rPr>
                        <a:rPr lang="en-US">
                          <a:latin typeface="Cambria Math" panose="02040503050406030204" pitchFamily="18" charset="0"/>
                          <a:ea typeface="Arial" panose="020B0604020202020204" pitchFamily="34" charset="0"/>
                          <a:cs typeface="Times New Roman" panose="02020603050405020304" pitchFamily="18" charset="0"/>
                        </a:rPr>
                        <m:t>Γ</m:t>
                      </m:r>
                      <m:sSup>
                        <m:sSupPr>
                          <m:ctrlPr>
                            <a:rPr lang="en-IN" i="1">
                              <a:latin typeface="Cambria Math" panose="02040503050406030204" pitchFamily="18" charset="0"/>
                              <a:ea typeface="Arial" panose="020B0604020202020204" pitchFamily="34" charset="0"/>
                              <a:cs typeface="Times New Roman" panose="02020603050405020304" pitchFamily="18" charset="0"/>
                            </a:rPr>
                          </m:ctrlPr>
                        </m:sSupPr>
                        <m:e>
                          <m:r>
                            <a:rPr lang="en-US" i="1">
                              <a:latin typeface="Cambria Math" panose="02040503050406030204" pitchFamily="18" charset="0"/>
                              <a:ea typeface="Arial" panose="020B0604020202020204" pitchFamily="34" charset="0"/>
                              <a:cs typeface="Times New Roman" panose="02020603050405020304" pitchFamily="18" charset="0"/>
                            </a:rPr>
                            <m:t>𝑒</m:t>
                          </m:r>
                        </m:e>
                        <m:sup>
                          <m:r>
                            <a:rPr lang="en-US" i="1">
                              <a:latin typeface="Cambria Math" panose="02040503050406030204" pitchFamily="18" charset="0"/>
                              <a:ea typeface="Arial" panose="020B0604020202020204" pitchFamily="34" charset="0"/>
                              <a:cs typeface="Times New Roman" panose="02020603050405020304" pitchFamily="18" charset="0"/>
                            </a:rPr>
                            <m:t>−</m:t>
                          </m:r>
                          <m:r>
                            <a:rPr lang="en-US" i="1">
                              <a:latin typeface="Cambria Math" panose="02040503050406030204" pitchFamily="18" charset="0"/>
                              <a:ea typeface="Arial" panose="020B0604020202020204" pitchFamily="34" charset="0"/>
                              <a:cs typeface="Times New Roman" panose="02020603050405020304" pitchFamily="18" charset="0"/>
                            </a:rPr>
                            <m:t>𝑗</m:t>
                          </m:r>
                          <m:r>
                            <a:rPr lang="en-US" i="1">
                              <a:latin typeface="Cambria Math" panose="02040503050406030204" pitchFamily="18" charset="0"/>
                              <a:ea typeface="Arial" panose="020B0604020202020204" pitchFamily="34" charset="0"/>
                              <a:cs typeface="Times New Roman" panose="02020603050405020304" pitchFamily="18" charset="0"/>
                            </a:rPr>
                            <m:t>2</m:t>
                          </m:r>
                          <m:sSub>
                            <m:sSubPr>
                              <m:ctrlPr>
                                <a:rPr lang="en-IN" i="1">
                                  <a:latin typeface="Cambria Math" panose="02040503050406030204" pitchFamily="18" charset="0"/>
                                  <a:ea typeface="Arial" panose="020B0604020202020204" pitchFamily="34" charset="0"/>
                                  <a:cs typeface="Times New Roman" panose="02020603050405020304" pitchFamily="18" charset="0"/>
                                </a:rPr>
                              </m:ctrlPr>
                            </m:sSubPr>
                            <m:e>
                              <m:r>
                                <a:rPr lang="en-US" i="1">
                                  <a:latin typeface="Cambria Math" panose="02040503050406030204" pitchFamily="18" charset="0"/>
                                  <a:ea typeface="Arial" panose="020B0604020202020204" pitchFamily="34" charset="0"/>
                                  <a:cs typeface="Times New Roman" panose="02020603050405020304" pitchFamily="18" charset="0"/>
                                </a:rPr>
                                <m:t>𝛽</m:t>
                              </m:r>
                            </m:e>
                            <m:sub>
                              <m:r>
                                <a:rPr lang="en-US">
                                  <a:latin typeface="Cambria Math" panose="02040503050406030204" pitchFamily="18" charset="0"/>
                                  <a:ea typeface="Arial" panose="020B0604020202020204" pitchFamily="34" charset="0"/>
                                  <a:cs typeface="Times New Roman" panose="02020603050405020304" pitchFamily="18" charset="0"/>
                                </a:rPr>
                                <m:t>1</m:t>
                              </m:r>
                            </m:sub>
                          </m:sSub>
                          <m:d>
                            <m:dPr>
                              <m:ctrlPr>
                                <a:rPr lang="en-IN" i="1">
                                  <a:latin typeface="Cambria Math" panose="02040503050406030204" pitchFamily="18" charset="0"/>
                                  <a:ea typeface="Arial" panose="020B0604020202020204" pitchFamily="34" charset="0"/>
                                  <a:cs typeface="Times New Roman" panose="02020603050405020304" pitchFamily="18" charset="0"/>
                                </a:rPr>
                              </m:ctrlPr>
                            </m:dPr>
                            <m:e>
                              <m:r>
                                <a:rPr lang="en-US" i="1">
                                  <a:latin typeface="Cambria Math" panose="02040503050406030204" pitchFamily="18" charset="0"/>
                                  <a:ea typeface="Arial" panose="020B0604020202020204" pitchFamily="34" charset="0"/>
                                  <a:cs typeface="Times New Roman" panose="02020603050405020304" pitchFamily="18" charset="0"/>
                                </a:rPr>
                                <m:t>𝑙</m:t>
                              </m:r>
                              <m:r>
                                <a:rPr lang="en-US" i="1">
                                  <a:latin typeface="Cambria Math" panose="02040503050406030204" pitchFamily="18" charset="0"/>
                                  <a:ea typeface="Arial" panose="020B0604020202020204" pitchFamily="34" charset="0"/>
                                  <a:cs typeface="Times New Roman" panose="02020603050405020304" pitchFamily="18" charset="0"/>
                                </a:rPr>
                                <m:t>+</m:t>
                              </m:r>
                              <m:f>
                                <m:fPr>
                                  <m:type m:val="lin"/>
                                  <m:ctrlPr>
                                    <a:rPr lang="en-IN" i="1">
                                      <a:latin typeface="Cambria Math" panose="02040503050406030204" pitchFamily="18" charset="0"/>
                                      <a:ea typeface="Arial" panose="020B0604020202020204" pitchFamily="34" charset="0"/>
                                      <a:cs typeface="Times New Roman" panose="02020603050405020304" pitchFamily="18" charset="0"/>
                                    </a:rPr>
                                  </m:ctrlPr>
                                </m:fPr>
                                <m:num>
                                  <m:r>
                                    <a:rPr lang="en-US" i="1">
                                      <a:latin typeface="Cambria Math" panose="02040503050406030204" pitchFamily="18" charset="0"/>
                                      <a:ea typeface="Arial" panose="020B0604020202020204" pitchFamily="34" charset="0"/>
                                      <a:cs typeface="Times New Roman" panose="02020603050405020304" pitchFamily="18" charset="0"/>
                                    </a:rPr>
                                    <m:t>𝜆</m:t>
                                  </m:r>
                                </m:num>
                                <m:den>
                                  <m:r>
                                    <a:rPr lang="en-US" i="1">
                                      <a:latin typeface="Cambria Math" panose="02040503050406030204" pitchFamily="18" charset="0"/>
                                      <a:ea typeface="Arial" panose="020B0604020202020204" pitchFamily="34" charset="0"/>
                                      <a:cs typeface="Times New Roman" panose="02020603050405020304" pitchFamily="18" charset="0"/>
                                    </a:rPr>
                                    <m:t>2</m:t>
                                  </m:r>
                                </m:den>
                              </m:f>
                            </m:e>
                          </m:d>
                        </m:sup>
                      </m:sSup>
                    </m:oMath>
                  </m:oMathPara>
                </a14:m>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8" name="Rectangle 27">
                <a:extLst>
                  <a:ext uri="{FF2B5EF4-FFF2-40B4-BE49-F238E27FC236}">
                    <a16:creationId xmlns:a16="http://schemas.microsoft.com/office/drawing/2014/main" id="{D29B20ED-F8FC-4C24-96CD-E5D70782DF94}"/>
                  </a:ext>
                </a:extLst>
              </p:cNvPr>
              <p:cNvSpPr>
                <a:spLocks noRot="1" noChangeAspect="1" noMove="1" noResize="1" noEditPoints="1" noAdjustHandles="1" noChangeArrowheads="1" noChangeShapeType="1" noTextEdit="1"/>
              </p:cNvSpPr>
              <p:nvPr/>
            </p:nvSpPr>
            <p:spPr>
              <a:xfrm>
                <a:off x="498261" y="4982674"/>
                <a:ext cx="2742626" cy="486030"/>
              </a:xfrm>
              <a:prstGeom prst="rect">
                <a:avLst/>
              </a:prstGeom>
              <a:blipFill>
                <a:blip r:embed="rId1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FE986894-077F-4F85-919A-3527DEAD970D}"/>
                  </a:ext>
                </a:extLst>
              </p:cNvPr>
              <p:cNvSpPr/>
              <p:nvPr/>
            </p:nvSpPr>
            <p:spPr>
              <a:xfrm>
                <a:off x="557427" y="5505359"/>
                <a:ext cx="3415807" cy="4123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m:rPr>
                              <m:sty m:val="p"/>
                            </m:rPr>
                            <a:rPr lang="en-IN">
                              <a:latin typeface="Cambria Math" panose="02040503050406030204" pitchFamily="18" charset="0"/>
                            </a:rPr>
                            <m:t>Γ</m:t>
                          </m:r>
                        </m:e>
                        <m:sub>
                          <m:r>
                            <a:rPr lang="en-IN" i="1">
                              <a:latin typeface="Cambria Math" panose="02040503050406030204" pitchFamily="18" charset="0"/>
                            </a:rPr>
                            <m:t>𝑖𝑛</m:t>
                          </m:r>
                          <m:r>
                            <a:rPr lang="en-IN" i="0">
                              <a:latin typeface="Cambria Math" panose="02040503050406030204" pitchFamily="18" charset="0"/>
                            </a:rPr>
                            <m:t>+</m:t>
                          </m:r>
                          <m:f>
                            <m:fPr>
                              <m:type m:val="lin"/>
                              <m:ctrlPr>
                                <a:rPr lang="en-IN" i="1">
                                  <a:latin typeface="Cambria Math" panose="02040503050406030204" pitchFamily="18" charset="0"/>
                                </a:rPr>
                              </m:ctrlPr>
                            </m:fPr>
                            <m:num>
                              <m:r>
                                <a:rPr lang="en-IN" i="1">
                                  <a:latin typeface="Cambria Math" panose="02040503050406030204" pitchFamily="18" charset="0"/>
                                </a:rPr>
                                <m:t>𝜆</m:t>
                              </m:r>
                            </m:num>
                            <m:den>
                              <m:r>
                                <a:rPr lang="en-IN" i="0">
                                  <a:latin typeface="Cambria Math" panose="02040503050406030204" pitchFamily="18" charset="0"/>
                                </a:rPr>
                                <m:t>2</m:t>
                              </m:r>
                            </m:den>
                          </m:f>
                        </m:sub>
                      </m:sSub>
                      <m:r>
                        <a:rPr lang="en-IN" i="0">
                          <a:latin typeface="Cambria Math" panose="02040503050406030204" pitchFamily="18" charset="0"/>
                        </a:rPr>
                        <m:t>=</m:t>
                      </m:r>
                      <m:r>
                        <m:rPr>
                          <m:sty m:val="p"/>
                        </m:rPr>
                        <a:rPr lang="en-IN" i="0">
                          <a:latin typeface="Cambria Math" panose="02040503050406030204" pitchFamily="18" charset="0"/>
                        </a:rPr>
                        <m:t>Γ</m:t>
                      </m:r>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r>
                            <a:rPr lang="en-IN" i="0">
                              <a:latin typeface="Cambria Math" panose="02040503050406030204" pitchFamily="18" charset="0"/>
                            </a:rPr>
                            <m:t>2</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d>
                            <m:dPr>
                              <m:ctrlPr>
                                <a:rPr lang="en-IN" i="1">
                                  <a:latin typeface="Cambria Math" panose="02040503050406030204" pitchFamily="18" charset="0"/>
                                </a:rPr>
                              </m:ctrlPr>
                            </m:dPr>
                            <m:e>
                              <m:r>
                                <a:rPr lang="en-IN" i="1">
                                  <a:latin typeface="Cambria Math" panose="02040503050406030204" pitchFamily="18" charset="0"/>
                                </a:rPr>
                                <m:t>𝑙</m:t>
                              </m:r>
                            </m:e>
                          </m:d>
                        </m:sup>
                      </m:sSup>
                      <m:r>
                        <a:rPr lang="en-IN" i="0">
                          <a:latin typeface="Cambria Math" panose="02040503050406030204" pitchFamily="18" charset="0"/>
                        </a:rPr>
                        <m:t>.</m:t>
                      </m:r>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r>
                            <a:rPr lang="en-IN" i="0">
                              <a:latin typeface="Cambria Math" panose="02040503050406030204" pitchFamily="18" charset="0"/>
                            </a:rPr>
                            <m:t>2</m:t>
                          </m:r>
                          <m:r>
                            <m:rPr>
                              <m:sty m:val="p"/>
                            </m:rPr>
                            <a:rPr lang="en-IN" i="0">
                              <a:latin typeface="Cambria Math" panose="02040503050406030204" pitchFamily="18" charset="0"/>
                            </a:rPr>
                            <m:t>π</m:t>
                          </m:r>
                        </m:sup>
                      </m:sSup>
                      <m:r>
                        <a:rPr lang="en-IN" i="0">
                          <a:latin typeface="Cambria Math" panose="02040503050406030204" pitchFamily="18" charset="0"/>
                        </a:rPr>
                        <m:t>=</m:t>
                      </m:r>
                      <m:sSub>
                        <m:sSubPr>
                          <m:ctrlPr>
                            <a:rPr lang="en-IN" i="1">
                              <a:latin typeface="Cambria Math" panose="02040503050406030204" pitchFamily="18" charset="0"/>
                            </a:rPr>
                          </m:ctrlPr>
                        </m:sSubPr>
                        <m:e>
                          <m:r>
                            <m:rPr>
                              <m:sty m:val="p"/>
                            </m:rPr>
                            <a:rPr lang="en-IN" i="0">
                              <a:latin typeface="Cambria Math" panose="02040503050406030204" pitchFamily="18" charset="0"/>
                            </a:rPr>
                            <m:t>Γ</m:t>
                          </m:r>
                        </m:e>
                        <m:sub>
                          <m:r>
                            <a:rPr lang="en-IN" i="1">
                              <a:latin typeface="Cambria Math" panose="02040503050406030204" pitchFamily="18" charset="0"/>
                            </a:rPr>
                            <m:t>𝑖𝑛</m:t>
                          </m:r>
                        </m:sub>
                      </m:sSub>
                    </m:oMath>
                  </m:oMathPara>
                </a14:m>
                <a:endParaRPr lang="en-IN" dirty="0"/>
              </a:p>
            </p:txBody>
          </p:sp>
        </mc:Choice>
        <mc:Fallback xmlns="">
          <p:sp>
            <p:nvSpPr>
              <p:cNvPr id="29" name="Rectangle 28">
                <a:extLst>
                  <a:ext uri="{FF2B5EF4-FFF2-40B4-BE49-F238E27FC236}">
                    <a16:creationId xmlns:a16="http://schemas.microsoft.com/office/drawing/2014/main" id="{FE986894-077F-4F85-919A-3527DEAD970D}"/>
                  </a:ext>
                </a:extLst>
              </p:cNvPr>
              <p:cNvSpPr>
                <a:spLocks noRot="1" noChangeAspect="1" noMove="1" noResize="1" noEditPoints="1" noAdjustHandles="1" noChangeArrowheads="1" noChangeShapeType="1" noTextEdit="1"/>
              </p:cNvSpPr>
              <p:nvPr/>
            </p:nvSpPr>
            <p:spPr>
              <a:xfrm>
                <a:off x="557427" y="5505359"/>
                <a:ext cx="3415807" cy="412357"/>
              </a:xfrm>
              <a:prstGeom prst="rect">
                <a:avLst/>
              </a:prstGeom>
              <a:blipFill>
                <a:blip r:embed="rId13"/>
                <a:stretch>
                  <a:fillRect t="-39706" b="-119118"/>
                </a:stretch>
              </a:blipFill>
            </p:spPr>
            <p:txBody>
              <a:bodyPr/>
              <a:lstStyle/>
              <a:p>
                <a:r>
                  <a:rPr lang="en-IN">
                    <a:noFill/>
                  </a:rPr>
                  <a:t> </a:t>
                </a:r>
              </a:p>
            </p:txBody>
          </p:sp>
        </mc:Fallback>
      </mc:AlternateContent>
    </p:spTree>
    <p:extLst>
      <p:ext uri="{BB962C8B-B14F-4D97-AF65-F5344CB8AC3E}">
        <p14:creationId xmlns:p14="http://schemas.microsoft.com/office/powerpoint/2010/main" val="39835292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10F-4C1E-448A-9E96-BA1652FC2276}"/>
              </a:ext>
            </a:extLst>
          </p:cNvPr>
          <p:cNvSpPr>
            <a:spLocks noGrp="1"/>
          </p:cNvSpPr>
          <p:nvPr>
            <p:ph type="title"/>
          </p:nvPr>
        </p:nvSpPr>
        <p:spPr/>
        <p:txBody>
          <a:bodyPr/>
          <a:lstStyle/>
          <a:p>
            <a:r>
              <a:rPr lang="en-IN" dirty="0"/>
              <a:t>Introduction  to Smith Chart</a:t>
            </a:r>
          </a:p>
        </p:txBody>
      </p:sp>
      <p:sp>
        <p:nvSpPr>
          <p:cNvPr id="3" name="Date Placeholder 2">
            <a:extLst>
              <a:ext uri="{FF2B5EF4-FFF2-40B4-BE49-F238E27FC236}">
                <a16:creationId xmlns:a16="http://schemas.microsoft.com/office/drawing/2014/main" id="{88E38A72-293D-48B2-AAC3-510A92F336BA}"/>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52C65F0B-A766-45B5-BA14-216910C573FF}"/>
              </a:ext>
            </a:extLst>
          </p:cNvPr>
          <p:cNvSpPr>
            <a:spLocks noGrp="1"/>
          </p:cNvSpPr>
          <p:nvPr>
            <p:ph type="sldNum" sz="quarter" idx="12"/>
          </p:nvPr>
        </p:nvSpPr>
        <p:spPr/>
        <p:txBody>
          <a:bodyPr/>
          <a:lstStyle/>
          <a:p>
            <a:fld id="{2495F090-CA2D-44FF-B42B-1156B48CA943}" type="slidenum">
              <a:rPr lang="en-IN" smtClean="0"/>
              <a:t>82</a:t>
            </a:fld>
            <a:endParaRPr lang="en-IN"/>
          </a:p>
        </p:txBody>
      </p:sp>
      <p:grpSp>
        <p:nvGrpSpPr>
          <p:cNvPr id="21" name="Group 20">
            <a:extLst>
              <a:ext uri="{FF2B5EF4-FFF2-40B4-BE49-F238E27FC236}">
                <a16:creationId xmlns:a16="http://schemas.microsoft.com/office/drawing/2014/main" id="{93333765-E12F-4CFB-BAFD-8CA479A41412}"/>
              </a:ext>
            </a:extLst>
          </p:cNvPr>
          <p:cNvGrpSpPr/>
          <p:nvPr/>
        </p:nvGrpSpPr>
        <p:grpSpPr>
          <a:xfrm>
            <a:off x="779570" y="769084"/>
            <a:ext cx="3451860" cy="2659916"/>
            <a:chOff x="628650" y="769084"/>
            <a:chExt cx="3451860" cy="2659916"/>
          </a:xfrm>
        </p:grpSpPr>
        <p:grpSp>
          <p:nvGrpSpPr>
            <p:cNvPr id="6" name="Group 5">
              <a:extLst>
                <a:ext uri="{FF2B5EF4-FFF2-40B4-BE49-F238E27FC236}">
                  <a16:creationId xmlns:a16="http://schemas.microsoft.com/office/drawing/2014/main" id="{9605BE17-D7B4-4BCD-9A1C-94FA5DB00B66}"/>
                </a:ext>
              </a:extLst>
            </p:cNvPr>
            <p:cNvGrpSpPr/>
            <p:nvPr/>
          </p:nvGrpSpPr>
          <p:grpSpPr>
            <a:xfrm>
              <a:off x="628650" y="802640"/>
              <a:ext cx="3451860" cy="2626360"/>
              <a:chOff x="0" y="0"/>
              <a:chExt cx="3451860" cy="2626360"/>
            </a:xfrm>
          </p:grpSpPr>
          <p:grpSp>
            <p:nvGrpSpPr>
              <p:cNvPr id="8" name="Group 7">
                <a:extLst>
                  <a:ext uri="{FF2B5EF4-FFF2-40B4-BE49-F238E27FC236}">
                    <a16:creationId xmlns:a16="http://schemas.microsoft.com/office/drawing/2014/main" id="{834BD2E9-E0C2-461D-AAD7-40FCD6E19F79}"/>
                  </a:ext>
                </a:extLst>
              </p:cNvPr>
              <p:cNvGrpSpPr/>
              <p:nvPr/>
            </p:nvGrpSpPr>
            <p:grpSpPr>
              <a:xfrm>
                <a:off x="449580" y="0"/>
                <a:ext cx="2735533" cy="2626360"/>
                <a:chOff x="0" y="0"/>
                <a:chExt cx="2735533" cy="2626360"/>
              </a:xfrm>
            </p:grpSpPr>
            <p:pic>
              <p:nvPicPr>
                <p:cNvPr id="16" name="Picture 15">
                  <a:extLst>
                    <a:ext uri="{FF2B5EF4-FFF2-40B4-BE49-F238E27FC236}">
                      <a16:creationId xmlns:a16="http://schemas.microsoft.com/office/drawing/2014/main" id="{EA9F9B02-C26E-4950-B810-F534CC51D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560320" cy="2626360"/>
                </a:xfrm>
                <a:prstGeom prst="rect">
                  <a:avLst/>
                </a:prstGeom>
              </p:spPr>
            </p:pic>
            <p:sp>
              <p:nvSpPr>
                <p:cNvPr id="17" name="Oval 16">
                  <a:extLst>
                    <a:ext uri="{FF2B5EF4-FFF2-40B4-BE49-F238E27FC236}">
                      <a16:creationId xmlns:a16="http://schemas.microsoft.com/office/drawing/2014/main" id="{92138DAF-000F-42DF-8C56-2C0490B1FC8A}"/>
                    </a:ext>
                  </a:extLst>
                </p:cNvPr>
                <p:cNvSpPr/>
                <p:nvPr/>
              </p:nvSpPr>
              <p:spPr>
                <a:xfrm>
                  <a:off x="739140" y="723900"/>
                  <a:ext cx="1127760" cy="112776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18" name="Straight Arrow Connector 17">
                  <a:extLst>
                    <a:ext uri="{FF2B5EF4-FFF2-40B4-BE49-F238E27FC236}">
                      <a16:creationId xmlns:a16="http://schemas.microsoft.com/office/drawing/2014/main" id="{496665B3-101E-4B16-ACF2-FD0A6D23A578}"/>
                    </a:ext>
                  </a:extLst>
                </p:cNvPr>
                <p:cNvCxnSpPr/>
                <p:nvPr/>
              </p:nvCxnSpPr>
              <p:spPr>
                <a:xfrm flipV="1">
                  <a:off x="1280160" y="754380"/>
                  <a:ext cx="274320" cy="548640"/>
                </a:xfrm>
                <a:prstGeom prst="straightConnector1">
                  <a:avLst/>
                </a:prstGeom>
                <a:ln w="19050">
                  <a:solidFill>
                    <a:srgbClr val="0D08E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6D98684-90E9-460F-938B-C27663480CD2}"/>
                    </a:ext>
                  </a:extLst>
                </p:cNvPr>
                <p:cNvCxnSpPr/>
                <p:nvPr/>
              </p:nvCxnSpPr>
              <p:spPr>
                <a:xfrm>
                  <a:off x="1280160" y="1295400"/>
                  <a:ext cx="14553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 name="Text Box 2">
                    <a:extLst>
                      <a:ext uri="{FF2B5EF4-FFF2-40B4-BE49-F238E27FC236}">
                        <a16:creationId xmlns:a16="http://schemas.microsoft.com/office/drawing/2014/main" id="{BDEC5546-B2F1-4B14-A15C-F1241C7181AB}"/>
                      </a:ext>
                    </a:extLst>
                  </p:cNvPr>
                  <p:cNvSpPr txBox="1">
                    <a:spLocks noChangeArrowheads="1"/>
                  </p:cNvSpPr>
                  <p:nvPr/>
                </p:nvSpPr>
                <p:spPr bwMode="auto">
                  <a:xfrm>
                    <a:off x="1562100" y="838200"/>
                    <a:ext cx="305434" cy="34458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d>
                            <m:dPr>
                              <m:begChr m:val="|"/>
                              <m:endChr m:val="|"/>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1200">
                                  <a:effectLst/>
                                  <a:latin typeface="Cambria Math" panose="02040503050406030204" pitchFamily="18" charset="0"/>
                                  <a:ea typeface="Arial" panose="020B0604020202020204" pitchFamily="34" charset="0"/>
                                  <a:cs typeface="Times New Roman" panose="02020603050405020304" pitchFamily="18" charset="0"/>
                                </a:rPr>
                                <m:t>Γ</m:t>
                              </m:r>
                            </m:e>
                          </m:d>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9" name="Text Box 2">
                    <a:extLst>
                      <a:ext uri="{FF2B5EF4-FFF2-40B4-BE49-F238E27FC236}">
                        <a16:creationId xmlns:a16="http://schemas.microsoft.com/office/drawing/2014/main" id="{BDEC5546-B2F1-4B14-A15C-F1241C7181AB}"/>
                      </a:ext>
                    </a:extLst>
                  </p:cNvPr>
                  <p:cNvSpPr txBox="1">
                    <a:spLocks noRot="1" noChangeAspect="1" noMove="1" noResize="1" noEditPoints="1" noAdjustHandles="1" noChangeArrowheads="1" noChangeShapeType="1" noTextEdit="1"/>
                  </p:cNvSpPr>
                  <p:nvPr/>
                </p:nvSpPr>
                <p:spPr bwMode="auto">
                  <a:xfrm>
                    <a:off x="1562100" y="838200"/>
                    <a:ext cx="305434" cy="344585"/>
                  </a:xfrm>
                  <a:prstGeom prst="rect">
                    <a:avLst/>
                  </a:prstGeom>
                  <a:blipFill>
                    <a:blip r:embed="rId3"/>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 name="Text Box 2">
                    <a:extLst>
                      <a:ext uri="{FF2B5EF4-FFF2-40B4-BE49-F238E27FC236}">
                        <a16:creationId xmlns:a16="http://schemas.microsoft.com/office/drawing/2014/main" id="{8C848ED0-C277-4A59-BBBA-83211AA54D4D}"/>
                      </a:ext>
                    </a:extLst>
                  </p:cNvPr>
                  <p:cNvSpPr txBox="1">
                    <a:spLocks noChangeArrowheads="1"/>
                  </p:cNvSpPr>
                  <p:nvPr/>
                </p:nvSpPr>
                <p:spPr bwMode="auto">
                  <a:xfrm>
                    <a:off x="1386840" y="1226820"/>
                    <a:ext cx="746760" cy="25146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9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9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900" i="1">
                                  <a:effectLst/>
                                  <a:latin typeface="Cambria Math" panose="02040503050406030204" pitchFamily="18" charset="0"/>
                                  <a:ea typeface="Arial" panose="020B0604020202020204" pitchFamily="34" charset="0"/>
                                  <a:cs typeface="Times New Roman" panose="02020603050405020304" pitchFamily="18" charset="0"/>
                                </a:rPr>
                                <m:t>02</m:t>
                              </m:r>
                            </m:sub>
                          </m:sSub>
                          <m:r>
                            <a:rPr lang="en-US" sz="9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IN" sz="9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9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900" i="1">
                                  <a:effectLst/>
                                  <a:latin typeface="Cambria Math" panose="02040503050406030204" pitchFamily="18" charset="0"/>
                                  <a:ea typeface="Arial" panose="020B0604020202020204" pitchFamily="34" charset="0"/>
                                  <a:cs typeface="Times New Roman" panose="02020603050405020304" pitchFamily="18" charset="0"/>
                                </a:rPr>
                                <m:t>01</m:t>
                              </m:r>
                            </m:sub>
                          </m:sSub>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Text Box 2">
                    <a:extLst>
                      <a:ext uri="{FF2B5EF4-FFF2-40B4-BE49-F238E27FC236}">
                        <a16:creationId xmlns:a16="http://schemas.microsoft.com/office/drawing/2014/main" id="{8C848ED0-C277-4A59-BBBA-83211AA54D4D}"/>
                      </a:ext>
                    </a:extLst>
                  </p:cNvPr>
                  <p:cNvSpPr txBox="1">
                    <a:spLocks noRot="1" noChangeAspect="1" noMove="1" noResize="1" noEditPoints="1" noAdjustHandles="1" noChangeArrowheads="1" noChangeShapeType="1" noTextEdit="1"/>
                  </p:cNvSpPr>
                  <p:nvPr/>
                </p:nvSpPr>
                <p:spPr bwMode="auto">
                  <a:xfrm>
                    <a:off x="1386840" y="1226820"/>
                    <a:ext cx="746760" cy="251460"/>
                  </a:xfrm>
                  <a:prstGeom prst="rect">
                    <a:avLst/>
                  </a:prstGeom>
                  <a:blipFill>
                    <a:blip r:embed="rId4"/>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Text Box 2">
                    <a:extLst>
                      <a:ext uri="{FF2B5EF4-FFF2-40B4-BE49-F238E27FC236}">
                        <a16:creationId xmlns:a16="http://schemas.microsoft.com/office/drawing/2014/main" id="{865C93CF-1EC4-49EE-84F5-23AFF9A65428}"/>
                      </a:ext>
                    </a:extLst>
                  </p:cNvPr>
                  <p:cNvSpPr txBox="1">
                    <a:spLocks noChangeArrowheads="1"/>
                  </p:cNvSpPr>
                  <p:nvPr/>
                </p:nvSpPr>
                <p:spPr bwMode="auto">
                  <a:xfrm>
                    <a:off x="2796540" y="1066800"/>
                    <a:ext cx="655320" cy="25146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9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9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900" i="1">
                                  <a:effectLst/>
                                  <a:latin typeface="Cambria Math" panose="02040503050406030204" pitchFamily="18" charset="0"/>
                                  <a:ea typeface="Arial" panose="020B0604020202020204" pitchFamily="34" charset="0"/>
                                  <a:cs typeface="Times New Roman" panose="02020603050405020304" pitchFamily="18" charset="0"/>
                                </a:rPr>
                                <m:t>02</m:t>
                              </m:r>
                            </m:sub>
                          </m:sSub>
                          <m:r>
                            <a:rPr lang="en-US" sz="900" i="1">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1" name="Text Box 2">
                    <a:extLst>
                      <a:ext uri="{FF2B5EF4-FFF2-40B4-BE49-F238E27FC236}">
                        <a16:creationId xmlns:a16="http://schemas.microsoft.com/office/drawing/2014/main" id="{865C93CF-1EC4-49EE-84F5-23AFF9A65428}"/>
                      </a:ext>
                    </a:extLst>
                  </p:cNvPr>
                  <p:cNvSpPr txBox="1">
                    <a:spLocks noRot="1" noChangeAspect="1" noMove="1" noResize="1" noEditPoints="1" noAdjustHandles="1" noChangeArrowheads="1" noChangeShapeType="1" noTextEdit="1"/>
                  </p:cNvSpPr>
                  <p:nvPr/>
                </p:nvSpPr>
                <p:spPr bwMode="auto">
                  <a:xfrm>
                    <a:off x="2796540" y="1066800"/>
                    <a:ext cx="655320" cy="251460"/>
                  </a:xfrm>
                  <a:prstGeom prst="rect">
                    <a:avLst/>
                  </a:prstGeom>
                  <a:blipFill>
                    <a:blip r:embed="rId5"/>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2" name="Text Box 2">
                    <a:extLst>
                      <a:ext uri="{FF2B5EF4-FFF2-40B4-BE49-F238E27FC236}">
                        <a16:creationId xmlns:a16="http://schemas.microsoft.com/office/drawing/2014/main" id="{5F3EF8A9-B4A9-4DF9-BC2E-1F42832D966E}"/>
                      </a:ext>
                    </a:extLst>
                  </p:cNvPr>
                  <p:cNvSpPr txBox="1">
                    <a:spLocks noChangeArrowheads="1"/>
                  </p:cNvSpPr>
                  <p:nvPr/>
                </p:nvSpPr>
                <p:spPr bwMode="auto">
                  <a:xfrm>
                    <a:off x="0" y="1120140"/>
                    <a:ext cx="655320" cy="25146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IN" sz="9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900" i="1">
                                  <a:effectLst/>
                                  <a:latin typeface="Cambria Math" panose="02040503050406030204" pitchFamily="18" charset="0"/>
                                  <a:ea typeface="Arial" panose="020B0604020202020204" pitchFamily="34" charset="0"/>
                                  <a:cs typeface="Times New Roman" panose="02020603050405020304" pitchFamily="18" charset="0"/>
                                </a:rPr>
                                <m:t>𝑍</m:t>
                              </m:r>
                            </m:e>
                            <m:sub>
                              <m:r>
                                <a:rPr lang="en-US" sz="900" i="1">
                                  <a:effectLst/>
                                  <a:latin typeface="Cambria Math" panose="02040503050406030204" pitchFamily="18" charset="0"/>
                                  <a:ea typeface="Arial" panose="020B0604020202020204" pitchFamily="34" charset="0"/>
                                  <a:cs typeface="Times New Roman" panose="02020603050405020304" pitchFamily="18" charset="0"/>
                                </a:rPr>
                                <m:t>02</m:t>
                              </m:r>
                            </m:sub>
                          </m:sSub>
                          <m:r>
                            <a:rPr lang="en-US" sz="900" i="1">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2" name="Text Box 2">
                    <a:extLst>
                      <a:ext uri="{FF2B5EF4-FFF2-40B4-BE49-F238E27FC236}">
                        <a16:creationId xmlns:a16="http://schemas.microsoft.com/office/drawing/2014/main" id="{5F3EF8A9-B4A9-4DF9-BC2E-1F42832D966E}"/>
                      </a:ext>
                    </a:extLst>
                  </p:cNvPr>
                  <p:cNvSpPr txBox="1">
                    <a:spLocks noRot="1" noChangeAspect="1" noMove="1" noResize="1" noEditPoints="1" noAdjustHandles="1" noChangeArrowheads="1" noChangeShapeType="1" noTextEdit="1"/>
                  </p:cNvSpPr>
                  <p:nvPr/>
                </p:nvSpPr>
                <p:spPr bwMode="auto">
                  <a:xfrm>
                    <a:off x="0" y="1120140"/>
                    <a:ext cx="655320" cy="251460"/>
                  </a:xfrm>
                  <a:prstGeom prst="rect">
                    <a:avLst/>
                  </a:prstGeom>
                  <a:blipFill>
                    <a:blip r:embed="rId6"/>
                    <a:stretch>
                      <a:fillRect/>
                    </a:stretch>
                  </a:blipFill>
                  <a:ln w="9525">
                    <a:noFill/>
                    <a:miter lim="800000"/>
                    <a:headEnd/>
                    <a:tailEnd/>
                  </a:ln>
                </p:spPr>
                <p:txBody>
                  <a:bodyPr/>
                  <a:lstStyle/>
                  <a:p>
                    <a:r>
                      <a:rPr lang="en-IN">
                        <a:noFill/>
                      </a:rPr>
                      <a:t> </a:t>
                    </a:r>
                  </a:p>
                </p:txBody>
              </p:sp>
            </mc:Fallback>
          </mc:AlternateContent>
          <p:cxnSp>
            <p:nvCxnSpPr>
              <p:cNvPr id="13" name="Straight Arrow Connector 12">
                <a:extLst>
                  <a:ext uri="{FF2B5EF4-FFF2-40B4-BE49-F238E27FC236}">
                    <a16:creationId xmlns:a16="http://schemas.microsoft.com/office/drawing/2014/main" id="{D81716C1-C341-48BB-B6D8-E5E1AE1AEA1D}"/>
                  </a:ext>
                </a:extLst>
              </p:cNvPr>
              <p:cNvCxnSpPr/>
              <p:nvPr/>
            </p:nvCxnSpPr>
            <p:spPr>
              <a:xfrm flipV="1">
                <a:off x="563880" y="754380"/>
                <a:ext cx="1439846" cy="54102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 Box 2">
                    <a:extLst>
                      <a:ext uri="{FF2B5EF4-FFF2-40B4-BE49-F238E27FC236}">
                        <a16:creationId xmlns:a16="http://schemas.microsoft.com/office/drawing/2014/main" id="{E65BE386-EB7C-43B6-A027-8CFE8D20A247}"/>
                      </a:ext>
                    </a:extLst>
                  </p:cNvPr>
                  <p:cNvSpPr txBox="1">
                    <a:spLocks noChangeArrowheads="1"/>
                  </p:cNvSpPr>
                  <p:nvPr/>
                </p:nvSpPr>
                <p:spPr bwMode="auto">
                  <a:xfrm>
                    <a:off x="746760" y="838200"/>
                    <a:ext cx="640714" cy="28003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m:rPr>
                              <m:sty m:val="p"/>
                            </m:rPr>
                            <a:rPr lang="en-US" sz="800">
                              <a:effectLst/>
                              <a:latin typeface="Cambria Math" panose="02040503050406030204" pitchFamily="18" charset="0"/>
                              <a:ea typeface="Arial" panose="020B0604020202020204" pitchFamily="34" charset="0"/>
                              <a:cs typeface="Times New Roman" panose="02020603050405020304" pitchFamily="18" charset="0"/>
                            </a:rPr>
                            <m:t>T</m:t>
                          </m:r>
                          <m:r>
                            <a:rPr lang="en-US" sz="800">
                              <a:effectLst/>
                              <a:latin typeface="Cambria Math" panose="02040503050406030204" pitchFamily="18" charset="0"/>
                              <a:ea typeface="Arial" panose="020B0604020202020204" pitchFamily="34" charset="0"/>
                              <a:cs typeface="Times New Roman" panose="02020603050405020304" pitchFamily="18" charset="0"/>
                            </a:rPr>
                            <m:t>=1+</m:t>
                          </m:r>
                          <m:r>
                            <m:rPr>
                              <m:sty m:val="p"/>
                            </m:rPr>
                            <a:rPr lang="en-US" sz="800">
                              <a:effectLst/>
                              <a:latin typeface="Cambria Math" panose="02040503050406030204" pitchFamily="18" charset="0"/>
                              <a:ea typeface="Arial" panose="020B0604020202020204" pitchFamily="34" charset="0"/>
                              <a:cs typeface="Times New Roman" panose="02020603050405020304" pitchFamily="18" charset="0"/>
                            </a:rPr>
                            <m:t>Γ</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4" name="Text Box 2">
                    <a:extLst>
                      <a:ext uri="{FF2B5EF4-FFF2-40B4-BE49-F238E27FC236}">
                        <a16:creationId xmlns:a16="http://schemas.microsoft.com/office/drawing/2014/main" id="{E65BE386-EB7C-43B6-A027-8CFE8D20A247}"/>
                      </a:ext>
                    </a:extLst>
                  </p:cNvPr>
                  <p:cNvSpPr txBox="1">
                    <a:spLocks noRot="1" noChangeAspect="1" noMove="1" noResize="1" noEditPoints="1" noAdjustHandles="1" noChangeArrowheads="1" noChangeShapeType="1" noTextEdit="1"/>
                  </p:cNvSpPr>
                  <p:nvPr/>
                </p:nvSpPr>
                <p:spPr bwMode="auto">
                  <a:xfrm>
                    <a:off x="746760" y="838200"/>
                    <a:ext cx="640714" cy="280034"/>
                  </a:xfrm>
                  <a:prstGeom prst="rect">
                    <a:avLst/>
                  </a:prstGeom>
                  <a:blipFill>
                    <a:blip r:embed="rId7"/>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 name="Text Box 2">
                    <a:extLst>
                      <a:ext uri="{FF2B5EF4-FFF2-40B4-BE49-F238E27FC236}">
                        <a16:creationId xmlns:a16="http://schemas.microsoft.com/office/drawing/2014/main" id="{F6D0ED04-5D89-47B7-93A0-925052A875B3}"/>
                      </a:ext>
                    </a:extLst>
                  </p:cNvPr>
                  <p:cNvSpPr txBox="1">
                    <a:spLocks noChangeArrowheads="1"/>
                  </p:cNvSpPr>
                  <p:nvPr/>
                </p:nvSpPr>
                <p:spPr bwMode="auto">
                  <a:xfrm>
                    <a:off x="914400" y="1226820"/>
                    <a:ext cx="343534" cy="28003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r>
                            <a:rPr lang="en-US" sz="800">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5" name="Text Box 2">
                    <a:extLst>
                      <a:ext uri="{FF2B5EF4-FFF2-40B4-BE49-F238E27FC236}">
                        <a16:creationId xmlns:a16="http://schemas.microsoft.com/office/drawing/2014/main" id="{F6D0ED04-5D89-47B7-93A0-925052A875B3}"/>
                      </a:ext>
                    </a:extLst>
                  </p:cNvPr>
                  <p:cNvSpPr txBox="1">
                    <a:spLocks noRot="1" noChangeAspect="1" noMove="1" noResize="1" noEditPoints="1" noAdjustHandles="1" noChangeArrowheads="1" noChangeShapeType="1" noTextEdit="1"/>
                  </p:cNvSpPr>
                  <p:nvPr/>
                </p:nvSpPr>
                <p:spPr bwMode="auto">
                  <a:xfrm>
                    <a:off x="914400" y="1226820"/>
                    <a:ext cx="343534" cy="280034"/>
                  </a:xfrm>
                  <a:prstGeom prst="rect">
                    <a:avLst/>
                  </a:prstGeom>
                  <a:blipFill>
                    <a:blip r:embed="rId8"/>
                    <a:stretch>
                      <a:fillRect/>
                    </a:stretch>
                  </a:blipFill>
                  <a:ln w="9525">
                    <a:noFill/>
                    <a:miter lim="800000"/>
                    <a:headEnd/>
                    <a:tailEnd/>
                  </a:ln>
                </p:spPr>
                <p:txBody>
                  <a:bodyPr/>
                  <a:lstStyle/>
                  <a:p>
                    <a:r>
                      <a:rPr lang="en-IN">
                        <a:noFill/>
                      </a:rPr>
                      <a:t> </a:t>
                    </a:r>
                  </a:p>
                </p:txBody>
              </p:sp>
            </mc:Fallback>
          </mc:AlternateContent>
        </p:grpSp>
        <p:sp>
          <p:nvSpPr>
            <p:cNvPr id="20" name="Rectangle 19">
              <a:extLst>
                <a:ext uri="{FF2B5EF4-FFF2-40B4-BE49-F238E27FC236}">
                  <a16:creationId xmlns:a16="http://schemas.microsoft.com/office/drawing/2014/main" id="{E0FAA532-0833-4C19-BCEC-97F79E14EC3D}"/>
                </a:ext>
              </a:extLst>
            </p:cNvPr>
            <p:cNvSpPr/>
            <p:nvPr/>
          </p:nvSpPr>
          <p:spPr>
            <a:xfrm>
              <a:off x="628650" y="769084"/>
              <a:ext cx="3451860" cy="26599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CA2DF978-282D-48C2-A5FA-2D762A489525}"/>
                  </a:ext>
                </a:extLst>
              </p:cNvPr>
              <p:cNvSpPr/>
              <p:nvPr/>
            </p:nvSpPr>
            <p:spPr>
              <a:xfrm>
                <a:off x="4239050" y="733540"/>
                <a:ext cx="4572000" cy="1562544"/>
              </a:xfrm>
              <a:prstGeom prst="rect">
                <a:avLst/>
              </a:prstGeom>
            </p:spPr>
            <p:txBody>
              <a:bodyPr>
                <a:spAutoFit/>
              </a:bodyPr>
              <a:lstStyle/>
              <a:p>
                <a:pPr algn="just">
                  <a:lnSpc>
                    <a:spcPct val="107000"/>
                  </a:lnSpc>
                  <a:spcBef>
                    <a:spcPts val="400"/>
                  </a:spcBef>
                  <a:spcAft>
                    <a:spcPts val="400"/>
                  </a:spcAft>
                </a:pPr>
                <a:r>
                  <a:rPr lang="en-US" sz="1400" dirty="0">
                    <a:latin typeface="Times New Roman" panose="02020603050405020304" pitchFamily="18" charset="0"/>
                    <a:ea typeface="Arial" panose="020B0604020202020204" pitchFamily="34" charset="0"/>
                    <a:cs typeface="Times New Roman" panose="02020603050405020304" pitchFamily="18" charset="0"/>
                  </a:rPr>
                  <a:t>Centre of the Smith Chart represents </a:t>
                </a:r>
                <a14:m>
                  <m:oMath xmlns:m="http://schemas.openxmlformats.org/officeDocument/2006/math">
                    <m:sSub>
                      <m:sSubPr>
                        <m:ctrlPr>
                          <a:rPr lang="en-IN" sz="1400" i="1">
                            <a:latin typeface="Cambria Math" panose="02040503050406030204" pitchFamily="18" charset="0"/>
                            <a:ea typeface="Arial" panose="020B0604020202020204" pitchFamily="34" charset="0"/>
                            <a:cs typeface="Times New Roman" panose="02020603050405020304" pitchFamily="18" charset="0"/>
                          </a:rPr>
                        </m:ctrlPr>
                      </m:sSubPr>
                      <m:e>
                        <m:r>
                          <a:rPr lang="en-US" sz="1400" i="1">
                            <a:latin typeface="Cambria Math" panose="02040503050406030204" pitchFamily="18" charset="0"/>
                            <a:ea typeface="Arial" panose="020B0604020202020204" pitchFamily="34" charset="0"/>
                            <a:cs typeface="Times New Roman" panose="02020603050405020304" pitchFamily="18" charset="0"/>
                          </a:rPr>
                          <m:t>𝑍</m:t>
                        </m:r>
                      </m:e>
                      <m:sub>
                        <m:r>
                          <a:rPr lang="en-US" sz="1400" i="1">
                            <a:latin typeface="Cambria Math" panose="02040503050406030204" pitchFamily="18" charset="0"/>
                            <a:ea typeface="Arial" panose="020B0604020202020204" pitchFamily="34" charset="0"/>
                            <a:cs typeface="Times New Roman" panose="02020603050405020304" pitchFamily="18" charset="0"/>
                          </a:rPr>
                          <m:t>𝑙𝑜𝑎𝑑</m:t>
                        </m:r>
                      </m:sub>
                    </m:sSub>
                    <m:r>
                      <a:rPr lang="en-US" sz="1400" i="1">
                        <a:latin typeface="Cambria Math" panose="02040503050406030204" pitchFamily="18" charset="0"/>
                        <a:ea typeface="Arial" panose="020B0604020202020204" pitchFamily="34" charset="0"/>
                        <a:cs typeface="Times New Roman" panose="02020603050405020304" pitchFamily="18" charset="0"/>
                      </a:rPr>
                      <m:t>=</m:t>
                    </m:r>
                    <m:sSub>
                      <m:sSubPr>
                        <m:ctrlPr>
                          <a:rPr lang="en-IN" sz="1400" i="1">
                            <a:latin typeface="Cambria Math" panose="02040503050406030204" pitchFamily="18" charset="0"/>
                            <a:ea typeface="Arial" panose="020B0604020202020204" pitchFamily="34" charset="0"/>
                            <a:cs typeface="Times New Roman" panose="02020603050405020304" pitchFamily="18" charset="0"/>
                          </a:rPr>
                        </m:ctrlPr>
                      </m:sSubPr>
                      <m:e>
                        <m:r>
                          <a:rPr lang="en-US" sz="1400" i="1">
                            <a:latin typeface="Cambria Math" panose="02040503050406030204" pitchFamily="18" charset="0"/>
                            <a:ea typeface="Arial" panose="020B0604020202020204" pitchFamily="34" charset="0"/>
                            <a:cs typeface="Times New Roman" panose="02020603050405020304" pitchFamily="18" charset="0"/>
                          </a:rPr>
                          <m:t>𝑍</m:t>
                        </m:r>
                      </m:e>
                      <m:sub>
                        <m:r>
                          <a:rPr lang="en-US" sz="1400" i="1">
                            <a:latin typeface="Cambria Math" panose="02040503050406030204" pitchFamily="18" charset="0"/>
                            <a:ea typeface="Arial" panose="020B0604020202020204" pitchFamily="34" charset="0"/>
                            <a:cs typeface="Times New Roman" panose="02020603050405020304" pitchFamily="18" charset="0"/>
                          </a:rPr>
                          <m:t>0</m:t>
                        </m:r>
                      </m:sub>
                    </m:sSub>
                  </m:oMath>
                </a14:m>
                <a:r>
                  <a:rPr lang="en-US" sz="1400" dirty="0">
                    <a:latin typeface="Times New Roman" panose="02020603050405020304" pitchFamily="18" charset="0"/>
                    <a:ea typeface="Times New Roman" panose="02020603050405020304" pitchFamily="18" charset="0"/>
                    <a:cs typeface="Times New Roman" panose="02020603050405020304" pitchFamily="18" charset="0"/>
                  </a:rPr>
                  <a:t> where </a:t>
                </a:r>
                <a14:m>
                  <m:oMath xmlns:m="http://schemas.openxmlformats.org/officeDocument/2006/math">
                    <m:sSub>
                      <m:sSubPr>
                        <m:ctrlPr>
                          <a:rPr lang="en-IN"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𝑍</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en-US" sz="1400" dirty="0">
                    <a:latin typeface="Times New Roman" panose="02020603050405020304" pitchFamily="18" charset="0"/>
                    <a:ea typeface="Times New Roman" panose="02020603050405020304" pitchFamily="18" charset="0"/>
                    <a:cs typeface="Times New Roman" panose="02020603050405020304" pitchFamily="18" charset="0"/>
                  </a:rPr>
                  <a:t> is characteristic impedance of the system or the line. At the center, </a:t>
                </a:r>
                <a14:m>
                  <m:oMath xmlns:m="http://schemas.openxmlformats.org/officeDocument/2006/math">
                    <m:d>
                      <m:dPr>
                        <m:begChr m:val="|"/>
                        <m:endChr m:val="|"/>
                        <m:ctrlPr>
                          <a:rPr lang="en-IN" sz="14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1400">
                            <a:latin typeface="Cambria Math" panose="02040503050406030204" pitchFamily="18" charset="0"/>
                            <a:ea typeface="Times New Roman" panose="02020603050405020304" pitchFamily="18" charset="0"/>
                            <a:cs typeface="Times New Roman" panose="02020603050405020304" pitchFamily="18" charset="0"/>
                          </a:rPr>
                          <m:t>Γ</m:t>
                        </m:r>
                      </m:e>
                    </m:d>
                    <m:r>
                      <a:rPr lang="en-US" sz="1400" i="1">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a:t>
                </a:r>
                <a14:m>
                  <m:oMath xmlns:m="http://schemas.openxmlformats.org/officeDocument/2006/math">
                    <m:r>
                      <a:rPr lang="en-US" sz="1400" i="1">
                        <a:latin typeface="Cambria Math" panose="02040503050406030204" pitchFamily="18" charset="0"/>
                        <a:ea typeface="Arial" panose="020B0604020202020204" pitchFamily="34" charset="0"/>
                        <a:cs typeface="Times New Roman" panose="02020603050405020304" pitchFamily="18" charset="0"/>
                      </a:rPr>
                      <m:t>𝑉𝑆𝑊𝑅</m:t>
                    </m:r>
                    <m:r>
                      <a:rPr lang="en-US" sz="1400" i="1">
                        <a:latin typeface="Cambria Math" panose="02040503050406030204" pitchFamily="18" charset="0"/>
                        <a:ea typeface="Arial" panose="020B0604020202020204" pitchFamily="34" charset="0"/>
                        <a:cs typeface="Times New Roman" panose="02020603050405020304" pitchFamily="18" charset="0"/>
                      </a:rPr>
                      <m:t>=1</m:t>
                    </m:r>
                  </m:oMath>
                </a14:m>
                <a:endParaRPr lang="en-IN" sz="1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Bef>
                    <a:spcPts val="400"/>
                  </a:spcBef>
                  <a:spcAft>
                    <a:spcPts val="400"/>
                  </a:spcAft>
                </a:pPr>
                <a:r>
                  <a:rPr lang="en-US" sz="1400" dirty="0">
                    <a:latin typeface="Times New Roman" panose="02020603050405020304" pitchFamily="18" charset="0"/>
                    <a:ea typeface="Arial" panose="020B0604020202020204" pitchFamily="34" charset="0"/>
                    <a:cs typeface="Times New Roman" panose="02020603050405020304" pitchFamily="18" charset="0"/>
                  </a:rPr>
                  <a:t>The edge of the Smith represents </a:t>
                </a:r>
                <a14:m>
                  <m:oMath xmlns:m="http://schemas.openxmlformats.org/officeDocument/2006/math">
                    <m:d>
                      <m:dPr>
                        <m:begChr m:val="|"/>
                        <m:endChr m:val="|"/>
                        <m:ctrlPr>
                          <a:rPr lang="en-IN" sz="14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1400">
                            <a:latin typeface="Cambria Math" panose="02040503050406030204" pitchFamily="18" charset="0"/>
                            <a:ea typeface="Times New Roman" panose="02020603050405020304" pitchFamily="18" charset="0"/>
                            <a:cs typeface="Times New Roman" panose="02020603050405020304" pitchFamily="18" charset="0"/>
                          </a:rPr>
                          <m:t>Γ</m:t>
                        </m:r>
                      </m:e>
                    </m:d>
                    <m:r>
                      <a:rPr lang="en-US" sz="1400" i="1">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a:t>
                </a:r>
                <a14:m>
                  <m:oMath xmlns:m="http://schemas.openxmlformats.org/officeDocument/2006/math">
                    <m:r>
                      <a:rPr lang="en-US" sz="1400" i="1">
                        <a:latin typeface="Cambria Math" panose="02040503050406030204" pitchFamily="18" charset="0"/>
                        <a:ea typeface="Arial" panose="020B0604020202020204" pitchFamily="34" charset="0"/>
                        <a:cs typeface="Times New Roman" panose="02020603050405020304" pitchFamily="18" charset="0"/>
                      </a:rPr>
                      <m:t>𝑉𝑆𝑊𝑅</m:t>
                    </m:r>
                    <m:r>
                      <a:rPr lang="en-US" sz="1400" i="1">
                        <a:latin typeface="Cambria Math" panose="02040503050406030204" pitchFamily="18" charset="0"/>
                        <a:ea typeface="Arial" panose="020B0604020202020204" pitchFamily="34" charset="0"/>
                        <a:cs typeface="Times New Roman" panose="02020603050405020304" pitchFamily="18" charset="0"/>
                      </a:rPr>
                      <m:t>=∞</m:t>
                    </m:r>
                  </m:oMath>
                </a14:m>
                <a:r>
                  <a:rPr lang="en-US" sz="1400" dirty="0">
                    <a:latin typeface="Times New Roman" panose="02020603050405020304" pitchFamily="18" charset="0"/>
                    <a:ea typeface="Times New Roman" panose="02020603050405020304" pitchFamily="18" charset="0"/>
                    <a:cs typeface="Times New Roman" panose="02020603050405020304" pitchFamily="18" charset="0"/>
                  </a:rPr>
                  <a:t>. Two points on this circle are </a:t>
                </a:r>
                <a14:m>
                  <m:oMath xmlns:m="http://schemas.openxmlformats.org/officeDocument/2006/math">
                    <m:r>
                      <m:rPr>
                        <m:sty m:val="p"/>
                      </m:rPr>
                      <a:rPr lang="en-US" sz="1400">
                        <a:latin typeface="Cambria Math" panose="02040503050406030204" pitchFamily="18" charset="0"/>
                        <a:ea typeface="Times New Roman" panose="02020603050405020304" pitchFamily="18" charset="0"/>
                        <a:cs typeface="Times New Roman" panose="02020603050405020304" pitchFamily="18" charset="0"/>
                      </a:rPr>
                      <m:t>Γ</m:t>
                    </m:r>
                    <m:r>
                      <a:rPr lang="en-US" sz="1400" i="1">
                        <a:latin typeface="Cambria Math" panose="02040503050406030204" pitchFamily="18" charset="0"/>
                        <a:ea typeface="Times New Roman" panose="02020603050405020304" pitchFamily="18" charset="0"/>
                        <a:cs typeface="Times New Roman" panose="02020603050405020304" pitchFamily="18" charset="0"/>
                      </a:rPr>
                      <m:t>=−1=1∠180˚</m:t>
                    </m:r>
                  </m:oMath>
                </a14:m>
                <a:r>
                  <a:rPr lang="en-US" sz="1400" dirty="0">
                    <a:latin typeface="Times New Roman" panose="02020603050405020304" pitchFamily="18" charset="0"/>
                    <a:ea typeface="Times New Roman" panose="02020603050405020304" pitchFamily="18" charset="0"/>
                    <a:cs typeface="Times New Roman" panose="02020603050405020304" pitchFamily="18" charset="0"/>
                  </a:rPr>
                  <a:t> for </a:t>
                </a:r>
                <a14:m>
                  <m:oMath xmlns:m="http://schemas.openxmlformats.org/officeDocument/2006/math">
                    <m:sSub>
                      <m:sSubPr>
                        <m:ctrlPr>
                          <a:rPr lang="en-IN" sz="1400" i="1">
                            <a:latin typeface="Cambria Math" panose="02040503050406030204" pitchFamily="18" charset="0"/>
                            <a:ea typeface="Arial" panose="020B0604020202020204" pitchFamily="34" charset="0"/>
                            <a:cs typeface="Times New Roman" panose="02020603050405020304" pitchFamily="18" charset="0"/>
                          </a:rPr>
                        </m:ctrlPr>
                      </m:sSubPr>
                      <m:e>
                        <m:r>
                          <a:rPr lang="en-US" sz="1400" i="1">
                            <a:latin typeface="Cambria Math" panose="02040503050406030204" pitchFamily="18" charset="0"/>
                            <a:ea typeface="Arial" panose="020B0604020202020204" pitchFamily="34" charset="0"/>
                            <a:cs typeface="Times New Roman" panose="02020603050405020304" pitchFamily="18" charset="0"/>
                          </a:rPr>
                          <m:t>𝑍</m:t>
                        </m:r>
                      </m:e>
                      <m:sub>
                        <m:r>
                          <a:rPr lang="en-US" sz="1400" i="1">
                            <a:latin typeface="Cambria Math" panose="02040503050406030204" pitchFamily="18" charset="0"/>
                            <a:ea typeface="Arial" panose="020B0604020202020204" pitchFamily="34" charset="0"/>
                            <a:cs typeface="Times New Roman" panose="02020603050405020304" pitchFamily="18" charset="0"/>
                          </a:rPr>
                          <m:t>02</m:t>
                        </m:r>
                      </m:sub>
                    </m:sSub>
                    <m:r>
                      <a:rPr lang="en-US" sz="1400" i="1">
                        <a:latin typeface="Cambria Math" panose="02040503050406030204" pitchFamily="18" charset="0"/>
                        <a:ea typeface="Arial" panose="020B0604020202020204" pitchFamily="34" charset="0"/>
                        <a:cs typeface="Times New Roman" panose="02020603050405020304" pitchFamily="18" charset="0"/>
                      </a:rPr>
                      <m:t>=0</m:t>
                    </m:r>
                  </m:oMath>
                </a14:m>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a:t>
                </a:r>
                <a14:m>
                  <m:oMath xmlns:m="http://schemas.openxmlformats.org/officeDocument/2006/math">
                    <m:r>
                      <m:rPr>
                        <m:sty m:val="p"/>
                      </m:rPr>
                      <a:rPr lang="en-US" sz="1400">
                        <a:latin typeface="Cambria Math" panose="02040503050406030204" pitchFamily="18" charset="0"/>
                        <a:ea typeface="Times New Roman" panose="02020603050405020304" pitchFamily="18" charset="0"/>
                        <a:cs typeface="Times New Roman" panose="02020603050405020304" pitchFamily="18" charset="0"/>
                      </a:rPr>
                      <m:t>Γ</m:t>
                    </m:r>
                    <m:r>
                      <a:rPr lang="en-US" sz="1400" i="1">
                        <a:latin typeface="Cambria Math" panose="02040503050406030204" pitchFamily="18" charset="0"/>
                        <a:ea typeface="Times New Roman" panose="02020603050405020304" pitchFamily="18" charset="0"/>
                        <a:cs typeface="Times New Roman" panose="02020603050405020304" pitchFamily="18" charset="0"/>
                      </a:rPr>
                      <m:t>=1=1∠0˚</m:t>
                    </m:r>
                  </m:oMath>
                </a14:m>
                <a:r>
                  <a:rPr lang="en-US" sz="1400" dirty="0">
                    <a:latin typeface="Times New Roman" panose="02020603050405020304" pitchFamily="18" charset="0"/>
                    <a:ea typeface="Times New Roman" panose="02020603050405020304" pitchFamily="18" charset="0"/>
                    <a:cs typeface="Times New Roman" panose="02020603050405020304" pitchFamily="18" charset="0"/>
                  </a:rPr>
                  <a:t> for </a:t>
                </a:r>
                <a14:m>
                  <m:oMath xmlns:m="http://schemas.openxmlformats.org/officeDocument/2006/math">
                    <m:sSub>
                      <m:sSubPr>
                        <m:ctrlPr>
                          <a:rPr lang="en-IN" sz="1400" i="1">
                            <a:latin typeface="Cambria Math" panose="02040503050406030204" pitchFamily="18" charset="0"/>
                            <a:ea typeface="Arial" panose="020B0604020202020204" pitchFamily="34" charset="0"/>
                            <a:cs typeface="Times New Roman" panose="02020603050405020304" pitchFamily="18" charset="0"/>
                          </a:rPr>
                        </m:ctrlPr>
                      </m:sSubPr>
                      <m:e>
                        <m:r>
                          <a:rPr lang="en-US" sz="1400" i="1">
                            <a:latin typeface="Cambria Math" panose="02040503050406030204" pitchFamily="18" charset="0"/>
                            <a:ea typeface="Arial" panose="020B0604020202020204" pitchFamily="34" charset="0"/>
                            <a:cs typeface="Times New Roman" panose="02020603050405020304" pitchFamily="18" charset="0"/>
                          </a:rPr>
                          <m:t>𝑍</m:t>
                        </m:r>
                      </m:e>
                      <m:sub>
                        <m:r>
                          <a:rPr lang="en-US" sz="1400" i="1">
                            <a:latin typeface="Cambria Math" panose="02040503050406030204" pitchFamily="18" charset="0"/>
                            <a:ea typeface="Arial" panose="020B0604020202020204" pitchFamily="34" charset="0"/>
                            <a:cs typeface="Times New Roman" panose="02020603050405020304" pitchFamily="18" charset="0"/>
                          </a:rPr>
                          <m:t>02</m:t>
                        </m:r>
                      </m:sub>
                    </m:sSub>
                    <m:r>
                      <a:rPr lang="en-US" sz="1400" i="1">
                        <a:latin typeface="Cambria Math" panose="02040503050406030204" pitchFamily="18" charset="0"/>
                        <a:ea typeface="Arial" panose="020B0604020202020204" pitchFamily="34" charset="0"/>
                        <a:cs typeface="Times New Roman" panose="02020603050405020304" pitchFamily="18" charset="0"/>
                      </a:rPr>
                      <m:t>=∞</m:t>
                    </m:r>
                  </m:oMath>
                </a14:m>
                <a:endParaRPr lang="en-IN" sz="14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5" name="Rectangle 24">
                <a:extLst>
                  <a:ext uri="{FF2B5EF4-FFF2-40B4-BE49-F238E27FC236}">
                    <a16:creationId xmlns:a16="http://schemas.microsoft.com/office/drawing/2014/main" id="{CA2DF978-282D-48C2-A5FA-2D762A489525}"/>
                  </a:ext>
                </a:extLst>
              </p:cNvPr>
              <p:cNvSpPr>
                <a:spLocks noRot="1" noChangeAspect="1" noMove="1" noResize="1" noEditPoints="1" noAdjustHandles="1" noChangeArrowheads="1" noChangeShapeType="1" noTextEdit="1"/>
              </p:cNvSpPr>
              <p:nvPr/>
            </p:nvSpPr>
            <p:spPr>
              <a:xfrm>
                <a:off x="4239050" y="733540"/>
                <a:ext cx="4572000" cy="1562544"/>
              </a:xfrm>
              <a:prstGeom prst="rect">
                <a:avLst/>
              </a:prstGeom>
              <a:blipFill>
                <a:blip r:embed="rId9"/>
                <a:stretch>
                  <a:fillRect l="-400" t="-389" r="-400" b="-3113"/>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D3F8A63B-27EA-43DA-8184-5A6A8C99A143}"/>
                  </a:ext>
                </a:extLst>
              </p:cNvPr>
              <p:cNvSpPr/>
              <p:nvPr/>
            </p:nvSpPr>
            <p:spPr>
              <a:xfrm>
                <a:off x="4239050" y="2387220"/>
                <a:ext cx="3402855" cy="452881"/>
              </a:xfrm>
              <a:prstGeom prst="rect">
                <a:avLst/>
              </a:prstGeom>
            </p:spPr>
            <p:txBody>
              <a:bodyPr wrap="none">
                <a:spAutoFit/>
              </a:bodyPr>
              <a:lstStyle/>
              <a:p>
                <a:pPr algn="just">
                  <a:lnSpc>
                    <a:spcPct val="107000"/>
                  </a:lnSpc>
                  <a:spcBef>
                    <a:spcPts val="400"/>
                  </a:spcBef>
                  <a:spcAft>
                    <a:spcPts val="400"/>
                  </a:spcAft>
                </a:pPr>
                <a14:m>
                  <m:oMath xmlns:m="http://schemas.openxmlformats.org/officeDocument/2006/math">
                    <m:f>
                      <m:fPr>
                        <m:ctrlPr>
                          <a:rPr lang="en-IN" sz="1400" i="1">
                            <a:latin typeface="Cambria Math" panose="02040503050406030204" pitchFamily="18" charset="0"/>
                            <a:ea typeface="Arial" panose="020B0604020202020204" pitchFamily="34" charset="0"/>
                            <a:cs typeface="Times New Roman" panose="02020603050405020304" pitchFamily="18" charset="0"/>
                          </a:rPr>
                        </m:ctrlPr>
                      </m:fPr>
                      <m:num>
                        <m:sSub>
                          <m:sSubPr>
                            <m:ctrlPr>
                              <a:rPr lang="en-IN" sz="1400" i="1">
                                <a:latin typeface="Cambria Math" panose="02040503050406030204" pitchFamily="18" charset="0"/>
                                <a:ea typeface="Arial" panose="020B0604020202020204" pitchFamily="34" charset="0"/>
                                <a:cs typeface="Times New Roman" panose="02020603050405020304" pitchFamily="18" charset="0"/>
                              </a:rPr>
                            </m:ctrlPr>
                          </m:sSubPr>
                          <m:e>
                            <m:r>
                              <a:rPr lang="en-US" sz="1400" i="1">
                                <a:latin typeface="Cambria Math" panose="02040503050406030204" pitchFamily="18" charset="0"/>
                                <a:ea typeface="Arial" panose="020B0604020202020204" pitchFamily="34" charset="0"/>
                                <a:cs typeface="Times New Roman" panose="02020603050405020304" pitchFamily="18" charset="0"/>
                              </a:rPr>
                              <m:t>𝑍</m:t>
                            </m:r>
                          </m:e>
                          <m:sub>
                            <m:r>
                              <a:rPr lang="en-US" sz="1400" i="1">
                                <a:latin typeface="Cambria Math" panose="02040503050406030204" pitchFamily="18" charset="0"/>
                                <a:ea typeface="Arial" panose="020B0604020202020204" pitchFamily="34" charset="0"/>
                                <a:cs typeface="Times New Roman" panose="02020603050405020304" pitchFamily="18" charset="0"/>
                              </a:rPr>
                              <m:t>02</m:t>
                            </m:r>
                          </m:sub>
                        </m:sSub>
                      </m:num>
                      <m:den>
                        <m:sSub>
                          <m:sSubPr>
                            <m:ctrlPr>
                              <a:rPr lang="en-IN" sz="1400" i="1">
                                <a:latin typeface="Cambria Math" panose="02040503050406030204" pitchFamily="18" charset="0"/>
                                <a:ea typeface="Arial" panose="020B0604020202020204" pitchFamily="34" charset="0"/>
                                <a:cs typeface="Times New Roman" panose="02020603050405020304" pitchFamily="18" charset="0"/>
                              </a:rPr>
                            </m:ctrlPr>
                          </m:sSubPr>
                          <m:e>
                            <m:r>
                              <a:rPr lang="en-US" sz="1400" i="1">
                                <a:latin typeface="Cambria Math" panose="02040503050406030204" pitchFamily="18" charset="0"/>
                                <a:ea typeface="Arial" panose="020B0604020202020204" pitchFamily="34" charset="0"/>
                                <a:cs typeface="Times New Roman" panose="02020603050405020304" pitchFamily="18" charset="0"/>
                              </a:rPr>
                              <m:t>𝑍</m:t>
                            </m:r>
                          </m:e>
                          <m:sub>
                            <m:r>
                              <a:rPr lang="en-US" sz="1400" i="1">
                                <a:latin typeface="Cambria Math" panose="02040503050406030204" pitchFamily="18" charset="0"/>
                                <a:ea typeface="Arial" panose="020B0604020202020204" pitchFamily="34" charset="0"/>
                                <a:cs typeface="Times New Roman" panose="02020603050405020304" pitchFamily="18" charset="0"/>
                              </a:rPr>
                              <m:t>01</m:t>
                            </m:r>
                          </m:sub>
                        </m:sSub>
                      </m:den>
                    </m:f>
                    <m:r>
                      <a:rPr lang="en-US" sz="1400" i="1">
                        <a:latin typeface="Cambria Math" panose="02040503050406030204" pitchFamily="18" charset="0"/>
                        <a:ea typeface="Arial" panose="020B0604020202020204" pitchFamily="34" charset="0"/>
                        <a:cs typeface="Times New Roman" panose="02020603050405020304" pitchFamily="18" charset="0"/>
                      </a:rPr>
                      <m:t>=</m:t>
                    </m:r>
                    <m:f>
                      <m:fPr>
                        <m:ctrlPr>
                          <a:rPr lang="en-IN" sz="1400" i="1">
                            <a:latin typeface="Cambria Math" panose="02040503050406030204" pitchFamily="18" charset="0"/>
                            <a:ea typeface="Arial" panose="020B0604020202020204" pitchFamily="34" charset="0"/>
                            <a:cs typeface="Times New Roman" panose="02020603050405020304" pitchFamily="18" charset="0"/>
                          </a:rPr>
                        </m:ctrlPr>
                      </m:fPr>
                      <m:num>
                        <m:r>
                          <a:rPr lang="en-US" sz="1400" i="1">
                            <a:latin typeface="Cambria Math" panose="02040503050406030204" pitchFamily="18" charset="0"/>
                            <a:ea typeface="Arial" panose="020B0604020202020204" pitchFamily="34" charset="0"/>
                            <a:cs typeface="Times New Roman" panose="02020603050405020304" pitchFamily="18" charset="0"/>
                          </a:rPr>
                          <m:t>1+</m:t>
                        </m:r>
                        <m:r>
                          <m:rPr>
                            <m:sty m:val="p"/>
                          </m:rPr>
                          <a:rPr lang="en-US" sz="1400">
                            <a:latin typeface="Cambria Math" panose="02040503050406030204" pitchFamily="18" charset="0"/>
                            <a:ea typeface="Arial" panose="020B0604020202020204" pitchFamily="34" charset="0"/>
                            <a:cs typeface="Times New Roman" panose="02020603050405020304" pitchFamily="18" charset="0"/>
                          </a:rPr>
                          <m:t>Γ</m:t>
                        </m:r>
                      </m:num>
                      <m:den>
                        <m:r>
                          <a:rPr lang="en-US" sz="1400" i="1">
                            <a:latin typeface="Cambria Math" panose="02040503050406030204" pitchFamily="18" charset="0"/>
                            <a:ea typeface="Arial" panose="020B0604020202020204" pitchFamily="34" charset="0"/>
                            <a:cs typeface="Times New Roman" panose="02020603050405020304" pitchFamily="18" charset="0"/>
                          </a:rPr>
                          <m:t>1−</m:t>
                        </m:r>
                        <m:r>
                          <m:rPr>
                            <m:sty m:val="p"/>
                          </m:rPr>
                          <a:rPr lang="en-US" sz="1400">
                            <a:latin typeface="Cambria Math" panose="02040503050406030204" pitchFamily="18" charset="0"/>
                            <a:ea typeface="Arial" panose="020B0604020202020204" pitchFamily="34" charset="0"/>
                            <a:cs typeface="Times New Roman" panose="02020603050405020304" pitchFamily="18" charset="0"/>
                          </a:rPr>
                          <m:t>Γ</m:t>
                        </m:r>
                      </m:den>
                    </m:f>
                  </m:oMath>
                </a14:m>
                <a:r>
                  <a:rPr lang="en-US" sz="1400" dirty="0">
                    <a:latin typeface="Times New Roman" panose="02020603050405020304" pitchFamily="18" charset="0"/>
                    <a:ea typeface="Times New Roman" panose="02020603050405020304" pitchFamily="18" charset="0"/>
                    <a:cs typeface="Times New Roman" panose="02020603050405020304" pitchFamily="18" charset="0"/>
                  </a:rPr>
                  <a:t> where reflection is due to load </a:t>
                </a:r>
                <a14:m>
                  <m:oMath xmlns:m="http://schemas.openxmlformats.org/officeDocument/2006/math">
                    <m:sSub>
                      <m:sSubPr>
                        <m:ctrlPr>
                          <a:rPr lang="en-IN"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𝑍</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02</m:t>
                        </m:r>
                      </m:sub>
                    </m:sSub>
                  </m:oMath>
                </a14:m>
                <a:endParaRPr lang="en-IN" sz="14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6" name="Rectangle 25">
                <a:extLst>
                  <a:ext uri="{FF2B5EF4-FFF2-40B4-BE49-F238E27FC236}">
                    <a16:creationId xmlns:a16="http://schemas.microsoft.com/office/drawing/2014/main" id="{D3F8A63B-27EA-43DA-8184-5A6A8C99A143}"/>
                  </a:ext>
                </a:extLst>
              </p:cNvPr>
              <p:cNvSpPr>
                <a:spLocks noRot="1" noChangeAspect="1" noMove="1" noResize="1" noEditPoints="1" noAdjustHandles="1" noChangeArrowheads="1" noChangeShapeType="1" noTextEdit="1"/>
              </p:cNvSpPr>
              <p:nvPr/>
            </p:nvSpPr>
            <p:spPr>
              <a:xfrm>
                <a:off x="4239050" y="2387220"/>
                <a:ext cx="3402855" cy="452881"/>
              </a:xfrm>
              <a:prstGeom prst="rect">
                <a:avLst/>
              </a:prstGeom>
              <a:blipFill>
                <a:blip r:embed="rId10"/>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91AF01C5-1D17-4D36-B448-28C914881D64}"/>
                  </a:ext>
                </a:extLst>
              </p:cNvPr>
              <p:cNvSpPr/>
              <p:nvPr/>
            </p:nvSpPr>
            <p:spPr>
              <a:xfrm>
                <a:off x="723085" y="3665345"/>
                <a:ext cx="1618585" cy="6579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IN">
                          <a:latin typeface="Cambria Math" panose="02040503050406030204" pitchFamily="18" charset="0"/>
                        </a:rPr>
                        <m:t>Γ</m:t>
                      </m:r>
                      <m:r>
                        <a:rPr lang="en-IN" i="0">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02</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02</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oMath>
                  </m:oMathPara>
                </a14:m>
                <a:endParaRPr lang="en-IN" dirty="0"/>
              </a:p>
            </p:txBody>
          </p:sp>
        </mc:Choice>
        <mc:Fallback xmlns="">
          <p:sp>
            <p:nvSpPr>
              <p:cNvPr id="27" name="Rectangle 26">
                <a:extLst>
                  <a:ext uri="{FF2B5EF4-FFF2-40B4-BE49-F238E27FC236}">
                    <a16:creationId xmlns:a16="http://schemas.microsoft.com/office/drawing/2014/main" id="{91AF01C5-1D17-4D36-B448-28C914881D64}"/>
                  </a:ext>
                </a:extLst>
              </p:cNvPr>
              <p:cNvSpPr>
                <a:spLocks noRot="1" noChangeAspect="1" noMove="1" noResize="1" noEditPoints="1" noAdjustHandles="1" noChangeArrowheads="1" noChangeShapeType="1" noTextEdit="1"/>
              </p:cNvSpPr>
              <p:nvPr/>
            </p:nvSpPr>
            <p:spPr>
              <a:xfrm>
                <a:off x="723085" y="3665345"/>
                <a:ext cx="1618585" cy="657937"/>
              </a:xfrm>
              <a:prstGeom prst="rect">
                <a:avLst/>
              </a:prstGeom>
              <a:blipFill>
                <a:blip r:embed="rId11"/>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325B978-CF86-400E-BBA7-E38B3274D80F}"/>
                  </a:ext>
                </a:extLst>
              </p:cNvPr>
              <p:cNvSpPr/>
              <p:nvPr/>
            </p:nvSpPr>
            <p:spPr>
              <a:xfrm>
                <a:off x="700030" y="4487659"/>
                <a:ext cx="3107454" cy="6612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02</m:t>
                              </m:r>
                            </m:sub>
                          </m:sSub>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𝑟</m:t>
                          </m:r>
                        </m:e>
                        <m:sub>
                          <m:r>
                            <a:rPr lang="en-IN" i="1">
                              <a:latin typeface="Cambria Math" panose="02040503050406030204" pitchFamily="18" charset="0"/>
                            </a:rPr>
                            <m:t>𝐿</m:t>
                          </m:r>
                        </m:sub>
                      </m:sSub>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𝑥</m:t>
                          </m:r>
                        </m:e>
                        <m:sub>
                          <m:r>
                            <a:rPr lang="en-IN" i="1">
                              <a:latin typeface="Cambria Math" panose="02040503050406030204" pitchFamily="18" charset="0"/>
                            </a:rPr>
                            <m:t>𝐿</m:t>
                          </m:r>
                        </m:sub>
                      </m:sSub>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1+</m:t>
                          </m:r>
                          <m:sSub>
                            <m:sSubPr>
                              <m:ctrlPr>
                                <a:rPr lang="en-IN" i="1">
                                  <a:latin typeface="Cambria Math" panose="02040503050406030204" pitchFamily="18" charset="0"/>
                                </a:rPr>
                              </m:ctrlPr>
                            </m:sSubPr>
                            <m:e>
                              <m:r>
                                <m:rPr>
                                  <m:sty m:val="p"/>
                                </m:rPr>
                                <a:rPr lang="en-IN" i="0">
                                  <a:latin typeface="Cambria Math" panose="02040503050406030204" pitchFamily="18" charset="0"/>
                                </a:rPr>
                                <m:t>Γ</m:t>
                              </m:r>
                            </m:e>
                            <m:sub>
                              <m:r>
                                <a:rPr lang="en-IN" i="1">
                                  <a:latin typeface="Cambria Math" panose="02040503050406030204" pitchFamily="18" charset="0"/>
                                </a:rPr>
                                <m:t>𝑟</m:t>
                              </m:r>
                            </m:sub>
                          </m:sSub>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m:rPr>
                                  <m:sty m:val="p"/>
                                </m:rPr>
                                <a:rPr lang="en-IN" i="0">
                                  <a:latin typeface="Cambria Math" panose="02040503050406030204" pitchFamily="18" charset="0"/>
                                </a:rPr>
                                <m:t>Γ</m:t>
                              </m:r>
                            </m:e>
                            <m:sub>
                              <m:r>
                                <a:rPr lang="en-IN" i="1">
                                  <a:latin typeface="Cambria Math" panose="02040503050406030204" pitchFamily="18" charset="0"/>
                                </a:rPr>
                                <m:t>𝑖</m:t>
                              </m:r>
                            </m:sub>
                          </m:sSub>
                        </m:num>
                        <m:den>
                          <m:r>
                            <a:rPr lang="en-IN" i="0">
                              <a:latin typeface="Cambria Math" panose="02040503050406030204" pitchFamily="18" charset="0"/>
                            </a:rPr>
                            <m:t>1−</m:t>
                          </m:r>
                          <m:sSub>
                            <m:sSubPr>
                              <m:ctrlPr>
                                <a:rPr lang="en-IN" i="1">
                                  <a:latin typeface="Cambria Math" panose="02040503050406030204" pitchFamily="18" charset="0"/>
                                </a:rPr>
                              </m:ctrlPr>
                            </m:sSubPr>
                            <m:e>
                              <m:r>
                                <m:rPr>
                                  <m:sty m:val="p"/>
                                </m:rPr>
                                <a:rPr lang="en-IN" i="0">
                                  <a:latin typeface="Cambria Math" panose="02040503050406030204" pitchFamily="18" charset="0"/>
                                </a:rPr>
                                <m:t>Γ</m:t>
                              </m:r>
                            </m:e>
                            <m:sub>
                              <m:r>
                                <a:rPr lang="en-IN" i="1">
                                  <a:latin typeface="Cambria Math" panose="02040503050406030204" pitchFamily="18" charset="0"/>
                                </a:rPr>
                                <m:t>𝑟</m:t>
                              </m:r>
                            </m:sub>
                          </m:sSub>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m:rPr>
                                  <m:sty m:val="p"/>
                                </m:rPr>
                                <a:rPr lang="en-IN" i="0">
                                  <a:latin typeface="Cambria Math" panose="02040503050406030204" pitchFamily="18" charset="0"/>
                                </a:rPr>
                                <m:t>Γ</m:t>
                              </m:r>
                            </m:e>
                            <m:sub>
                              <m:r>
                                <a:rPr lang="en-IN" i="1">
                                  <a:latin typeface="Cambria Math" panose="02040503050406030204" pitchFamily="18" charset="0"/>
                                </a:rPr>
                                <m:t>𝑖</m:t>
                              </m:r>
                            </m:sub>
                          </m:sSub>
                        </m:den>
                      </m:f>
                    </m:oMath>
                  </m:oMathPara>
                </a14:m>
                <a:endParaRPr lang="en-IN" dirty="0"/>
              </a:p>
            </p:txBody>
          </p:sp>
        </mc:Choice>
        <mc:Fallback xmlns="">
          <p:sp>
            <p:nvSpPr>
              <p:cNvPr id="28" name="Rectangle 27">
                <a:extLst>
                  <a:ext uri="{FF2B5EF4-FFF2-40B4-BE49-F238E27FC236}">
                    <a16:creationId xmlns:a16="http://schemas.microsoft.com/office/drawing/2014/main" id="{E325B978-CF86-400E-BBA7-E38B3274D80F}"/>
                  </a:ext>
                </a:extLst>
              </p:cNvPr>
              <p:cNvSpPr>
                <a:spLocks noRot="1" noChangeAspect="1" noMove="1" noResize="1" noEditPoints="1" noAdjustHandles="1" noChangeArrowheads="1" noChangeShapeType="1" noTextEdit="1"/>
              </p:cNvSpPr>
              <p:nvPr/>
            </p:nvSpPr>
            <p:spPr>
              <a:xfrm>
                <a:off x="700030" y="4487659"/>
                <a:ext cx="3107454" cy="661271"/>
              </a:xfrm>
              <a:prstGeom prst="rect">
                <a:avLst/>
              </a:prstGeom>
              <a:blipFill>
                <a:blip r:embed="rId1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669E4270-20D6-45E4-985E-EDFFFBF8D560}"/>
                  </a:ext>
                </a:extLst>
              </p:cNvPr>
              <p:cNvSpPr/>
              <p:nvPr/>
            </p:nvSpPr>
            <p:spPr>
              <a:xfrm>
                <a:off x="652300" y="5197355"/>
                <a:ext cx="3706399" cy="769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IN" i="1">
                              <a:latin typeface="Cambria Math" panose="02040503050406030204" pitchFamily="18" charset="0"/>
                            </a:rPr>
                          </m:ctrlPr>
                        </m:sSupPr>
                        <m:e>
                          <m:d>
                            <m:dPr>
                              <m:ctrlPr>
                                <a:rPr lang="en-IN" i="1">
                                  <a:latin typeface="Cambria Math" panose="02040503050406030204" pitchFamily="18" charset="0"/>
                                </a:rPr>
                              </m:ctrlPr>
                            </m:dPr>
                            <m:e>
                              <m:sSub>
                                <m:sSubPr>
                                  <m:ctrlPr>
                                    <a:rPr lang="en-IN" i="1">
                                      <a:latin typeface="Cambria Math" panose="02040503050406030204" pitchFamily="18" charset="0"/>
                                    </a:rPr>
                                  </m:ctrlPr>
                                </m:sSubPr>
                                <m:e>
                                  <m:r>
                                    <m:rPr>
                                      <m:sty m:val="p"/>
                                    </m:rPr>
                                    <a:rPr lang="en-IN">
                                      <a:latin typeface="Cambria Math" panose="02040503050406030204" pitchFamily="18" charset="0"/>
                                    </a:rPr>
                                    <m:t>Γ</m:t>
                                  </m:r>
                                </m:e>
                                <m:sub>
                                  <m:r>
                                    <a:rPr lang="en-IN" i="1">
                                      <a:latin typeface="Cambria Math" panose="02040503050406030204" pitchFamily="18" charset="0"/>
                                    </a:rPr>
                                    <m:t>𝑟</m:t>
                                  </m:r>
                                </m:sub>
                              </m:sSub>
                              <m:r>
                                <a:rPr lang="en-IN" i="0">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𝑟</m:t>
                                      </m:r>
                                    </m:e>
                                    <m:sub>
                                      <m:r>
                                        <a:rPr lang="en-IN" i="1">
                                          <a:latin typeface="Cambria Math" panose="02040503050406030204" pitchFamily="18" charset="0"/>
                                        </a:rPr>
                                        <m:t>𝐿</m:t>
                                      </m:r>
                                    </m:sub>
                                  </m:sSub>
                                </m:num>
                                <m:den>
                                  <m:r>
                                    <a:rPr lang="en-IN" i="0">
                                      <a:latin typeface="Cambria Math" panose="02040503050406030204" pitchFamily="18" charset="0"/>
                                    </a:rPr>
                                    <m:t>1+</m:t>
                                  </m:r>
                                  <m:sSub>
                                    <m:sSubPr>
                                      <m:ctrlPr>
                                        <a:rPr lang="en-IN" i="1">
                                          <a:latin typeface="Cambria Math" panose="02040503050406030204" pitchFamily="18" charset="0"/>
                                        </a:rPr>
                                      </m:ctrlPr>
                                    </m:sSubPr>
                                    <m:e>
                                      <m:r>
                                        <a:rPr lang="en-IN" i="1">
                                          <a:latin typeface="Cambria Math" panose="02040503050406030204" pitchFamily="18" charset="0"/>
                                        </a:rPr>
                                        <m:t>𝑟</m:t>
                                      </m:r>
                                    </m:e>
                                    <m:sub>
                                      <m:r>
                                        <a:rPr lang="en-IN" i="1">
                                          <a:latin typeface="Cambria Math" panose="02040503050406030204" pitchFamily="18" charset="0"/>
                                        </a:rPr>
                                        <m:t>𝐿</m:t>
                                      </m:r>
                                    </m:sub>
                                  </m:sSub>
                                </m:den>
                              </m:f>
                            </m:e>
                          </m:d>
                        </m:e>
                        <m:sup>
                          <m:r>
                            <a:rPr lang="en-IN" i="0">
                              <a:latin typeface="Cambria Math" panose="02040503050406030204" pitchFamily="18" charset="0"/>
                            </a:rPr>
                            <m:t>2</m:t>
                          </m:r>
                        </m:sup>
                      </m:sSup>
                      <m:r>
                        <a:rPr lang="en-IN" i="0">
                          <a:latin typeface="Cambria Math" panose="02040503050406030204" pitchFamily="18" charset="0"/>
                        </a:rPr>
                        <m:t>+</m:t>
                      </m:r>
                      <m:sSup>
                        <m:sSupPr>
                          <m:ctrlPr>
                            <a:rPr lang="en-IN" i="1">
                              <a:latin typeface="Cambria Math" panose="02040503050406030204" pitchFamily="18" charset="0"/>
                            </a:rPr>
                          </m:ctrlPr>
                        </m:sSupPr>
                        <m:e>
                          <m:d>
                            <m:dPr>
                              <m:ctrlPr>
                                <a:rPr lang="en-IN" i="1">
                                  <a:latin typeface="Cambria Math" panose="02040503050406030204" pitchFamily="18" charset="0"/>
                                </a:rPr>
                              </m:ctrlPr>
                            </m:dPr>
                            <m:e>
                              <m:sSub>
                                <m:sSubPr>
                                  <m:ctrlPr>
                                    <a:rPr lang="en-IN" i="1">
                                      <a:latin typeface="Cambria Math" panose="02040503050406030204" pitchFamily="18" charset="0"/>
                                    </a:rPr>
                                  </m:ctrlPr>
                                </m:sSubPr>
                                <m:e>
                                  <m:r>
                                    <m:rPr>
                                      <m:sty m:val="p"/>
                                    </m:rPr>
                                    <a:rPr lang="en-IN" i="0">
                                      <a:latin typeface="Cambria Math" panose="02040503050406030204" pitchFamily="18" charset="0"/>
                                    </a:rPr>
                                    <m:t>Γ</m:t>
                                  </m:r>
                                </m:e>
                                <m:sub>
                                  <m:r>
                                    <a:rPr lang="en-IN" i="1">
                                      <a:latin typeface="Cambria Math" panose="02040503050406030204" pitchFamily="18" charset="0"/>
                                    </a:rPr>
                                    <m:t>𝑖</m:t>
                                  </m:r>
                                </m:sub>
                              </m:sSub>
                            </m:e>
                          </m:d>
                        </m:e>
                        <m:sup>
                          <m:r>
                            <a:rPr lang="en-IN" i="0">
                              <a:latin typeface="Cambria Math" panose="02040503050406030204" pitchFamily="18" charset="0"/>
                            </a:rPr>
                            <m:t>2</m:t>
                          </m:r>
                        </m:sup>
                      </m:sSup>
                      <m:r>
                        <a:rPr lang="en-IN" i="0">
                          <a:latin typeface="Cambria Math" panose="02040503050406030204" pitchFamily="18" charset="0"/>
                        </a:rPr>
                        <m:t>=</m:t>
                      </m:r>
                      <m:sSup>
                        <m:sSupPr>
                          <m:ctrlPr>
                            <a:rPr lang="en-IN" i="1">
                              <a:latin typeface="Cambria Math" panose="02040503050406030204" pitchFamily="18" charset="0"/>
                            </a:rPr>
                          </m:ctrlPr>
                        </m:sSupPr>
                        <m:e>
                          <m:d>
                            <m:dPr>
                              <m:ctrlPr>
                                <a:rPr lang="en-IN" i="1">
                                  <a:latin typeface="Cambria Math" panose="02040503050406030204" pitchFamily="18" charset="0"/>
                                </a:rPr>
                              </m:ctrlPr>
                            </m:dPr>
                            <m:e>
                              <m:f>
                                <m:fPr>
                                  <m:ctrlPr>
                                    <a:rPr lang="en-IN" i="1">
                                      <a:latin typeface="Cambria Math" panose="02040503050406030204" pitchFamily="18" charset="0"/>
                                    </a:rPr>
                                  </m:ctrlPr>
                                </m:fPr>
                                <m:num>
                                  <m:r>
                                    <a:rPr lang="en-IN" i="0">
                                      <a:latin typeface="Cambria Math" panose="02040503050406030204" pitchFamily="18" charset="0"/>
                                    </a:rPr>
                                    <m:t>1</m:t>
                                  </m:r>
                                </m:num>
                                <m:den>
                                  <m:r>
                                    <a:rPr lang="en-IN" i="0">
                                      <a:latin typeface="Cambria Math" panose="02040503050406030204" pitchFamily="18" charset="0"/>
                                    </a:rPr>
                                    <m:t>1+</m:t>
                                  </m:r>
                                  <m:sSub>
                                    <m:sSubPr>
                                      <m:ctrlPr>
                                        <a:rPr lang="en-IN" i="1">
                                          <a:latin typeface="Cambria Math" panose="02040503050406030204" pitchFamily="18" charset="0"/>
                                        </a:rPr>
                                      </m:ctrlPr>
                                    </m:sSubPr>
                                    <m:e>
                                      <m:r>
                                        <a:rPr lang="en-IN" i="1">
                                          <a:latin typeface="Cambria Math" panose="02040503050406030204" pitchFamily="18" charset="0"/>
                                        </a:rPr>
                                        <m:t>𝑟</m:t>
                                      </m:r>
                                    </m:e>
                                    <m:sub>
                                      <m:r>
                                        <a:rPr lang="en-IN" i="1">
                                          <a:latin typeface="Cambria Math" panose="02040503050406030204" pitchFamily="18" charset="0"/>
                                        </a:rPr>
                                        <m:t>𝐿</m:t>
                                      </m:r>
                                    </m:sub>
                                  </m:sSub>
                                </m:den>
                              </m:f>
                            </m:e>
                          </m:d>
                        </m:e>
                        <m:sup>
                          <m:r>
                            <a:rPr lang="en-IN" i="0">
                              <a:latin typeface="Cambria Math" panose="02040503050406030204" pitchFamily="18" charset="0"/>
                            </a:rPr>
                            <m:t>2</m:t>
                          </m:r>
                        </m:sup>
                      </m:sSup>
                    </m:oMath>
                  </m:oMathPara>
                </a14:m>
                <a:endParaRPr lang="en-IN" dirty="0"/>
              </a:p>
            </p:txBody>
          </p:sp>
        </mc:Choice>
        <mc:Fallback xmlns="">
          <p:sp>
            <p:nvSpPr>
              <p:cNvPr id="29" name="Rectangle 28">
                <a:extLst>
                  <a:ext uri="{FF2B5EF4-FFF2-40B4-BE49-F238E27FC236}">
                    <a16:creationId xmlns:a16="http://schemas.microsoft.com/office/drawing/2014/main" id="{669E4270-20D6-45E4-985E-EDFFFBF8D560}"/>
                  </a:ext>
                </a:extLst>
              </p:cNvPr>
              <p:cNvSpPr>
                <a:spLocks noRot="1" noChangeAspect="1" noMove="1" noResize="1" noEditPoints="1" noAdjustHandles="1" noChangeArrowheads="1" noChangeShapeType="1" noTextEdit="1"/>
              </p:cNvSpPr>
              <p:nvPr/>
            </p:nvSpPr>
            <p:spPr>
              <a:xfrm>
                <a:off x="652300" y="5197355"/>
                <a:ext cx="3706399" cy="769378"/>
              </a:xfrm>
              <a:prstGeom prst="rect">
                <a:avLst/>
              </a:prstGeom>
              <a:blipFill>
                <a:blip r:embed="rId13"/>
                <a:stretch>
                  <a:fillRect/>
                </a:stretch>
              </a:blipFill>
            </p:spPr>
            <p:txBody>
              <a:bodyPr/>
              <a:lstStyle/>
              <a:p>
                <a:r>
                  <a:rPr lang="en-IN">
                    <a:noFill/>
                  </a:rPr>
                  <a:t> </a:t>
                </a:r>
              </a:p>
            </p:txBody>
          </p:sp>
        </mc:Fallback>
      </mc:AlternateContent>
      <p:grpSp>
        <p:nvGrpSpPr>
          <p:cNvPr id="30" name="Group 29">
            <a:extLst>
              <a:ext uri="{FF2B5EF4-FFF2-40B4-BE49-F238E27FC236}">
                <a16:creationId xmlns:a16="http://schemas.microsoft.com/office/drawing/2014/main" id="{43B5C197-0848-4424-A32A-E767CB0EECF4}"/>
              </a:ext>
            </a:extLst>
          </p:cNvPr>
          <p:cNvGrpSpPr/>
          <p:nvPr/>
        </p:nvGrpSpPr>
        <p:grpSpPr>
          <a:xfrm>
            <a:off x="4840786" y="2932843"/>
            <a:ext cx="3580129" cy="3133661"/>
            <a:chOff x="201982" y="-285556"/>
            <a:chExt cx="3581400" cy="3133725"/>
          </a:xfrm>
        </p:grpSpPr>
        <p:sp>
          <p:nvSpPr>
            <p:cNvPr id="31" name="Rectangle 30">
              <a:extLst>
                <a:ext uri="{FF2B5EF4-FFF2-40B4-BE49-F238E27FC236}">
                  <a16:creationId xmlns:a16="http://schemas.microsoft.com/office/drawing/2014/main" id="{071FDD7A-8F4D-4682-8B17-E49AC580A311}"/>
                </a:ext>
              </a:extLst>
            </p:cNvPr>
            <p:cNvSpPr/>
            <p:nvPr/>
          </p:nvSpPr>
          <p:spPr>
            <a:xfrm>
              <a:off x="201982" y="-285556"/>
              <a:ext cx="3581400" cy="3133725"/>
            </a:xfrm>
            <a:prstGeom prst="rect">
              <a:avLst/>
            </a:prstGeom>
            <a:noFill/>
            <a:ln w="12700"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33" name="Group 32">
              <a:extLst>
                <a:ext uri="{FF2B5EF4-FFF2-40B4-BE49-F238E27FC236}">
                  <a16:creationId xmlns:a16="http://schemas.microsoft.com/office/drawing/2014/main" id="{0400C8AE-AE32-4E5F-A426-BE22A62A0E7A}"/>
                </a:ext>
              </a:extLst>
            </p:cNvPr>
            <p:cNvGrpSpPr/>
            <p:nvPr/>
          </p:nvGrpSpPr>
          <p:grpSpPr>
            <a:xfrm>
              <a:off x="314325" y="-220980"/>
              <a:ext cx="3310238" cy="3017519"/>
              <a:chOff x="0" y="-297180"/>
              <a:chExt cx="3310238" cy="3017520"/>
            </a:xfrm>
          </p:grpSpPr>
          <p:cxnSp>
            <p:nvCxnSpPr>
              <p:cNvPr id="35" name="Straight Connector 34">
                <a:extLst>
                  <a:ext uri="{FF2B5EF4-FFF2-40B4-BE49-F238E27FC236}">
                    <a16:creationId xmlns:a16="http://schemas.microsoft.com/office/drawing/2014/main" id="{0B15D0AE-2E27-4B1E-AD8F-A7B76815014B}"/>
                  </a:ext>
                </a:extLst>
              </p:cNvPr>
              <p:cNvCxnSpPr/>
              <p:nvPr/>
            </p:nvCxnSpPr>
            <p:spPr>
              <a:xfrm>
                <a:off x="2047875" y="685800"/>
                <a:ext cx="0" cy="1362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0985F17-C8F5-4C34-805E-CD3F3A3173BB}"/>
                  </a:ext>
                </a:extLst>
              </p:cNvPr>
              <p:cNvGrpSpPr/>
              <p:nvPr/>
            </p:nvGrpSpPr>
            <p:grpSpPr>
              <a:xfrm>
                <a:off x="0" y="-297180"/>
                <a:ext cx="3310238" cy="3017520"/>
                <a:chOff x="0" y="-297180"/>
                <a:chExt cx="3310238" cy="3017520"/>
              </a:xfrm>
            </p:grpSpPr>
            <p:sp>
              <p:nvSpPr>
                <p:cNvPr id="37" name="Oval 36">
                  <a:extLst>
                    <a:ext uri="{FF2B5EF4-FFF2-40B4-BE49-F238E27FC236}">
                      <a16:creationId xmlns:a16="http://schemas.microsoft.com/office/drawing/2014/main" id="{86B141A9-DAA7-46EE-80DF-5EE3AE653C5C}"/>
                    </a:ext>
                  </a:extLst>
                </p:cNvPr>
                <p:cNvSpPr/>
                <p:nvPr/>
              </p:nvSpPr>
              <p:spPr>
                <a:xfrm>
                  <a:off x="0" y="0"/>
                  <a:ext cx="2714625" cy="2714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38" name="Straight Connector 37">
                  <a:extLst>
                    <a:ext uri="{FF2B5EF4-FFF2-40B4-BE49-F238E27FC236}">
                      <a16:creationId xmlns:a16="http://schemas.microsoft.com/office/drawing/2014/main" id="{59FF0D38-E8E3-4D64-ABDA-33DAD2690D3C}"/>
                    </a:ext>
                  </a:extLst>
                </p:cNvPr>
                <p:cNvCxnSpPr/>
                <p:nvPr/>
              </p:nvCxnSpPr>
              <p:spPr>
                <a:xfrm>
                  <a:off x="2492" y="1352550"/>
                  <a:ext cx="3307746" cy="0"/>
                </a:xfrm>
                <a:prstGeom prst="line">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A0AB18D-4898-4511-B988-8F3EF8DD896D}"/>
                    </a:ext>
                  </a:extLst>
                </p:cNvPr>
                <p:cNvCxnSpPr/>
                <p:nvPr/>
              </p:nvCxnSpPr>
              <p:spPr>
                <a:xfrm>
                  <a:off x="1362075" y="-297180"/>
                  <a:ext cx="0" cy="3017520"/>
                </a:xfrm>
                <a:prstGeom prst="line">
                  <a:avLst/>
                </a:prstGeom>
                <a:ln w="127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 Box 2">
                      <a:extLst>
                        <a:ext uri="{FF2B5EF4-FFF2-40B4-BE49-F238E27FC236}">
                          <a16:creationId xmlns:a16="http://schemas.microsoft.com/office/drawing/2014/main" id="{C35A0E56-8B67-41DF-BE6E-1515AFF9C9E5}"/>
                        </a:ext>
                      </a:extLst>
                    </p:cNvPr>
                    <p:cNvSpPr txBox="1">
                      <a:spLocks noChangeArrowheads="1"/>
                    </p:cNvSpPr>
                    <p:nvPr/>
                  </p:nvSpPr>
                  <p:spPr bwMode="auto">
                    <a:xfrm>
                      <a:off x="1114425" y="1314450"/>
                      <a:ext cx="523875" cy="2787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d>
                              <m:d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200" i="1">
                                    <a:effectLst/>
                                    <a:latin typeface="Cambria Math" panose="02040503050406030204" pitchFamily="18" charset="0"/>
                                    <a:ea typeface="Arial" panose="020B0604020202020204" pitchFamily="34" charset="0"/>
                                    <a:cs typeface="Times New Roman" panose="02020603050405020304" pitchFamily="18" charset="0"/>
                                  </a:rPr>
                                  <m:t>0,0</m:t>
                                </m:r>
                              </m:e>
                            </m:d>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0" name="Text Box 2">
                      <a:extLst>
                        <a:ext uri="{FF2B5EF4-FFF2-40B4-BE49-F238E27FC236}">
                          <a16:creationId xmlns:a16="http://schemas.microsoft.com/office/drawing/2014/main" id="{C35A0E56-8B67-41DF-BE6E-1515AFF9C9E5}"/>
                        </a:ext>
                      </a:extLst>
                    </p:cNvPr>
                    <p:cNvSpPr txBox="1">
                      <a:spLocks noRot="1" noChangeAspect="1" noMove="1" noResize="1" noEditPoints="1" noAdjustHandles="1" noChangeArrowheads="1" noChangeShapeType="1" noTextEdit="1"/>
                    </p:cNvSpPr>
                    <p:nvPr/>
                  </p:nvSpPr>
                  <p:spPr bwMode="auto">
                    <a:xfrm>
                      <a:off x="1114425" y="1314450"/>
                      <a:ext cx="523875" cy="278765"/>
                    </a:xfrm>
                    <a:prstGeom prst="rect">
                      <a:avLst/>
                    </a:prstGeom>
                    <a:blipFill>
                      <a:blip r:embed="rId14"/>
                      <a:stretch>
                        <a:fillRect/>
                      </a:stretch>
                    </a:blipFill>
                    <a:ln w="9525">
                      <a:noFill/>
                      <a:miter lim="800000"/>
                      <a:headEnd/>
                      <a:tailEnd/>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1" name="Text Box 2">
                      <a:extLst>
                        <a:ext uri="{FF2B5EF4-FFF2-40B4-BE49-F238E27FC236}">
                          <a16:creationId xmlns:a16="http://schemas.microsoft.com/office/drawing/2014/main" id="{06BC9875-0805-435A-9F5C-0445F82F669B}"/>
                        </a:ext>
                      </a:extLst>
                    </p:cNvPr>
                    <p:cNvSpPr txBox="1">
                      <a:spLocks noChangeArrowheads="1"/>
                    </p:cNvSpPr>
                    <p:nvPr/>
                  </p:nvSpPr>
                  <p:spPr bwMode="auto">
                    <a:xfrm>
                      <a:off x="2647950" y="1304925"/>
                      <a:ext cx="523875" cy="2787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d>
                              <m:d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200" i="1">
                                    <a:effectLst/>
                                    <a:latin typeface="Cambria Math" panose="02040503050406030204" pitchFamily="18" charset="0"/>
                                    <a:ea typeface="Arial" panose="020B0604020202020204" pitchFamily="34" charset="0"/>
                                    <a:cs typeface="Times New Roman" panose="02020603050405020304" pitchFamily="18" charset="0"/>
                                  </a:rPr>
                                  <m:t>1,0</m:t>
                                </m:r>
                              </m:e>
                            </m:d>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1" name="Text Box 2">
                      <a:extLst>
                        <a:ext uri="{FF2B5EF4-FFF2-40B4-BE49-F238E27FC236}">
                          <a16:creationId xmlns:a16="http://schemas.microsoft.com/office/drawing/2014/main" id="{06BC9875-0805-435A-9F5C-0445F82F669B}"/>
                        </a:ext>
                      </a:extLst>
                    </p:cNvPr>
                    <p:cNvSpPr txBox="1">
                      <a:spLocks noRot="1" noChangeAspect="1" noMove="1" noResize="1" noEditPoints="1" noAdjustHandles="1" noChangeArrowheads="1" noChangeShapeType="1" noTextEdit="1"/>
                    </p:cNvSpPr>
                    <p:nvPr/>
                  </p:nvSpPr>
                  <p:spPr bwMode="auto">
                    <a:xfrm>
                      <a:off x="2647950" y="1304925"/>
                      <a:ext cx="523875" cy="278765"/>
                    </a:xfrm>
                    <a:prstGeom prst="rect">
                      <a:avLst/>
                    </a:prstGeom>
                    <a:blipFill>
                      <a:blip r:embed="rId15"/>
                      <a:stretch>
                        <a:fillRect/>
                      </a:stretch>
                    </a:blipFill>
                    <a:ln w="9525">
                      <a:noFill/>
                      <a:miter lim="800000"/>
                      <a:headEnd/>
                      <a:tailEnd/>
                    </a:ln>
                  </p:spPr>
                  <p:txBody>
                    <a:bodyPr/>
                    <a:lstStyle/>
                    <a:p>
                      <a:r>
                        <a:rPr lang="en-IN">
                          <a:noFill/>
                        </a:rPr>
                        <a:t> </a:t>
                      </a:r>
                    </a:p>
                  </p:txBody>
                </p:sp>
              </mc:Fallback>
            </mc:AlternateContent>
            <p:sp>
              <p:nvSpPr>
                <p:cNvPr id="42" name="Oval 41">
                  <a:extLst>
                    <a:ext uri="{FF2B5EF4-FFF2-40B4-BE49-F238E27FC236}">
                      <a16:creationId xmlns:a16="http://schemas.microsoft.com/office/drawing/2014/main" id="{036CF635-9F78-43C8-8DD9-18BF2263296F}"/>
                    </a:ext>
                  </a:extLst>
                </p:cNvPr>
                <p:cNvSpPr/>
                <p:nvPr/>
              </p:nvSpPr>
              <p:spPr>
                <a:xfrm>
                  <a:off x="1371600" y="676275"/>
                  <a:ext cx="1343025" cy="13430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mc:AlternateContent xmlns:mc="http://schemas.openxmlformats.org/markup-compatibility/2006" xmlns:a14="http://schemas.microsoft.com/office/drawing/2010/main">
              <mc:Choice Requires="a14">
                <p:sp>
                  <p:nvSpPr>
                    <p:cNvPr id="43" name="Text Box 2">
                      <a:extLst>
                        <a:ext uri="{FF2B5EF4-FFF2-40B4-BE49-F238E27FC236}">
                          <a16:creationId xmlns:a16="http://schemas.microsoft.com/office/drawing/2014/main" id="{91DB1143-B722-48AB-8E31-1A0D68575337}"/>
                        </a:ext>
                      </a:extLst>
                    </p:cNvPr>
                    <p:cNvSpPr txBox="1">
                      <a:spLocks noChangeArrowheads="1"/>
                    </p:cNvSpPr>
                    <p:nvPr/>
                  </p:nvSpPr>
                  <p:spPr bwMode="auto">
                    <a:xfrm>
                      <a:off x="1800225" y="1314450"/>
                      <a:ext cx="523875" cy="2787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d>
                              <m:dPr>
                                <m:ctrlPr>
                                  <a:rPr lang="en-IN" sz="12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200" i="1">
                                    <a:effectLst/>
                                    <a:latin typeface="Cambria Math" panose="02040503050406030204" pitchFamily="18" charset="0"/>
                                    <a:ea typeface="Arial" panose="020B0604020202020204" pitchFamily="34" charset="0"/>
                                    <a:cs typeface="Times New Roman" panose="02020603050405020304" pitchFamily="18" charset="0"/>
                                  </a:rPr>
                                  <m:t>0.5,0</m:t>
                                </m:r>
                              </m:e>
                            </m:d>
                          </m:oMath>
                        </m:oMathPara>
                      </a14:m>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3" name="Text Box 2">
                      <a:extLst>
                        <a:ext uri="{FF2B5EF4-FFF2-40B4-BE49-F238E27FC236}">
                          <a16:creationId xmlns:a16="http://schemas.microsoft.com/office/drawing/2014/main" id="{91DB1143-B722-48AB-8E31-1A0D68575337}"/>
                        </a:ext>
                      </a:extLst>
                    </p:cNvPr>
                    <p:cNvSpPr txBox="1">
                      <a:spLocks noRot="1" noChangeAspect="1" noMove="1" noResize="1" noEditPoints="1" noAdjustHandles="1" noChangeArrowheads="1" noChangeShapeType="1" noTextEdit="1"/>
                    </p:cNvSpPr>
                    <p:nvPr/>
                  </p:nvSpPr>
                  <p:spPr bwMode="auto">
                    <a:xfrm>
                      <a:off x="1800225" y="1314450"/>
                      <a:ext cx="523875" cy="278765"/>
                    </a:xfrm>
                    <a:prstGeom prst="rect">
                      <a:avLst/>
                    </a:prstGeom>
                    <a:blipFill>
                      <a:blip r:embed="rId16"/>
                      <a:stretch>
                        <a:fillRect/>
                      </a:stretch>
                    </a:blipFill>
                    <a:ln w="9525">
                      <a:noFill/>
                      <a:miter lim="800000"/>
                      <a:headEnd/>
                      <a:tailEnd/>
                    </a:ln>
                  </p:spPr>
                  <p:txBody>
                    <a:bodyPr/>
                    <a:lstStyle/>
                    <a:p>
                      <a:r>
                        <a:rPr lang="en-IN">
                          <a:noFill/>
                        </a:rPr>
                        <a:t> </a:t>
                      </a:r>
                    </a:p>
                  </p:txBody>
                </p:sp>
              </mc:Fallback>
            </mc:AlternateContent>
            <p:sp>
              <p:nvSpPr>
                <p:cNvPr id="44" name="Oval 43">
                  <a:extLst>
                    <a:ext uri="{FF2B5EF4-FFF2-40B4-BE49-F238E27FC236}">
                      <a16:creationId xmlns:a16="http://schemas.microsoft.com/office/drawing/2014/main" id="{9E77DA51-CC03-451F-8FB0-3506076AF39B}"/>
                    </a:ext>
                  </a:extLst>
                </p:cNvPr>
                <p:cNvSpPr/>
                <p:nvPr/>
              </p:nvSpPr>
              <p:spPr>
                <a:xfrm>
                  <a:off x="457200" y="228600"/>
                  <a:ext cx="2247900" cy="2247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grpSp>
    </p:spTree>
    <p:extLst>
      <p:ext uri="{BB962C8B-B14F-4D97-AF65-F5344CB8AC3E}">
        <p14:creationId xmlns:p14="http://schemas.microsoft.com/office/powerpoint/2010/main" val="41515912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D13E-037C-4534-8C8F-48F8CC5DDBA6}"/>
              </a:ext>
            </a:extLst>
          </p:cNvPr>
          <p:cNvSpPr>
            <a:spLocks noGrp="1"/>
          </p:cNvSpPr>
          <p:nvPr>
            <p:ph type="title"/>
          </p:nvPr>
        </p:nvSpPr>
        <p:spPr/>
        <p:txBody>
          <a:bodyPr/>
          <a:lstStyle/>
          <a:p>
            <a:r>
              <a:rPr lang="en-IN" dirty="0"/>
              <a:t>Reactance Circles</a:t>
            </a:r>
          </a:p>
        </p:txBody>
      </p:sp>
      <p:sp>
        <p:nvSpPr>
          <p:cNvPr id="3" name="Date Placeholder 2">
            <a:extLst>
              <a:ext uri="{FF2B5EF4-FFF2-40B4-BE49-F238E27FC236}">
                <a16:creationId xmlns:a16="http://schemas.microsoft.com/office/drawing/2014/main" id="{8E517A6C-EC37-4EC3-AEB4-4E7A09A3882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E469DFA-E7C8-4E63-925A-9795D2881FF1}"/>
              </a:ext>
            </a:extLst>
          </p:cNvPr>
          <p:cNvSpPr>
            <a:spLocks noGrp="1"/>
          </p:cNvSpPr>
          <p:nvPr>
            <p:ph type="sldNum" sz="quarter" idx="12"/>
          </p:nvPr>
        </p:nvSpPr>
        <p:spPr/>
        <p:txBody>
          <a:bodyPr/>
          <a:lstStyle/>
          <a:p>
            <a:fld id="{2495F090-CA2D-44FF-B42B-1156B48CA943}" type="slidenum">
              <a:rPr lang="en-IN" smtClean="0"/>
              <a:t>83</a:t>
            </a:fld>
            <a:endParaRPr lang="en-IN"/>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1E9FBDE-CB72-4AEB-9E4F-7C7D6B91FE6F}"/>
                  </a:ext>
                </a:extLst>
              </p:cNvPr>
              <p:cNvSpPr/>
              <p:nvPr/>
            </p:nvSpPr>
            <p:spPr>
              <a:xfrm>
                <a:off x="717054" y="1357554"/>
                <a:ext cx="3377591" cy="769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IN" i="1">
                              <a:latin typeface="Cambria Math" panose="02040503050406030204" pitchFamily="18" charset="0"/>
                            </a:rPr>
                          </m:ctrlPr>
                        </m:sSupPr>
                        <m:e>
                          <m:d>
                            <m:dPr>
                              <m:ctrlPr>
                                <a:rPr lang="en-IN" i="1">
                                  <a:latin typeface="Cambria Math" panose="02040503050406030204" pitchFamily="18" charset="0"/>
                                </a:rPr>
                              </m:ctrlPr>
                            </m:dPr>
                            <m:e>
                              <m:sSub>
                                <m:sSubPr>
                                  <m:ctrlPr>
                                    <a:rPr lang="en-IN" i="1">
                                      <a:latin typeface="Cambria Math" panose="02040503050406030204" pitchFamily="18" charset="0"/>
                                    </a:rPr>
                                  </m:ctrlPr>
                                </m:sSubPr>
                                <m:e>
                                  <m:r>
                                    <m:rPr>
                                      <m:sty m:val="p"/>
                                    </m:rPr>
                                    <a:rPr lang="en-IN">
                                      <a:latin typeface="Cambria Math" panose="02040503050406030204" pitchFamily="18" charset="0"/>
                                    </a:rPr>
                                    <m:t>Γ</m:t>
                                  </m:r>
                                </m:e>
                                <m:sub>
                                  <m:r>
                                    <a:rPr lang="en-IN" i="1">
                                      <a:latin typeface="Cambria Math" panose="02040503050406030204" pitchFamily="18" charset="0"/>
                                    </a:rPr>
                                    <m:t>𝑟</m:t>
                                  </m:r>
                                </m:sub>
                              </m:sSub>
                              <m:r>
                                <a:rPr lang="en-IN" i="0">
                                  <a:latin typeface="Cambria Math" panose="02040503050406030204" pitchFamily="18" charset="0"/>
                                </a:rPr>
                                <m:t>−1</m:t>
                              </m:r>
                            </m:e>
                          </m:d>
                        </m:e>
                        <m:sup>
                          <m:r>
                            <a:rPr lang="en-IN" i="0">
                              <a:latin typeface="Cambria Math" panose="02040503050406030204" pitchFamily="18" charset="0"/>
                            </a:rPr>
                            <m:t>2</m:t>
                          </m:r>
                        </m:sup>
                      </m:sSup>
                      <m:r>
                        <a:rPr lang="en-IN" i="0">
                          <a:latin typeface="Cambria Math" panose="02040503050406030204" pitchFamily="18" charset="0"/>
                        </a:rPr>
                        <m:t>+</m:t>
                      </m:r>
                      <m:sSup>
                        <m:sSupPr>
                          <m:ctrlPr>
                            <a:rPr lang="en-IN" i="1">
                              <a:latin typeface="Cambria Math" panose="02040503050406030204" pitchFamily="18" charset="0"/>
                            </a:rPr>
                          </m:ctrlPr>
                        </m:sSupPr>
                        <m:e>
                          <m:d>
                            <m:dPr>
                              <m:ctrlPr>
                                <a:rPr lang="en-IN" i="1">
                                  <a:latin typeface="Cambria Math" panose="02040503050406030204" pitchFamily="18" charset="0"/>
                                </a:rPr>
                              </m:ctrlPr>
                            </m:dPr>
                            <m:e>
                              <m:sSub>
                                <m:sSubPr>
                                  <m:ctrlPr>
                                    <a:rPr lang="en-IN" i="1">
                                      <a:latin typeface="Cambria Math" panose="02040503050406030204" pitchFamily="18" charset="0"/>
                                    </a:rPr>
                                  </m:ctrlPr>
                                </m:sSubPr>
                                <m:e>
                                  <m:r>
                                    <m:rPr>
                                      <m:sty m:val="p"/>
                                    </m:rPr>
                                    <a:rPr lang="en-IN" i="0">
                                      <a:latin typeface="Cambria Math" panose="02040503050406030204" pitchFamily="18" charset="0"/>
                                    </a:rPr>
                                    <m:t>Γ</m:t>
                                  </m:r>
                                </m:e>
                                <m:sub>
                                  <m:r>
                                    <a:rPr lang="en-IN" i="1">
                                      <a:latin typeface="Cambria Math" panose="02040503050406030204" pitchFamily="18" charset="0"/>
                                    </a:rPr>
                                    <m:t>𝑖</m:t>
                                  </m:r>
                                </m:sub>
                              </m:sSub>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1</m:t>
                                  </m:r>
                                </m:num>
                                <m:den>
                                  <m:sSub>
                                    <m:sSubPr>
                                      <m:ctrlPr>
                                        <a:rPr lang="en-IN" i="1">
                                          <a:latin typeface="Cambria Math" panose="02040503050406030204" pitchFamily="18" charset="0"/>
                                        </a:rPr>
                                      </m:ctrlPr>
                                    </m:sSubPr>
                                    <m:e>
                                      <m:r>
                                        <a:rPr lang="en-IN" i="1">
                                          <a:latin typeface="Cambria Math" panose="02040503050406030204" pitchFamily="18" charset="0"/>
                                        </a:rPr>
                                        <m:t>𝑥</m:t>
                                      </m:r>
                                    </m:e>
                                    <m:sub>
                                      <m:r>
                                        <a:rPr lang="en-IN" i="1">
                                          <a:latin typeface="Cambria Math" panose="02040503050406030204" pitchFamily="18" charset="0"/>
                                        </a:rPr>
                                        <m:t>𝐿</m:t>
                                      </m:r>
                                    </m:sub>
                                  </m:sSub>
                                </m:den>
                              </m:f>
                            </m:e>
                          </m:d>
                        </m:e>
                        <m:sup>
                          <m:r>
                            <a:rPr lang="en-IN" i="0">
                              <a:latin typeface="Cambria Math" panose="02040503050406030204" pitchFamily="18" charset="0"/>
                            </a:rPr>
                            <m:t>2</m:t>
                          </m:r>
                        </m:sup>
                      </m:sSup>
                      <m:r>
                        <a:rPr lang="en-IN" i="0">
                          <a:latin typeface="Cambria Math" panose="02040503050406030204" pitchFamily="18" charset="0"/>
                        </a:rPr>
                        <m:t>=</m:t>
                      </m:r>
                      <m:sSup>
                        <m:sSupPr>
                          <m:ctrlPr>
                            <a:rPr lang="en-IN" i="1">
                              <a:latin typeface="Cambria Math" panose="02040503050406030204" pitchFamily="18" charset="0"/>
                            </a:rPr>
                          </m:ctrlPr>
                        </m:sSupPr>
                        <m:e>
                          <m:d>
                            <m:dPr>
                              <m:ctrlPr>
                                <a:rPr lang="en-IN" i="1">
                                  <a:latin typeface="Cambria Math" panose="02040503050406030204" pitchFamily="18" charset="0"/>
                                </a:rPr>
                              </m:ctrlPr>
                            </m:dPr>
                            <m:e>
                              <m:f>
                                <m:fPr>
                                  <m:ctrlPr>
                                    <a:rPr lang="en-IN" i="1">
                                      <a:latin typeface="Cambria Math" panose="02040503050406030204" pitchFamily="18" charset="0"/>
                                    </a:rPr>
                                  </m:ctrlPr>
                                </m:fPr>
                                <m:num>
                                  <m:r>
                                    <a:rPr lang="en-IN" i="0">
                                      <a:latin typeface="Cambria Math" panose="02040503050406030204" pitchFamily="18" charset="0"/>
                                    </a:rPr>
                                    <m:t>1</m:t>
                                  </m:r>
                                </m:num>
                                <m:den>
                                  <m:sSub>
                                    <m:sSubPr>
                                      <m:ctrlPr>
                                        <a:rPr lang="en-IN" i="1">
                                          <a:latin typeface="Cambria Math" panose="02040503050406030204" pitchFamily="18" charset="0"/>
                                        </a:rPr>
                                      </m:ctrlPr>
                                    </m:sSubPr>
                                    <m:e>
                                      <m:r>
                                        <a:rPr lang="en-IN" i="1">
                                          <a:latin typeface="Cambria Math" panose="02040503050406030204" pitchFamily="18" charset="0"/>
                                        </a:rPr>
                                        <m:t>𝑥</m:t>
                                      </m:r>
                                    </m:e>
                                    <m:sub>
                                      <m:r>
                                        <a:rPr lang="en-IN" i="1">
                                          <a:latin typeface="Cambria Math" panose="02040503050406030204" pitchFamily="18" charset="0"/>
                                        </a:rPr>
                                        <m:t>𝐿</m:t>
                                      </m:r>
                                    </m:sub>
                                  </m:sSub>
                                </m:den>
                              </m:f>
                            </m:e>
                          </m:d>
                        </m:e>
                        <m:sup>
                          <m:r>
                            <a:rPr lang="en-IN" i="0">
                              <a:latin typeface="Cambria Math" panose="02040503050406030204" pitchFamily="18" charset="0"/>
                            </a:rPr>
                            <m:t>2</m:t>
                          </m:r>
                        </m:sup>
                      </m:sSup>
                    </m:oMath>
                  </m:oMathPara>
                </a14:m>
                <a:endParaRPr lang="en-IN" dirty="0"/>
              </a:p>
            </p:txBody>
          </p:sp>
        </mc:Choice>
        <mc:Fallback xmlns="">
          <p:sp>
            <p:nvSpPr>
              <p:cNvPr id="5" name="Rectangle 4">
                <a:extLst>
                  <a:ext uri="{FF2B5EF4-FFF2-40B4-BE49-F238E27FC236}">
                    <a16:creationId xmlns:a16="http://schemas.microsoft.com/office/drawing/2014/main" id="{51E9FBDE-CB72-4AEB-9E4F-7C7D6B91FE6F}"/>
                  </a:ext>
                </a:extLst>
              </p:cNvPr>
              <p:cNvSpPr>
                <a:spLocks noRot="1" noChangeAspect="1" noMove="1" noResize="1" noEditPoints="1" noAdjustHandles="1" noChangeArrowheads="1" noChangeShapeType="1" noTextEdit="1"/>
              </p:cNvSpPr>
              <p:nvPr/>
            </p:nvSpPr>
            <p:spPr>
              <a:xfrm>
                <a:off x="717054" y="1357554"/>
                <a:ext cx="3377591" cy="769378"/>
              </a:xfrm>
              <a:prstGeom prst="rect">
                <a:avLst/>
              </a:prstGeom>
              <a:blipFill>
                <a:blip r:embed="rId2"/>
                <a:stretch>
                  <a:fillRect/>
                </a:stretch>
              </a:blipFill>
            </p:spPr>
            <p:txBody>
              <a:bodyPr/>
              <a:lstStyle/>
              <a:p>
                <a:r>
                  <a:rPr lang="en-IN">
                    <a:noFill/>
                  </a:rPr>
                  <a:t> </a:t>
                </a:r>
              </a:p>
            </p:txBody>
          </p:sp>
        </mc:Fallback>
      </mc:AlternateContent>
      <p:grpSp>
        <p:nvGrpSpPr>
          <p:cNvPr id="10" name="Group 9">
            <a:extLst>
              <a:ext uri="{FF2B5EF4-FFF2-40B4-BE49-F238E27FC236}">
                <a16:creationId xmlns:a16="http://schemas.microsoft.com/office/drawing/2014/main" id="{1ACBEF46-9242-4A97-9A38-79A1A50743D4}"/>
              </a:ext>
            </a:extLst>
          </p:cNvPr>
          <p:cNvGrpSpPr/>
          <p:nvPr/>
        </p:nvGrpSpPr>
        <p:grpSpPr>
          <a:xfrm>
            <a:off x="4572001" y="1434717"/>
            <a:ext cx="4263519" cy="2473677"/>
            <a:chOff x="4572001" y="1139535"/>
            <a:chExt cx="3377592" cy="1988267"/>
          </a:xfrm>
        </p:grpSpPr>
        <p:pic>
          <p:nvPicPr>
            <p:cNvPr id="7" name="Picture 6">
              <a:extLst>
                <a:ext uri="{FF2B5EF4-FFF2-40B4-BE49-F238E27FC236}">
                  <a16:creationId xmlns:a16="http://schemas.microsoft.com/office/drawing/2014/main" id="{4B62B821-548F-4148-B144-9C21C7212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633" y="1139535"/>
              <a:ext cx="3192780" cy="1988266"/>
            </a:xfrm>
            <a:prstGeom prst="rect">
              <a:avLst/>
            </a:prstGeom>
          </p:spPr>
        </p:pic>
        <p:sp>
          <p:nvSpPr>
            <p:cNvPr id="9" name="Rectangle 8">
              <a:extLst>
                <a:ext uri="{FF2B5EF4-FFF2-40B4-BE49-F238E27FC236}">
                  <a16:creationId xmlns:a16="http://schemas.microsoft.com/office/drawing/2014/main" id="{D6CDC753-7095-450F-8D9A-8D6B564A4C48}"/>
                </a:ext>
              </a:extLst>
            </p:cNvPr>
            <p:cNvSpPr/>
            <p:nvPr/>
          </p:nvSpPr>
          <p:spPr>
            <a:xfrm>
              <a:off x="4572001" y="1139536"/>
              <a:ext cx="3377592" cy="1988266"/>
            </a:xfrm>
            <a:prstGeom prst="rect">
              <a:avLst/>
            </a:prstGeom>
            <a:noFill/>
            <a:ln w="12700"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5CFDE15-C17A-463B-91E7-7728963150C1}"/>
                  </a:ext>
                </a:extLst>
              </p:cNvPr>
              <p:cNvSpPr/>
              <p:nvPr/>
            </p:nvSpPr>
            <p:spPr>
              <a:xfrm>
                <a:off x="948821" y="3917272"/>
                <a:ext cx="7886699" cy="1533112"/>
              </a:xfrm>
              <a:prstGeom prst="rect">
                <a:avLst/>
              </a:prstGeom>
            </p:spPr>
            <p:txBody>
              <a:bodyPr wrap="square">
                <a:spAutoFit/>
              </a:bodyPr>
              <a:lstStyle/>
              <a:p>
                <a:pPr algn="just">
                  <a:lnSpc>
                    <a:spcPct val="107000"/>
                  </a:lnSpc>
                  <a:spcBef>
                    <a:spcPts val="400"/>
                  </a:spcBef>
                  <a:spcAft>
                    <a:spcPts val="400"/>
                  </a:spcAft>
                </a:pPr>
                <a:r>
                  <a:rPr lang="en-US" sz="1600" dirty="0">
                    <a:latin typeface="Times New Roman" panose="02020603050405020304" pitchFamily="18" charset="0"/>
                    <a:ea typeface="Arial" panose="020B0604020202020204" pitchFamily="34" charset="0"/>
                    <a:cs typeface="Times New Roman" panose="02020603050405020304" pitchFamily="18" charset="0"/>
                  </a:rPr>
                  <a:t>These circles are centered on vertical line at </a:t>
                </a:r>
                <a14:m>
                  <m:oMath xmlns:m="http://schemas.openxmlformats.org/officeDocument/2006/math">
                    <m:sSub>
                      <m:sSubPr>
                        <m:ctrlPr>
                          <a:rPr lang="en-IN" sz="1600" i="1">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600">
                            <a:latin typeface="Cambria Math" panose="02040503050406030204" pitchFamily="18" charset="0"/>
                            <a:ea typeface="Arial" panose="020B0604020202020204" pitchFamily="34" charset="0"/>
                            <a:cs typeface="Times New Roman" panose="02020603050405020304" pitchFamily="18" charset="0"/>
                          </a:rPr>
                          <m:t>Γ</m:t>
                        </m:r>
                      </m:e>
                      <m:sub>
                        <m:r>
                          <a:rPr lang="en-US" sz="1600" i="1">
                            <a:latin typeface="Cambria Math" panose="02040503050406030204" pitchFamily="18" charset="0"/>
                            <a:ea typeface="Arial" panose="020B0604020202020204" pitchFamily="34" charset="0"/>
                            <a:cs typeface="Times New Roman" panose="02020603050405020304" pitchFamily="18" charset="0"/>
                          </a:rPr>
                          <m:t>𝑟</m:t>
                        </m:r>
                      </m:sub>
                    </m:sSub>
                    <m:r>
                      <a:rPr lang="en-US" sz="1600" i="1">
                        <a:latin typeface="Cambria Math" panose="02040503050406030204" pitchFamily="18" charset="0"/>
                        <a:ea typeface="Arial" panose="020B0604020202020204" pitchFamily="34" charset="0"/>
                        <a:cs typeface="Times New Roman" panose="02020603050405020304" pitchFamily="18" charset="0"/>
                      </a:rPr>
                      <m:t>=1</m:t>
                    </m:r>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and </a:t>
                </a:r>
                <a14:m>
                  <m:oMath xmlns:m="http://schemas.openxmlformats.org/officeDocument/2006/math">
                    <m:sSub>
                      <m:sSubPr>
                        <m:ctrlPr>
                          <a:rPr lang="en-IN" sz="1600" i="1">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600">
                            <a:latin typeface="Cambria Math" panose="02040503050406030204" pitchFamily="18" charset="0"/>
                            <a:ea typeface="Arial" panose="020B0604020202020204" pitchFamily="34" charset="0"/>
                            <a:cs typeface="Times New Roman" panose="02020603050405020304" pitchFamily="18" charset="0"/>
                          </a:rPr>
                          <m:t>Γ</m:t>
                        </m:r>
                      </m:e>
                      <m:sub>
                        <m:r>
                          <a:rPr lang="en-US" sz="1600" i="1">
                            <a:latin typeface="Cambria Math" panose="02040503050406030204" pitchFamily="18" charset="0"/>
                            <a:ea typeface="Arial" panose="020B0604020202020204" pitchFamily="34" charset="0"/>
                            <a:cs typeface="Times New Roman" panose="02020603050405020304" pitchFamily="18" charset="0"/>
                          </a:rPr>
                          <m:t>𝑖</m:t>
                        </m:r>
                      </m:sub>
                    </m:sSub>
                    <m:r>
                      <a:rPr lang="en-US" sz="1600">
                        <a:latin typeface="Cambria Math" panose="02040503050406030204" pitchFamily="18" charset="0"/>
                        <a:ea typeface="Arial" panose="020B0604020202020204" pitchFamily="34" charset="0"/>
                        <a:cs typeface="Times New Roman" panose="02020603050405020304" pitchFamily="18" charset="0"/>
                      </a:rPr>
                      <m:t>=</m:t>
                    </m:r>
                    <m:f>
                      <m:fPr>
                        <m:ctrlPr>
                          <a:rPr lang="en-IN" sz="1600" i="1">
                            <a:latin typeface="Cambria Math" panose="02040503050406030204" pitchFamily="18" charset="0"/>
                            <a:ea typeface="Arial" panose="020B0604020202020204" pitchFamily="34" charset="0"/>
                            <a:cs typeface="Times New Roman" panose="02020603050405020304" pitchFamily="18" charset="0"/>
                          </a:rPr>
                        </m:ctrlPr>
                      </m:fPr>
                      <m:num>
                        <m:r>
                          <a:rPr lang="en-US" sz="1600">
                            <a:latin typeface="Cambria Math" panose="02040503050406030204" pitchFamily="18" charset="0"/>
                            <a:ea typeface="Arial" panose="020B0604020202020204" pitchFamily="34" charset="0"/>
                            <a:cs typeface="Times New Roman" panose="02020603050405020304" pitchFamily="18" charset="0"/>
                          </a:rPr>
                          <m:t>1</m:t>
                        </m:r>
                      </m:num>
                      <m:den>
                        <m:sSub>
                          <m:sSubPr>
                            <m:ctrlPr>
                              <a:rPr lang="en-IN" sz="1600" i="1">
                                <a:latin typeface="Cambria Math" panose="02040503050406030204" pitchFamily="18" charset="0"/>
                                <a:ea typeface="Arial" panose="020B0604020202020204" pitchFamily="34" charset="0"/>
                                <a:cs typeface="Times New Roman" panose="02020603050405020304" pitchFamily="18" charset="0"/>
                              </a:rPr>
                            </m:ctrlPr>
                          </m:sSubPr>
                          <m:e>
                            <m:r>
                              <a:rPr lang="en-US" sz="1600" i="1">
                                <a:latin typeface="Cambria Math" panose="02040503050406030204" pitchFamily="18" charset="0"/>
                                <a:ea typeface="Arial" panose="020B0604020202020204" pitchFamily="34" charset="0"/>
                                <a:cs typeface="Times New Roman" panose="02020603050405020304" pitchFamily="18" charset="0"/>
                              </a:rPr>
                              <m:t>𝑥</m:t>
                            </m:r>
                          </m:e>
                          <m:sub>
                            <m:r>
                              <a:rPr lang="en-US" sz="1600" i="1">
                                <a:latin typeface="Cambria Math" panose="02040503050406030204" pitchFamily="18" charset="0"/>
                                <a:ea typeface="Arial" panose="020B0604020202020204" pitchFamily="34" charset="0"/>
                                <a:cs typeface="Times New Roman" panose="02020603050405020304" pitchFamily="18" charset="0"/>
                              </a:rPr>
                              <m:t>𝐿</m:t>
                            </m:r>
                          </m:sub>
                        </m:sSub>
                      </m:den>
                    </m:f>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Radius of circles is </a:t>
                </a:r>
                <a14:m>
                  <m:oMath xmlns:m="http://schemas.openxmlformats.org/officeDocument/2006/math">
                    <m:f>
                      <m:fPr>
                        <m:ctrlPr>
                          <a:rPr lang="en-IN" sz="1600" i="1">
                            <a:latin typeface="Cambria Math" panose="02040503050406030204" pitchFamily="18" charset="0"/>
                            <a:ea typeface="Arial" panose="020B0604020202020204" pitchFamily="34" charset="0"/>
                            <a:cs typeface="Times New Roman" panose="02020603050405020304" pitchFamily="18" charset="0"/>
                          </a:rPr>
                        </m:ctrlPr>
                      </m:fPr>
                      <m:num>
                        <m:r>
                          <a:rPr lang="en-US" sz="1600">
                            <a:latin typeface="Cambria Math" panose="02040503050406030204" pitchFamily="18" charset="0"/>
                            <a:ea typeface="Arial" panose="020B0604020202020204" pitchFamily="34" charset="0"/>
                            <a:cs typeface="Times New Roman" panose="02020603050405020304" pitchFamily="18" charset="0"/>
                          </a:rPr>
                          <m:t>1</m:t>
                        </m:r>
                      </m:num>
                      <m:den>
                        <m:sSub>
                          <m:sSubPr>
                            <m:ctrlPr>
                              <a:rPr lang="en-IN" sz="1600" i="1">
                                <a:latin typeface="Cambria Math" panose="02040503050406030204" pitchFamily="18" charset="0"/>
                                <a:ea typeface="Arial" panose="020B0604020202020204" pitchFamily="34" charset="0"/>
                                <a:cs typeface="Times New Roman" panose="02020603050405020304" pitchFamily="18" charset="0"/>
                              </a:rPr>
                            </m:ctrlPr>
                          </m:sSubPr>
                          <m:e>
                            <m:r>
                              <a:rPr lang="en-US" sz="1600" i="1">
                                <a:latin typeface="Cambria Math" panose="02040503050406030204" pitchFamily="18" charset="0"/>
                                <a:ea typeface="Arial" panose="020B0604020202020204" pitchFamily="34" charset="0"/>
                                <a:cs typeface="Times New Roman" panose="02020603050405020304" pitchFamily="18" charset="0"/>
                              </a:rPr>
                              <m:t>𝑥</m:t>
                            </m:r>
                          </m:e>
                          <m:sub>
                            <m:r>
                              <a:rPr lang="en-US" sz="1600" i="1">
                                <a:latin typeface="Cambria Math" panose="02040503050406030204" pitchFamily="18" charset="0"/>
                                <a:ea typeface="Arial" panose="020B0604020202020204" pitchFamily="34" charset="0"/>
                                <a:cs typeface="Times New Roman" panose="02020603050405020304" pitchFamily="18" charset="0"/>
                              </a:rPr>
                              <m:t>𝐿</m:t>
                            </m:r>
                          </m:sub>
                        </m:sSub>
                      </m:den>
                    </m:f>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Hence all the circles pass through 1,0. In case </a:t>
                </a:r>
                <a14:m>
                  <m:oMath xmlns:m="http://schemas.openxmlformats.org/officeDocument/2006/math">
                    <m:sSub>
                      <m:sSubPr>
                        <m:ctrlPr>
                          <a:rPr lang="en-IN" sz="1600" i="1">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600">
                            <a:latin typeface="Cambria Math" panose="02040503050406030204" pitchFamily="18" charset="0"/>
                            <a:ea typeface="Arial" panose="020B0604020202020204" pitchFamily="34" charset="0"/>
                            <a:cs typeface="Times New Roman" panose="02020603050405020304" pitchFamily="18" charset="0"/>
                          </a:rPr>
                          <m:t>x</m:t>
                        </m:r>
                      </m:e>
                      <m:sub>
                        <m:r>
                          <a:rPr lang="en-US" sz="1600" i="1">
                            <a:latin typeface="Cambria Math" panose="02040503050406030204" pitchFamily="18" charset="0"/>
                            <a:ea typeface="Arial" panose="020B0604020202020204" pitchFamily="34" charset="0"/>
                            <a:cs typeface="Times New Roman" panose="02020603050405020304" pitchFamily="18" charset="0"/>
                          </a:rPr>
                          <m:t>𝐿</m:t>
                        </m:r>
                      </m:sub>
                    </m:sSub>
                    <m:r>
                      <a:rPr lang="en-US" sz="1600" i="1">
                        <a:latin typeface="Cambria Math" panose="02040503050406030204" pitchFamily="18" charset="0"/>
                        <a:ea typeface="Arial" panose="020B0604020202020204" pitchFamily="34" charset="0"/>
                        <a:cs typeface="Times New Roman" panose="02020603050405020304" pitchFamily="18" charset="0"/>
                      </a:rPr>
                      <m:t>=</m:t>
                    </m:r>
                    <m:f>
                      <m:fPr>
                        <m:type m:val="lin"/>
                        <m:ctrlPr>
                          <a:rPr lang="en-IN" sz="1600" i="1">
                            <a:latin typeface="Cambria Math" panose="02040503050406030204" pitchFamily="18" charset="0"/>
                            <a:ea typeface="Arial" panose="020B0604020202020204" pitchFamily="34" charset="0"/>
                            <a:cs typeface="Times New Roman" panose="02020603050405020304" pitchFamily="18" charset="0"/>
                          </a:rPr>
                        </m:ctrlPr>
                      </m:fPr>
                      <m:num>
                        <m:r>
                          <a:rPr lang="en-US" sz="1600" i="1">
                            <a:latin typeface="Cambria Math" panose="02040503050406030204" pitchFamily="18" charset="0"/>
                            <a:ea typeface="Arial" panose="020B0604020202020204" pitchFamily="34" charset="0"/>
                            <a:cs typeface="Times New Roman" panose="02020603050405020304" pitchFamily="18" charset="0"/>
                          </a:rPr>
                          <m:t>𝜔</m:t>
                        </m:r>
                        <m:r>
                          <a:rPr lang="en-US" sz="1600" i="1">
                            <a:latin typeface="Cambria Math" panose="02040503050406030204" pitchFamily="18" charset="0"/>
                            <a:ea typeface="Arial" panose="020B0604020202020204" pitchFamily="34" charset="0"/>
                            <a:cs typeface="Times New Roman" panose="02020603050405020304" pitchFamily="18" charset="0"/>
                          </a:rPr>
                          <m:t>𝐿</m:t>
                        </m:r>
                      </m:num>
                      <m:den>
                        <m:sSub>
                          <m:sSubPr>
                            <m:ctrlPr>
                              <a:rPr lang="en-IN" sz="1600" i="1">
                                <a:latin typeface="Cambria Math" panose="02040503050406030204" pitchFamily="18" charset="0"/>
                                <a:ea typeface="Arial" panose="020B0604020202020204" pitchFamily="34" charset="0"/>
                                <a:cs typeface="Times New Roman" panose="02020603050405020304" pitchFamily="18" charset="0"/>
                              </a:rPr>
                            </m:ctrlPr>
                          </m:sSubPr>
                          <m:e>
                            <m:r>
                              <a:rPr lang="en-US" sz="1600" i="1">
                                <a:latin typeface="Cambria Math" panose="02040503050406030204" pitchFamily="18" charset="0"/>
                                <a:ea typeface="Arial" panose="020B0604020202020204" pitchFamily="34" charset="0"/>
                                <a:cs typeface="Times New Roman" panose="02020603050405020304" pitchFamily="18" charset="0"/>
                              </a:rPr>
                              <m:t>𝑟</m:t>
                            </m:r>
                          </m:e>
                          <m:sub>
                            <m:r>
                              <a:rPr lang="en-US" sz="1600" i="1">
                                <a:latin typeface="Cambria Math" panose="02040503050406030204" pitchFamily="18" charset="0"/>
                                <a:ea typeface="Arial" panose="020B0604020202020204" pitchFamily="34" charset="0"/>
                                <a:cs typeface="Times New Roman" panose="02020603050405020304" pitchFamily="18" charset="0"/>
                              </a:rPr>
                              <m:t>0</m:t>
                            </m:r>
                          </m:sub>
                        </m:sSub>
                      </m:den>
                    </m:f>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all the circle centers are on positive </a:t>
                </a:r>
                <a14:m>
                  <m:oMath xmlns:m="http://schemas.openxmlformats.org/officeDocument/2006/math">
                    <m:sSub>
                      <m:sSubPr>
                        <m:ctrlPr>
                          <a:rPr lang="en-IN" sz="1600" i="1">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600">
                            <a:latin typeface="Cambria Math" panose="02040503050406030204" pitchFamily="18" charset="0"/>
                            <a:ea typeface="Arial" panose="020B0604020202020204" pitchFamily="34" charset="0"/>
                            <a:cs typeface="Times New Roman" panose="02020603050405020304" pitchFamily="18" charset="0"/>
                          </a:rPr>
                          <m:t>Γ</m:t>
                        </m:r>
                      </m:e>
                      <m:sub>
                        <m:r>
                          <a:rPr lang="en-US" sz="1600" i="1">
                            <a:latin typeface="Cambria Math" panose="02040503050406030204" pitchFamily="18" charset="0"/>
                            <a:ea typeface="Arial" panose="020B0604020202020204" pitchFamily="34" charset="0"/>
                            <a:cs typeface="Times New Roman" panose="02020603050405020304" pitchFamily="18" charset="0"/>
                          </a:rPr>
                          <m:t>𝑖</m:t>
                        </m:r>
                      </m:sub>
                    </m:sSub>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In case </a:t>
                </a:r>
                <a14:m>
                  <m:oMath xmlns:m="http://schemas.openxmlformats.org/officeDocument/2006/math">
                    <m:sSub>
                      <m:sSubPr>
                        <m:ctrlPr>
                          <a:rPr lang="en-IN" sz="1600" i="1">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600">
                            <a:latin typeface="Cambria Math" panose="02040503050406030204" pitchFamily="18" charset="0"/>
                            <a:ea typeface="Arial" panose="020B0604020202020204" pitchFamily="34" charset="0"/>
                            <a:cs typeface="Times New Roman" panose="02020603050405020304" pitchFamily="18" charset="0"/>
                          </a:rPr>
                          <m:t>x</m:t>
                        </m:r>
                      </m:e>
                      <m:sub>
                        <m:r>
                          <a:rPr lang="en-US" sz="1600" i="1">
                            <a:latin typeface="Cambria Math" panose="02040503050406030204" pitchFamily="18" charset="0"/>
                            <a:ea typeface="Arial" panose="020B0604020202020204" pitchFamily="34" charset="0"/>
                            <a:cs typeface="Times New Roman" panose="02020603050405020304" pitchFamily="18" charset="0"/>
                          </a:rPr>
                          <m:t>𝐿</m:t>
                        </m:r>
                      </m:sub>
                    </m:sSub>
                    <m:r>
                      <a:rPr lang="en-US" sz="1600" i="1">
                        <a:latin typeface="Cambria Math" panose="02040503050406030204" pitchFamily="18" charset="0"/>
                        <a:ea typeface="Arial" panose="020B0604020202020204" pitchFamily="34" charset="0"/>
                        <a:cs typeface="Times New Roman" panose="02020603050405020304" pitchFamily="18" charset="0"/>
                      </a:rPr>
                      <m:t>=</m:t>
                    </m:r>
                    <m:f>
                      <m:fPr>
                        <m:type m:val="lin"/>
                        <m:ctrlPr>
                          <a:rPr lang="en-IN" sz="1600" i="1">
                            <a:latin typeface="Cambria Math" panose="02040503050406030204" pitchFamily="18" charset="0"/>
                            <a:ea typeface="Arial" panose="020B0604020202020204" pitchFamily="34" charset="0"/>
                            <a:cs typeface="Times New Roman" panose="02020603050405020304" pitchFamily="18" charset="0"/>
                          </a:rPr>
                        </m:ctrlPr>
                      </m:fPr>
                      <m:num>
                        <m:r>
                          <a:rPr lang="en-US" sz="1600" i="1">
                            <a:latin typeface="Cambria Math" panose="02040503050406030204" pitchFamily="18" charset="0"/>
                            <a:ea typeface="Arial" panose="020B0604020202020204" pitchFamily="34" charset="0"/>
                            <a:cs typeface="Times New Roman" panose="02020603050405020304" pitchFamily="18" charset="0"/>
                          </a:rPr>
                          <m:t>1</m:t>
                        </m:r>
                      </m:num>
                      <m:den>
                        <m:r>
                          <a:rPr lang="en-US" sz="1600" i="1">
                            <a:latin typeface="Cambria Math" panose="02040503050406030204" pitchFamily="18" charset="0"/>
                            <a:ea typeface="Arial" panose="020B0604020202020204" pitchFamily="34" charset="0"/>
                            <a:cs typeface="Times New Roman" panose="02020603050405020304" pitchFamily="18" charset="0"/>
                          </a:rPr>
                          <m:t>𝜔</m:t>
                        </m:r>
                        <m:r>
                          <a:rPr lang="en-US" sz="1600" i="1">
                            <a:latin typeface="Cambria Math" panose="02040503050406030204" pitchFamily="18" charset="0"/>
                            <a:ea typeface="Arial" panose="020B0604020202020204" pitchFamily="34" charset="0"/>
                            <a:cs typeface="Times New Roman" panose="02020603050405020304" pitchFamily="18" charset="0"/>
                          </a:rPr>
                          <m:t>𝐶</m:t>
                        </m:r>
                        <m:sSub>
                          <m:sSubPr>
                            <m:ctrlPr>
                              <a:rPr lang="en-IN" sz="1600" i="1">
                                <a:latin typeface="Cambria Math" panose="02040503050406030204" pitchFamily="18" charset="0"/>
                                <a:ea typeface="Arial" panose="020B0604020202020204" pitchFamily="34" charset="0"/>
                                <a:cs typeface="Times New Roman" panose="02020603050405020304" pitchFamily="18" charset="0"/>
                              </a:rPr>
                            </m:ctrlPr>
                          </m:sSubPr>
                          <m:e>
                            <m:r>
                              <a:rPr lang="en-US" sz="1600" i="1">
                                <a:latin typeface="Cambria Math" panose="02040503050406030204" pitchFamily="18" charset="0"/>
                                <a:ea typeface="Arial" panose="020B0604020202020204" pitchFamily="34" charset="0"/>
                                <a:cs typeface="Times New Roman" panose="02020603050405020304" pitchFamily="18" charset="0"/>
                              </a:rPr>
                              <m:t>𝑟</m:t>
                            </m:r>
                          </m:e>
                          <m:sub>
                            <m:r>
                              <a:rPr lang="en-US" sz="1600" i="1">
                                <a:latin typeface="Cambria Math" panose="02040503050406030204" pitchFamily="18" charset="0"/>
                                <a:ea typeface="Arial" panose="020B0604020202020204" pitchFamily="34" charset="0"/>
                                <a:cs typeface="Times New Roman" panose="02020603050405020304" pitchFamily="18" charset="0"/>
                              </a:rPr>
                              <m:t>0</m:t>
                            </m:r>
                          </m:sub>
                        </m:sSub>
                      </m:den>
                    </m:f>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all the circles are on negative </a:t>
                </a:r>
                <a14:m>
                  <m:oMath xmlns:m="http://schemas.openxmlformats.org/officeDocument/2006/math">
                    <m:sSub>
                      <m:sSubPr>
                        <m:ctrlPr>
                          <a:rPr lang="en-IN" sz="1600" i="1">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1600">
                            <a:latin typeface="Cambria Math" panose="02040503050406030204" pitchFamily="18" charset="0"/>
                            <a:ea typeface="Arial" panose="020B0604020202020204" pitchFamily="34" charset="0"/>
                            <a:cs typeface="Times New Roman" panose="02020603050405020304" pitchFamily="18" charset="0"/>
                          </a:rPr>
                          <m:t>Γ</m:t>
                        </m:r>
                      </m:e>
                      <m:sub>
                        <m:r>
                          <a:rPr lang="en-US" sz="1600" i="1">
                            <a:latin typeface="Cambria Math" panose="02040503050406030204" pitchFamily="18" charset="0"/>
                            <a:ea typeface="Arial" panose="020B0604020202020204" pitchFamily="34" charset="0"/>
                            <a:cs typeface="Times New Roman" panose="02020603050405020304" pitchFamily="18" charset="0"/>
                          </a:rPr>
                          <m:t>𝑖</m:t>
                        </m:r>
                      </m:sub>
                    </m:sSub>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A series C=0 represents a circle at 1,0 with radius as 0. A series L=∞ represents a circle at 1,0 with radius as 0. Both cases are open circuit. Figure shows the reactance circles.</a:t>
                </a:r>
                <a:endParaRPr lang="en-IN" sz="16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B5CFDE15-C17A-463B-91E7-7728963150C1}"/>
                  </a:ext>
                </a:extLst>
              </p:cNvPr>
              <p:cNvSpPr>
                <a:spLocks noRot="1" noChangeAspect="1" noMove="1" noResize="1" noEditPoints="1" noAdjustHandles="1" noChangeArrowheads="1" noChangeShapeType="1" noTextEdit="1"/>
              </p:cNvSpPr>
              <p:nvPr/>
            </p:nvSpPr>
            <p:spPr>
              <a:xfrm>
                <a:off x="948821" y="3917272"/>
                <a:ext cx="7886699" cy="1533112"/>
              </a:xfrm>
              <a:prstGeom prst="rect">
                <a:avLst/>
              </a:prstGeom>
              <a:blipFill>
                <a:blip r:embed="rId4"/>
                <a:stretch>
                  <a:fillRect l="-464" r="-464" b="-4382"/>
                </a:stretch>
              </a:blipFill>
            </p:spPr>
            <p:txBody>
              <a:bodyPr/>
              <a:lstStyle/>
              <a:p>
                <a:r>
                  <a:rPr lang="en-IN">
                    <a:noFill/>
                  </a:rPr>
                  <a:t> </a:t>
                </a:r>
              </a:p>
            </p:txBody>
          </p:sp>
        </mc:Fallback>
      </mc:AlternateContent>
    </p:spTree>
    <p:extLst>
      <p:ext uri="{BB962C8B-B14F-4D97-AF65-F5344CB8AC3E}">
        <p14:creationId xmlns:p14="http://schemas.microsoft.com/office/powerpoint/2010/main" val="41272064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4EF8-02E5-467E-A998-A15E7BB499CA}"/>
              </a:ext>
            </a:extLst>
          </p:cNvPr>
          <p:cNvSpPr>
            <a:spLocks noGrp="1"/>
          </p:cNvSpPr>
          <p:nvPr>
            <p:ph type="title"/>
          </p:nvPr>
        </p:nvSpPr>
        <p:spPr/>
        <p:txBody>
          <a:bodyPr/>
          <a:lstStyle/>
          <a:p>
            <a:r>
              <a:rPr lang="en-IN" dirty="0"/>
              <a:t>Impedance Chart</a:t>
            </a:r>
          </a:p>
        </p:txBody>
      </p:sp>
      <p:sp>
        <p:nvSpPr>
          <p:cNvPr id="3" name="Date Placeholder 2">
            <a:extLst>
              <a:ext uri="{FF2B5EF4-FFF2-40B4-BE49-F238E27FC236}">
                <a16:creationId xmlns:a16="http://schemas.microsoft.com/office/drawing/2014/main" id="{70B93901-F0C0-498D-9134-F34B8B15B393}"/>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213C737F-C1C2-40D4-83D3-1B25B60A75A0}"/>
              </a:ext>
            </a:extLst>
          </p:cNvPr>
          <p:cNvSpPr>
            <a:spLocks noGrp="1"/>
          </p:cNvSpPr>
          <p:nvPr>
            <p:ph type="sldNum" sz="quarter" idx="12"/>
          </p:nvPr>
        </p:nvSpPr>
        <p:spPr/>
        <p:txBody>
          <a:bodyPr/>
          <a:lstStyle/>
          <a:p>
            <a:fld id="{2495F090-CA2D-44FF-B42B-1156B48CA943}" type="slidenum">
              <a:rPr lang="en-IN" smtClean="0"/>
              <a:t>84</a:t>
            </a:fld>
            <a:endParaRPr lang="en-IN"/>
          </a:p>
        </p:txBody>
      </p:sp>
      <p:grpSp>
        <p:nvGrpSpPr>
          <p:cNvPr id="5" name="Group 4">
            <a:extLst>
              <a:ext uri="{FF2B5EF4-FFF2-40B4-BE49-F238E27FC236}">
                <a16:creationId xmlns:a16="http://schemas.microsoft.com/office/drawing/2014/main" id="{66A96FCD-1E11-4003-B7E5-D8FEFE9FF5C8}"/>
              </a:ext>
            </a:extLst>
          </p:cNvPr>
          <p:cNvGrpSpPr/>
          <p:nvPr/>
        </p:nvGrpSpPr>
        <p:grpSpPr>
          <a:xfrm>
            <a:off x="789336" y="769084"/>
            <a:ext cx="2948940" cy="2789824"/>
            <a:chOff x="0" y="0"/>
            <a:chExt cx="4448175" cy="4210051"/>
          </a:xfrm>
        </p:grpSpPr>
        <p:grpSp>
          <p:nvGrpSpPr>
            <p:cNvPr id="6" name="Group 5">
              <a:extLst>
                <a:ext uri="{FF2B5EF4-FFF2-40B4-BE49-F238E27FC236}">
                  <a16:creationId xmlns:a16="http://schemas.microsoft.com/office/drawing/2014/main" id="{2B842D26-98F0-417E-B582-0EFBD3184F2B}"/>
                </a:ext>
              </a:extLst>
            </p:cNvPr>
            <p:cNvGrpSpPr/>
            <p:nvPr/>
          </p:nvGrpSpPr>
          <p:grpSpPr>
            <a:xfrm>
              <a:off x="57151" y="0"/>
              <a:ext cx="4314824" cy="4210050"/>
              <a:chOff x="-28574" y="0"/>
              <a:chExt cx="4314824" cy="4210050"/>
            </a:xfrm>
          </p:grpSpPr>
          <p:pic>
            <p:nvPicPr>
              <p:cNvPr id="9" name="Picture 8">
                <a:extLst>
                  <a:ext uri="{FF2B5EF4-FFF2-40B4-BE49-F238E27FC236}">
                    <a16:creationId xmlns:a16="http://schemas.microsoft.com/office/drawing/2014/main" id="{E554483B-E3B0-4B3E-9FE3-1CE7296EE7D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75" y="0"/>
                <a:ext cx="4219575" cy="4210050"/>
              </a:xfrm>
              <a:prstGeom prst="rect">
                <a:avLst/>
              </a:prstGeom>
            </p:spPr>
          </p:pic>
          <p:sp>
            <p:nvSpPr>
              <p:cNvPr id="10" name="Freeform 15253">
                <a:extLst>
                  <a:ext uri="{FF2B5EF4-FFF2-40B4-BE49-F238E27FC236}">
                    <a16:creationId xmlns:a16="http://schemas.microsoft.com/office/drawing/2014/main" id="{A1C78ABB-21D9-4090-8EA0-DC15A2AA636D}"/>
                  </a:ext>
                </a:extLst>
              </p:cNvPr>
              <p:cNvSpPr/>
              <p:nvPr/>
            </p:nvSpPr>
            <p:spPr>
              <a:xfrm>
                <a:off x="1190625" y="1095375"/>
                <a:ext cx="762000" cy="466725"/>
              </a:xfrm>
              <a:custGeom>
                <a:avLst/>
                <a:gdLst>
                  <a:gd name="connsiteX0" fmla="*/ 0 w 762000"/>
                  <a:gd name="connsiteY0" fmla="*/ 0 h 466725"/>
                  <a:gd name="connsiteX1" fmla="*/ 266700 w 762000"/>
                  <a:gd name="connsiteY1" fmla="*/ 180975 h 466725"/>
                  <a:gd name="connsiteX2" fmla="*/ 762000 w 762000"/>
                  <a:gd name="connsiteY2" fmla="*/ 466725 h 466725"/>
                </a:gdLst>
                <a:ahLst/>
                <a:cxnLst>
                  <a:cxn ang="0">
                    <a:pos x="connsiteX0" y="connsiteY0"/>
                  </a:cxn>
                  <a:cxn ang="0">
                    <a:pos x="connsiteX1" y="connsiteY1"/>
                  </a:cxn>
                  <a:cxn ang="0">
                    <a:pos x="connsiteX2" y="connsiteY2"/>
                  </a:cxn>
                </a:cxnLst>
                <a:rect l="l" t="t" r="r" b="b"/>
                <a:pathLst>
                  <a:path w="762000" h="466725">
                    <a:moveTo>
                      <a:pt x="0" y="0"/>
                    </a:moveTo>
                    <a:cubicBezTo>
                      <a:pt x="69850" y="51594"/>
                      <a:pt x="139700" y="103188"/>
                      <a:pt x="266700" y="180975"/>
                    </a:cubicBezTo>
                    <a:cubicBezTo>
                      <a:pt x="393700" y="258763"/>
                      <a:pt x="577850" y="362744"/>
                      <a:pt x="762000" y="466725"/>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1" name="Freeform 15254">
                <a:extLst>
                  <a:ext uri="{FF2B5EF4-FFF2-40B4-BE49-F238E27FC236}">
                    <a16:creationId xmlns:a16="http://schemas.microsoft.com/office/drawing/2014/main" id="{5F2FB856-6ECB-468F-B365-F7E669F22D06}"/>
                  </a:ext>
                </a:extLst>
              </p:cNvPr>
              <p:cNvSpPr/>
              <p:nvPr/>
            </p:nvSpPr>
            <p:spPr>
              <a:xfrm flipV="1">
                <a:off x="1181100" y="2590800"/>
                <a:ext cx="762000" cy="466725"/>
              </a:xfrm>
              <a:custGeom>
                <a:avLst/>
                <a:gdLst>
                  <a:gd name="connsiteX0" fmla="*/ 0 w 762000"/>
                  <a:gd name="connsiteY0" fmla="*/ 0 h 466725"/>
                  <a:gd name="connsiteX1" fmla="*/ 266700 w 762000"/>
                  <a:gd name="connsiteY1" fmla="*/ 180975 h 466725"/>
                  <a:gd name="connsiteX2" fmla="*/ 762000 w 762000"/>
                  <a:gd name="connsiteY2" fmla="*/ 466725 h 466725"/>
                </a:gdLst>
                <a:ahLst/>
                <a:cxnLst>
                  <a:cxn ang="0">
                    <a:pos x="connsiteX0" y="connsiteY0"/>
                  </a:cxn>
                  <a:cxn ang="0">
                    <a:pos x="connsiteX1" y="connsiteY1"/>
                  </a:cxn>
                  <a:cxn ang="0">
                    <a:pos x="connsiteX2" y="connsiteY2"/>
                  </a:cxn>
                </a:cxnLst>
                <a:rect l="l" t="t" r="r" b="b"/>
                <a:pathLst>
                  <a:path w="762000" h="466725">
                    <a:moveTo>
                      <a:pt x="0" y="0"/>
                    </a:moveTo>
                    <a:cubicBezTo>
                      <a:pt x="69850" y="51594"/>
                      <a:pt x="139700" y="103188"/>
                      <a:pt x="266700" y="180975"/>
                    </a:cubicBezTo>
                    <a:cubicBezTo>
                      <a:pt x="393700" y="258763"/>
                      <a:pt x="577850" y="362744"/>
                      <a:pt x="762000" y="466725"/>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2" name="Text Box 2">
                <a:extLst>
                  <a:ext uri="{FF2B5EF4-FFF2-40B4-BE49-F238E27FC236}">
                    <a16:creationId xmlns:a16="http://schemas.microsoft.com/office/drawing/2014/main" id="{9B4BA101-4365-4E12-9862-F4F833196682}"/>
                  </a:ext>
                </a:extLst>
              </p:cNvPr>
              <p:cNvSpPr txBox="1">
                <a:spLocks noChangeArrowheads="1"/>
              </p:cNvSpPr>
              <p:nvPr/>
            </p:nvSpPr>
            <p:spPr bwMode="auto">
              <a:xfrm>
                <a:off x="1704974" y="1057276"/>
                <a:ext cx="990847" cy="391208"/>
              </a:xfrm>
              <a:prstGeom prst="rect">
                <a:avLst/>
              </a:prstGeom>
              <a:solidFill>
                <a:schemeClr val="bg1">
                  <a:alpha val="83000"/>
                </a:schemeClr>
              </a:solidFill>
              <a:ln w="9525">
                <a:solidFill>
                  <a:srgbClr val="FF0000"/>
                </a:solid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Series R</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451A5929-B3AD-4E51-8E93-6AE8641BA7C9}"/>
                  </a:ext>
                </a:extLst>
              </p:cNvPr>
              <p:cNvSpPr txBox="1">
                <a:spLocks noChangeArrowheads="1"/>
              </p:cNvSpPr>
              <p:nvPr/>
            </p:nvSpPr>
            <p:spPr bwMode="auto">
              <a:xfrm>
                <a:off x="1666874" y="2838451"/>
                <a:ext cx="925502" cy="334417"/>
              </a:xfrm>
              <a:prstGeom prst="rect">
                <a:avLst/>
              </a:prstGeom>
              <a:solidFill>
                <a:schemeClr val="bg1">
                  <a:alpha val="77000"/>
                </a:schemeClr>
              </a:solidFill>
              <a:ln w="9525">
                <a:solidFill>
                  <a:srgbClr val="FF0000"/>
                </a:solid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Series R</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Freeform 15258">
                <a:extLst>
                  <a:ext uri="{FF2B5EF4-FFF2-40B4-BE49-F238E27FC236}">
                    <a16:creationId xmlns:a16="http://schemas.microsoft.com/office/drawing/2014/main" id="{5527FD4E-97A5-4754-A965-8B9AA1A26A87}"/>
                  </a:ext>
                </a:extLst>
              </p:cNvPr>
              <p:cNvSpPr/>
              <p:nvPr/>
            </p:nvSpPr>
            <p:spPr>
              <a:xfrm>
                <a:off x="1162050" y="542925"/>
                <a:ext cx="676275" cy="533400"/>
              </a:xfrm>
              <a:custGeom>
                <a:avLst/>
                <a:gdLst>
                  <a:gd name="connsiteX0" fmla="*/ 0 w 676275"/>
                  <a:gd name="connsiteY0" fmla="*/ 533400 h 533400"/>
                  <a:gd name="connsiteX1" fmla="*/ 323850 w 676275"/>
                  <a:gd name="connsiteY1" fmla="*/ 209550 h 533400"/>
                  <a:gd name="connsiteX2" fmla="*/ 676275 w 676275"/>
                  <a:gd name="connsiteY2" fmla="*/ 0 h 533400"/>
                </a:gdLst>
                <a:ahLst/>
                <a:cxnLst>
                  <a:cxn ang="0">
                    <a:pos x="connsiteX0" y="connsiteY0"/>
                  </a:cxn>
                  <a:cxn ang="0">
                    <a:pos x="connsiteX1" y="connsiteY1"/>
                  </a:cxn>
                  <a:cxn ang="0">
                    <a:pos x="connsiteX2" y="connsiteY2"/>
                  </a:cxn>
                </a:cxnLst>
                <a:rect l="l" t="t" r="r" b="b"/>
                <a:pathLst>
                  <a:path w="676275" h="533400">
                    <a:moveTo>
                      <a:pt x="0" y="533400"/>
                    </a:moveTo>
                    <a:cubicBezTo>
                      <a:pt x="105569" y="415925"/>
                      <a:pt x="211138" y="298450"/>
                      <a:pt x="323850" y="209550"/>
                    </a:cubicBezTo>
                    <a:cubicBezTo>
                      <a:pt x="436563" y="120650"/>
                      <a:pt x="556419" y="60325"/>
                      <a:pt x="676275" y="0"/>
                    </a:cubicBezTo>
                  </a:path>
                </a:pathLst>
              </a:custGeom>
              <a:noFill/>
              <a:ln w="3810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5" name="Freeform 15259">
                <a:extLst>
                  <a:ext uri="{FF2B5EF4-FFF2-40B4-BE49-F238E27FC236}">
                    <a16:creationId xmlns:a16="http://schemas.microsoft.com/office/drawing/2014/main" id="{76FAB06D-A208-4DA5-BF5C-3AD0694A2F6F}"/>
                  </a:ext>
                </a:extLst>
              </p:cNvPr>
              <p:cNvSpPr/>
              <p:nvPr/>
            </p:nvSpPr>
            <p:spPr>
              <a:xfrm flipV="1">
                <a:off x="1162050" y="3086100"/>
                <a:ext cx="676275" cy="533400"/>
              </a:xfrm>
              <a:custGeom>
                <a:avLst/>
                <a:gdLst>
                  <a:gd name="connsiteX0" fmla="*/ 0 w 676275"/>
                  <a:gd name="connsiteY0" fmla="*/ 533400 h 533400"/>
                  <a:gd name="connsiteX1" fmla="*/ 323850 w 676275"/>
                  <a:gd name="connsiteY1" fmla="*/ 209550 h 533400"/>
                  <a:gd name="connsiteX2" fmla="*/ 676275 w 676275"/>
                  <a:gd name="connsiteY2" fmla="*/ 0 h 533400"/>
                </a:gdLst>
                <a:ahLst/>
                <a:cxnLst>
                  <a:cxn ang="0">
                    <a:pos x="connsiteX0" y="connsiteY0"/>
                  </a:cxn>
                  <a:cxn ang="0">
                    <a:pos x="connsiteX1" y="connsiteY1"/>
                  </a:cxn>
                  <a:cxn ang="0">
                    <a:pos x="connsiteX2" y="connsiteY2"/>
                  </a:cxn>
                </a:cxnLst>
                <a:rect l="l" t="t" r="r" b="b"/>
                <a:pathLst>
                  <a:path w="676275" h="533400">
                    <a:moveTo>
                      <a:pt x="0" y="533400"/>
                    </a:moveTo>
                    <a:cubicBezTo>
                      <a:pt x="105569" y="415925"/>
                      <a:pt x="211138" y="298450"/>
                      <a:pt x="323850" y="209550"/>
                    </a:cubicBezTo>
                    <a:cubicBezTo>
                      <a:pt x="436563" y="120650"/>
                      <a:pt x="556419" y="60325"/>
                      <a:pt x="676275" y="0"/>
                    </a:cubicBezTo>
                  </a:path>
                </a:pathLst>
              </a:custGeom>
              <a:noFill/>
              <a:ln w="38100">
                <a:solidFill>
                  <a:schemeClr val="accent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6" name="Text Box 2">
                <a:extLst>
                  <a:ext uri="{FF2B5EF4-FFF2-40B4-BE49-F238E27FC236}">
                    <a16:creationId xmlns:a16="http://schemas.microsoft.com/office/drawing/2014/main" id="{5B9601C9-8B1B-48FF-9DAF-C1D66C3DA7D0}"/>
                  </a:ext>
                </a:extLst>
              </p:cNvPr>
              <p:cNvSpPr txBox="1">
                <a:spLocks noChangeArrowheads="1"/>
              </p:cNvSpPr>
              <p:nvPr/>
            </p:nvSpPr>
            <p:spPr bwMode="auto">
              <a:xfrm>
                <a:off x="-2" y="466724"/>
                <a:ext cx="1666875" cy="349484"/>
              </a:xfrm>
              <a:prstGeom prst="rect">
                <a:avLst/>
              </a:prstGeom>
              <a:solidFill>
                <a:schemeClr val="bg1">
                  <a:alpha val="83000"/>
                </a:schemeClr>
              </a:solidFill>
              <a:ln w="9525">
                <a:solidFill>
                  <a:schemeClr val="accent6">
                    <a:lumMod val="75000"/>
                  </a:schemeClr>
                </a:solid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solidFill>
                      <a:srgbClr val="1C6194"/>
                    </a:solidFill>
                    <a:effectLst/>
                    <a:latin typeface="Times New Roman" panose="02020603050405020304" pitchFamily="18" charset="0"/>
                    <a:ea typeface="Arial" panose="020B0604020202020204" pitchFamily="34" charset="0"/>
                    <a:cs typeface="Times New Roman" panose="02020603050405020304" pitchFamily="18" charset="0"/>
                  </a:rPr>
                  <a:t>Increasing Series L</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7" name="Text Box 2">
                <a:extLst>
                  <a:ext uri="{FF2B5EF4-FFF2-40B4-BE49-F238E27FC236}">
                    <a16:creationId xmlns:a16="http://schemas.microsoft.com/office/drawing/2014/main" id="{47B82B38-7734-4D63-9A0A-71DAF0E8EC96}"/>
                  </a:ext>
                </a:extLst>
              </p:cNvPr>
              <p:cNvSpPr txBox="1">
                <a:spLocks noChangeArrowheads="1"/>
              </p:cNvSpPr>
              <p:nvPr/>
            </p:nvSpPr>
            <p:spPr bwMode="auto">
              <a:xfrm>
                <a:off x="-28574" y="3333091"/>
                <a:ext cx="1695448" cy="380084"/>
              </a:xfrm>
              <a:prstGeom prst="rect">
                <a:avLst/>
              </a:prstGeom>
              <a:solidFill>
                <a:schemeClr val="bg1">
                  <a:alpha val="73000"/>
                </a:schemeClr>
              </a:solidFill>
              <a:ln w="9525">
                <a:solidFill>
                  <a:schemeClr val="accent2">
                    <a:lumMod val="75000"/>
                  </a:schemeClr>
                </a:solid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solidFill>
                      <a:srgbClr val="398E98"/>
                    </a:solidFill>
                    <a:effectLst/>
                    <a:latin typeface="Times New Roman" panose="02020603050405020304" pitchFamily="18" charset="0"/>
                    <a:ea typeface="Arial" panose="020B0604020202020204" pitchFamily="34" charset="0"/>
                    <a:cs typeface="Times New Roman" panose="02020603050405020304" pitchFamily="18" charset="0"/>
                  </a:rPr>
                  <a:t>Decreasing Series C</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grpSp>
        <p:sp>
          <p:nvSpPr>
            <p:cNvPr id="7" name="Rectangle 6">
              <a:extLst>
                <a:ext uri="{FF2B5EF4-FFF2-40B4-BE49-F238E27FC236}">
                  <a16:creationId xmlns:a16="http://schemas.microsoft.com/office/drawing/2014/main" id="{1FE3B40F-617E-4A58-AD77-6268D0AA9D91}"/>
                </a:ext>
              </a:extLst>
            </p:cNvPr>
            <p:cNvSpPr/>
            <p:nvPr/>
          </p:nvSpPr>
          <p:spPr>
            <a:xfrm>
              <a:off x="0" y="28576"/>
              <a:ext cx="4448175" cy="4181475"/>
            </a:xfrm>
            <a:prstGeom prst="rect">
              <a:avLst/>
            </a:prstGeom>
            <a:noFill/>
            <a:ln w="12700"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35" name="Group 34">
            <a:extLst>
              <a:ext uri="{FF2B5EF4-FFF2-40B4-BE49-F238E27FC236}">
                <a16:creationId xmlns:a16="http://schemas.microsoft.com/office/drawing/2014/main" id="{C79649EF-CA27-4892-B782-D158EE9EEE4C}"/>
              </a:ext>
            </a:extLst>
          </p:cNvPr>
          <p:cNvGrpSpPr/>
          <p:nvPr/>
        </p:nvGrpSpPr>
        <p:grpSpPr>
          <a:xfrm>
            <a:off x="4627084" y="3103716"/>
            <a:ext cx="2948940" cy="2789824"/>
            <a:chOff x="4765757" y="3229649"/>
            <a:chExt cx="2948940" cy="2789824"/>
          </a:xfrm>
        </p:grpSpPr>
        <p:grpSp>
          <p:nvGrpSpPr>
            <p:cNvPr id="18" name="Group 17">
              <a:extLst>
                <a:ext uri="{FF2B5EF4-FFF2-40B4-BE49-F238E27FC236}">
                  <a16:creationId xmlns:a16="http://schemas.microsoft.com/office/drawing/2014/main" id="{37A2A7DE-39C3-40AF-9E48-C7148C0C2B78}"/>
                </a:ext>
              </a:extLst>
            </p:cNvPr>
            <p:cNvGrpSpPr/>
            <p:nvPr/>
          </p:nvGrpSpPr>
          <p:grpSpPr>
            <a:xfrm>
              <a:off x="4765757" y="3229649"/>
              <a:ext cx="2948940" cy="2789824"/>
              <a:chOff x="0" y="0"/>
              <a:chExt cx="4448175" cy="4210051"/>
            </a:xfrm>
          </p:grpSpPr>
          <p:pic>
            <p:nvPicPr>
              <p:cNvPr id="22" name="Picture 21">
                <a:extLst>
                  <a:ext uri="{FF2B5EF4-FFF2-40B4-BE49-F238E27FC236}">
                    <a16:creationId xmlns:a16="http://schemas.microsoft.com/office/drawing/2014/main" id="{6B56B0F2-0DB2-4B67-AA71-DF3F14D2513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399" y="0"/>
                <a:ext cx="4219574" cy="4210050"/>
              </a:xfrm>
              <a:prstGeom prst="rect">
                <a:avLst/>
              </a:prstGeom>
            </p:spPr>
          </p:pic>
          <p:sp>
            <p:nvSpPr>
              <p:cNvPr id="20" name="Rectangle 19">
                <a:extLst>
                  <a:ext uri="{FF2B5EF4-FFF2-40B4-BE49-F238E27FC236}">
                    <a16:creationId xmlns:a16="http://schemas.microsoft.com/office/drawing/2014/main" id="{860BF8D3-A05A-4496-92D4-9EB28E6EF640}"/>
                  </a:ext>
                </a:extLst>
              </p:cNvPr>
              <p:cNvSpPr/>
              <p:nvPr/>
            </p:nvSpPr>
            <p:spPr>
              <a:xfrm>
                <a:off x="0" y="28576"/>
                <a:ext cx="4448175" cy="4181475"/>
              </a:xfrm>
              <a:prstGeom prst="rect">
                <a:avLst/>
              </a:prstGeom>
              <a:noFill/>
              <a:ln w="12700"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sp>
          <p:nvSpPr>
            <p:cNvPr id="31" name="Oval 30">
              <a:extLst>
                <a:ext uri="{FF2B5EF4-FFF2-40B4-BE49-F238E27FC236}">
                  <a16:creationId xmlns:a16="http://schemas.microsoft.com/office/drawing/2014/main" id="{1C44C24A-8989-4D9E-A571-6BF95D278B87}"/>
                </a:ext>
              </a:extLst>
            </p:cNvPr>
            <p:cNvSpPr/>
            <p:nvPr/>
          </p:nvSpPr>
          <p:spPr>
            <a:xfrm>
              <a:off x="5648487" y="4007562"/>
              <a:ext cx="1233996" cy="1233996"/>
            </a:xfrm>
            <a:prstGeom prst="ellipse">
              <a:avLst/>
            </a:prstGeom>
            <a:noFill/>
            <a:ln w="28575">
              <a:solidFill>
                <a:srgbClr val="E76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8CAEC78F-2ECA-4306-A00F-7DD91B6A1355}"/>
                </a:ext>
              </a:extLst>
            </p:cNvPr>
            <p:cNvSpPr/>
            <p:nvPr/>
          </p:nvSpPr>
          <p:spPr>
            <a:xfrm>
              <a:off x="5648487" y="3801595"/>
              <a:ext cx="1828800" cy="822965"/>
            </a:xfrm>
            <a:custGeom>
              <a:avLst/>
              <a:gdLst>
                <a:gd name="connsiteX0" fmla="*/ 0 w 1828800"/>
                <a:gd name="connsiteY0" fmla="*/ 883152 h 883152"/>
                <a:gd name="connsiteX1" fmla="*/ 97655 w 1828800"/>
                <a:gd name="connsiteY1" fmla="*/ 457024 h 883152"/>
                <a:gd name="connsiteX2" fmla="*/ 328474 w 1828800"/>
                <a:gd name="connsiteY2" fmla="*/ 146305 h 883152"/>
                <a:gd name="connsiteX3" fmla="*/ 656948 w 1828800"/>
                <a:gd name="connsiteY3" fmla="*/ 4263 h 883152"/>
                <a:gd name="connsiteX4" fmla="*/ 1127464 w 1828800"/>
                <a:gd name="connsiteY4" fmla="*/ 57529 h 883152"/>
                <a:gd name="connsiteX5" fmla="*/ 1455938 w 1828800"/>
                <a:gd name="connsiteY5" fmla="*/ 261715 h 883152"/>
                <a:gd name="connsiteX6" fmla="*/ 1731146 w 1828800"/>
                <a:gd name="connsiteY6" fmla="*/ 581311 h 883152"/>
                <a:gd name="connsiteX7" fmla="*/ 1828800 w 1828800"/>
                <a:gd name="connsiteY7" fmla="*/ 874274 h 883152"/>
                <a:gd name="connsiteX0" fmla="*/ 0 w 1828800"/>
                <a:gd name="connsiteY0" fmla="*/ 883152 h 883152"/>
                <a:gd name="connsiteX1" fmla="*/ 97655 w 1828800"/>
                <a:gd name="connsiteY1" fmla="*/ 457024 h 883152"/>
                <a:gd name="connsiteX2" fmla="*/ 328474 w 1828800"/>
                <a:gd name="connsiteY2" fmla="*/ 146305 h 883152"/>
                <a:gd name="connsiteX3" fmla="*/ 656948 w 1828800"/>
                <a:gd name="connsiteY3" fmla="*/ 4263 h 883152"/>
                <a:gd name="connsiteX4" fmla="*/ 1127464 w 1828800"/>
                <a:gd name="connsiteY4" fmla="*/ 57529 h 883152"/>
                <a:gd name="connsiteX5" fmla="*/ 1482571 w 1828800"/>
                <a:gd name="connsiteY5" fmla="*/ 261715 h 883152"/>
                <a:gd name="connsiteX6" fmla="*/ 1731146 w 1828800"/>
                <a:gd name="connsiteY6" fmla="*/ 581311 h 883152"/>
                <a:gd name="connsiteX7" fmla="*/ 1828800 w 1828800"/>
                <a:gd name="connsiteY7" fmla="*/ 874274 h 883152"/>
                <a:gd name="connsiteX0" fmla="*/ 0 w 1828800"/>
                <a:gd name="connsiteY0" fmla="*/ 890229 h 890229"/>
                <a:gd name="connsiteX1" fmla="*/ 97655 w 1828800"/>
                <a:gd name="connsiteY1" fmla="*/ 464101 h 890229"/>
                <a:gd name="connsiteX2" fmla="*/ 328474 w 1828800"/>
                <a:gd name="connsiteY2" fmla="*/ 153382 h 890229"/>
                <a:gd name="connsiteX3" fmla="*/ 656948 w 1828800"/>
                <a:gd name="connsiteY3" fmla="*/ 11340 h 890229"/>
                <a:gd name="connsiteX4" fmla="*/ 1127464 w 1828800"/>
                <a:gd name="connsiteY4" fmla="*/ 37973 h 890229"/>
                <a:gd name="connsiteX5" fmla="*/ 1482571 w 1828800"/>
                <a:gd name="connsiteY5" fmla="*/ 268792 h 890229"/>
                <a:gd name="connsiteX6" fmla="*/ 1731146 w 1828800"/>
                <a:gd name="connsiteY6" fmla="*/ 588388 h 890229"/>
                <a:gd name="connsiteX7" fmla="*/ 1828800 w 1828800"/>
                <a:gd name="connsiteY7" fmla="*/ 881351 h 8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890229">
                  <a:moveTo>
                    <a:pt x="0" y="890229"/>
                  </a:moveTo>
                  <a:cubicBezTo>
                    <a:pt x="21454" y="738569"/>
                    <a:pt x="42909" y="586909"/>
                    <a:pt x="97655" y="464101"/>
                  </a:cubicBezTo>
                  <a:cubicBezTo>
                    <a:pt x="152401" y="341293"/>
                    <a:pt x="235259" y="228842"/>
                    <a:pt x="328474" y="153382"/>
                  </a:cubicBezTo>
                  <a:cubicBezTo>
                    <a:pt x="421690" y="77922"/>
                    <a:pt x="523783" y="30575"/>
                    <a:pt x="656948" y="11340"/>
                  </a:cubicBezTo>
                  <a:cubicBezTo>
                    <a:pt x="790113" y="-7895"/>
                    <a:pt x="989860" y="-4936"/>
                    <a:pt x="1127464" y="37973"/>
                  </a:cubicBezTo>
                  <a:cubicBezTo>
                    <a:pt x="1265068" y="80882"/>
                    <a:pt x="1381957" y="177056"/>
                    <a:pt x="1482571" y="268792"/>
                  </a:cubicBezTo>
                  <a:cubicBezTo>
                    <a:pt x="1583185" y="360528"/>
                    <a:pt x="1673441" y="486295"/>
                    <a:pt x="1731146" y="588388"/>
                  </a:cubicBezTo>
                  <a:cubicBezTo>
                    <a:pt x="1788851" y="690481"/>
                    <a:pt x="1811045" y="785916"/>
                    <a:pt x="1828800" y="881351"/>
                  </a:cubicBezTo>
                </a:path>
              </a:pathLst>
            </a:custGeom>
            <a:noFill/>
            <a:ln w="28575">
              <a:solidFill>
                <a:srgbClr val="0FB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19CBE7E1-69B9-4865-9227-36A49C350312}"/>
                </a:ext>
              </a:extLst>
            </p:cNvPr>
            <p:cNvSpPr/>
            <p:nvPr/>
          </p:nvSpPr>
          <p:spPr>
            <a:xfrm rot="10800000">
              <a:off x="5053682" y="4579509"/>
              <a:ext cx="596603" cy="327159"/>
            </a:xfrm>
            <a:custGeom>
              <a:avLst/>
              <a:gdLst>
                <a:gd name="connsiteX0" fmla="*/ 0 w 1828800"/>
                <a:gd name="connsiteY0" fmla="*/ 883152 h 883152"/>
                <a:gd name="connsiteX1" fmla="*/ 97655 w 1828800"/>
                <a:gd name="connsiteY1" fmla="*/ 457024 h 883152"/>
                <a:gd name="connsiteX2" fmla="*/ 328474 w 1828800"/>
                <a:gd name="connsiteY2" fmla="*/ 146305 h 883152"/>
                <a:gd name="connsiteX3" fmla="*/ 656948 w 1828800"/>
                <a:gd name="connsiteY3" fmla="*/ 4263 h 883152"/>
                <a:gd name="connsiteX4" fmla="*/ 1127464 w 1828800"/>
                <a:gd name="connsiteY4" fmla="*/ 57529 h 883152"/>
                <a:gd name="connsiteX5" fmla="*/ 1455938 w 1828800"/>
                <a:gd name="connsiteY5" fmla="*/ 261715 h 883152"/>
                <a:gd name="connsiteX6" fmla="*/ 1731146 w 1828800"/>
                <a:gd name="connsiteY6" fmla="*/ 581311 h 883152"/>
                <a:gd name="connsiteX7" fmla="*/ 1828800 w 1828800"/>
                <a:gd name="connsiteY7" fmla="*/ 874274 h 883152"/>
                <a:gd name="connsiteX0" fmla="*/ 0 w 1828800"/>
                <a:gd name="connsiteY0" fmla="*/ 883152 h 883152"/>
                <a:gd name="connsiteX1" fmla="*/ 97655 w 1828800"/>
                <a:gd name="connsiteY1" fmla="*/ 457024 h 883152"/>
                <a:gd name="connsiteX2" fmla="*/ 328474 w 1828800"/>
                <a:gd name="connsiteY2" fmla="*/ 146305 h 883152"/>
                <a:gd name="connsiteX3" fmla="*/ 656948 w 1828800"/>
                <a:gd name="connsiteY3" fmla="*/ 4263 h 883152"/>
                <a:gd name="connsiteX4" fmla="*/ 1127464 w 1828800"/>
                <a:gd name="connsiteY4" fmla="*/ 57529 h 883152"/>
                <a:gd name="connsiteX5" fmla="*/ 1482571 w 1828800"/>
                <a:gd name="connsiteY5" fmla="*/ 261715 h 883152"/>
                <a:gd name="connsiteX6" fmla="*/ 1731146 w 1828800"/>
                <a:gd name="connsiteY6" fmla="*/ 581311 h 883152"/>
                <a:gd name="connsiteX7" fmla="*/ 1828800 w 1828800"/>
                <a:gd name="connsiteY7" fmla="*/ 874274 h 883152"/>
                <a:gd name="connsiteX0" fmla="*/ 0 w 1828800"/>
                <a:gd name="connsiteY0" fmla="*/ 890229 h 890229"/>
                <a:gd name="connsiteX1" fmla="*/ 97655 w 1828800"/>
                <a:gd name="connsiteY1" fmla="*/ 464101 h 890229"/>
                <a:gd name="connsiteX2" fmla="*/ 328474 w 1828800"/>
                <a:gd name="connsiteY2" fmla="*/ 153382 h 890229"/>
                <a:gd name="connsiteX3" fmla="*/ 656948 w 1828800"/>
                <a:gd name="connsiteY3" fmla="*/ 11340 h 890229"/>
                <a:gd name="connsiteX4" fmla="*/ 1127464 w 1828800"/>
                <a:gd name="connsiteY4" fmla="*/ 37973 h 890229"/>
                <a:gd name="connsiteX5" fmla="*/ 1482571 w 1828800"/>
                <a:gd name="connsiteY5" fmla="*/ 268792 h 890229"/>
                <a:gd name="connsiteX6" fmla="*/ 1731146 w 1828800"/>
                <a:gd name="connsiteY6" fmla="*/ 588388 h 890229"/>
                <a:gd name="connsiteX7" fmla="*/ 1828800 w 1828800"/>
                <a:gd name="connsiteY7" fmla="*/ 881351 h 8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890229">
                  <a:moveTo>
                    <a:pt x="0" y="890229"/>
                  </a:moveTo>
                  <a:cubicBezTo>
                    <a:pt x="21454" y="738569"/>
                    <a:pt x="42909" y="586909"/>
                    <a:pt x="97655" y="464101"/>
                  </a:cubicBezTo>
                  <a:cubicBezTo>
                    <a:pt x="152401" y="341293"/>
                    <a:pt x="235259" y="228842"/>
                    <a:pt x="328474" y="153382"/>
                  </a:cubicBezTo>
                  <a:cubicBezTo>
                    <a:pt x="421690" y="77922"/>
                    <a:pt x="523783" y="30575"/>
                    <a:pt x="656948" y="11340"/>
                  </a:cubicBezTo>
                  <a:cubicBezTo>
                    <a:pt x="790113" y="-7895"/>
                    <a:pt x="989860" y="-4936"/>
                    <a:pt x="1127464" y="37973"/>
                  </a:cubicBezTo>
                  <a:cubicBezTo>
                    <a:pt x="1265068" y="80882"/>
                    <a:pt x="1381957" y="177056"/>
                    <a:pt x="1482571" y="268792"/>
                  </a:cubicBezTo>
                  <a:cubicBezTo>
                    <a:pt x="1583185" y="360528"/>
                    <a:pt x="1673441" y="486295"/>
                    <a:pt x="1731146" y="588388"/>
                  </a:cubicBezTo>
                  <a:cubicBezTo>
                    <a:pt x="1788851" y="690481"/>
                    <a:pt x="1811045" y="785916"/>
                    <a:pt x="1828800" y="881351"/>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 Box 2">
              <a:extLst>
                <a:ext uri="{FF2B5EF4-FFF2-40B4-BE49-F238E27FC236}">
                  <a16:creationId xmlns:a16="http://schemas.microsoft.com/office/drawing/2014/main" id="{41B1E10A-A4D7-43D2-A05D-EBC95EF8D0C8}"/>
                </a:ext>
              </a:extLst>
            </p:cNvPr>
            <p:cNvSpPr txBox="1">
              <a:spLocks noChangeArrowheads="1"/>
            </p:cNvSpPr>
            <p:nvPr/>
          </p:nvSpPr>
          <p:spPr bwMode="auto">
            <a:xfrm>
              <a:off x="5683452" y="5301549"/>
              <a:ext cx="1199031" cy="287266"/>
            </a:xfrm>
            <a:prstGeom prst="rect">
              <a:avLst/>
            </a:prstGeom>
            <a:solidFill>
              <a:schemeClr val="bg1">
                <a:alpha val="83000"/>
              </a:schemeClr>
            </a:solidFill>
            <a:ln w="9525">
              <a:solidFill>
                <a:srgbClr val="FF0000"/>
              </a:solid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1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Constant VSWR</a:t>
              </a:r>
              <a:endParaRPr lang="en-IN" sz="12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sp>
        <p:nvSpPr>
          <p:cNvPr id="36" name="Rectangle 35">
            <a:extLst>
              <a:ext uri="{FF2B5EF4-FFF2-40B4-BE49-F238E27FC236}">
                <a16:creationId xmlns:a16="http://schemas.microsoft.com/office/drawing/2014/main" id="{D7456ADE-E9B9-42BE-BCA8-87377B8033B8}"/>
              </a:ext>
            </a:extLst>
          </p:cNvPr>
          <p:cNvSpPr/>
          <p:nvPr/>
        </p:nvSpPr>
        <p:spPr>
          <a:xfrm>
            <a:off x="3731963" y="774826"/>
            <a:ext cx="5302757" cy="1169551"/>
          </a:xfrm>
          <a:prstGeom prst="rect">
            <a:avLst/>
          </a:prstGeom>
        </p:spPr>
        <p:txBody>
          <a:bodyPr wrap="square">
            <a:spAutoFit/>
          </a:bodyPr>
          <a:lstStyle/>
          <a:p>
            <a:r>
              <a:rPr lang="en-US" sz="1400" dirty="0">
                <a:latin typeface="+mj-lt"/>
                <a:ea typeface="Arial" panose="020B0604020202020204" pitchFamily="34" charset="0"/>
              </a:rPr>
              <a:t>A series transmission line with same characteristic impedance as the center of the Smith Chart moves the impedance on concentric constant VSWR circles. A series Transmission Line of Higher Impedance than the center will move the </a:t>
            </a:r>
            <a:r>
              <a:rPr lang="en-US" sz="1400" dirty="0">
                <a:latin typeface="+mj-lt"/>
              </a:rPr>
              <a:t>impedance towards Open and of Lower Impedance than the center will move the impedance towards Short.</a:t>
            </a:r>
            <a:r>
              <a:rPr lang="en-US" sz="1400" dirty="0">
                <a:latin typeface="+mj-lt"/>
                <a:ea typeface="Arial" panose="020B0604020202020204" pitchFamily="34" charset="0"/>
              </a:rPr>
              <a:t> </a:t>
            </a:r>
            <a:endParaRPr lang="en-IN" sz="1400" dirty="0">
              <a:latin typeface="+mj-lt"/>
            </a:endParaRPr>
          </a:p>
        </p:txBody>
      </p:sp>
    </p:spTree>
    <p:extLst>
      <p:ext uri="{BB962C8B-B14F-4D97-AF65-F5344CB8AC3E}">
        <p14:creationId xmlns:p14="http://schemas.microsoft.com/office/powerpoint/2010/main" val="6032171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CB54-2C91-4FFE-B365-F90CD97EF177}"/>
              </a:ext>
            </a:extLst>
          </p:cNvPr>
          <p:cNvSpPr>
            <a:spLocks noGrp="1"/>
          </p:cNvSpPr>
          <p:nvPr>
            <p:ph type="title"/>
          </p:nvPr>
        </p:nvSpPr>
        <p:spPr/>
        <p:txBody>
          <a:bodyPr/>
          <a:lstStyle/>
          <a:p>
            <a:r>
              <a:rPr lang="en-IN" dirty="0"/>
              <a:t>Quarter Wavelength Line</a:t>
            </a:r>
          </a:p>
        </p:txBody>
      </p:sp>
      <p:sp>
        <p:nvSpPr>
          <p:cNvPr id="3" name="Date Placeholder 2">
            <a:extLst>
              <a:ext uri="{FF2B5EF4-FFF2-40B4-BE49-F238E27FC236}">
                <a16:creationId xmlns:a16="http://schemas.microsoft.com/office/drawing/2014/main" id="{77143310-FB25-4538-BBD6-8F74B2BDFCC7}"/>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A52D7FB-EE16-41A8-A9F6-5D37AD05781A}"/>
              </a:ext>
            </a:extLst>
          </p:cNvPr>
          <p:cNvSpPr>
            <a:spLocks noGrp="1"/>
          </p:cNvSpPr>
          <p:nvPr>
            <p:ph type="sldNum" sz="quarter" idx="12"/>
          </p:nvPr>
        </p:nvSpPr>
        <p:spPr/>
        <p:txBody>
          <a:bodyPr/>
          <a:lstStyle/>
          <a:p>
            <a:fld id="{2495F090-CA2D-44FF-B42B-1156B48CA943}" type="slidenum">
              <a:rPr lang="en-IN" smtClean="0"/>
              <a:t>85</a:t>
            </a:fld>
            <a:endParaRPr lang="en-IN"/>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EBA5728-800A-4E23-9559-EBEBA5EEC24E}"/>
                  </a:ext>
                </a:extLst>
              </p:cNvPr>
              <p:cNvSpPr/>
              <p:nvPr/>
            </p:nvSpPr>
            <p:spPr>
              <a:xfrm>
                <a:off x="700589" y="689118"/>
                <a:ext cx="4611262" cy="11119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IN" i="1" smtClean="0">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1">
                                  <a:latin typeface="Cambria Math" panose="02040503050406030204" pitchFamily="18" charset="0"/>
                                </a:rPr>
                                <m:t>𝑖𝑛</m:t>
                              </m:r>
                            </m:sub>
                          </m:sSub>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a:latin typeface="Cambria Math" panose="02040503050406030204" pitchFamily="18" charset="0"/>
                                </a:rPr>
                                <m:t>01</m:t>
                              </m:r>
                            </m:sub>
                          </m:sSub>
                        </m:den>
                      </m:f>
                      <m:r>
                        <a:rPr lang="en-IN" i="0">
                          <a:latin typeface="Cambria Math" panose="02040503050406030204" pitchFamily="18" charset="0"/>
                        </a:rPr>
                        <m:t>=</m:t>
                      </m:r>
                      <m:f>
                        <m:fPr>
                          <m:ctrlPr>
                            <a:rPr lang="en-IN" i="1">
                              <a:latin typeface="Cambria Math" panose="02040503050406030204" pitchFamily="18" charset="0"/>
                            </a:rPr>
                          </m:ctrlPr>
                        </m:fPr>
                        <m:num>
                          <m:r>
                            <a:rPr lang="en-IN" b="0" i="1" smtClean="0">
                              <a:latin typeface="Cambria Math" panose="02040503050406030204" pitchFamily="18" charset="0"/>
                            </a:rPr>
                            <m:t>1</m:t>
                          </m:r>
                          <m:r>
                            <a:rPr lang="en-IN" i="0">
                              <a:latin typeface="Cambria Math" panose="02040503050406030204" pitchFamily="18" charset="0"/>
                            </a:rPr>
                            <m:t>+</m:t>
                          </m:r>
                          <m:r>
                            <m:rPr>
                              <m:sty m:val="p"/>
                            </m:rPr>
                            <a:rPr lang="en-IN" i="0">
                              <a:latin typeface="Cambria Math" panose="02040503050406030204" pitchFamily="18" charset="0"/>
                            </a:rPr>
                            <m:t>Γ</m:t>
                          </m:r>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r>
                                <m:rPr>
                                  <m:sty m:val="p"/>
                                </m:rPr>
                                <a:rPr lang="el-GR" b="0" i="1" smtClean="0">
                                  <a:latin typeface="Cambria Math" panose="02040503050406030204" pitchFamily="18" charset="0"/>
                                  <a:ea typeface="Cambria Math" panose="02040503050406030204" pitchFamily="18" charset="0"/>
                                </a:rPr>
                                <m:t>π</m:t>
                              </m:r>
                            </m:sup>
                          </m:sSup>
                        </m:num>
                        <m:den>
                          <m:r>
                            <a:rPr lang="en-IN" b="0" i="1" smtClean="0">
                              <a:latin typeface="Cambria Math" panose="02040503050406030204" pitchFamily="18" charset="0"/>
                            </a:rPr>
                            <m:t>1</m:t>
                          </m:r>
                          <m:r>
                            <a:rPr lang="en-IN" i="0">
                              <a:latin typeface="Cambria Math" panose="02040503050406030204" pitchFamily="18" charset="0"/>
                            </a:rPr>
                            <m:t>−</m:t>
                          </m:r>
                          <m:r>
                            <m:rPr>
                              <m:sty m:val="p"/>
                            </m:rPr>
                            <a:rPr lang="en-IN" i="0">
                              <a:latin typeface="Cambria Math" panose="02040503050406030204" pitchFamily="18" charset="0"/>
                            </a:rPr>
                            <m:t>Γ</m:t>
                          </m:r>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r>
                                <a:rPr lang="en-IN" i="1" smtClean="0">
                                  <a:latin typeface="Cambria Math" panose="02040503050406030204" pitchFamily="18" charset="0"/>
                                  <a:ea typeface="Cambria Math" panose="02040503050406030204" pitchFamily="18" charset="0"/>
                                </a:rPr>
                                <m:t>𝜋</m:t>
                              </m:r>
                            </m:sup>
                          </m:sSup>
                        </m:den>
                      </m:f>
                      <m:r>
                        <a:rPr lang="en-IN" b="0" i="1" smtClean="0">
                          <a:latin typeface="Cambria Math" panose="02040503050406030204" pitchFamily="18" charset="0"/>
                        </a:rPr>
                        <m:t>=</m:t>
                      </m:r>
                      <m:f>
                        <m:fPr>
                          <m:ctrlPr>
                            <a:rPr lang="en-IN" i="1">
                              <a:latin typeface="Cambria Math" panose="02040503050406030204" pitchFamily="18" charset="0"/>
                            </a:rPr>
                          </m:ctrlPr>
                        </m:fPr>
                        <m:num>
                          <m:r>
                            <a:rPr lang="en-IN" i="1">
                              <a:latin typeface="Cambria Math" panose="02040503050406030204" pitchFamily="18" charset="0"/>
                            </a:rPr>
                            <m:t>1</m:t>
                          </m:r>
                          <m:r>
                            <a:rPr lang="en-IN" b="0" i="0" smtClean="0">
                              <a:latin typeface="Cambria Math" panose="02040503050406030204" pitchFamily="18" charset="0"/>
                            </a:rPr>
                            <m:t>−</m:t>
                          </m:r>
                          <m:f>
                            <m:fPr>
                              <m:ctrlPr>
                                <a:rPr lang="en-IN" b="0" i="1" smtClean="0">
                                  <a:latin typeface="Cambria Math" panose="02040503050406030204" pitchFamily="18" charset="0"/>
                                </a:rPr>
                              </m:ctrlPr>
                            </m:fPr>
                            <m:num>
                              <m:sSub>
                                <m:sSubPr>
                                  <m:ctrlPr>
                                    <a:rPr lang="en-IN" b="0" i="1" smtClean="0">
                                      <a:latin typeface="Cambria Math" panose="02040503050406030204" pitchFamily="18" charset="0"/>
                                    </a:rPr>
                                  </m:ctrlPr>
                                </m:sSubPr>
                                <m:e>
                                  <m:r>
                                    <a:rPr lang="en-IN" b="0" i="1" smtClean="0">
                                      <a:latin typeface="Cambria Math" panose="02040503050406030204" pitchFamily="18" charset="0"/>
                                    </a:rPr>
                                    <m:t>𝑍</m:t>
                                  </m:r>
                                </m:e>
                                <m:sub>
                                  <m:r>
                                    <a:rPr lang="en-IN" b="0" i="1" smtClean="0">
                                      <a:latin typeface="Cambria Math" panose="02040503050406030204" pitchFamily="18" charset="0"/>
                                    </a:rPr>
                                    <m:t>02</m:t>
                                  </m:r>
                                </m:sub>
                              </m:sSub>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𝑍</m:t>
                                  </m:r>
                                </m:e>
                                <m:sub>
                                  <m:r>
                                    <a:rPr lang="en-IN" b="0" i="1" smtClean="0">
                                      <a:latin typeface="Cambria Math" panose="02040503050406030204" pitchFamily="18" charset="0"/>
                                    </a:rPr>
                                    <m:t>01</m:t>
                                  </m:r>
                                </m:sub>
                              </m:sSub>
                            </m:num>
                            <m:den>
                              <m:sSub>
                                <m:sSubPr>
                                  <m:ctrlPr>
                                    <a:rPr lang="en-IN" b="0" i="1" smtClean="0">
                                      <a:latin typeface="Cambria Math" panose="02040503050406030204" pitchFamily="18" charset="0"/>
                                    </a:rPr>
                                  </m:ctrlPr>
                                </m:sSubPr>
                                <m:e>
                                  <m:r>
                                    <a:rPr lang="en-IN" b="0" i="1" smtClean="0">
                                      <a:latin typeface="Cambria Math" panose="02040503050406030204" pitchFamily="18" charset="0"/>
                                    </a:rPr>
                                    <m:t>𝑍</m:t>
                                  </m:r>
                                </m:e>
                                <m:sub>
                                  <m:r>
                                    <a:rPr lang="en-IN" b="0" i="1" smtClean="0">
                                      <a:latin typeface="Cambria Math" panose="02040503050406030204" pitchFamily="18" charset="0"/>
                                    </a:rPr>
                                    <m:t>02</m:t>
                                  </m:r>
                                </m:sub>
                              </m:sSub>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𝑍</m:t>
                                  </m:r>
                                </m:e>
                                <m:sub>
                                  <m:r>
                                    <a:rPr lang="en-IN" b="0" i="1" smtClean="0">
                                      <a:latin typeface="Cambria Math" panose="02040503050406030204" pitchFamily="18" charset="0"/>
                                    </a:rPr>
                                    <m:t>01</m:t>
                                  </m:r>
                                </m:sub>
                              </m:sSub>
                            </m:den>
                          </m:f>
                        </m:num>
                        <m:den>
                          <m:r>
                            <a:rPr lang="en-IN" i="1">
                              <a:latin typeface="Cambria Math" panose="02040503050406030204" pitchFamily="18" charset="0"/>
                            </a:rPr>
                            <m:t>1</m:t>
                          </m:r>
                          <m:r>
                            <a:rPr lang="en-IN" b="0" i="0" smtClean="0">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1">
                                      <a:latin typeface="Cambria Math" panose="02040503050406030204" pitchFamily="18" charset="0"/>
                                    </a:rPr>
                                    <m:t>02</m:t>
                                  </m:r>
                                </m:sub>
                              </m:sSub>
                              <m:r>
                                <a:rPr lang="en-IN" i="1">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1">
                                      <a:latin typeface="Cambria Math" panose="02040503050406030204" pitchFamily="18" charset="0"/>
                                    </a:rPr>
                                    <m:t>01</m:t>
                                  </m:r>
                                </m:sub>
                              </m:sSub>
                            </m:num>
                            <m:den>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1">
                                      <a:latin typeface="Cambria Math" panose="02040503050406030204" pitchFamily="18" charset="0"/>
                                    </a:rPr>
                                    <m:t>02</m:t>
                                  </m:r>
                                </m:sub>
                              </m:sSub>
                              <m:r>
                                <a:rPr lang="en-IN" i="1">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1">
                                      <a:latin typeface="Cambria Math" panose="02040503050406030204" pitchFamily="18" charset="0"/>
                                    </a:rPr>
                                    <m:t>01</m:t>
                                  </m:r>
                                </m:sub>
                              </m:sSub>
                            </m:den>
                          </m:f>
                        </m:den>
                      </m:f>
                      <m:r>
                        <a:rPr lang="en-IN" b="0" i="1" smtClean="0">
                          <a:latin typeface="Cambria Math" panose="02040503050406030204" pitchFamily="18" charset="0"/>
                          <a:ea typeface="Cambria Math" panose="02040503050406030204" pitchFamily="18" charset="0"/>
                        </a:rPr>
                        <m:t>=</m:t>
                      </m:r>
                      <m:f>
                        <m:fPr>
                          <m:ctrlPr>
                            <a:rPr lang="en-IN" b="0" i="1" smtClean="0">
                              <a:latin typeface="Cambria Math" panose="02040503050406030204" pitchFamily="18" charset="0"/>
                              <a:ea typeface="Cambria Math" panose="02040503050406030204" pitchFamily="18" charset="0"/>
                            </a:rPr>
                          </m:ctrlPr>
                        </m:fPr>
                        <m:num>
                          <m:r>
                            <a:rPr lang="en-IN" b="0" i="1" smtClean="0">
                              <a:latin typeface="Cambria Math" panose="02040503050406030204" pitchFamily="18" charset="0"/>
                              <a:ea typeface="Cambria Math" panose="02040503050406030204" pitchFamily="18" charset="0"/>
                            </a:rPr>
                            <m:t>1</m:t>
                          </m:r>
                        </m:num>
                        <m:den>
                          <m:f>
                            <m:fPr>
                              <m:type m:val="lin"/>
                              <m:ctrlPr>
                                <a:rPr lang="en-IN" b="0" i="1" smtClean="0">
                                  <a:latin typeface="Cambria Math" panose="02040503050406030204" pitchFamily="18" charset="0"/>
                                  <a:ea typeface="Cambria Math" panose="02040503050406030204" pitchFamily="18" charset="0"/>
                                </a:rPr>
                              </m:ctrlPr>
                            </m:fPr>
                            <m:num>
                              <m:sSub>
                                <m:sSubPr>
                                  <m:ctrlPr>
                                    <a:rPr lang="en-IN" i="1">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𝑍</m:t>
                                  </m:r>
                                </m:e>
                                <m:sub>
                                  <m:r>
                                    <a:rPr lang="en-IN" i="1">
                                      <a:latin typeface="Cambria Math" panose="02040503050406030204" pitchFamily="18" charset="0"/>
                                      <a:ea typeface="Cambria Math" panose="02040503050406030204" pitchFamily="18" charset="0"/>
                                    </a:rPr>
                                    <m:t>02</m:t>
                                  </m:r>
                                </m:sub>
                              </m:sSub>
                            </m:num>
                            <m:den>
                              <m:sSub>
                                <m:sSubPr>
                                  <m:ctrlPr>
                                    <a:rPr lang="en-IN" i="1">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𝑍</m:t>
                                  </m:r>
                                </m:e>
                                <m:sub>
                                  <m:r>
                                    <a:rPr lang="en-IN" i="1">
                                      <a:latin typeface="Cambria Math" panose="02040503050406030204" pitchFamily="18" charset="0"/>
                                      <a:ea typeface="Cambria Math" panose="02040503050406030204" pitchFamily="18" charset="0"/>
                                    </a:rPr>
                                    <m:t>01</m:t>
                                  </m:r>
                                </m:sub>
                              </m:sSub>
                            </m:den>
                          </m:f>
                        </m:den>
                      </m:f>
                    </m:oMath>
                  </m:oMathPara>
                </a14:m>
                <a:endParaRPr lang="en-IN" dirty="0"/>
              </a:p>
            </p:txBody>
          </p:sp>
        </mc:Choice>
        <mc:Fallback xmlns="">
          <p:sp>
            <p:nvSpPr>
              <p:cNvPr id="5" name="Rectangle 4">
                <a:extLst>
                  <a:ext uri="{FF2B5EF4-FFF2-40B4-BE49-F238E27FC236}">
                    <a16:creationId xmlns:a16="http://schemas.microsoft.com/office/drawing/2014/main" id="{BEBA5728-800A-4E23-9559-EBEBA5EEC24E}"/>
                  </a:ext>
                </a:extLst>
              </p:cNvPr>
              <p:cNvSpPr>
                <a:spLocks noRot="1" noChangeAspect="1" noMove="1" noResize="1" noEditPoints="1" noAdjustHandles="1" noChangeArrowheads="1" noChangeShapeType="1" noTextEdit="1"/>
              </p:cNvSpPr>
              <p:nvPr/>
            </p:nvSpPr>
            <p:spPr>
              <a:xfrm>
                <a:off x="700589" y="689118"/>
                <a:ext cx="4611262" cy="1111907"/>
              </a:xfrm>
              <a:prstGeom prst="rect">
                <a:avLst/>
              </a:prstGeom>
              <a:blipFill>
                <a:blip r:embed="rId2"/>
                <a:stretch>
                  <a:fillRect/>
                </a:stretch>
              </a:blipFill>
            </p:spPr>
            <p:txBody>
              <a:bodyPr/>
              <a:lstStyle/>
              <a:p>
                <a:r>
                  <a:rPr lang="en-IN">
                    <a:noFill/>
                  </a:rPr>
                  <a:t> </a:t>
                </a:r>
              </a:p>
            </p:txBody>
          </p:sp>
        </mc:Fallback>
      </mc:AlternateContent>
      <p:sp>
        <p:nvSpPr>
          <p:cNvPr id="6" name="TextBox 5">
            <a:extLst>
              <a:ext uri="{FF2B5EF4-FFF2-40B4-BE49-F238E27FC236}">
                <a16:creationId xmlns:a16="http://schemas.microsoft.com/office/drawing/2014/main" id="{672039A6-481E-4489-AC83-C3FA47455675}"/>
              </a:ext>
            </a:extLst>
          </p:cNvPr>
          <p:cNvSpPr txBox="1"/>
          <p:nvPr/>
        </p:nvSpPr>
        <p:spPr>
          <a:xfrm>
            <a:off x="5391750" y="921905"/>
            <a:ext cx="3752250" cy="646331"/>
          </a:xfrm>
          <a:prstGeom prst="rect">
            <a:avLst/>
          </a:prstGeom>
          <a:noFill/>
        </p:spPr>
        <p:txBody>
          <a:bodyPr wrap="square" rtlCol="0">
            <a:spAutoFit/>
          </a:bodyPr>
          <a:lstStyle/>
          <a:p>
            <a:r>
              <a:rPr lang="en-IN" dirty="0"/>
              <a:t>Normalized Impedance is inverted by Quarter Wavelength Line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430BA68-EC97-42DA-93B1-71284B986BD2}"/>
                  </a:ext>
                </a:extLst>
              </p:cNvPr>
              <p:cNvSpPr txBox="1"/>
              <p:nvPr/>
            </p:nvSpPr>
            <p:spPr>
              <a:xfrm>
                <a:off x="700589" y="2041863"/>
                <a:ext cx="1516505" cy="3354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b="0" i="1" smtClean="0">
                              <a:latin typeface="Cambria Math" panose="02040503050406030204" pitchFamily="18" charset="0"/>
                            </a:rPr>
                            <m:t>𝑍</m:t>
                          </m:r>
                        </m:e>
                        <m:sub>
                          <m:r>
                            <a:rPr lang="en-IN" b="0" i="1" smtClean="0">
                              <a:latin typeface="Cambria Math" panose="02040503050406030204" pitchFamily="18" charset="0"/>
                            </a:rPr>
                            <m:t>01</m:t>
                          </m:r>
                        </m:sub>
                      </m:sSub>
                      <m:r>
                        <a:rPr lang="en-IN" b="0" i="1" smtClean="0">
                          <a:latin typeface="Cambria Math" panose="02040503050406030204" pitchFamily="18" charset="0"/>
                        </a:rPr>
                        <m:t>=</m:t>
                      </m:r>
                      <m:rad>
                        <m:radPr>
                          <m:degHide m:val="on"/>
                          <m:ctrlPr>
                            <a:rPr lang="en-IN" b="0" i="1" smtClean="0">
                              <a:latin typeface="Cambria Math" panose="02040503050406030204" pitchFamily="18" charset="0"/>
                            </a:rPr>
                          </m:ctrlPr>
                        </m:radPr>
                        <m:deg/>
                        <m:e>
                          <m:sSub>
                            <m:sSubPr>
                              <m:ctrlPr>
                                <a:rPr lang="en-IN" b="0" i="1" smtClean="0">
                                  <a:latin typeface="Cambria Math" panose="02040503050406030204" pitchFamily="18" charset="0"/>
                                </a:rPr>
                              </m:ctrlPr>
                            </m:sSubPr>
                            <m:e>
                              <m:r>
                                <a:rPr lang="en-IN" b="0" i="1" smtClean="0">
                                  <a:latin typeface="Cambria Math" panose="02040503050406030204" pitchFamily="18" charset="0"/>
                                </a:rPr>
                                <m:t>𝑍</m:t>
                              </m:r>
                            </m:e>
                            <m:sub>
                              <m:r>
                                <a:rPr lang="en-IN" b="0" i="1" smtClean="0">
                                  <a:latin typeface="Cambria Math" panose="02040503050406030204" pitchFamily="18" charset="0"/>
                                </a:rPr>
                                <m:t>𝑖𝑛</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𝑍</m:t>
                              </m:r>
                            </m:e>
                            <m:sub>
                              <m:r>
                                <a:rPr lang="en-IN" b="0" i="1" smtClean="0">
                                  <a:latin typeface="Cambria Math" panose="02040503050406030204" pitchFamily="18" charset="0"/>
                                </a:rPr>
                                <m:t>02</m:t>
                              </m:r>
                            </m:sub>
                          </m:sSub>
                        </m:e>
                      </m:rad>
                    </m:oMath>
                  </m:oMathPara>
                </a14:m>
                <a:endParaRPr lang="en-IN" dirty="0"/>
              </a:p>
            </p:txBody>
          </p:sp>
        </mc:Choice>
        <mc:Fallback xmlns="">
          <p:sp>
            <p:nvSpPr>
              <p:cNvPr id="7" name="TextBox 6">
                <a:extLst>
                  <a:ext uri="{FF2B5EF4-FFF2-40B4-BE49-F238E27FC236}">
                    <a16:creationId xmlns:a16="http://schemas.microsoft.com/office/drawing/2014/main" id="{4430BA68-EC97-42DA-93B1-71284B986BD2}"/>
                  </a:ext>
                </a:extLst>
              </p:cNvPr>
              <p:cNvSpPr txBox="1">
                <a:spLocks noRot="1" noChangeAspect="1" noMove="1" noResize="1" noEditPoints="1" noAdjustHandles="1" noChangeArrowheads="1" noChangeShapeType="1" noTextEdit="1"/>
              </p:cNvSpPr>
              <p:nvPr/>
            </p:nvSpPr>
            <p:spPr>
              <a:xfrm>
                <a:off x="700589" y="2041863"/>
                <a:ext cx="1516505" cy="335413"/>
              </a:xfrm>
              <a:prstGeom prst="rect">
                <a:avLst/>
              </a:prstGeom>
              <a:blipFill>
                <a:blip r:embed="rId3"/>
                <a:stretch>
                  <a:fillRect l="-3213" r="-803" b="-9091"/>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7415623-BFA0-4C83-9DEA-9D5F5B5301CB}"/>
                  </a:ext>
                </a:extLst>
              </p:cNvPr>
              <p:cNvSpPr txBox="1"/>
              <p:nvPr/>
            </p:nvSpPr>
            <p:spPr>
              <a:xfrm>
                <a:off x="2689935" y="1953846"/>
                <a:ext cx="6454065" cy="584775"/>
              </a:xfrm>
              <a:prstGeom prst="rect">
                <a:avLst/>
              </a:prstGeom>
              <a:noFill/>
            </p:spPr>
            <p:txBody>
              <a:bodyPr wrap="square" rtlCol="0">
                <a:spAutoFit/>
              </a:bodyPr>
              <a:lstStyle/>
              <a:p>
                <a14:m>
                  <m:oMath xmlns:m="http://schemas.openxmlformats.org/officeDocument/2006/math">
                    <m:sSub>
                      <m:sSubPr>
                        <m:ctrlPr>
                          <a:rPr lang="en-IN" sz="1600" i="1" smtClean="0">
                            <a:latin typeface="Cambria Math" panose="02040503050406030204" pitchFamily="18" charset="0"/>
                          </a:rPr>
                        </m:ctrlPr>
                      </m:sSubPr>
                      <m:e>
                        <m:r>
                          <a:rPr lang="en-IN" sz="1600" b="0" i="1" smtClean="0">
                            <a:latin typeface="Cambria Math" panose="02040503050406030204" pitchFamily="18" charset="0"/>
                          </a:rPr>
                          <m:t>𝑍</m:t>
                        </m:r>
                      </m:e>
                      <m:sub>
                        <m:r>
                          <a:rPr lang="en-IN" sz="1600" b="0" i="1" smtClean="0">
                            <a:latin typeface="Cambria Math" panose="02040503050406030204" pitchFamily="18" charset="0"/>
                          </a:rPr>
                          <m:t>𝑖𝑛</m:t>
                        </m:r>
                      </m:sub>
                    </m:sSub>
                  </m:oMath>
                </a14:m>
                <a:r>
                  <a:rPr lang="en-IN" sz="1600" dirty="0"/>
                  <a:t> can be matched to </a:t>
                </a:r>
                <a14:m>
                  <m:oMath xmlns:m="http://schemas.openxmlformats.org/officeDocument/2006/math">
                    <m:sSub>
                      <m:sSubPr>
                        <m:ctrlPr>
                          <a:rPr lang="en-IN" sz="1600" i="1">
                            <a:latin typeface="Cambria Math" panose="02040503050406030204" pitchFamily="18" charset="0"/>
                          </a:rPr>
                        </m:ctrlPr>
                      </m:sSubPr>
                      <m:e>
                        <m:r>
                          <a:rPr lang="en-IN" sz="1600" i="1">
                            <a:latin typeface="Cambria Math" panose="02040503050406030204" pitchFamily="18" charset="0"/>
                          </a:rPr>
                          <m:t>𝑍</m:t>
                        </m:r>
                      </m:e>
                      <m:sub>
                        <m:r>
                          <a:rPr lang="en-IN" sz="1600" i="1">
                            <a:latin typeface="Cambria Math" panose="02040503050406030204" pitchFamily="18" charset="0"/>
                          </a:rPr>
                          <m:t>02</m:t>
                        </m:r>
                      </m:sub>
                    </m:sSub>
                  </m:oMath>
                </a14:m>
                <a:r>
                  <a:rPr lang="en-IN" sz="1600" dirty="0"/>
                  <a:t> by quarter wavelength long line between the two</a:t>
                </a:r>
              </a:p>
            </p:txBody>
          </p:sp>
        </mc:Choice>
        <mc:Fallback xmlns="">
          <p:sp>
            <p:nvSpPr>
              <p:cNvPr id="8" name="TextBox 7">
                <a:extLst>
                  <a:ext uri="{FF2B5EF4-FFF2-40B4-BE49-F238E27FC236}">
                    <a16:creationId xmlns:a16="http://schemas.microsoft.com/office/drawing/2014/main" id="{A7415623-BFA0-4C83-9DEA-9D5F5B5301CB}"/>
                  </a:ext>
                </a:extLst>
              </p:cNvPr>
              <p:cNvSpPr txBox="1">
                <a:spLocks noRot="1" noChangeAspect="1" noMove="1" noResize="1" noEditPoints="1" noAdjustHandles="1" noChangeArrowheads="1" noChangeShapeType="1" noTextEdit="1"/>
              </p:cNvSpPr>
              <p:nvPr/>
            </p:nvSpPr>
            <p:spPr>
              <a:xfrm>
                <a:off x="2689935" y="1953846"/>
                <a:ext cx="6454065" cy="584775"/>
              </a:xfrm>
              <a:prstGeom prst="rect">
                <a:avLst/>
              </a:prstGeom>
              <a:blipFill>
                <a:blip r:embed="rId4"/>
                <a:stretch>
                  <a:fillRect l="-472" t="-3158" b="-13684"/>
                </a:stretch>
              </a:blipFill>
            </p:spPr>
            <p:txBody>
              <a:bodyPr/>
              <a:lstStyle/>
              <a:p>
                <a:r>
                  <a:rPr lang="en-IN">
                    <a:noFill/>
                  </a:rPr>
                  <a:t> </a:t>
                </a:r>
              </a:p>
            </p:txBody>
          </p:sp>
        </mc:Fallback>
      </mc:AlternateContent>
      <p:grpSp>
        <p:nvGrpSpPr>
          <p:cNvPr id="9" name="Group 8">
            <a:extLst>
              <a:ext uri="{FF2B5EF4-FFF2-40B4-BE49-F238E27FC236}">
                <a16:creationId xmlns:a16="http://schemas.microsoft.com/office/drawing/2014/main" id="{2036ABC1-7A5E-4886-823F-E5C11AA82AAF}"/>
              </a:ext>
            </a:extLst>
          </p:cNvPr>
          <p:cNvGrpSpPr/>
          <p:nvPr/>
        </p:nvGrpSpPr>
        <p:grpSpPr>
          <a:xfrm>
            <a:off x="700589" y="2896218"/>
            <a:ext cx="2621280" cy="2446708"/>
            <a:chOff x="0" y="114299"/>
            <a:chExt cx="4448175" cy="4200526"/>
          </a:xfrm>
        </p:grpSpPr>
        <p:grpSp>
          <p:nvGrpSpPr>
            <p:cNvPr id="10" name="Group 9">
              <a:extLst>
                <a:ext uri="{FF2B5EF4-FFF2-40B4-BE49-F238E27FC236}">
                  <a16:creationId xmlns:a16="http://schemas.microsoft.com/office/drawing/2014/main" id="{989044A5-B837-4EFC-BC27-A5EE029B075B}"/>
                </a:ext>
              </a:extLst>
            </p:cNvPr>
            <p:cNvGrpSpPr/>
            <p:nvPr/>
          </p:nvGrpSpPr>
          <p:grpSpPr>
            <a:xfrm>
              <a:off x="0" y="114299"/>
              <a:ext cx="4448175" cy="4200526"/>
              <a:chOff x="0" y="114299"/>
              <a:chExt cx="4448175" cy="4200526"/>
            </a:xfrm>
          </p:grpSpPr>
          <p:grpSp>
            <p:nvGrpSpPr>
              <p:cNvPr id="15" name="Group 14">
                <a:extLst>
                  <a:ext uri="{FF2B5EF4-FFF2-40B4-BE49-F238E27FC236}">
                    <a16:creationId xmlns:a16="http://schemas.microsoft.com/office/drawing/2014/main" id="{FB94C7F3-636C-4569-82BB-931DE07BDF7D}"/>
                  </a:ext>
                </a:extLst>
              </p:cNvPr>
              <p:cNvGrpSpPr/>
              <p:nvPr/>
            </p:nvGrpSpPr>
            <p:grpSpPr>
              <a:xfrm>
                <a:off x="0" y="114299"/>
                <a:ext cx="4448175" cy="4200526"/>
                <a:chOff x="0" y="114299"/>
                <a:chExt cx="4448175" cy="4200526"/>
              </a:xfrm>
            </p:grpSpPr>
            <p:pic>
              <p:nvPicPr>
                <p:cNvPr id="21" name="Picture 20">
                  <a:extLst>
                    <a:ext uri="{FF2B5EF4-FFF2-40B4-BE49-F238E27FC236}">
                      <a16:creationId xmlns:a16="http://schemas.microsoft.com/office/drawing/2014/main" id="{3E2D2811-4A02-495F-88AC-D68056FB87D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5" y="114300"/>
                  <a:ext cx="4257675" cy="4200525"/>
                </a:xfrm>
                <a:prstGeom prst="rect">
                  <a:avLst/>
                </a:prstGeom>
              </p:spPr>
            </p:pic>
            <p:sp>
              <p:nvSpPr>
                <p:cNvPr id="22" name="Rectangle 21">
                  <a:extLst>
                    <a:ext uri="{FF2B5EF4-FFF2-40B4-BE49-F238E27FC236}">
                      <a16:creationId xmlns:a16="http://schemas.microsoft.com/office/drawing/2014/main" id="{CD3D4693-C42F-4DD0-A277-F5B0F5C287A2}"/>
                    </a:ext>
                  </a:extLst>
                </p:cNvPr>
                <p:cNvSpPr/>
                <p:nvPr/>
              </p:nvSpPr>
              <p:spPr>
                <a:xfrm>
                  <a:off x="0" y="114299"/>
                  <a:ext cx="4448175" cy="4200524"/>
                </a:xfrm>
                <a:prstGeom prst="rect">
                  <a:avLst/>
                </a:prstGeom>
                <a:noFill/>
                <a:ln w="12700" cap="flat" cmpd="sng" algn="ctr">
                  <a:solidFill>
                    <a:srgbClr val="5B9BD5">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16" name="Group 15">
                <a:extLst>
                  <a:ext uri="{FF2B5EF4-FFF2-40B4-BE49-F238E27FC236}">
                    <a16:creationId xmlns:a16="http://schemas.microsoft.com/office/drawing/2014/main" id="{55C689DE-55C3-4051-91B7-0150B10CC838}"/>
                  </a:ext>
                </a:extLst>
              </p:cNvPr>
              <p:cNvGrpSpPr/>
              <p:nvPr/>
            </p:nvGrpSpPr>
            <p:grpSpPr>
              <a:xfrm>
                <a:off x="2286000" y="762000"/>
                <a:ext cx="790575" cy="2867025"/>
                <a:chOff x="0" y="0"/>
                <a:chExt cx="790575" cy="2867025"/>
              </a:xfrm>
            </p:grpSpPr>
            <p:sp>
              <p:nvSpPr>
                <p:cNvPr id="17" name="Freeform 15189">
                  <a:extLst>
                    <a:ext uri="{FF2B5EF4-FFF2-40B4-BE49-F238E27FC236}">
                      <a16:creationId xmlns:a16="http://schemas.microsoft.com/office/drawing/2014/main" id="{BE422D6B-53A3-476C-997A-ABB84C2F4F91}"/>
                    </a:ext>
                  </a:extLst>
                </p:cNvPr>
                <p:cNvSpPr/>
                <p:nvPr/>
              </p:nvSpPr>
              <p:spPr>
                <a:xfrm flipH="1">
                  <a:off x="28575" y="533400"/>
                  <a:ext cx="762000" cy="466725"/>
                </a:xfrm>
                <a:custGeom>
                  <a:avLst/>
                  <a:gdLst>
                    <a:gd name="connsiteX0" fmla="*/ 0 w 762000"/>
                    <a:gd name="connsiteY0" fmla="*/ 0 h 466725"/>
                    <a:gd name="connsiteX1" fmla="*/ 266700 w 762000"/>
                    <a:gd name="connsiteY1" fmla="*/ 180975 h 466725"/>
                    <a:gd name="connsiteX2" fmla="*/ 762000 w 762000"/>
                    <a:gd name="connsiteY2" fmla="*/ 466725 h 466725"/>
                  </a:gdLst>
                  <a:ahLst/>
                  <a:cxnLst>
                    <a:cxn ang="0">
                      <a:pos x="connsiteX0" y="connsiteY0"/>
                    </a:cxn>
                    <a:cxn ang="0">
                      <a:pos x="connsiteX1" y="connsiteY1"/>
                    </a:cxn>
                    <a:cxn ang="0">
                      <a:pos x="connsiteX2" y="connsiteY2"/>
                    </a:cxn>
                  </a:cxnLst>
                  <a:rect l="l" t="t" r="r" b="b"/>
                  <a:pathLst>
                    <a:path w="762000" h="466725">
                      <a:moveTo>
                        <a:pt x="0" y="0"/>
                      </a:moveTo>
                      <a:cubicBezTo>
                        <a:pt x="69850" y="51594"/>
                        <a:pt x="139700" y="103188"/>
                        <a:pt x="266700" y="180975"/>
                      </a:cubicBezTo>
                      <a:cubicBezTo>
                        <a:pt x="393700" y="258763"/>
                        <a:pt x="577850" y="362744"/>
                        <a:pt x="762000" y="466725"/>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8" name="Freeform 15193">
                  <a:extLst>
                    <a:ext uri="{FF2B5EF4-FFF2-40B4-BE49-F238E27FC236}">
                      <a16:creationId xmlns:a16="http://schemas.microsoft.com/office/drawing/2014/main" id="{9BE51339-0468-4905-BB86-7267E9CC8F84}"/>
                    </a:ext>
                  </a:extLst>
                </p:cNvPr>
                <p:cNvSpPr/>
                <p:nvPr/>
              </p:nvSpPr>
              <p:spPr>
                <a:xfrm flipH="1" flipV="1">
                  <a:off x="0" y="1857375"/>
                  <a:ext cx="762000" cy="466725"/>
                </a:xfrm>
                <a:custGeom>
                  <a:avLst/>
                  <a:gdLst>
                    <a:gd name="connsiteX0" fmla="*/ 0 w 762000"/>
                    <a:gd name="connsiteY0" fmla="*/ 0 h 466725"/>
                    <a:gd name="connsiteX1" fmla="*/ 266700 w 762000"/>
                    <a:gd name="connsiteY1" fmla="*/ 180975 h 466725"/>
                    <a:gd name="connsiteX2" fmla="*/ 762000 w 762000"/>
                    <a:gd name="connsiteY2" fmla="*/ 466725 h 466725"/>
                  </a:gdLst>
                  <a:ahLst/>
                  <a:cxnLst>
                    <a:cxn ang="0">
                      <a:pos x="connsiteX0" y="connsiteY0"/>
                    </a:cxn>
                    <a:cxn ang="0">
                      <a:pos x="connsiteX1" y="connsiteY1"/>
                    </a:cxn>
                    <a:cxn ang="0">
                      <a:pos x="connsiteX2" y="connsiteY2"/>
                    </a:cxn>
                  </a:cxnLst>
                  <a:rect l="l" t="t" r="r" b="b"/>
                  <a:pathLst>
                    <a:path w="762000" h="466725">
                      <a:moveTo>
                        <a:pt x="0" y="0"/>
                      </a:moveTo>
                      <a:cubicBezTo>
                        <a:pt x="69850" y="51594"/>
                        <a:pt x="139700" y="103188"/>
                        <a:pt x="266700" y="180975"/>
                      </a:cubicBezTo>
                      <a:cubicBezTo>
                        <a:pt x="393700" y="258763"/>
                        <a:pt x="577850" y="362744"/>
                        <a:pt x="762000" y="466725"/>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19" name="Freeform 15203">
                  <a:extLst>
                    <a:ext uri="{FF2B5EF4-FFF2-40B4-BE49-F238E27FC236}">
                      <a16:creationId xmlns:a16="http://schemas.microsoft.com/office/drawing/2014/main" id="{0F6D040F-D35E-4077-A9EA-8F9DE08AD864}"/>
                    </a:ext>
                  </a:extLst>
                </p:cNvPr>
                <p:cNvSpPr/>
                <p:nvPr/>
              </p:nvSpPr>
              <p:spPr>
                <a:xfrm flipH="1">
                  <a:off x="95250" y="0"/>
                  <a:ext cx="676275" cy="533400"/>
                </a:xfrm>
                <a:custGeom>
                  <a:avLst/>
                  <a:gdLst>
                    <a:gd name="connsiteX0" fmla="*/ 0 w 676275"/>
                    <a:gd name="connsiteY0" fmla="*/ 533400 h 533400"/>
                    <a:gd name="connsiteX1" fmla="*/ 323850 w 676275"/>
                    <a:gd name="connsiteY1" fmla="*/ 209550 h 533400"/>
                    <a:gd name="connsiteX2" fmla="*/ 676275 w 676275"/>
                    <a:gd name="connsiteY2" fmla="*/ 0 h 533400"/>
                  </a:gdLst>
                  <a:ahLst/>
                  <a:cxnLst>
                    <a:cxn ang="0">
                      <a:pos x="connsiteX0" y="connsiteY0"/>
                    </a:cxn>
                    <a:cxn ang="0">
                      <a:pos x="connsiteX1" y="connsiteY1"/>
                    </a:cxn>
                    <a:cxn ang="0">
                      <a:pos x="connsiteX2" y="connsiteY2"/>
                    </a:cxn>
                  </a:cxnLst>
                  <a:rect l="l" t="t" r="r" b="b"/>
                  <a:pathLst>
                    <a:path w="676275" h="533400">
                      <a:moveTo>
                        <a:pt x="0" y="533400"/>
                      </a:moveTo>
                      <a:cubicBezTo>
                        <a:pt x="105569" y="415925"/>
                        <a:pt x="211138" y="298450"/>
                        <a:pt x="323850" y="209550"/>
                      </a:cubicBezTo>
                      <a:cubicBezTo>
                        <a:pt x="436563" y="120650"/>
                        <a:pt x="556419" y="60325"/>
                        <a:pt x="676275" y="0"/>
                      </a:cubicBezTo>
                    </a:path>
                  </a:pathLst>
                </a:custGeom>
                <a:noFill/>
                <a:ln w="3810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0" name="Freeform 15257">
                  <a:extLst>
                    <a:ext uri="{FF2B5EF4-FFF2-40B4-BE49-F238E27FC236}">
                      <a16:creationId xmlns:a16="http://schemas.microsoft.com/office/drawing/2014/main" id="{A9D59EDC-14C9-4F48-AF12-243D5D716CF3}"/>
                    </a:ext>
                  </a:extLst>
                </p:cNvPr>
                <p:cNvSpPr/>
                <p:nvPr/>
              </p:nvSpPr>
              <p:spPr>
                <a:xfrm flipH="1" flipV="1">
                  <a:off x="104775" y="2333625"/>
                  <a:ext cx="676275" cy="533400"/>
                </a:xfrm>
                <a:custGeom>
                  <a:avLst/>
                  <a:gdLst>
                    <a:gd name="connsiteX0" fmla="*/ 0 w 676275"/>
                    <a:gd name="connsiteY0" fmla="*/ 533400 h 533400"/>
                    <a:gd name="connsiteX1" fmla="*/ 323850 w 676275"/>
                    <a:gd name="connsiteY1" fmla="*/ 209550 h 533400"/>
                    <a:gd name="connsiteX2" fmla="*/ 676275 w 676275"/>
                    <a:gd name="connsiteY2" fmla="*/ 0 h 533400"/>
                  </a:gdLst>
                  <a:ahLst/>
                  <a:cxnLst>
                    <a:cxn ang="0">
                      <a:pos x="connsiteX0" y="connsiteY0"/>
                    </a:cxn>
                    <a:cxn ang="0">
                      <a:pos x="connsiteX1" y="connsiteY1"/>
                    </a:cxn>
                    <a:cxn ang="0">
                      <a:pos x="connsiteX2" y="connsiteY2"/>
                    </a:cxn>
                  </a:cxnLst>
                  <a:rect l="l" t="t" r="r" b="b"/>
                  <a:pathLst>
                    <a:path w="676275" h="533400">
                      <a:moveTo>
                        <a:pt x="0" y="533400"/>
                      </a:moveTo>
                      <a:cubicBezTo>
                        <a:pt x="105569" y="415925"/>
                        <a:pt x="211138" y="298450"/>
                        <a:pt x="323850" y="209550"/>
                      </a:cubicBezTo>
                      <a:cubicBezTo>
                        <a:pt x="436563" y="120650"/>
                        <a:pt x="556419" y="60325"/>
                        <a:pt x="676275" y="0"/>
                      </a:cubicBezTo>
                    </a:path>
                  </a:pathLst>
                </a:custGeom>
                <a:noFill/>
                <a:ln w="38100">
                  <a:solidFill>
                    <a:schemeClr val="accent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sp>
          <p:nvSpPr>
            <p:cNvPr id="11" name="Text Box 2">
              <a:extLst>
                <a:ext uri="{FF2B5EF4-FFF2-40B4-BE49-F238E27FC236}">
                  <a16:creationId xmlns:a16="http://schemas.microsoft.com/office/drawing/2014/main" id="{2CBA2EE4-0AB3-4771-9077-E2E33D32288E}"/>
                </a:ext>
              </a:extLst>
            </p:cNvPr>
            <p:cNvSpPr txBox="1">
              <a:spLocks noChangeArrowheads="1"/>
            </p:cNvSpPr>
            <p:nvPr/>
          </p:nvSpPr>
          <p:spPr bwMode="auto">
            <a:xfrm>
              <a:off x="2762251" y="2552700"/>
              <a:ext cx="1065249" cy="371967"/>
            </a:xfrm>
            <a:prstGeom prst="rect">
              <a:avLst/>
            </a:prstGeom>
            <a:solidFill>
              <a:schemeClr val="bg1"/>
            </a:solidFill>
            <a:ln w="9525">
              <a:solidFill>
                <a:srgbClr val="FF0000"/>
              </a:solid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Shunt G</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303B3B8B-F130-4EB1-A8AA-F9F8C4F860A0}"/>
                </a:ext>
              </a:extLst>
            </p:cNvPr>
            <p:cNvSpPr txBox="1">
              <a:spLocks noChangeArrowheads="1"/>
            </p:cNvSpPr>
            <p:nvPr/>
          </p:nvSpPr>
          <p:spPr bwMode="auto">
            <a:xfrm>
              <a:off x="2762251" y="1581150"/>
              <a:ext cx="1065249" cy="416968"/>
            </a:xfrm>
            <a:prstGeom prst="rect">
              <a:avLst/>
            </a:prstGeom>
            <a:solidFill>
              <a:schemeClr val="bg1"/>
            </a:solidFill>
            <a:ln w="9525">
              <a:solidFill>
                <a:srgbClr val="FF0000"/>
              </a:solid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Shunt G</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48A5B920-4DA4-4B6D-BBE2-B81627F6F537}"/>
                </a:ext>
              </a:extLst>
            </p:cNvPr>
            <p:cNvSpPr txBox="1">
              <a:spLocks noChangeArrowheads="1"/>
            </p:cNvSpPr>
            <p:nvPr/>
          </p:nvSpPr>
          <p:spPr bwMode="auto">
            <a:xfrm>
              <a:off x="1647826" y="210023"/>
              <a:ext cx="1885950" cy="453723"/>
            </a:xfrm>
            <a:prstGeom prst="rect">
              <a:avLst/>
            </a:prstGeom>
            <a:solidFill>
              <a:schemeClr val="bg1"/>
            </a:solidFill>
            <a:ln w="9525">
              <a:solidFill>
                <a:schemeClr val="accent6">
                  <a:lumMod val="75000"/>
                </a:schemeClr>
              </a:solid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solidFill>
                    <a:srgbClr val="1C6194"/>
                  </a:solidFill>
                  <a:effectLst/>
                  <a:latin typeface="Times New Roman" panose="02020603050405020304" pitchFamily="18" charset="0"/>
                  <a:ea typeface="Arial" panose="020B0604020202020204" pitchFamily="34" charset="0"/>
                  <a:cs typeface="Times New Roman" panose="02020603050405020304" pitchFamily="18" charset="0"/>
                </a:rPr>
                <a:t>Decreasing Shunt L</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Text Box 2">
              <a:extLst>
                <a:ext uri="{FF2B5EF4-FFF2-40B4-BE49-F238E27FC236}">
                  <a16:creationId xmlns:a16="http://schemas.microsoft.com/office/drawing/2014/main" id="{C3D1D43F-ED04-4268-A140-C493DDF76EB1}"/>
                </a:ext>
              </a:extLst>
            </p:cNvPr>
            <p:cNvSpPr txBox="1">
              <a:spLocks noChangeArrowheads="1"/>
            </p:cNvSpPr>
            <p:nvPr/>
          </p:nvSpPr>
          <p:spPr bwMode="auto">
            <a:xfrm>
              <a:off x="2010191" y="3734591"/>
              <a:ext cx="1817309" cy="395904"/>
            </a:xfrm>
            <a:prstGeom prst="rect">
              <a:avLst/>
            </a:prstGeom>
            <a:solidFill>
              <a:schemeClr val="bg1"/>
            </a:solidFill>
            <a:ln w="9525">
              <a:solidFill>
                <a:schemeClr val="accent2">
                  <a:lumMod val="75000"/>
                </a:schemeClr>
              </a:solidFill>
              <a:miter lim="800000"/>
              <a:headEnd/>
              <a:tailEnd/>
            </a:ln>
          </p:spPr>
          <p:txBody>
            <a:bodyPr rot="0" vert="horz" wrap="square" lIns="91440" tIns="45720" rIns="91440" bIns="45720" anchor="t" anchorCtr="0">
              <a:noAutofit/>
            </a:bodyPr>
            <a:lstStyle/>
            <a:p>
              <a:pPr algn="ctr">
                <a:lnSpc>
                  <a:spcPct val="107000"/>
                </a:lnSpc>
                <a:spcBef>
                  <a:spcPts val="400"/>
                </a:spcBef>
                <a:spcAft>
                  <a:spcPts val="400"/>
                </a:spcAft>
              </a:pPr>
              <a:r>
                <a:rPr lang="en-US" sz="900">
                  <a:solidFill>
                    <a:srgbClr val="398E98"/>
                  </a:solidFill>
                  <a:effectLst/>
                  <a:latin typeface="Times New Roman" panose="02020603050405020304" pitchFamily="18" charset="0"/>
                  <a:ea typeface="Arial" panose="020B0604020202020204" pitchFamily="34" charset="0"/>
                  <a:cs typeface="Times New Roman" panose="02020603050405020304" pitchFamily="18" charset="0"/>
                </a:rPr>
                <a:t>Increasing Shunt C</a:t>
              </a:r>
              <a:endParaRPr lang="en-IN" sz="1100">
                <a:effectLst/>
                <a:latin typeface="Times New Roman" panose="02020603050405020304" pitchFamily="18" charset="0"/>
                <a:ea typeface="Arial" panose="020B0604020202020204" pitchFamily="34" charset="0"/>
                <a:cs typeface="Times New Roman" panose="02020603050405020304" pitchFamily="18" charset="0"/>
              </a:endParaRPr>
            </a:p>
          </p:txBody>
        </p:sp>
      </p:grpSp>
      <p:sp>
        <p:nvSpPr>
          <p:cNvPr id="24" name="TextBox 23">
            <a:extLst>
              <a:ext uri="{FF2B5EF4-FFF2-40B4-BE49-F238E27FC236}">
                <a16:creationId xmlns:a16="http://schemas.microsoft.com/office/drawing/2014/main" id="{438A2933-98A0-4717-8C96-5F3A2E5B1A70}"/>
              </a:ext>
            </a:extLst>
          </p:cNvPr>
          <p:cNvSpPr txBox="1"/>
          <p:nvPr/>
        </p:nvSpPr>
        <p:spPr>
          <a:xfrm>
            <a:off x="3322466" y="2454554"/>
            <a:ext cx="5556467" cy="646331"/>
          </a:xfrm>
          <a:prstGeom prst="rect">
            <a:avLst/>
          </a:prstGeom>
          <a:noFill/>
        </p:spPr>
        <p:txBody>
          <a:bodyPr wrap="square" rtlCol="0">
            <a:spAutoFit/>
          </a:bodyPr>
          <a:lstStyle/>
          <a:p>
            <a:r>
              <a:rPr lang="en-IN" dirty="0"/>
              <a:t>Shunt Elements can be matched using Admittance Chart. </a:t>
            </a:r>
          </a:p>
        </p:txBody>
      </p:sp>
      <p:grpSp>
        <p:nvGrpSpPr>
          <p:cNvPr id="32" name="Group 31">
            <a:extLst>
              <a:ext uri="{FF2B5EF4-FFF2-40B4-BE49-F238E27FC236}">
                <a16:creationId xmlns:a16="http://schemas.microsoft.com/office/drawing/2014/main" id="{907A8BDB-83F5-44B0-A8FD-B98014E2F0F1}"/>
              </a:ext>
            </a:extLst>
          </p:cNvPr>
          <p:cNvGrpSpPr/>
          <p:nvPr/>
        </p:nvGrpSpPr>
        <p:grpSpPr>
          <a:xfrm>
            <a:off x="3219921" y="2939927"/>
            <a:ext cx="5725749" cy="2714766"/>
            <a:chOff x="3219921" y="3339422"/>
            <a:chExt cx="5725749" cy="2714766"/>
          </a:xfrm>
        </p:grpSpPr>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94F1E60-9EC9-4788-8A00-734869A06176}"/>
                    </a:ext>
                  </a:extLst>
                </p:cNvPr>
                <p:cNvSpPr/>
                <p:nvPr/>
              </p:nvSpPr>
              <p:spPr>
                <a:xfrm>
                  <a:off x="3333095" y="3339422"/>
                  <a:ext cx="2562496" cy="672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i="1">
                                <a:latin typeface="Cambria Math" panose="02040503050406030204" pitchFamily="18" charset="0"/>
                              </a:rPr>
                              <m:t>𝑍</m:t>
                            </m:r>
                          </m:e>
                          <m:sub>
                            <m:r>
                              <a:rPr lang="en-IN" i="1">
                                <a:latin typeface="Cambria Math" panose="02040503050406030204" pitchFamily="18" charset="0"/>
                              </a:rPr>
                              <m:t>𝑖𝑛</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f>
                          <m:fPr>
                            <m:ctrlPr>
                              <a:rPr lang="en-IN" i="1">
                                <a:latin typeface="Cambria Math" panose="02040503050406030204" pitchFamily="18" charset="0"/>
                              </a:rPr>
                            </m:ctrlPr>
                          </m:fPr>
                          <m:num>
                            <m:sSup>
                              <m:sSupPr>
                                <m:ctrlPr>
                                  <a:rPr lang="en-IN" i="1">
                                    <a:latin typeface="Cambria Math" panose="02040503050406030204" pitchFamily="18" charset="0"/>
                                  </a:rPr>
                                </m:ctrlPr>
                              </m:sSupPr>
                              <m:e>
                                <m:r>
                                  <a:rPr lang="en-IN" i="1">
                                    <a:latin typeface="Cambria Math" panose="02040503050406030204" pitchFamily="18" charset="0"/>
                                  </a:rPr>
                                  <m:t>𝑒</m:t>
                                </m:r>
                              </m:e>
                              <m:sup>
                                <m:r>
                                  <m:rPr>
                                    <m:sty m:val="p"/>
                                  </m:rPr>
                                  <a:rPr lang="en-IN" i="0">
                                    <a:latin typeface="Cambria Math" panose="02040503050406030204" pitchFamily="18" charset="0"/>
                                  </a:rPr>
                                  <m:t>j</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r>
                                  <a:rPr lang="en-IN" i="1">
                                    <a:latin typeface="Cambria Math" panose="02040503050406030204" pitchFamily="18" charset="0"/>
                                  </a:rPr>
                                  <m:t>𝑙</m:t>
                                </m:r>
                              </m:sup>
                            </m:sSup>
                            <m:r>
                              <a:rPr lang="en-IN" b="0" i="0" smtClean="0">
                                <a:latin typeface="Cambria Math" panose="02040503050406030204" pitchFamily="18" charset="0"/>
                              </a:rPr>
                              <m:t>−</m:t>
                            </m:r>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r>
                                  <a:rPr lang="en-IN" i="1">
                                    <a:latin typeface="Cambria Math" panose="02040503050406030204" pitchFamily="18" charset="0"/>
                                  </a:rPr>
                                  <m:t>𝑙</m:t>
                                </m:r>
                              </m:sup>
                            </m:sSup>
                          </m:num>
                          <m:den>
                            <m:sSup>
                              <m:sSupPr>
                                <m:ctrlPr>
                                  <a:rPr lang="en-IN" i="1">
                                    <a:latin typeface="Cambria Math" panose="02040503050406030204" pitchFamily="18" charset="0"/>
                                  </a:rPr>
                                </m:ctrlPr>
                              </m:sSupPr>
                              <m:e>
                                <m:r>
                                  <a:rPr lang="en-IN" i="1">
                                    <a:latin typeface="Cambria Math" panose="02040503050406030204" pitchFamily="18" charset="0"/>
                                  </a:rPr>
                                  <m:t>𝑒</m:t>
                                </m:r>
                              </m:e>
                              <m:sup>
                                <m:r>
                                  <m:rPr>
                                    <m:sty m:val="p"/>
                                  </m:rPr>
                                  <a:rPr lang="en-IN" i="0">
                                    <a:latin typeface="Cambria Math" panose="02040503050406030204" pitchFamily="18" charset="0"/>
                                  </a:rPr>
                                  <m:t>j</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r>
                                  <a:rPr lang="en-IN" i="1">
                                    <a:latin typeface="Cambria Math" panose="02040503050406030204" pitchFamily="18" charset="0"/>
                                  </a:rPr>
                                  <m:t>𝑙</m:t>
                                </m:r>
                              </m:sup>
                            </m:sSup>
                            <m:r>
                              <a:rPr lang="en-IN" b="0" i="0" smtClean="0">
                                <a:latin typeface="Cambria Math" panose="02040503050406030204" pitchFamily="18" charset="0"/>
                              </a:rPr>
                              <m:t>+</m:t>
                            </m:r>
                            <m:sSup>
                              <m:sSupPr>
                                <m:ctrlPr>
                                  <a:rPr lang="en-IN" i="1">
                                    <a:latin typeface="Cambria Math" panose="02040503050406030204" pitchFamily="18" charset="0"/>
                                  </a:rPr>
                                </m:ctrlPr>
                              </m:sSupPr>
                              <m:e>
                                <m:r>
                                  <a:rPr lang="en-IN" i="1">
                                    <a:latin typeface="Cambria Math" panose="02040503050406030204" pitchFamily="18" charset="0"/>
                                  </a:rPr>
                                  <m:t>𝑒</m:t>
                                </m:r>
                              </m:e>
                              <m:sup>
                                <m:r>
                                  <a:rPr lang="en-IN" i="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i="0">
                                        <a:latin typeface="Cambria Math" panose="02040503050406030204" pitchFamily="18" charset="0"/>
                                      </a:rPr>
                                      <m:t>1</m:t>
                                    </m:r>
                                  </m:sub>
                                </m:sSub>
                                <m:r>
                                  <a:rPr lang="en-IN" i="1">
                                    <a:latin typeface="Cambria Math" panose="02040503050406030204" pitchFamily="18" charset="0"/>
                                  </a:rPr>
                                  <m:t>𝑙</m:t>
                                </m:r>
                              </m:sup>
                            </m:sSup>
                          </m:den>
                        </m:f>
                      </m:oMath>
                    </m:oMathPara>
                  </a14:m>
                  <a:endParaRPr lang="en-IN" dirty="0"/>
                </a:p>
              </p:txBody>
            </p:sp>
          </mc:Choice>
          <mc:Fallback xmlns="">
            <p:sp>
              <p:nvSpPr>
                <p:cNvPr id="25" name="Rectangle 24">
                  <a:extLst>
                    <a:ext uri="{FF2B5EF4-FFF2-40B4-BE49-F238E27FC236}">
                      <a16:creationId xmlns:a16="http://schemas.microsoft.com/office/drawing/2014/main" id="{194F1E60-9EC9-4788-8A00-734869A06176}"/>
                    </a:ext>
                  </a:extLst>
                </p:cNvPr>
                <p:cNvSpPr>
                  <a:spLocks noRot="1" noChangeAspect="1" noMove="1" noResize="1" noEditPoints="1" noAdjustHandles="1" noChangeArrowheads="1" noChangeShapeType="1" noTextEdit="1"/>
                </p:cNvSpPr>
                <p:nvPr/>
              </p:nvSpPr>
              <p:spPr>
                <a:xfrm>
                  <a:off x="3333095" y="3339422"/>
                  <a:ext cx="2562496" cy="672685"/>
                </a:xfrm>
                <a:prstGeom prst="rect">
                  <a:avLst/>
                </a:prstGeom>
                <a:blipFill>
                  <a:blip r:embed="rId6"/>
                  <a:stretch>
                    <a:fillRect/>
                  </a:stretch>
                </a:blipFill>
              </p:spPr>
              <p:txBody>
                <a:bodyPr/>
                <a:lstStyle/>
                <a:p>
                  <a:r>
                    <a:rPr lang="en-IN">
                      <a:noFill/>
                    </a:rPr>
                    <a:t> </a:t>
                  </a:r>
                </a:p>
              </p:txBody>
            </p:sp>
          </mc:Fallback>
        </mc:AlternateContent>
        <p:sp>
          <p:nvSpPr>
            <p:cNvPr id="26" name="TextBox 25">
              <a:extLst>
                <a:ext uri="{FF2B5EF4-FFF2-40B4-BE49-F238E27FC236}">
                  <a16:creationId xmlns:a16="http://schemas.microsoft.com/office/drawing/2014/main" id="{617036C6-CFC6-42B3-BAD4-774319FF0354}"/>
                </a:ext>
              </a:extLst>
            </p:cNvPr>
            <p:cNvSpPr txBox="1"/>
            <p:nvPr/>
          </p:nvSpPr>
          <p:spPr>
            <a:xfrm>
              <a:off x="6221847" y="3409569"/>
              <a:ext cx="2723823" cy="369332"/>
            </a:xfrm>
            <a:prstGeom prst="rect">
              <a:avLst/>
            </a:prstGeom>
            <a:noFill/>
          </p:spPr>
          <p:txBody>
            <a:bodyPr wrap="none" rtlCol="0">
              <a:spAutoFit/>
            </a:bodyPr>
            <a:lstStyle/>
            <a:p>
              <a:r>
                <a:rPr lang="en-IN" dirty="0"/>
                <a:t>For Short Circuited Stub </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9D583E14-1BBC-448D-9410-286A0B015ED4}"/>
                    </a:ext>
                  </a:extLst>
                </p:cNvPr>
                <p:cNvSpPr/>
                <p:nvPr/>
              </p:nvSpPr>
              <p:spPr>
                <a:xfrm>
                  <a:off x="6221847" y="3687395"/>
                  <a:ext cx="9749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Γ</m:t>
                        </m:r>
                        <m:r>
                          <a:rPr lang="en-IN" i="1">
                            <a:latin typeface="Cambria Math" panose="02040503050406030204" pitchFamily="18" charset="0"/>
                            <a:ea typeface="Cambria Math" panose="02040503050406030204" pitchFamily="18" charset="0"/>
                          </a:rPr>
                          <m:t>=−1</m:t>
                        </m:r>
                      </m:oMath>
                    </m:oMathPara>
                  </a14:m>
                  <a:endParaRPr lang="en-IN" dirty="0"/>
                </a:p>
              </p:txBody>
            </p:sp>
          </mc:Choice>
          <mc:Fallback xmlns="">
            <p:sp>
              <p:nvSpPr>
                <p:cNvPr id="27" name="Rectangle 26">
                  <a:extLst>
                    <a:ext uri="{FF2B5EF4-FFF2-40B4-BE49-F238E27FC236}">
                      <a16:creationId xmlns:a16="http://schemas.microsoft.com/office/drawing/2014/main" id="{9D583E14-1BBC-448D-9410-286A0B015ED4}"/>
                    </a:ext>
                  </a:extLst>
                </p:cNvPr>
                <p:cNvSpPr>
                  <a:spLocks noRot="1" noChangeAspect="1" noMove="1" noResize="1" noEditPoints="1" noAdjustHandles="1" noChangeArrowheads="1" noChangeShapeType="1" noTextEdit="1"/>
                </p:cNvSpPr>
                <p:nvPr/>
              </p:nvSpPr>
              <p:spPr>
                <a:xfrm>
                  <a:off x="6221847" y="3687395"/>
                  <a:ext cx="974946" cy="369332"/>
                </a:xfrm>
                <a:prstGeom prst="rect">
                  <a:avLst/>
                </a:prstGeom>
                <a:blipFill>
                  <a:blip r:embed="rId7"/>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BA4EFAD1-5DAC-48BE-9F97-A97BBDB7B4B6}"/>
                    </a:ext>
                  </a:extLst>
                </p:cNvPr>
                <p:cNvSpPr/>
                <p:nvPr/>
              </p:nvSpPr>
              <p:spPr>
                <a:xfrm>
                  <a:off x="3219921" y="3980755"/>
                  <a:ext cx="3862917"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i="1">
                                <a:latin typeface="Cambria Math" panose="02040503050406030204" pitchFamily="18" charset="0"/>
                              </a:rPr>
                              <m:t>𝑍</m:t>
                            </m:r>
                          </m:e>
                          <m:sub>
                            <m:r>
                              <a:rPr lang="en-IN" i="1">
                                <a:latin typeface="Cambria Math" panose="02040503050406030204" pitchFamily="18" charset="0"/>
                              </a:rPr>
                              <m:t>𝑖𝑛</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f>
                          <m:fPr>
                            <m:ctrlPr>
                              <a:rPr lang="en-IN" i="1">
                                <a:latin typeface="Cambria Math" panose="02040503050406030204" pitchFamily="18" charset="0"/>
                              </a:rPr>
                            </m:ctrlPr>
                          </m:fPr>
                          <m:num>
                            <m:r>
                              <a:rPr lang="en-IN" b="0" i="1" smtClean="0">
                                <a:latin typeface="Cambria Math" panose="02040503050406030204" pitchFamily="18" charset="0"/>
                              </a:rPr>
                              <m:t>𝑗𝑆𝑖𝑛</m:t>
                            </m:r>
                            <m:r>
                              <a:rPr lang="en-IN" b="0" i="1" smtClean="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a:latin typeface="Cambria Math" panose="02040503050406030204" pitchFamily="18" charset="0"/>
                                  </a:rPr>
                                  <m:t>1</m:t>
                                </m:r>
                              </m:sub>
                            </m:sSub>
                            <m:r>
                              <a:rPr lang="en-IN" i="1">
                                <a:latin typeface="Cambria Math" panose="02040503050406030204" pitchFamily="18" charset="0"/>
                              </a:rPr>
                              <m:t>𝑙</m:t>
                            </m:r>
                            <m:r>
                              <a:rPr lang="en-IN" b="0" i="1" smtClean="0">
                                <a:latin typeface="Cambria Math" panose="02040503050406030204" pitchFamily="18" charset="0"/>
                              </a:rPr>
                              <m:t>) </m:t>
                            </m:r>
                          </m:num>
                          <m:den>
                            <m:r>
                              <a:rPr lang="en-IN" b="0" i="1" smtClean="0">
                                <a:latin typeface="Cambria Math" panose="02040503050406030204" pitchFamily="18" charset="0"/>
                              </a:rPr>
                              <m:t>𝐶𝑜𝑠</m:t>
                            </m:r>
                            <m:r>
                              <a:rPr lang="en-IN" i="1">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a:latin typeface="Cambria Math" panose="02040503050406030204" pitchFamily="18" charset="0"/>
                                  </a:rPr>
                                  <m:t>1</m:t>
                                </m:r>
                              </m:sub>
                            </m:sSub>
                            <m:r>
                              <a:rPr lang="en-IN" i="1">
                                <a:latin typeface="Cambria Math" panose="02040503050406030204" pitchFamily="18" charset="0"/>
                              </a:rPr>
                              <m:t>𝑙</m:t>
                            </m:r>
                            <m:r>
                              <a:rPr lang="en-IN" i="1">
                                <a:latin typeface="Cambria Math" panose="02040503050406030204" pitchFamily="18" charset="0"/>
                              </a:rPr>
                              <m:t>)</m:t>
                            </m:r>
                          </m:den>
                        </m:f>
                        <m:r>
                          <a:rPr lang="en-IN" b="0" i="1" smtClean="0">
                            <a:latin typeface="Cambria Math" panose="02040503050406030204" pitchFamily="18" charset="0"/>
                          </a:rPr>
                          <m:t>=</m:t>
                        </m:r>
                        <m:r>
                          <a:rPr lang="en-IN" b="0" i="1" smtClean="0">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a:latin typeface="Cambria Math" panose="02040503050406030204" pitchFamily="18" charset="0"/>
                              </a:rPr>
                              <m:t>01</m:t>
                            </m:r>
                          </m:sub>
                        </m:sSub>
                        <m:r>
                          <a:rPr lang="en-IN" b="0" i="1" smtClean="0">
                            <a:latin typeface="Cambria Math" panose="02040503050406030204" pitchFamily="18" charset="0"/>
                          </a:rPr>
                          <m:t>𝑇𝑎𝑛</m:t>
                        </m:r>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𝛽</m:t>
                            </m:r>
                          </m:e>
                          <m:sub>
                            <m:r>
                              <a:rPr lang="en-IN" b="0" i="1" smtClean="0">
                                <a:latin typeface="Cambria Math" panose="02040503050406030204" pitchFamily="18" charset="0"/>
                              </a:rPr>
                              <m:t>1</m:t>
                            </m:r>
                          </m:sub>
                        </m:sSub>
                        <m:r>
                          <a:rPr lang="en-IN" b="0" i="1" smtClean="0">
                            <a:latin typeface="Cambria Math" panose="02040503050406030204" pitchFamily="18" charset="0"/>
                          </a:rPr>
                          <m:t>𝑙</m:t>
                        </m:r>
                        <m:r>
                          <a:rPr lang="en-IN" b="0" i="1" smtClean="0">
                            <a:latin typeface="Cambria Math" panose="02040503050406030204" pitchFamily="18" charset="0"/>
                          </a:rPr>
                          <m:t>)</m:t>
                        </m:r>
                      </m:oMath>
                    </m:oMathPara>
                  </a14:m>
                  <a:endParaRPr lang="en-IN" dirty="0"/>
                </a:p>
              </p:txBody>
            </p:sp>
          </mc:Choice>
          <mc:Fallback xmlns="">
            <p:sp>
              <p:nvSpPr>
                <p:cNvPr id="28" name="Rectangle 27">
                  <a:extLst>
                    <a:ext uri="{FF2B5EF4-FFF2-40B4-BE49-F238E27FC236}">
                      <a16:creationId xmlns:a16="http://schemas.microsoft.com/office/drawing/2014/main" id="{BA4EFAD1-5DAC-48BE-9F97-A97BBDB7B4B6}"/>
                    </a:ext>
                  </a:extLst>
                </p:cNvPr>
                <p:cNvSpPr>
                  <a:spLocks noRot="1" noChangeAspect="1" noMove="1" noResize="1" noEditPoints="1" noAdjustHandles="1" noChangeArrowheads="1" noChangeShapeType="1" noTextEdit="1"/>
                </p:cNvSpPr>
                <p:nvPr/>
              </p:nvSpPr>
              <p:spPr>
                <a:xfrm>
                  <a:off x="3219921" y="3980755"/>
                  <a:ext cx="3862917" cy="669094"/>
                </a:xfrm>
                <a:prstGeom prst="rect">
                  <a:avLst/>
                </a:prstGeom>
                <a:blipFill>
                  <a:blip r:embed="rId8"/>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7A12A712-86DB-4138-A2E8-D826EB3126AC}"/>
                    </a:ext>
                  </a:extLst>
                </p:cNvPr>
                <p:cNvSpPr/>
                <p:nvPr/>
              </p:nvSpPr>
              <p:spPr>
                <a:xfrm>
                  <a:off x="3293804" y="5385094"/>
                  <a:ext cx="3901453"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i="1">
                                <a:latin typeface="Cambria Math" panose="02040503050406030204" pitchFamily="18" charset="0"/>
                              </a:rPr>
                              <m:t>𝑍</m:t>
                            </m:r>
                          </m:e>
                          <m:sub>
                            <m:r>
                              <a:rPr lang="en-IN" i="1">
                                <a:latin typeface="Cambria Math" panose="02040503050406030204" pitchFamily="18" charset="0"/>
                              </a:rPr>
                              <m:t>𝑖𝑛</m:t>
                            </m:r>
                          </m:sub>
                        </m:sSub>
                        <m:r>
                          <a:rPr lang="en-IN" i="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f>
                          <m:fPr>
                            <m:ctrlPr>
                              <a:rPr lang="en-IN" i="1">
                                <a:latin typeface="Cambria Math" panose="02040503050406030204" pitchFamily="18" charset="0"/>
                              </a:rPr>
                            </m:ctrlPr>
                          </m:fPr>
                          <m:num>
                            <m:r>
                              <a:rPr lang="en-IN" i="1">
                                <a:latin typeface="Cambria Math" panose="02040503050406030204" pitchFamily="18" charset="0"/>
                              </a:rPr>
                              <m:t>𝐶𝑜𝑠</m:t>
                            </m:r>
                            <m:r>
                              <a:rPr lang="en-IN" i="1">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a:latin typeface="Cambria Math" panose="02040503050406030204" pitchFamily="18" charset="0"/>
                                  </a:rPr>
                                  <m:t>1</m:t>
                                </m:r>
                              </m:sub>
                            </m:sSub>
                            <m:r>
                              <a:rPr lang="en-IN" i="1">
                                <a:latin typeface="Cambria Math" panose="02040503050406030204" pitchFamily="18" charset="0"/>
                              </a:rPr>
                              <m:t>𝑙</m:t>
                            </m:r>
                            <m:r>
                              <a:rPr lang="en-IN" i="1">
                                <a:latin typeface="Cambria Math" panose="02040503050406030204" pitchFamily="18" charset="0"/>
                              </a:rPr>
                              <m:t>)</m:t>
                            </m:r>
                          </m:num>
                          <m:den>
                            <m:r>
                              <a:rPr lang="en-IN" i="1">
                                <a:latin typeface="Cambria Math" panose="02040503050406030204" pitchFamily="18" charset="0"/>
                              </a:rPr>
                              <m:t>𝑗𝑆𝑖𝑛</m:t>
                            </m:r>
                            <m:r>
                              <a:rPr lang="en-IN" i="1">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𝛽</m:t>
                                </m:r>
                              </m:e>
                              <m:sub>
                                <m:r>
                                  <a:rPr lang="en-IN">
                                    <a:latin typeface="Cambria Math" panose="02040503050406030204" pitchFamily="18" charset="0"/>
                                  </a:rPr>
                                  <m:t>1</m:t>
                                </m:r>
                              </m:sub>
                            </m:sSub>
                            <m:r>
                              <a:rPr lang="en-IN" i="1">
                                <a:latin typeface="Cambria Math" panose="02040503050406030204" pitchFamily="18" charset="0"/>
                              </a:rPr>
                              <m:t>𝑙</m:t>
                            </m:r>
                            <m:r>
                              <a:rPr lang="en-IN" i="1">
                                <a:latin typeface="Cambria Math" panose="02040503050406030204" pitchFamily="18" charset="0"/>
                              </a:rPr>
                              <m:t>)</m:t>
                            </m:r>
                          </m:den>
                        </m:f>
                        <m:r>
                          <a:rPr lang="en-IN" i="1">
                            <a:latin typeface="Cambria Math" panose="02040503050406030204" pitchFamily="18" charset="0"/>
                          </a:rPr>
                          <m:t>=</m:t>
                        </m:r>
                        <m:r>
                          <a:rPr lang="en-IN" b="0" i="1" smtClean="0">
                            <a:latin typeface="Cambria Math" panose="02040503050406030204" pitchFamily="18" charset="0"/>
                          </a:rPr>
                          <m:t>−</m:t>
                        </m:r>
                        <m:r>
                          <a:rPr lang="en-IN" i="1">
                            <a:latin typeface="Cambria Math" panose="02040503050406030204" pitchFamily="18" charset="0"/>
                          </a:rPr>
                          <m:t>𝑗</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a:latin typeface="Cambria Math" panose="02040503050406030204" pitchFamily="18" charset="0"/>
                              </a:rPr>
                              <m:t>01</m:t>
                            </m:r>
                          </m:sub>
                        </m:sSub>
                        <m:r>
                          <a:rPr lang="en-IN" b="0" i="1" smtClean="0">
                            <a:latin typeface="Cambria Math" panose="02040503050406030204" pitchFamily="18" charset="0"/>
                          </a:rPr>
                          <m:t>𝐶𝑜𝑡</m:t>
                        </m:r>
                        <m:r>
                          <a:rPr lang="en-IN" i="1">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ea typeface="Cambria Math" panose="02040503050406030204" pitchFamily="18" charset="0"/>
                              </a:rPr>
                              <m:t>𝛽</m:t>
                            </m:r>
                          </m:e>
                          <m:sub>
                            <m:r>
                              <a:rPr lang="en-IN" i="1">
                                <a:latin typeface="Cambria Math" panose="02040503050406030204" pitchFamily="18" charset="0"/>
                              </a:rPr>
                              <m:t>1</m:t>
                            </m:r>
                          </m:sub>
                        </m:sSub>
                        <m:r>
                          <a:rPr lang="en-IN" i="1">
                            <a:latin typeface="Cambria Math" panose="02040503050406030204" pitchFamily="18" charset="0"/>
                          </a:rPr>
                          <m:t>𝑙</m:t>
                        </m:r>
                        <m:r>
                          <a:rPr lang="en-IN" i="1">
                            <a:latin typeface="Cambria Math" panose="02040503050406030204" pitchFamily="18" charset="0"/>
                          </a:rPr>
                          <m:t>)</m:t>
                        </m:r>
                      </m:oMath>
                    </m:oMathPara>
                  </a14:m>
                  <a:endParaRPr lang="en-IN" dirty="0"/>
                </a:p>
              </p:txBody>
            </p:sp>
          </mc:Choice>
          <mc:Fallback xmlns="">
            <p:sp>
              <p:nvSpPr>
                <p:cNvPr id="29" name="Rectangle 28">
                  <a:extLst>
                    <a:ext uri="{FF2B5EF4-FFF2-40B4-BE49-F238E27FC236}">
                      <a16:creationId xmlns:a16="http://schemas.microsoft.com/office/drawing/2014/main" id="{7A12A712-86DB-4138-A2E8-D826EB3126AC}"/>
                    </a:ext>
                  </a:extLst>
                </p:cNvPr>
                <p:cNvSpPr>
                  <a:spLocks noRot="1" noChangeAspect="1" noMove="1" noResize="1" noEditPoints="1" noAdjustHandles="1" noChangeArrowheads="1" noChangeShapeType="1" noTextEdit="1"/>
                </p:cNvSpPr>
                <p:nvPr/>
              </p:nvSpPr>
              <p:spPr>
                <a:xfrm>
                  <a:off x="3293804" y="5385094"/>
                  <a:ext cx="3901453" cy="669094"/>
                </a:xfrm>
                <a:prstGeom prst="rect">
                  <a:avLst/>
                </a:prstGeom>
                <a:blipFill>
                  <a:blip r:embed="rId9"/>
                  <a:stretch>
                    <a:fillRect/>
                  </a:stretch>
                </a:blipFill>
              </p:spPr>
              <p:txBody>
                <a:bodyPr/>
                <a:lstStyle/>
                <a:p>
                  <a:r>
                    <a:rPr lang="en-IN">
                      <a:noFill/>
                    </a:rPr>
                    <a:t> </a:t>
                  </a:r>
                </a:p>
              </p:txBody>
            </p:sp>
          </mc:Fallback>
        </mc:AlternateContent>
        <p:sp>
          <p:nvSpPr>
            <p:cNvPr id="30" name="TextBox 29">
              <a:extLst>
                <a:ext uri="{FF2B5EF4-FFF2-40B4-BE49-F238E27FC236}">
                  <a16:creationId xmlns:a16="http://schemas.microsoft.com/office/drawing/2014/main" id="{6492C184-5BBF-4B74-847F-C4F0FD84EA7E}"/>
                </a:ext>
              </a:extLst>
            </p:cNvPr>
            <p:cNvSpPr txBox="1"/>
            <p:nvPr/>
          </p:nvSpPr>
          <p:spPr>
            <a:xfrm>
              <a:off x="6182556" y="4773066"/>
              <a:ext cx="2723823" cy="369332"/>
            </a:xfrm>
            <a:prstGeom prst="rect">
              <a:avLst/>
            </a:prstGeom>
            <a:noFill/>
          </p:spPr>
          <p:txBody>
            <a:bodyPr wrap="none" rtlCol="0">
              <a:spAutoFit/>
            </a:bodyPr>
            <a:lstStyle/>
            <a:p>
              <a:r>
                <a:rPr lang="en-IN" dirty="0"/>
                <a:t>For Short Circuited Stub </a:t>
              </a: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3F7D34AD-B96C-4242-AC76-025F8C578F72}"/>
                    </a:ext>
                  </a:extLst>
                </p:cNvPr>
                <p:cNvSpPr/>
                <p:nvPr/>
              </p:nvSpPr>
              <p:spPr>
                <a:xfrm>
                  <a:off x="6182556" y="5050892"/>
                  <a:ext cx="8018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Γ</m:t>
                        </m:r>
                        <m:r>
                          <a:rPr lang="en-IN" i="1">
                            <a:latin typeface="Cambria Math" panose="02040503050406030204" pitchFamily="18" charset="0"/>
                            <a:ea typeface="Cambria Math" panose="02040503050406030204" pitchFamily="18" charset="0"/>
                          </a:rPr>
                          <m:t>=1</m:t>
                        </m:r>
                      </m:oMath>
                    </m:oMathPara>
                  </a14:m>
                  <a:endParaRPr lang="en-IN" dirty="0"/>
                </a:p>
              </p:txBody>
            </p:sp>
          </mc:Choice>
          <mc:Fallback xmlns="">
            <p:sp>
              <p:nvSpPr>
                <p:cNvPr id="31" name="Rectangle 30">
                  <a:extLst>
                    <a:ext uri="{FF2B5EF4-FFF2-40B4-BE49-F238E27FC236}">
                      <a16:creationId xmlns:a16="http://schemas.microsoft.com/office/drawing/2014/main" id="{3F7D34AD-B96C-4242-AC76-025F8C578F72}"/>
                    </a:ext>
                  </a:extLst>
                </p:cNvPr>
                <p:cNvSpPr>
                  <a:spLocks noRot="1" noChangeAspect="1" noMove="1" noResize="1" noEditPoints="1" noAdjustHandles="1" noChangeArrowheads="1" noChangeShapeType="1" noTextEdit="1"/>
                </p:cNvSpPr>
                <p:nvPr/>
              </p:nvSpPr>
              <p:spPr>
                <a:xfrm>
                  <a:off x="6182556" y="5050892"/>
                  <a:ext cx="801823" cy="369332"/>
                </a:xfrm>
                <a:prstGeom prst="rect">
                  <a:avLst/>
                </a:prstGeom>
                <a:blipFill>
                  <a:blip r:embed="rId10"/>
                  <a:stretch>
                    <a:fillRect/>
                  </a:stretch>
                </a:blipFill>
              </p:spPr>
              <p:txBody>
                <a:bodyPr/>
                <a:lstStyle/>
                <a:p>
                  <a:r>
                    <a:rPr lang="en-IN">
                      <a:noFill/>
                    </a:rPr>
                    <a:t> </a:t>
                  </a:r>
                </a:p>
              </p:txBody>
            </p:sp>
          </mc:Fallback>
        </mc:AlternateContent>
      </p:gr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8F13282E-AFC9-4EA5-81B1-D148AB0FC0CF}"/>
                  </a:ext>
                </a:extLst>
              </p:cNvPr>
              <p:cNvSpPr/>
              <p:nvPr/>
            </p:nvSpPr>
            <p:spPr>
              <a:xfrm>
                <a:off x="3253342" y="4260635"/>
                <a:ext cx="2101794"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i="1">
                          <a:latin typeface="Cambria Math" panose="02040503050406030204" pitchFamily="18" charset="0"/>
                        </a:rPr>
                        <m:t>𝐿</m:t>
                      </m:r>
                      <m:r>
                        <a:rPr lang="en-IN" i="0">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num>
                        <m:den>
                          <m:r>
                            <a:rPr lang="en-IN" i="1">
                              <a:latin typeface="Cambria Math" panose="02040503050406030204" pitchFamily="18" charset="0"/>
                            </a:rPr>
                            <m:t>𝜔</m:t>
                          </m:r>
                        </m:den>
                      </m:f>
                      <m:r>
                        <a:rPr lang="en-IN" i="1">
                          <a:latin typeface="Cambria Math" panose="02040503050406030204" pitchFamily="18" charset="0"/>
                        </a:rPr>
                        <m:t>𝑇𝑎𝑛</m:t>
                      </m:r>
                      <m:d>
                        <m:dPr>
                          <m:ctrlPr>
                            <a:rPr lang="en-IN" i="1">
                              <a:latin typeface="Cambria Math" panose="02040503050406030204" pitchFamily="18" charset="0"/>
                            </a:rPr>
                          </m:ctrlPr>
                        </m:dPr>
                        <m:e>
                          <m:f>
                            <m:fPr>
                              <m:ctrlPr>
                                <a:rPr lang="en-IN" i="1">
                                  <a:latin typeface="Cambria Math" panose="02040503050406030204" pitchFamily="18" charset="0"/>
                                </a:rPr>
                              </m:ctrlPr>
                            </m:fPr>
                            <m:num>
                              <m:r>
                                <a:rPr lang="en-IN" i="0">
                                  <a:latin typeface="Cambria Math" panose="02040503050406030204" pitchFamily="18" charset="0"/>
                                </a:rPr>
                                <m:t>2</m:t>
                              </m:r>
                              <m:r>
                                <a:rPr lang="en-IN" i="1">
                                  <a:latin typeface="Cambria Math" panose="02040503050406030204" pitchFamily="18" charset="0"/>
                                </a:rPr>
                                <m:t>𝜋</m:t>
                              </m:r>
                              <m:r>
                                <a:rPr lang="en-IN" i="1">
                                  <a:latin typeface="Cambria Math" panose="02040503050406030204" pitchFamily="18" charset="0"/>
                                </a:rPr>
                                <m:t>𝑙</m:t>
                              </m:r>
                            </m:num>
                            <m:den>
                              <m:r>
                                <a:rPr lang="en-IN" i="1">
                                  <a:latin typeface="Cambria Math" panose="02040503050406030204" pitchFamily="18" charset="0"/>
                                </a:rPr>
                                <m:t>𝜆</m:t>
                              </m:r>
                            </m:den>
                          </m:f>
                        </m:e>
                      </m:d>
                    </m:oMath>
                  </m:oMathPara>
                </a14:m>
                <a:endParaRPr lang="en-IN" dirty="0"/>
              </a:p>
            </p:txBody>
          </p:sp>
        </mc:Choice>
        <mc:Fallback xmlns="">
          <p:sp>
            <p:nvSpPr>
              <p:cNvPr id="33" name="Rectangle 32">
                <a:extLst>
                  <a:ext uri="{FF2B5EF4-FFF2-40B4-BE49-F238E27FC236}">
                    <a16:creationId xmlns:a16="http://schemas.microsoft.com/office/drawing/2014/main" id="{8F13282E-AFC9-4EA5-81B1-D148AB0FC0CF}"/>
                  </a:ext>
                </a:extLst>
              </p:cNvPr>
              <p:cNvSpPr>
                <a:spLocks noRot="1" noChangeAspect="1" noMove="1" noResize="1" noEditPoints="1" noAdjustHandles="1" noChangeArrowheads="1" noChangeShapeType="1" noTextEdit="1"/>
              </p:cNvSpPr>
              <p:nvPr/>
            </p:nvSpPr>
            <p:spPr>
              <a:xfrm>
                <a:off x="3253342" y="4260635"/>
                <a:ext cx="2101794" cy="714683"/>
              </a:xfrm>
              <a:prstGeom prst="rect">
                <a:avLst/>
              </a:prstGeom>
              <a:blipFill>
                <a:blip r:embed="rId11"/>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C42DA6D-A9F1-42E3-A01F-87AB8F3D28AA}"/>
                  </a:ext>
                </a:extLst>
              </p:cNvPr>
              <p:cNvSpPr/>
              <p:nvPr/>
            </p:nvSpPr>
            <p:spPr>
              <a:xfrm>
                <a:off x="3282428" y="5670940"/>
                <a:ext cx="2293385"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i="1">
                          <a:latin typeface="Cambria Math" panose="02040503050406030204" pitchFamily="18" charset="0"/>
                        </a:rPr>
                        <m:t>𝐶</m:t>
                      </m:r>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1</m:t>
                          </m:r>
                        </m:num>
                        <m:den>
                          <m:r>
                            <a:rPr lang="en-IN" i="1">
                              <a:latin typeface="Cambria Math" panose="02040503050406030204" pitchFamily="18" charset="0"/>
                            </a:rPr>
                            <m:t>𝜔</m:t>
                          </m:r>
                          <m:sSub>
                            <m:sSubPr>
                              <m:ctrlPr>
                                <a:rPr lang="en-IN" i="1">
                                  <a:latin typeface="Cambria Math" panose="02040503050406030204" pitchFamily="18" charset="0"/>
                                </a:rPr>
                              </m:ctrlPr>
                            </m:sSubPr>
                            <m:e>
                              <m:r>
                                <a:rPr lang="en-IN" i="1">
                                  <a:latin typeface="Cambria Math" panose="02040503050406030204" pitchFamily="18" charset="0"/>
                                </a:rPr>
                                <m:t>𝑍</m:t>
                              </m:r>
                            </m:e>
                            <m:sub>
                              <m:r>
                                <a:rPr lang="en-IN" i="0">
                                  <a:latin typeface="Cambria Math" panose="02040503050406030204" pitchFamily="18" charset="0"/>
                                </a:rPr>
                                <m:t>01</m:t>
                              </m:r>
                            </m:sub>
                          </m:sSub>
                        </m:den>
                      </m:f>
                      <m:r>
                        <a:rPr lang="en-IN" i="1">
                          <a:latin typeface="Cambria Math" panose="02040503050406030204" pitchFamily="18" charset="0"/>
                        </a:rPr>
                        <m:t>𝑇𝑎𝑛</m:t>
                      </m:r>
                      <m:d>
                        <m:dPr>
                          <m:ctrlPr>
                            <a:rPr lang="en-IN" i="1">
                              <a:latin typeface="Cambria Math" panose="02040503050406030204" pitchFamily="18" charset="0"/>
                            </a:rPr>
                          </m:ctrlPr>
                        </m:dPr>
                        <m:e>
                          <m:f>
                            <m:fPr>
                              <m:ctrlPr>
                                <a:rPr lang="en-IN" i="1">
                                  <a:latin typeface="Cambria Math" panose="02040503050406030204" pitchFamily="18" charset="0"/>
                                </a:rPr>
                              </m:ctrlPr>
                            </m:fPr>
                            <m:num>
                              <m:r>
                                <a:rPr lang="en-IN" i="0">
                                  <a:latin typeface="Cambria Math" panose="02040503050406030204" pitchFamily="18" charset="0"/>
                                </a:rPr>
                                <m:t>2</m:t>
                              </m:r>
                              <m:r>
                                <a:rPr lang="en-IN" i="1">
                                  <a:latin typeface="Cambria Math" panose="02040503050406030204" pitchFamily="18" charset="0"/>
                                </a:rPr>
                                <m:t>𝜋</m:t>
                              </m:r>
                              <m:r>
                                <a:rPr lang="en-IN" i="1">
                                  <a:latin typeface="Cambria Math" panose="02040503050406030204" pitchFamily="18" charset="0"/>
                                </a:rPr>
                                <m:t>𝑙</m:t>
                              </m:r>
                            </m:num>
                            <m:den>
                              <m:r>
                                <a:rPr lang="en-IN" i="1">
                                  <a:latin typeface="Cambria Math" panose="02040503050406030204" pitchFamily="18" charset="0"/>
                                </a:rPr>
                                <m:t>𝜆</m:t>
                              </m:r>
                            </m:den>
                          </m:f>
                        </m:e>
                      </m:d>
                    </m:oMath>
                  </m:oMathPara>
                </a14:m>
                <a:endParaRPr lang="en-IN" dirty="0"/>
              </a:p>
            </p:txBody>
          </p:sp>
        </mc:Choice>
        <mc:Fallback xmlns="">
          <p:sp>
            <p:nvSpPr>
              <p:cNvPr id="34" name="Rectangle 33">
                <a:extLst>
                  <a:ext uri="{FF2B5EF4-FFF2-40B4-BE49-F238E27FC236}">
                    <a16:creationId xmlns:a16="http://schemas.microsoft.com/office/drawing/2014/main" id="{EC42DA6D-A9F1-42E3-A01F-87AB8F3D28AA}"/>
                  </a:ext>
                </a:extLst>
              </p:cNvPr>
              <p:cNvSpPr>
                <a:spLocks noRot="1" noChangeAspect="1" noMove="1" noResize="1" noEditPoints="1" noAdjustHandles="1" noChangeArrowheads="1" noChangeShapeType="1" noTextEdit="1"/>
              </p:cNvSpPr>
              <p:nvPr/>
            </p:nvSpPr>
            <p:spPr>
              <a:xfrm>
                <a:off x="3282428" y="5670940"/>
                <a:ext cx="2293385" cy="714683"/>
              </a:xfrm>
              <a:prstGeom prst="rect">
                <a:avLst/>
              </a:prstGeom>
              <a:blipFill>
                <a:blip r:embed="rId12"/>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34941515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F30251-6D38-4D0A-BBDE-BCE6EEFBA4D9}"/>
              </a:ext>
            </a:extLst>
          </p:cNvPr>
          <p:cNvSpPr>
            <a:spLocks noGrp="1"/>
          </p:cNvSpPr>
          <p:nvPr>
            <p:ph type="ctrTitle"/>
          </p:nvPr>
        </p:nvSpPr>
        <p:spPr/>
        <p:txBody>
          <a:bodyPr>
            <a:normAutofit fontScale="90000"/>
          </a:bodyPr>
          <a:lstStyle/>
          <a:p>
            <a:r>
              <a:rPr lang="en-IN" dirty="0"/>
              <a:t>Exercise 11: Impedance Matching</a:t>
            </a:r>
          </a:p>
        </p:txBody>
      </p:sp>
      <p:sp>
        <p:nvSpPr>
          <p:cNvPr id="6" name="Subtitle 5">
            <a:extLst>
              <a:ext uri="{FF2B5EF4-FFF2-40B4-BE49-F238E27FC236}">
                <a16:creationId xmlns:a16="http://schemas.microsoft.com/office/drawing/2014/main" id="{7452827A-1423-4AC0-9AA8-CBBC4F91D310}"/>
              </a:ext>
            </a:extLst>
          </p:cNvPr>
          <p:cNvSpPr>
            <a:spLocks noGrp="1"/>
          </p:cNvSpPr>
          <p:nvPr>
            <p:ph type="subTitle" idx="1"/>
          </p:nvPr>
        </p:nvSpPr>
        <p:spPr>
          <a:xfrm>
            <a:off x="685800" y="4444906"/>
            <a:ext cx="8149720" cy="1654053"/>
          </a:xfrm>
        </p:spPr>
        <p:txBody>
          <a:bodyPr>
            <a:normAutofit fontScale="92500" lnSpcReduction="20000"/>
          </a:bodyPr>
          <a:lstStyle/>
          <a:p>
            <a:r>
              <a:rPr lang="en-IN" dirty="0"/>
              <a:t>In this exercise, we will learn to</a:t>
            </a:r>
          </a:p>
          <a:p>
            <a:pPr marL="342900" indent="-342900">
              <a:buFont typeface="Arial" panose="020B0604020202020204" pitchFamily="34" charset="0"/>
              <a:buChar char="•"/>
            </a:pPr>
            <a:r>
              <a:rPr lang="en-IN" dirty="0"/>
              <a:t>Match arbitrary impedance to 50 </a:t>
            </a:r>
            <a:r>
              <a:rPr lang="el-GR" dirty="0"/>
              <a:t>Ω</a:t>
            </a:r>
            <a:endParaRPr lang="en-IN" dirty="0"/>
          </a:p>
          <a:p>
            <a:pPr marL="342900" indent="-342900">
              <a:buFont typeface="Arial" panose="020B0604020202020204" pitchFamily="34" charset="0"/>
              <a:buChar char="•"/>
            </a:pPr>
            <a:r>
              <a:rPr lang="en-IN" dirty="0"/>
              <a:t>Broadband Match</a:t>
            </a:r>
          </a:p>
          <a:p>
            <a:r>
              <a:rPr lang="en-IN" dirty="0"/>
              <a:t>We will use Transmission Lines and Lumped Components to do the matching</a:t>
            </a:r>
          </a:p>
        </p:txBody>
      </p:sp>
      <p:sp>
        <p:nvSpPr>
          <p:cNvPr id="3" name="Date Placeholder 2">
            <a:extLst>
              <a:ext uri="{FF2B5EF4-FFF2-40B4-BE49-F238E27FC236}">
                <a16:creationId xmlns:a16="http://schemas.microsoft.com/office/drawing/2014/main" id="{71DAB043-9615-407C-8A6A-BDDA617039D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30D624DE-2D50-4E1E-8547-86721EB81589}"/>
              </a:ext>
            </a:extLst>
          </p:cNvPr>
          <p:cNvSpPr>
            <a:spLocks noGrp="1"/>
          </p:cNvSpPr>
          <p:nvPr>
            <p:ph type="sldNum" sz="quarter" idx="12"/>
          </p:nvPr>
        </p:nvSpPr>
        <p:spPr/>
        <p:txBody>
          <a:bodyPr/>
          <a:lstStyle/>
          <a:p>
            <a:fld id="{2495F090-CA2D-44FF-B42B-1156B48CA943}" type="slidenum">
              <a:rPr lang="en-IN" smtClean="0"/>
              <a:t>86</a:t>
            </a:fld>
            <a:endParaRPr lang="en-IN"/>
          </a:p>
        </p:txBody>
      </p:sp>
    </p:spTree>
    <p:extLst>
      <p:ext uri="{BB962C8B-B14F-4D97-AF65-F5344CB8AC3E}">
        <p14:creationId xmlns:p14="http://schemas.microsoft.com/office/powerpoint/2010/main" val="28964586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2048B3-B3B4-4055-A01B-23F60C690C67}"/>
              </a:ext>
            </a:extLst>
          </p:cNvPr>
          <p:cNvSpPr>
            <a:spLocks noGrp="1"/>
          </p:cNvSpPr>
          <p:nvPr>
            <p:ph type="title"/>
          </p:nvPr>
        </p:nvSpPr>
        <p:spPr/>
        <p:txBody>
          <a:bodyPr/>
          <a:lstStyle/>
          <a:p>
            <a:r>
              <a:rPr lang="en-IN" dirty="0"/>
              <a:t>Quarter Wave Transformer</a:t>
            </a:r>
          </a:p>
        </p:txBody>
      </p:sp>
      <p:sp>
        <p:nvSpPr>
          <p:cNvPr id="4" name="Date Placeholder 3">
            <a:extLst>
              <a:ext uri="{FF2B5EF4-FFF2-40B4-BE49-F238E27FC236}">
                <a16:creationId xmlns:a16="http://schemas.microsoft.com/office/drawing/2014/main" id="{8F686B20-66C5-482B-AC88-1AC5D355BE84}"/>
              </a:ext>
            </a:extLst>
          </p:cNvPr>
          <p:cNvSpPr>
            <a:spLocks noGrp="1"/>
          </p:cNvSpPr>
          <p:nvPr>
            <p:ph type="dt" sz="half" idx="10"/>
          </p:nvPr>
        </p:nvSpPr>
        <p:spPr/>
        <p:txBody>
          <a:bodyPr/>
          <a:lstStyle/>
          <a:p>
            <a:fld id="{7AF30180-B2D5-4522-B7B8-CA5CA3C9D47E}" type="datetime1">
              <a:rPr lang="en-IN" smtClean="0"/>
              <a:t>09-09-2019</a:t>
            </a:fld>
            <a:endParaRPr lang="en-IN"/>
          </a:p>
        </p:txBody>
      </p:sp>
      <p:sp>
        <p:nvSpPr>
          <p:cNvPr id="5" name="Slide Number Placeholder 4">
            <a:extLst>
              <a:ext uri="{FF2B5EF4-FFF2-40B4-BE49-F238E27FC236}">
                <a16:creationId xmlns:a16="http://schemas.microsoft.com/office/drawing/2014/main" id="{16392205-B597-4CC3-92E6-32BE4DCD88EA}"/>
              </a:ext>
            </a:extLst>
          </p:cNvPr>
          <p:cNvSpPr>
            <a:spLocks noGrp="1"/>
          </p:cNvSpPr>
          <p:nvPr>
            <p:ph type="sldNum" sz="quarter" idx="12"/>
          </p:nvPr>
        </p:nvSpPr>
        <p:spPr/>
        <p:txBody>
          <a:bodyPr/>
          <a:lstStyle/>
          <a:p>
            <a:fld id="{2495F090-CA2D-44FF-B42B-1156B48CA943}" type="slidenum">
              <a:rPr lang="en-IN" smtClean="0"/>
              <a:t>87</a:t>
            </a:fld>
            <a:endParaRPr lang="en-IN"/>
          </a:p>
        </p:txBody>
      </p:sp>
      <p:sp>
        <p:nvSpPr>
          <p:cNvPr id="7" name="TextBox 6">
            <a:extLst>
              <a:ext uri="{FF2B5EF4-FFF2-40B4-BE49-F238E27FC236}">
                <a16:creationId xmlns:a16="http://schemas.microsoft.com/office/drawing/2014/main" id="{1681262B-2691-4155-A909-72D5705815B9}"/>
              </a:ext>
            </a:extLst>
          </p:cNvPr>
          <p:cNvSpPr txBox="1"/>
          <p:nvPr/>
        </p:nvSpPr>
        <p:spPr>
          <a:xfrm>
            <a:off x="701336" y="692458"/>
            <a:ext cx="6472734" cy="369332"/>
          </a:xfrm>
          <a:prstGeom prst="rect">
            <a:avLst/>
          </a:prstGeom>
          <a:noFill/>
        </p:spPr>
        <p:txBody>
          <a:bodyPr wrap="none" rtlCol="0">
            <a:spAutoFit/>
          </a:bodyPr>
          <a:lstStyle/>
          <a:p>
            <a:r>
              <a:rPr lang="en-IN" dirty="0"/>
              <a:t>Goal: design Quarter Wave Transformer to match 3 </a:t>
            </a:r>
            <a:r>
              <a:rPr lang="el-GR" dirty="0"/>
              <a:t>Ω</a:t>
            </a:r>
            <a:r>
              <a:rPr lang="en-IN" dirty="0"/>
              <a:t> to 50 </a:t>
            </a:r>
            <a:r>
              <a:rPr lang="el-GR" dirty="0"/>
              <a:t>Ω</a:t>
            </a:r>
            <a:endParaRPr lang="en-IN" dirty="0"/>
          </a:p>
        </p:txBody>
      </p:sp>
      <p:grpSp>
        <p:nvGrpSpPr>
          <p:cNvPr id="8" name="Group 7">
            <a:extLst>
              <a:ext uri="{FF2B5EF4-FFF2-40B4-BE49-F238E27FC236}">
                <a16:creationId xmlns:a16="http://schemas.microsoft.com/office/drawing/2014/main" id="{1BFEAC82-8D73-429D-AFE9-C30234B9FDA7}"/>
              </a:ext>
            </a:extLst>
          </p:cNvPr>
          <p:cNvGrpSpPr/>
          <p:nvPr/>
        </p:nvGrpSpPr>
        <p:grpSpPr>
          <a:xfrm>
            <a:off x="7459481" y="633494"/>
            <a:ext cx="1376039" cy="500378"/>
            <a:chOff x="1580086" y="4618233"/>
            <a:chExt cx="1953087" cy="710214"/>
          </a:xfrm>
        </p:grpSpPr>
        <p:sp>
          <p:nvSpPr>
            <p:cNvPr id="9" name="Rectangle: Rounded Corners 8">
              <a:extLst>
                <a:ext uri="{FF2B5EF4-FFF2-40B4-BE49-F238E27FC236}">
                  <a16:creationId xmlns:a16="http://schemas.microsoft.com/office/drawing/2014/main" id="{3CFA1F24-237E-420A-B083-45057BD5BA02}"/>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0" name="Group 9">
              <a:extLst>
                <a:ext uri="{FF2B5EF4-FFF2-40B4-BE49-F238E27FC236}">
                  <a16:creationId xmlns:a16="http://schemas.microsoft.com/office/drawing/2014/main" id="{44A5DC10-993D-496B-B8E9-B7B63472BB5A}"/>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8" name="Freeform: Shape 37">
                <a:extLst>
                  <a:ext uri="{FF2B5EF4-FFF2-40B4-BE49-F238E27FC236}">
                    <a16:creationId xmlns:a16="http://schemas.microsoft.com/office/drawing/2014/main" id="{CCE5C90F-C413-473C-90DF-58F92D1C3D35}"/>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C97D4985-D356-47DE-8A8C-82DE21AD5D80}"/>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43658A90-4D7D-4A19-95D9-85E1F54C6311}"/>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7F2E4006-0FE1-4308-AC77-6ABD4C6FC9D6}"/>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6BF6309B-3B27-45EC-B20D-2891117325EB}"/>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0718FFE4-60E5-4EEE-93F6-4ADDEE9725F9}"/>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5C214021-1909-4B98-9925-8C8D8B32A2F1}"/>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2B627DC9-37B5-4F54-8FD8-070D601563E6}"/>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1" name="Freeform: Shape 30">
                <a:extLst>
                  <a:ext uri="{FF2B5EF4-FFF2-40B4-BE49-F238E27FC236}">
                    <a16:creationId xmlns:a16="http://schemas.microsoft.com/office/drawing/2014/main" id="{D8A21C55-10CD-4877-9190-2A381262929B}"/>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ED1632EB-1D7B-4C66-81C0-94406CB90EB2}"/>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018D7EA3-DB19-4BA4-9255-AE8DF4ACC876}"/>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D6BDCFA7-8CC4-4B44-9120-C21AA979221E}"/>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910DC600-AD49-4E1A-956A-D9DD91181670}"/>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C01839B9-B421-4FCB-A874-36A96FECFC1A}"/>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5F5C3E3B-2DA2-4F66-9C04-78AC1FDF65F7}"/>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D34001C3-539F-4DF7-BC25-A887D04906E9}"/>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4" name="Freeform: Shape 23">
                <a:extLst>
                  <a:ext uri="{FF2B5EF4-FFF2-40B4-BE49-F238E27FC236}">
                    <a16:creationId xmlns:a16="http://schemas.microsoft.com/office/drawing/2014/main" id="{F3F180B6-E202-4883-BB81-211BC8830E78}"/>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D99D1B08-EAED-4A6F-B401-79DBEC934D09}"/>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04EFA519-FB9D-43E9-9776-F947C7E7B779}"/>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3412F96B-8C85-4FF5-AB87-684929BEC927}"/>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32554379-B60A-48B6-B856-F304CA60C336}"/>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4A845785-BE83-4795-A803-4D07D22FEC65}"/>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A564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3B8F9847-94AF-49B4-B8DE-C1859612A109}"/>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9E7FA459-CAE1-458D-88A6-354934157367}"/>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7" name="Freeform: Shape 16">
                <a:extLst>
                  <a:ext uri="{FF2B5EF4-FFF2-40B4-BE49-F238E27FC236}">
                    <a16:creationId xmlns:a16="http://schemas.microsoft.com/office/drawing/2014/main" id="{41B7D867-D1D7-4D4B-810B-0752576C2C18}"/>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C516D71D-A32C-47BC-A8C0-CD8C6C5E1A38}"/>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C78533FF-3F0B-4B29-9E1F-C3E446222F9C}"/>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9A041E16-3604-430B-8633-DC5BDCC7D8E3}"/>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4C65FE69-CEE0-448F-89CB-750B7CB076A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AE0A9E2D-F3BE-4F07-9BA6-4D1DD7F8D1DE}"/>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0476B638-8A33-40AB-9952-D7572372FEC5}"/>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CBF21FE9-30C5-473F-9B1A-D74EBAC2B949}"/>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5" name="Oval 14">
                <a:extLst>
                  <a:ext uri="{FF2B5EF4-FFF2-40B4-BE49-F238E27FC236}">
                    <a16:creationId xmlns:a16="http://schemas.microsoft.com/office/drawing/2014/main" id="{CC37A12D-E5EF-4D83-8449-C36CCD37B7A6}"/>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AD8AB5F9-AC9B-4E84-B7D0-72637290474B}"/>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55" name="Group 54">
            <a:extLst>
              <a:ext uri="{FF2B5EF4-FFF2-40B4-BE49-F238E27FC236}">
                <a16:creationId xmlns:a16="http://schemas.microsoft.com/office/drawing/2014/main" id="{6770452F-1AD8-4EE2-B6DE-CC8850CA62B6}"/>
              </a:ext>
            </a:extLst>
          </p:cNvPr>
          <p:cNvGrpSpPr/>
          <p:nvPr/>
        </p:nvGrpSpPr>
        <p:grpSpPr>
          <a:xfrm>
            <a:off x="1188526" y="1061790"/>
            <a:ext cx="5894769" cy="769082"/>
            <a:chOff x="1188526" y="1061790"/>
            <a:chExt cx="5894769" cy="769082"/>
          </a:xfrm>
        </p:grpSpPr>
        <p:grpSp>
          <p:nvGrpSpPr>
            <p:cNvPr id="50" name="Group 49">
              <a:extLst>
                <a:ext uri="{FF2B5EF4-FFF2-40B4-BE49-F238E27FC236}">
                  <a16:creationId xmlns:a16="http://schemas.microsoft.com/office/drawing/2014/main" id="{097173ED-4FBA-4F48-BBF3-153306BA1172}"/>
                </a:ext>
              </a:extLst>
            </p:cNvPr>
            <p:cNvGrpSpPr/>
            <p:nvPr/>
          </p:nvGrpSpPr>
          <p:grpSpPr>
            <a:xfrm>
              <a:off x="1188526" y="1461540"/>
              <a:ext cx="5894769" cy="369332"/>
              <a:chOff x="1775550" y="2006353"/>
              <a:chExt cx="5894769" cy="369332"/>
            </a:xfrm>
          </p:grpSpPr>
          <p:sp>
            <p:nvSpPr>
              <p:cNvPr id="45" name="TextBox 44">
                <a:extLst>
                  <a:ext uri="{FF2B5EF4-FFF2-40B4-BE49-F238E27FC236}">
                    <a16:creationId xmlns:a16="http://schemas.microsoft.com/office/drawing/2014/main" id="{1617B2EE-693F-4197-97F5-F46732E5E397}"/>
                  </a:ext>
                </a:extLst>
              </p:cNvPr>
              <p:cNvSpPr txBox="1"/>
              <p:nvPr/>
            </p:nvSpPr>
            <p:spPr>
              <a:xfrm>
                <a:off x="1775550" y="2006353"/>
                <a:ext cx="486030" cy="369332"/>
              </a:xfrm>
              <a:prstGeom prst="rect">
                <a:avLst/>
              </a:prstGeom>
              <a:noFill/>
            </p:spPr>
            <p:txBody>
              <a:bodyPr wrap="none" rtlCol="0">
                <a:spAutoFit/>
              </a:bodyPr>
              <a:lstStyle/>
              <a:p>
                <a:r>
                  <a:rPr lang="en-IN" dirty="0"/>
                  <a:t>3</a:t>
                </a:r>
                <a:r>
                  <a:rPr lang="el-GR" dirty="0"/>
                  <a:t>Ω</a:t>
                </a:r>
                <a:endParaRPr lang="en-IN" dirty="0"/>
              </a:p>
            </p:txBody>
          </p:sp>
          <p:sp>
            <p:nvSpPr>
              <p:cNvPr id="46" name="TextBox 45">
                <a:extLst>
                  <a:ext uri="{FF2B5EF4-FFF2-40B4-BE49-F238E27FC236}">
                    <a16:creationId xmlns:a16="http://schemas.microsoft.com/office/drawing/2014/main" id="{1EEA242D-19E8-4750-B7CC-8306C34E4869}"/>
                  </a:ext>
                </a:extLst>
              </p:cNvPr>
              <p:cNvSpPr txBox="1"/>
              <p:nvPr/>
            </p:nvSpPr>
            <p:spPr>
              <a:xfrm>
                <a:off x="3137148" y="2006353"/>
                <a:ext cx="486030" cy="369332"/>
              </a:xfrm>
              <a:prstGeom prst="rect">
                <a:avLst/>
              </a:prstGeom>
              <a:noFill/>
            </p:spPr>
            <p:txBody>
              <a:bodyPr wrap="none" rtlCol="0">
                <a:spAutoFit/>
              </a:bodyPr>
              <a:lstStyle/>
              <a:p>
                <a:r>
                  <a:rPr lang="en-IN" dirty="0"/>
                  <a:t>6</a:t>
                </a:r>
                <a:r>
                  <a:rPr lang="el-GR" dirty="0"/>
                  <a:t>Ω</a:t>
                </a:r>
                <a:endParaRPr lang="en-IN" dirty="0"/>
              </a:p>
            </p:txBody>
          </p:sp>
          <p:sp>
            <p:nvSpPr>
              <p:cNvPr id="47" name="TextBox 46">
                <a:extLst>
                  <a:ext uri="{FF2B5EF4-FFF2-40B4-BE49-F238E27FC236}">
                    <a16:creationId xmlns:a16="http://schemas.microsoft.com/office/drawing/2014/main" id="{23201487-89BB-4C8E-A55F-DB482FB6BDC9}"/>
                  </a:ext>
                </a:extLst>
              </p:cNvPr>
              <p:cNvSpPr txBox="1"/>
              <p:nvPr/>
            </p:nvSpPr>
            <p:spPr>
              <a:xfrm>
                <a:off x="4317877" y="2006353"/>
                <a:ext cx="614271" cy="369332"/>
              </a:xfrm>
              <a:prstGeom prst="rect">
                <a:avLst/>
              </a:prstGeom>
              <a:noFill/>
            </p:spPr>
            <p:txBody>
              <a:bodyPr wrap="none" rtlCol="0">
                <a:spAutoFit/>
              </a:bodyPr>
              <a:lstStyle/>
              <a:p>
                <a:r>
                  <a:rPr lang="en-IN" dirty="0"/>
                  <a:t>12</a:t>
                </a:r>
                <a:r>
                  <a:rPr lang="el-GR" dirty="0"/>
                  <a:t>Ω</a:t>
                </a:r>
                <a:endParaRPr lang="en-IN" dirty="0"/>
              </a:p>
            </p:txBody>
          </p:sp>
          <p:sp>
            <p:nvSpPr>
              <p:cNvPr id="48" name="TextBox 47">
                <a:extLst>
                  <a:ext uri="{FF2B5EF4-FFF2-40B4-BE49-F238E27FC236}">
                    <a16:creationId xmlns:a16="http://schemas.microsoft.com/office/drawing/2014/main" id="{32B8AD57-87D1-4A56-93A2-0EDB11C38300}"/>
                  </a:ext>
                </a:extLst>
              </p:cNvPr>
              <p:cNvSpPr txBox="1"/>
              <p:nvPr/>
            </p:nvSpPr>
            <p:spPr>
              <a:xfrm>
                <a:off x="5642130" y="2006353"/>
                <a:ext cx="614271" cy="369332"/>
              </a:xfrm>
              <a:prstGeom prst="rect">
                <a:avLst/>
              </a:prstGeom>
              <a:noFill/>
            </p:spPr>
            <p:txBody>
              <a:bodyPr wrap="none" rtlCol="0">
                <a:spAutoFit/>
              </a:bodyPr>
              <a:lstStyle/>
              <a:p>
                <a:r>
                  <a:rPr lang="en-IN" dirty="0"/>
                  <a:t>25</a:t>
                </a:r>
                <a:r>
                  <a:rPr lang="el-GR" dirty="0"/>
                  <a:t>Ω</a:t>
                </a:r>
                <a:endParaRPr lang="en-IN" dirty="0"/>
              </a:p>
            </p:txBody>
          </p:sp>
          <p:sp>
            <p:nvSpPr>
              <p:cNvPr id="49" name="TextBox 48">
                <a:extLst>
                  <a:ext uri="{FF2B5EF4-FFF2-40B4-BE49-F238E27FC236}">
                    <a16:creationId xmlns:a16="http://schemas.microsoft.com/office/drawing/2014/main" id="{66EB2952-6FAC-4885-A8FB-EA432BFF3418}"/>
                  </a:ext>
                </a:extLst>
              </p:cNvPr>
              <p:cNvSpPr txBox="1"/>
              <p:nvPr/>
            </p:nvSpPr>
            <p:spPr>
              <a:xfrm>
                <a:off x="7056048" y="2006353"/>
                <a:ext cx="614271" cy="369332"/>
              </a:xfrm>
              <a:prstGeom prst="rect">
                <a:avLst/>
              </a:prstGeom>
              <a:noFill/>
            </p:spPr>
            <p:txBody>
              <a:bodyPr wrap="none" rtlCol="0">
                <a:spAutoFit/>
              </a:bodyPr>
              <a:lstStyle/>
              <a:p>
                <a:r>
                  <a:rPr lang="en-IN" dirty="0"/>
                  <a:t>50</a:t>
                </a:r>
                <a:r>
                  <a:rPr lang="el-GR" dirty="0"/>
                  <a:t>Ω</a:t>
                </a:r>
                <a:endParaRPr lang="en-IN" dirty="0"/>
              </a:p>
            </p:txBody>
          </p:sp>
        </p:grpSp>
        <p:sp>
          <p:nvSpPr>
            <p:cNvPr id="51" name="Arrow: Curved Down 50">
              <a:extLst>
                <a:ext uri="{FF2B5EF4-FFF2-40B4-BE49-F238E27FC236}">
                  <a16:creationId xmlns:a16="http://schemas.microsoft.com/office/drawing/2014/main" id="{E9878E2A-61BE-4559-9D29-14236C93DD32}"/>
                </a:ext>
              </a:extLst>
            </p:cNvPr>
            <p:cNvSpPr/>
            <p:nvPr/>
          </p:nvSpPr>
          <p:spPr>
            <a:xfrm>
              <a:off x="1587976" y="1061790"/>
              <a:ext cx="1051994" cy="44710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52" name="Arrow: Curved Down 51">
              <a:extLst>
                <a:ext uri="{FF2B5EF4-FFF2-40B4-BE49-F238E27FC236}">
                  <a16:creationId xmlns:a16="http://schemas.microsoft.com/office/drawing/2014/main" id="{A831B038-B47F-4BD3-AFE6-E771EEAB7362}"/>
                </a:ext>
              </a:extLst>
            </p:cNvPr>
            <p:cNvSpPr/>
            <p:nvPr/>
          </p:nvSpPr>
          <p:spPr>
            <a:xfrm>
              <a:off x="2902984" y="1061790"/>
              <a:ext cx="1051994" cy="44710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53" name="Arrow: Curved Down 52">
              <a:extLst>
                <a:ext uri="{FF2B5EF4-FFF2-40B4-BE49-F238E27FC236}">
                  <a16:creationId xmlns:a16="http://schemas.microsoft.com/office/drawing/2014/main" id="{75A62EA8-EC70-4E9F-8FD7-D9712CE9225E}"/>
                </a:ext>
              </a:extLst>
            </p:cNvPr>
            <p:cNvSpPr/>
            <p:nvPr/>
          </p:nvSpPr>
          <p:spPr>
            <a:xfrm>
              <a:off x="4233373" y="1061790"/>
              <a:ext cx="1051994" cy="44710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54" name="Arrow: Curved Down 53">
              <a:extLst>
                <a:ext uri="{FF2B5EF4-FFF2-40B4-BE49-F238E27FC236}">
                  <a16:creationId xmlns:a16="http://schemas.microsoft.com/office/drawing/2014/main" id="{08E3B987-8575-430A-8364-7E5AC1D9F53F}"/>
                </a:ext>
              </a:extLst>
            </p:cNvPr>
            <p:cNvSpPr/>
            <p:nvPr/>
          </p:nvSpPr>
          <p:spPr>
            <a:xfrm>
              <a:off x="5566091" y="1061790"/>
              <a:ext cx="1051994" cy="44710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sp>
        <p:nvSpPr>
          <p:cNvPr id="56" name="TextBox 55">
            <a:extLst>
              <a:ext uri="{FF2B5EF4-FFF2-40B4-BE49-F238E27FC236}">
                <a16:creationId xmlns:a16="http://schemas.microsoft.com/office/drawing/2014/main" id="{F294DF3E-9756-48DE-85E8-623C23707905}"/>
              </a:ext>
            </a:extLst>
          </p:cNvPr>
          <p:cNvSpPr txBox="1"/>
          <p:nvPr/>
        </p:nvSpPr>
        <p:spPr>
          <a:xfrm>
            <a:off x="670261" y="1907456"/>
            <a:ext cx="8278430" cy="646331"/>
          </a:xfrm>
          <a:prstGeom prst="rect">
            <a:avLst/>
          </a:prstGeom>
          <a:noFill/>
        </p:spPr>
        <p:txBody>
          <a:bodyPr wrap="square" rtlCol="0">
            <a:spAutoFit/>
          </a:bodyPr>
          <a:lstStyle/>
          <a:p>
            <a:r>
              <a:rPr lang="en-IN" dirty="0"/>
              <a:t>We will match 3</a:t>
            </a:r>
            <a:r>
              <a:rPr lang="el-GR" dirty="0"/>
              <a:t>Ω</a:t>
            </a:r>
            <a:r>
              <a:rPr lang="en-IN" dirty="0"/>
              <a:t> to 6</a:t>
            </a:r>
            <a:r>
              <a:rPr lang="el-GR" dirty="0"/>
              <a:t>Ω</a:t>
            </a:r>
            <a:r>
              <a:rPr lang="en-IN" dirty="0"/>
              <a:t> to 12</a:t>
            </a:r>
            <a:r>
              <a:rPr lang="el-GR" dirty="0"/>
              <a:t>Ω</a:t>
            </a:r>
            <a:r>
              <a:rPr lang="en-IN" dirty="0"/>
              <a:t> to 25</a:t>
            </a:r>
            <a:r>
              <a:rPr lang="el-GR" dirty="0"/>
              <a:t>Ω</a:t>
            </a:r>
            <a:r>
              <a:rPr lang="en-IN" dirty="0"/>
              <a:t> to 50</a:t>
            </a:r>
            <a:r>
              <a:rPr lang="el-GR" dirty="0"/>
              <a:t>Ω</a:t>
            </a:r>
            <a:r>
              <a:rPr lang="en-IN" dirty="0"/>
              <a:t> using quarter wavelength lines between two impedances. Design Frequency is 9.5 GHz.</a:t>
            </a:r>
          </a:p>
        </p:txBody>
      </p:sp>
      <p:pic>
        <p:nvPicPr>
          <p:cNvPr id="58" name="Picture 57">
            <a:extLst>
              <a:ext uri="{FF2B5EF4-FFF2-40B4-BE49-F238E27FC236}">
                <a16:creationId xmlns:a16="http://schemas.microsoft.com/office/drawing/2014/main" id="{432703F9-8169-49C8-A94D-C329D29C8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18" y="3923123"/>
            <a:ext cx="6462320" cy="2385267"/>
          </a:xfrm>
          <a:prstGeom prst="rect">
            <a:avLst/>
          </a:prstGeom>
          <a:ln>
            <a:solidFill>
              <a:srgbClr val="0070C0"/>
            </a:solidFill>
          </a:ln>
        </p:spPr>
      </p:pic>
      <p:pic>
        <p:nvPicPr>
          <p:cNvPr id="60" name="Picture 59">
            <a:extLst>
              <a:ext uri="{FF2B5EF4-FFF2-40B4-BE49-F238E27FC236}">
                <a16:creationId xmlns:a16="http://schemas.microsoft.com/office/drawing/2014/main" id="{42B095ED-0C88-4274-9F4A-4E7320EE4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015" y="2764782"/>
            <a:ext cx="5022015" cy="2316681"/>
          </a:xfrm>
          <a:prstGeom prst="rect">
            <a:avLst/>
          </a:prstGeom>
          <a:ln>
            <a:solidFill>
              <a:srgbClr val="0070C0"/>
            </a:solidFill>
          </a:ln>
        </p:spPr>
      </p:pic>
      <p:sp>
        <p:nvSpPr>
          <p:cNvPr id="61" name="TextBox 60">
            <a:extLst>
              <a:ext uri="{FF2B5EF4-FFF2-40B4-BE49-F238E27FC236}">
                <a16:creationId xmlns:a16="http://schemas.microsoft.com/office/drawing/2014/main" id="{7B3149A2-7DD5-4325-B2D3-330137B4F01D}"/>
              </a:ext>
            </a:extLst>
          </p:cNvPr>
          <p:cNvSpPr txBox="1"/>
          <p:nvPr/>
        </p:nvSpPr>
        <p:spPr>
          <a:xfrm>
            <a:off x="595319" y="2776109"/>
            <a:ext cx="2993439" cy="646331"/>
          </a:xfrm>
          <a:prstGeom prst="rect">
            <a:avLst/>
          </a:prstGeom>
          <a:noFill/>
        </p:spPr>
        <p:txBody>
          <a:bodyPr wrap="square" rtlCol="0">
            <a:spAutoFit/>
          </a:bodyPr>
          <a:lstStyle/>
          <a:p>
            <a:r>
              <a:rPr lang="en-IN" dirty="0"/>
              <a:t>Create New Schematic with Quarter Wave Transformer</a:t>
            </a:r>
          </a:p>
        </p:txBody>
      </p:sp>
      <p:sp>
        <p:nvSpPr>
          <p:cNvPr id="62" name="Speech Bubble: Oval 61">
            <a:extLst>
              <a:ext uri="{FF2B5EF4-FFF2-40B4-BE49-F238E27FC236}">
                <a16:creationId xmlns:a16="http://schemas.microsoft.com/office/drawing/2014/main" id="{8482BA8B-BCDA-41D3-AE14-28F941E6808E}"/>
              </a:ext>
            </a:extLst>
          </p:cNvPr>
          <p:cNvSpPr/>
          <p:nvPr/>
        </p:nvSpPr>
        <p:spPr>
          <a:xfrm>
            <a:off x="723818" y="250247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p>
        </p:txBody>
      </p:sp>
      <p:sp>
        <p:nvSpPr>
          <p:cNvPr id="63" name="TextBox 62">
            <a:extLst>
              <a:ext uri="{FF2B5EF4-FFF2-40B4-BE49-F238E27FC236}">
                <a16:creationId xmlns:a16="http://schemas.microsoft.com/office/drawing/2014/main" id="{18D5CE2D-C09C-43E1-8878-CD0E14EEB8EC}"/>
              </a:ext>
            </a:extLst>
          </p:cNvPr>
          <p:cNvSpPr txBox="1"/>
          <p:nvPr/>
        </p:nvSpPr>
        <p:spPr>
          <a:xfrm>
            <a:off x="595319" y="3633435"/>
            <a:ext cx="3690968" cy="369332"/>
          </a:xfrm>
          <a:prstGeom prst="rect">
            <a:avLst/>
          </a:prstGeom>
          <a:noFill/>
        </p:spPr>
        <p:txBody>
          <a:bodyPr wrap="square" rtlCol="0">
            <a:spAutoFit/>
          </a:bodyPr>
          <a:lstStyle/>
          <a:p>
            <a:r>
              <a:rPr lang="en-IN" dirty="0"/>
              <a:t>Perform S-Parameter Simulations</a:t>
            </a:r>
          </a:p>
        </p:txBody>
      </p:sp>
      <p:sp>
        <p:nvSpPr>
          <p:cNvPr id="64" name="Speech Bubble: Oval 63">
            <a:extLst>
              <a:ext uri="{FF2B5EF4-FFF2-40B4-BE49-F238E27FC236}">
                <a16:creationId xmlns:a16="http://schemas.microsoft.com/office/drawing/2014/main" id="{488011A3-9F1E-4D5B-893F-32337953AE36}"/>
              </a:ext>
            </a:extLst>
          </p:cNvPr>
          <p:cNvSpPr/>
          <p:nvPr/>
        </p:nvSpPr>
        <p:spPr>
          <a:xfrm>
            <a:off x="723818" y="3359797"/>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p>
        </p:txBody>
      </p:sp>
      <p:sp>
        <p:nvSpPr>
          <p:cNvPr id="65" name="TextBox 64">
            <a:extLst>
              <a:ext uri="{FF2B5EF4-FFF2-40B4-BE49-F238E27FC236}">
                <a16:creationId xmlns:a16="http://schemas.microsoft.com/office/drawing/2014/main" id="{F938A80F-00EF-4403-8610-68B4071E2670}"/>
              </a:ext>
            </a:extLst>
          </p:cNvPr>
          <p:cNvSpPr txBox="1"/>
          <p:nvPr/>
        </p:nvSpPr>
        <p:spPr>
          <a:xfrm>
            <a:off x="7110797" y="5405341"/>
            <a:ext cx="2057400" cy="369332"/>
          </a:xfrm>
          <a:prstGeom prst="rect">
            <a:avLst/>
          </a:prstGeom>
          <a:noFill/>
        </p:spPr>
        <p:txBody>
          <a:bodyPr wrap="square" rtlCol="0">
            <a:spAutoFit/>
          </a:bodyPr>
          <a:lstStyle/>
          <a:p>
            <a:r>
              <a:rPr lang="en-IN" dirty="0"/>
              <a:t>Plot S-Parameters</a:t>
            </a:r>
          </a:p>
        </p:txBody>
      </p:sp>
      <p:sp>
        <p:nvSpPr>
          <p:cNvPr id="66" name="Speech Bubble: Oval 65">
            <a:extLst>
              <a:ext uri="{FF2B5EF4-FFF2-40B4-BE49-F238E27FC236}">
                <a16:creationId xmlns:a16="http://schemas.microsoft.com/office/drawing/2014/main" id="{F7F09850-144F-48F0-88E9-9F82CE8CDD11}"/>
              </a:ext>
            </a:extLst>
          </p:cNvPr>
          <p:cNvSpPr/>
          <p:nvPr/>
        </p:nvSpPr>
        <p:spPr>
          <a:xfrm>
            <a:off x="7224137" y="5115756"/>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p>
        </p:txBody>
      </p:sp>
    </p:spTree>
    <p:extLst>
      <p:ext uri="{BB962C8B-B14F-4D97-AF65-F5344CB8AC3E}">
        <p14:creationId xmlns:p14="http://schemas.microsoft.com/office/powerpoint/2010/main" val="34147702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E50D-F7FA-4C21-894D-612E5BF5ECD5}"/>
              </a:ext>
            </a:extLst>
          </p:cNvPr>
          <p:cNvSpPr>
            <a:spLocks noGrp="1"/>
          </p:cNvSpPr>
          <p:nvPr>
            <p:ph type="title"/>
          </p:nvPr>
        </p:nvSpPr>
        <p:spPr>
          <a:xfrm>
            <a:off x="628650" y="2"/>
            <a:ext cx="8515350" cy="769082"/>
          </a:xfrm>
        </p:spPr>
        <p:txBody>
          <a:bodyPr>
            <a:normAutofit fontScale="90000"/>
          </a:bodyPr>
          <a:lstStyle/>
          <a:p>
            <a:r>
              <a:rPr lang="en-IN" dirty="0"/>
              <a:t>Line Calc for Transmission Line Design</a:t>
            </a:r>
          </a:p>
        </p:txBody>
      </p:sp>
      <p:sp>
        <p:nvSpPr>
          <p:cNvPr id="3" name="Date Placeholder 2">
            <a:extLst>
              <a:ext uri="{FF2B5EF4-FFF2-40B4-BE49-F238E27FC236}">
                <a16:creationId xmlns:a16="http://schemas.microsoft.com/office/drawing/2014/main" id="{DEBB6616-CF3D-481B-9274-D3D9F4A49A4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FE572A79-5051-4A09-8348-79060C445D1C}"/>
              </a:ext>
            </a:extLst>
          </p:cNvPr>
          <p:cNvSpPr>
            <a:spLocks noGrp="1"/>
          </p:cNvSpPr>
          <p:nvPr>
            <p:ph type="sldNum" sz="quarter" idx="12"/>
          </p:nvPr>
        </p:nvSpPr>
        <p:spPr/>
        <p:txBody>
          <a:bodyPr/>
          <a:lstStyle/>
          <a:p>
            <a:fld id="{2495F090-CA2D-44FF-B42B-1156B48CA943}" type="slidenum">
              <a:rPr lang="en-IN" smtClean="0"/>
              <a:t>88</a:t>
            </a:fld>
            <a:endParaRPr lang="en-IN"/>
          </a:p>
        </p:txBody>
      </p:sp>
      <p:sp>
        <p:nvSpPr>
          <p:cNvPr id="5" name="TextBox 4">
            <a:extLst>
              <a:ext uri="{FF2B5EF4-FFF2-40B4-BE49-F238E27FC236}">
                <a16:creationId xmlns:a16="http://schemas.microsoft.com/office/drawing/2014/main" id="{2C6F8F64-A0F5-460B-AA27-A765BC6A91F8}"/>
              </a:ext>
            </a:extLst>
          </p:cNvPr>
          <p:cNvSpPr txBox="1"/>
          <p:nvPr/>
        </p:nvSpPr>
        <p:spPr>
          <a:xfrm>
            <a:off x="701336" y="692458"/>
            <a:ext cx="6955750" cy="369332"/>
          </a:xfrm>
          <a:prstGeom prst="rect">
            <a:avLst/>
          </a:prstGeom>
          <a:noFill/>
        </p:spPr>
        <p:txBody>
          <a:bodyPr wrap="none" rtlCol="0">
            <a:spAutoFit/>
          </a:bodyPr>
          <a:lstStyle/>
          <a:p>
            <a:r>
              <a:rPr lang="en-IN" dirty="0"/>
              <a:t>Goal: design Microstrip Line of desired impedance using Line Calc</a:t>
            </a:r>
          </a:p>
        </p:txBody>
      </p:sp>
      <p:pic>
        <p:nvPicPr>
          <p:cNvPr id="7" name="Picture 6">
            <a:extLst>
              <a:ext uri="{FF2B5EF4-FFF2-40B4-BE49-F238E27FC236}">
                <a16:creationId xmlns:a16="http://schemas.microsoft.com/office/drawing/2014/main" id="{F76E7DA7-7736-49A4-953C-34CD05649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336" y="1061790"/>
            <a:ext cx="5166808" cy="1950889"/>
          </a:xfrm>
          <a:prstGeom prst="rect">
            <a:avLst/>
          </a:prstGeom>
          <a:ln>
            <a:solidFill>
              <a:srgbClr val="0070C0"/>
            </a:solidFill>
          </a:ln>
        </p:spPr>
      </p:pic>
      <p:sp>
        <p:nvSpPr>
          <p:cNvPr id="8" name="TextBox 7">
            <a:extLst>
              <a:ext uri="{FF2B5EF4-FFF2-40B4-BE49-F238E27FC236}">
                <a16:creationId xmlns:a16="http://schemas.microsoft.com/office/drawing/2014/main" id="{E4FDDFA2-86B1-4260-9EC3-CE331971F91A}"/>
              </a:ext>
            </a:extLst>
          </p:cNvPr>
          <p:cNvSpPr txBox="1"/>
          <p:nvPr/>
        </p:nvSpPr>
        <p:spPr>
          <a:xfrm>
            <a:off x="5868143" y="1354496"/>
            <a:ext cx="3080547" cy="923330"/>
          </a:xfrm>
          <a:prstGeom prst="rect">
            <a:avLst/>
          </a:prstGeom>
          <a:noFill/>
        </p:spPr>
        <p:txBody>
          <a:bodyPr wrap="square" rtlCol="0">
            <a:spAutoFit/>
          </a:bodyPr>
          <a:lstStyle/>
          <a:p>
            <a:r>
              <a:rPr lang="en-IN" dirty="0"/>
              <a:t>Let us use FR4 substrate with 10 mil height. First section is 4.2</a:t>
            </a:r>
            <a:r>
              <a:rPr lang="el-GR" dirty="0"/>
              <a:t>Ω</a:t>
            </a:r>
            <a:r>
              <a:rPr lang="en-IN" dirty="0"/>
              <a:t>.</a:t>
            </a:r>
          </a:p>
        </p:txBody>
      </p:sp>
      <p:sp>
        <p:nvSpPr>
          <p:cNvPr id="9" name="Speech Bubble: Oval 8">
            <a:extLst>
              <a:ext uri="{FF2B5EF4-FFF2-40B4-BE49-F238E27FC236}">
                <a16:creationId xmlns:a16="http://schemas.microsoft.com/office/drawing/2014/main" id="{7C292C91-0F3A-44EF-8D6E-62DBE1C48486}"/>
              </a:ext>
            </a:extLst>
          </p:cNvPr>
          <p:cNvSpPr/>
          <p:nvPr/>
        </p:nvSpPr>
        <p:spPr>
          <a:xfrm>
            <a:off x="5981484" y="1064911"/>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4</a:t>
            </a:r>
          </a:p>
        </p:txBody>
      </p:sp>
      <p:pic>
        <p:nvPicPr>
          <p:cNvPr id="11" name="Picture 10">
            <a:extLst>
              <a:ext uri="{FF2B5EF4-FFF2-40B4-BE49-F238E27FC236}">
                <a16:creationId xmlns:a16="http://schemas.microsoft.com/office/drawing/2014/main" id="{21439971-2039-4C56-A095-4253393C5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336" y="3065504"/>
            <a:ext cx="6032472" cy="3248765"/>
          </a:xfrm>
          <a:prstGeom prst="rect">
            <a:avLst/>
          </a:prstGeom>
          <a:ln>
            <a:solidFill>
              <a:srgbClr val="0070C0"/>
            </a:solidFill>
          </a:ln>
        </p:spPr>
      </p:pic>
      <p:sp>
        <p:nvSpPr>
          <p:cNvPr id="12" name="TextBox 11">
            <a:extLst>
              <a:ext uri="{FF2B5EF4-FFF2-40B4-BE49-F238E27FC236}">
                <a16:creationId xmlns:a16="http://schemas.microsoft.com/office/drawing/2014/main" id="{DAE8A052-F394-4AA8-BD01-785F733FEE2D}"/>
              </a:ext>
            </a:extLst>
          </p:cNvPr>
          <p:cNvSpPr txBox="1"/>
          <p:nvPr/>
        </p:nvSpPr>
        <p:spPr>
          <a:xfrm>
            <a:off x="6778121" y="3355089"/>
            <a:ext cx="2259348" cy="923330"/>
          </a:xfrm>
          <a:prstGeom prst="rect">
            <a:avLst/>
          </a:prstGeom>
          <a:noFill/>
        </p:spPr>
        <p:txBody>
          <a:bodyPr wrap="square" rtlCol="0">
            <a:spAutoFit/>
          </a:bodyPr>
          <a:lstStyle/>
          <a:p>
            <a:r>
              <a:rPr lang="en-IN" dirty="0"/>
              <a:t>Repeat the procedure for 8.5</a:t>
            </a:r>
            <a:r>
              <a:rPr lang="el-GR" dirty="0"/>
              <a:t>Ω</a:t>
            </a:r>
            <a:r>
              <a:rPr lang="en-IN" dirty="0"/>
              <a:t>, 17.3</a:t>
            </a:r>
            <a:r>
              <a:rPr lang="el-GR" dirty="0"/>
              <a:t>Ω</a:t>
            </a:r>
            <a:r>
              <a:rPr lang="en-IN" dirty="0"/>
              <a:t>, and 35.35</a:t>
            </a:r>
            <a:r>
              <a:rPr lang="el-GR" dirty="0"/>
              <a:t>Ω</a:t>
            </a:r>
            <a:endParaRPr lang="en-IN" dirty="0"/>
          </a:p>
        </p:txBody>
      </p:sp>
      <p:sp>
        <p:nvSpPr>
          <p:cNvPr id="13" name="Speech Bubble: Oval 12">
            <a:extLst>
              <a:ext uri="{FF2B5EF4-FFF2-40B4-BE49-F238E27FC236}">
                <a16:creationId xmlns:a16="http://schemas.microsoft.com/office/drawing/2014/main" id="{5D25F8F4-67B3-4ED1-ABE9-84BB20763A93}"/>
              </a:ext>
            </a:extLst>
          </p:cNvPr>
          <p:cNvSpPr/>
          <p:nvPr/>
        </p:nvSpPr>
        <p:spPr>
          <a:xfrm>
            <a:off x="6891461" y="3065504"/>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5</a:t>
            </a:r>
          </a:p>
        </p:txBody>
      </p:sp>
      <p:sp>
        <p:nvSpPr>
          <p:cNvPr id="15" name="Freeform: Shape 14">
            <a:extLst>
              <a:ext uri="{FF2B5EF4-FFF2-40B4-BE49-F238E27FC236}">
                <a16:creationId xmlns:a16="http://schemas.microsoft.com/office/drawing/2014/main" id="{B88A4F11-41A1-471D-BC8A-ED43047DC9E9}"/>
              </a:ext>
            </a:extLst>
          </p:cNvPr>
          <p:cNvSpPr/>
          <p:nvPr/>
        </p:nvSpPr>
        <p:spPr>
          <a:xfrm>
            <a:off x="1622188" y="4633106"/>
            <a:ext cx="795853" cy="1230439"/>
          </a:xfrm>
          <a:custGeom>
            <a:avLst/>
            <a:gdLst>
              <a:gd name="connsiteX0" fmla="*/ 348655 w 795853"/>
              <a:gd name="connsiteY0" fmla="*/ 80937 h 1230439"/>
              <a:gd name="connsiteX1" fmla="*/ 588352 w 795853"/>
              <a:gd name="connsiteY1" fmla="*/ 54304 h 1230439"/>
              <a:gd name="connsiteX2" fmla="*/ 694884 w 795853"/>
              <a:gd name="connsiteY2" fmla="*/ 134203 h 1230439"/>
              <a:gd name="connsiteX3" fmla="*/ 774783 w 795853"/>
              <a:gd name="connsiteY3" fmla="*/ 365022 h 1230439"/>
              <a:gd name="connsiteX4" fmla="*/ 783661 w 795853"/>
              <a:gd name="connsiteY4" fmla="*/ 950948 h 1230439"/>
              <a:gd name="connsiteX5" fmla="*/ 623862 w 795853"/>
              <a:gd name="connsiteY5" fmla="*/ 1190645 h 1230439"/>
              <a:gd name="connsiteX6" fmla="*/ 304266 w 795853"/>
              <a:gd name="connsiteY6" fmla="*/ 1226156 h 1230439"/>
              <a:gd name="connsiteX7" fmla="*/ 82325 w 795853"/>
              <a:gd name="connsiteY7" fmla="*/ 1146257 h 1230439"/>
              <a:gd name="connsiteX8" fmla="*/ 2426 w 795853"/>
              <a:gd name="connsiteY8" fmla="*/ 755640 h 1230439"/>
              <a:gd name="connsiteX9" fmla="*/ 37936 w 795853"/>
              <a:gd name="connsiteY9" fmla="*/ 214102 h 1230439"/>
              <a:gd name="connsiteX10" fmla="*/ 206612 w 795853"/>
              <a:gd name="connsiteY10" fmla="*/ 18793 h 1230439"/>
              <a:gd name="connsiteX11" fmla="*/ 490697 w 795853"/>
              <a:gd name="connsiteY11" fmla="*/ 18793 h 123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5853" h="1230439">
                <a:moveTo>
                  <a:pt x="348655" y="80937"/>
                </a:moveTo>
                <a:cubicBezTo>
                  <a:pt x="439651" y="63181"/>
                  <a:pt x="530647" y="45426"/>
                  <a:pt x="588352" y="54304"/>
                </a:cubicBezTo>
                <a:cubicBezTo>
                  <a:pt x="646057" y="63182"/>
                  <a:pt x="663812" y="82417"/>
                  <a:pt x="694884" y="134203"/>
                </a:cubicBezTo>
                <a:cubicBezTo>
                  <a:pt x="725956" y="185989"/>
                  <a:pt x="759987" y="228898"/>
                  <a:pt x="774783" y="365022"/>
                </a:cubicBezTo>
                <a:cubicBezTo>
                  <a:pt x="789579" y="501146"/>
                  <a:pt x="808815" y="813344"/>
                  <a:pt x="783661" y="950948"/>
                </a:cubicBezTo>
                <a:cubicBezTo>
                  <a:pt x="758508" y="1088552"/>
                  <a:pt x="703761" y="1144777"/>
                  <a:pt x="623862" y="1190645"/>
                </a:cubicBezTo>
                <a:cubicBezTo>
                  <a:pt x="543963" y="1236513"/>
                  <a:pt x="394522" y="1233554"/>
                  <a:pt x="304266" y="1226156"/>
                </a:cubicBezTo>
                <a:cubicBezTo>
                  <a:pt x="214010" y="1218758"/>
                  <a:pt x="132632" y="1224676"/>
                  <a:pt x="82325" y="1146257"/>
                </a:cubicBezTo>
                <a:cubicBezTo>
                  <a:pt x="32018" y="1067838"/>
                  <a:pt x="9824" y="910999"/>
                  <a:pt x="2426" y="755640"/>
                </a:cubicBezTo>
                <a:cubicBezTo>
                  <a:pt x="-4972" y="600281"/>
                  <a:pt x="3905" y="336910"/>
                  <a:pt x="37936" y="214102"/>
                </a:cubicBezTo>
                <a:cubicBezTo>
                  <a:pt x="71967" y="91294"/>
                  <a:pt x="131152" y="51344"/>
                  <a:pt x="206612" y="18793"/>
                </a:cubicBezTo>
                <a:cubicBezTo>
                  <a:pt x="282072" y="-13759"/>
                  <a:pt x="386384" y="2517"/>
                  <a:pt x="490697" y="18793"/>
                </a:cubicBezTo>
              </a:path>
            </a:pathLst>
          </a:custGeom>
          <a:noFill/>
          <a:ln w="19050">
            <a:solidFill>
              <a:srgbClr val="0EB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Shape 15">
            <a:extLst>
              <a:ext uri="{FF2B5EF4-FFF2-40B4-BE49-F238E27FC236}">
                <a16:creationId xmlns:a16="http://schemas.microsoft.com/office/drawing/2014/main" id="{9C6D1ADB-90D8-4D40-BA1E-B37EE740DD58}"/>
              </a:ext>
            </a:extLst>
          </p:cNvPr>
          <p:cNvSpPr/>
          <p:nvPr/>
        </p:nvSpPr>
        <p:spPr>
          <a:xfrm>
            <a:off x="3125865" y="5644153"/>
            <a:ext cx="2229671" cy="574377"/>
          </a:xfrm>
          <a:custGeom>
            <a:avLst/>
            <a:gdLst>
              <a:gd name="connsiteX0" fmla="*/ 1064395 w 2229671"/>
              <a:gd name="connsiteY0" fmla="*/ 90822 h 574377"/>
              <a:gd name="connsiteX1" fmla="*/ 2076450 w 2229671"/>
              <a:gd name="connsiteY1" fmla="*/ 152965 h 574377"/>
              <a:gd name="connsiteX2" fmla="*/ 2191859 w 2229671"/>
              <a:gd name="connsiteY2" fmla="*/ 454806 h 574377"/>
              <a:gd name="connsiteX3" fmla="*/ 1739098 w 2229671"/>
              <a:gd name="connsiteY3" fmla="*/ 570216 h 574377"/>
              <a:gd name="connsiteX4" fmla="*/ 229894 w 2229671"/>
              <a:gd name="connsiteY4" fmla="*/ 516950 h 574377"/>
              <a:gd name="connsiteX5" fmla="*/ 7952 w 2229671"/>
              <a:gd name="connsiteY5" fmla="*/ 223987 h 574377"/>
              <a:gd name="connsiteX6" fmla="*/ 247650 w 2229671"/>
              <a:gd name="connsiteY6" fmla="*/ 19800 h 574377"/>
              <a:gd name="connsiteX7" fmla="*/ 1073273 w 2229671"/>
              <a:gd name="connsiteY7" fmla="*/ 10923 h 574377"/>
              <a:gd name="connsiteX8" fmla="*/ 1534912 w 2229671"/>
              <a:gd name="connsiteY8" fmla="*/ 46433 h 57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9671" h="574377">
                <a:moveTo>
                  <a:pt x="1064395" y="90822"/>
                </a:moveTo>
                <a:cubicBezTo>
                  <a:pt x="1476467" y="91561"/>
                  <a:pt x="1888539" y="92301"/>
                  <a:pt x="2076450" y="152965"/>
                </a:cubicBezTo>
                <a:cubicBezTo>
                  <a:pt x="2264361" y="213629"/>
                  <a:pt x="2248084" y="385264"/>
                  <a:pt x="2191859" y="454806"/>
                </a:cubicBezTo>
                <a:cubicBezTo>
                  <a:pt x="2135634" y="524348"/>
                  <a:pt x="2066092" y="559859"/>
                  <a:pt x="1739098" y="570216"/>
                </a:cubicBezTo>
                <a:cubicBezTo>
                  <a:pt x="1412104" y="580573"/>
                  <a:pt x="518418" y="574655"/>
                  <a:pt x="229894" y="516950"/>
                </a:cubicBezTo>
                <a:cubicBezTo>
                  <a:pt x="-58630" y="459245"/>
                  <a:pt x="4993" y="306845"/>
                  <a:pt x="7952" y="223987"/>
                </a:cubicBezTo>
                <a:cubicBezTo>
                  <a:pt x="10911" y="141129"/>
                  <a:pt x="70096" y="55311"/>
                  <a:pt x="247650" y="19800"/>
                </a:cubicBezTo>
                <a:cubicBezTo>
                  <a:pt x="425203" y="-15711"/>
                  <a:pt x="858729" y="6484"/>
                  <a:pt x="1073273" y="10923"/>
                </a:cubicBezTo>
                <a:cubicBezTo>
                  <a:pt x="1287817" y="15362"/>
                  <a:pt x="1411364" y="30897"/>
                  <a:pt x="1534912" y="46433"/>
                </a:cubicBezTo>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0CE1D1FC-C854-4288-9E42-A1D2722C73EC}"/>
              </a:ext>
            </a:extLst>
          </p:cNvPr>
          <p:cNvSpPr/>
          <p:nvPr/>
        </p:nvSpPr>
        <p:spPr>
          <a:xfrm>
            <a:off x="3159204" y="4278419"/>
            <a:ext cx="2229671" cy="574377"/>
          </a:xfrm>
          <a:custGeom>
            <a:avLst/>
            <a:gdLst>
              <a:gd name="connsiteX0" fmla="*/ 1064395 w 2229671"/>
              <a:gd name="connsiteY0" fmla="*/ 90822 h 574377"/>
              <a:gd name="connsiteX1" fmla="*/ 2076450 w 2229671"/>
              <a:gd name="connsiteY1" fmla="*/ 152965 h 574377"/>
              <a:gd name="connsiteX2" fmla="*/ 2191859 w 2229671"/>
              <a:gd name="connsiteY2" fmla="*/ 454806 h 574377"/>
              <a:gd name="connsiteX3" fmla="*/ 1739098 w 2229671"/>
              <a:gd name="connsiteY3" fmla="*/ 570216 h 574377"/>
              <a:gd name="connsiteX4" fmla="*/ 229894 w 2229671"/>
              <a:gd name="connsiteY4" fmla="*/ 516950 h 574377"/>
              <a:gd name="connsiteX5" fmla="*/ 7952 w 2229671"/>
              <a:gd name="connsiteY5" fmla="*/ 223987 h 574377"/>
              <a:gd name="connsiteX6" fmla="*/ 247650 w 2229671"/>
              <a:gd name="connsiteY6" fmla="*/ 19800 h 574377"/>
              <a:gd name="connsiteX7" fmla="*/ 1073273 w 2229671"/>
              <a:gd name="connsiteY7" fmla="*/ 10923 h 574377"/>
              <a:gd name="connsiteX8" fmla="*/ 1534912 w 2229671"/>
              <a:gd name="connsiteY8" fmla="*/ 46433 h 57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9671" h="574377">
                <a:moveTo>
                  <a:pt x="1064395" y="90822"/>
                </a:moveTo>
                <a:cubicBezTo>
                  <a:pt x="1476467" y="91561"/>
                  <a:pt x="1888539" y="92301"/>
                  <a:pt x="2076450" y="152965"/>
                </a:cubicBezTo>
                <a:cubicBezTo>
                  <a:pt x="2264361" y="213629"/>
                  <a:pt x="2248084" y="385264"/>
                  <a:pt x="2191859" y="454806"/>
                </a:cubicBezTo>
                <a:cubicBezTo>
                  <a:pt x="2135634" y="524348"/>
                  <a:pt x="2066092" y="559859"/>
                  <a:pt x="1739098" y="570216"/>
                </a:cubicBezTo>
                <a:cubicBezTo>
                  <a:pt x="1412104" y="580573"/>
                  <a:pt x="518418" y="574655"/>
                  <a:pt x="229894" y="516950"/>
                </a:cubicBezTo>
                <a:cubicBezTo>
                  <a:pt x="-58630" y="459245"/>
                  <a:pt x="4993" y="306845"/>
                  <a:pt x="7952" y="223987"/>
                </a:cubicBezTo>
                <a:cubicBezTo>
                  <a:pt x="10911" y="141129"/>
                  <a:pt x="70096" y="55311"/>
                  <a:pt x="247650" y="19800"/>
                </a:cubicBezTo>
                <a:cubicBezTo>
                  <a:pt x="425203" y="-15711"/>
                  <a:pt x="858729" y="6484"/>
                  <a:pt x="1073273" y="10923"/>
                </a:cubicBezTo>
                <a:cubicBezTo>
                  <a:pt x="1287817" y="15362"/>
                  <a:pt x="1411364" y="30897"/>
                  <a:pt x="1534912" y="46433"/>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 name="Group 17">
            <a:extLst>
              <a:ext uri="{FF2B5EF4-FFF2-40B4-BE49-F238E27FC236}">
                <a16:creationId xmlns:a16="http://schemas.microsoft.com/office/drawing/2014/main" id="{DFFC0E35-D0B6-4CEF-B152-532785E36945}"/>
              </a:ext>
            </a:extLst>
          </p:cNvPr>
          <p:cNvGrpSpPr/>
          <p:nvPr/>
        </p:nvGrpSpPr>
        <p:grpSpPr>
          <a:xfrm>
            <a:off x="7066625" y="4747947"/>
            <a:ext cx="1376039" cy="500378"/>
            <a:chOff x="1580086" y="4618233"/>
            <a:chExt cx="1953087" cy="710214"/>
          </a:xfrm>
        </p:grpSpPr>
        <p:sp>
          <p:nvSpPr>
            <p:cNvPr id="19" name="Rectangle: Rounded Corners 18">
              <a:extLst>
                <a:ext uri="{FF2B5EF4-FFF2-40B4-BE49-F238E27FC236}">
                  <a16:creationId xmlns:a16="http://schemas.microsoft.com/office/drawing/2014/main" id="{57736760-756B-4341-8510-883C7F5E154A}"/>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0" name="Group 19">
              <a:extLst>
                <a:ext uri="{FF2B5EF4-FFF2-40B4-BE49-F238E27FC236}">
                  <a16:creationId xmlns:a16="http://schemas.microsoft.com/office/drawing/2014/main" id="{2836B1BC-39FD-451C-A5CD-0CD0FEB0BAE4}"/>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48" name="Freeform: Shape 47">
                <a:extLst>
                  <a:ext uri="{FF2B5EF4-FFF2-40B4-BE49-F238E27FC236}">
                    <a16:creationId xmlns:a16="http://schemas.microsoft.com/office/drawing/2014/main" id="{C1EFBB90-2663-4278-811E-2E65B5416B8C}"/>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Freeform: Shape 48">
                <a:extLst>
                  <a:ext uri="{FF2B5EF4-FFF2-40B4-BE49-F238E27FC236}">
                    <a16:creationId xmlns:a16="http://schemas.microsoft.com/office/drawing/2014/main" id="{A2AA35B9-B1A9-43A0-A55C-C07FA949289F}"/>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Freeform: Shape 49">
                <a:extLst>
                  <a:ext uri="{FF2B5EF4-FFF2-40B4-BE49-F238E27FC236}">
                    <a16:creationId xmlns:a16="http://schemas.microsoft.com/office/drawing/2014/main" id="{33F8C0D5-4549-4784-9507-1813B4449500}"/>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Freeform: Shape 50">
                <a:extLst>
                  <a:ext uri="{FF2B5EF4-FFF2-40B4-BE49-F238E27FC236}">
                    <a16:creationId xmlns:a16="http://schemas.microsoft.com/office/drawing/2014/main" id="{6A3B1C49-3F85-4D75-882F-9CA8E87A4BC3}"/>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Freeform: Shape 51">
                <a:extLst>
                  <a:ext uri="{FF2B5EF4-FFF2-40B4-BE49-F238E27FC236}">
                    <a16:creationId xmlns:a16="http://schemas.microsoft.com/office/drawing/2014/main" id="{8829662D-D066-46BD-95DD-17D22BB4E8DE}"/>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Freeform: Shape 52">
                <a:extLst>
                  <a:ext uri="{FF2B5EF4-FFF2-40B4-BE49-F238E27FC236}">
                    <a16:creationId xmlns:a16="http://schemas.microsoft.com/office/drawing/2014/main" id="{D43F20EE-6601-412B-8892-67A1FC035593}"/>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Freeform: Shape 53">
                <a:extLst>
                  <a:ext uri="{FF2B5EF4-FFF2-40B4-BE49-F238E27FC236}">
                    <a16:creationId xmlns:a16="http://schemas.microsoft.com/office/drawing/2014/main" id="{9F0F5214-0D35-41D4-A169-90657D78D6D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1" name="Group 20">
              <a:extLst>
                <a:ext uri="{FF2B5EF4-FFF2-40B4-BE49-F238E27FC236}">
                  <a16:creationId xmlns:a16="http://schemas.microsoft.com/office/drawing/2014/main" id="{DEC24F9F-6809-4E27-B05E-6723B55FC295}"/>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41" name="Freeform: Shape 40">
                <a:extLst>
                  <a:ext uri="{FF2B5EF4-FFF2-40B4-BE49-F238E27FC236}">
                    <a16:creationId xmlns:a16="http://schemas.microsoft.com/office/drawing/2014/main" id="{B492D99B-2560-4CE5-BAEC-FA4810243CF6}"/>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3DB135D4-0255-4378-8B1B-26F57C960A4B}"/>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9D4E598D-0810-46A7-9FC2-67C63019078B}"/>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29E1BA11-3E99-43A7-BE69-AB58A2960F55}"/>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624A15E5-C094-406E-8697-3F6A6EB88465}"/>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5C174906-8205-47C9-91FC-C749361F31E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Freeform: Shape 46">
                <a:extLst>
                  <a:ext uri="{FF2B5EF4-FFF2-40B4-BE49-F238E27FC236}">
                    <a16:creationId xmlns:a16="http://schemas.microsoft.com/office/drawing/2014/main" id="{1BA894C0-D102-4C52-B79D-1980AEFC1851}"/>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2" name="Group 21">
              <a:extLst>
                <a:ext uri="{FF2B5EF4-FFF2-40B4-BE49-F238E27FC236}">
                  <a16:creationId xmlns:a16="http://schemas.microsoft.com/office/drawing/2014/main" id="{FAA2BD13-DC9C-4A55-B159-8A382E7C3C42}"/>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34" name="Freeform: Shape 33">
                <a:extLst>
                  <a:ext uri="{FF2B5EF4-FFF2-40B4-BE49-F238E27FC236}">
                    <a16:creationId xmlns:a16="http://schemas.microsoft.com/office/drawing/2014/main" id="{2DB771FA-DBD1-4E40-8334-6080A47D4DA1}"/>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2BD880F3-D8A1-4102-B62F-6B759318D51D}"/>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6CF15B6E-6D2A-434F-9D43-FE12E4F33223}"/>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65F0A337-E9A6-46AD-B7DA-22E9430DA085}"/>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DB979DD8-E27D-4830-A0EB-C22AC29EA9F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6684894E-72E6-4796-AF6B-E18E3FDEEB6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A564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95723CDE-7172-4DD1-BAE5-7B92B18A313D}"/>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3" name="Group 22">
              <a:extLst>
                <a:ext uri="{FF2B5EF4-FFF2-40B4-BE49-F238E27FC236}">
                  <a16:creationId xmlns:a16="http://schemas.microsoft.com/office/drawing/2014/main" id="{01F01308-A1D7-4790-B37D-7A9FB4FEDEA8}"/>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27" name="Freeform: Shape 26">
                <a:extLst>
                  <a:ext uri="{FF2B5EF4-FFF2-40B4-BE49-F238E27FC236}">
                    <a16:creationId xmlns:a16="http://schemas.microsoft.com/office/drawing/2014/main" id="{B8C56C02-678D-4EE8-9E55-A2BE4C8E2FB2}"/>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A5E3D7B2-4CB5-4449-B60A-4A7B962EC590}"/>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EC972733-17A8-494B-A257-D706E98D9361}"/>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0B72399C-5209-4457-A035-6CC81DE10DD4}"/>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5DDBCD42-19D6-4926-B2C9-48106E0905D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2D21E646-E74F-4B5A-88A7-9F4BD9AD60B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07A39DE0-1927-4DAE-BC04-4D052D20479D}"/>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4" name="Group 23">
              <a:extLst>
                <a:ext uri="{FF2B5EF4-FFF2-40B4-BE49-F238E27FC236}">
                  <a16:creationId xmlns:a16="http://schemas.microsoft.com/office/drawing/2014/main" id="{9132F571-14C7-4620-85D5-C51942D18E71}"/>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25" name="Oval 24">
                <a:extLst>
                  <a:ext uri="{FF2B5EF4-FFF2-40B4-BE49-F238E27FC236}">
                    <a16:creationId xmlns:a16="http://schemas.microsoft.com/office/drawing/2014/main" id="{3B42B14E-EAED-4EE1-B617-EA1386C7507B}"/>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9B485641-D01B-445C-BB2C-0DA43A07A8FC}"/>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13473374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87DF-C84A-4785-AE9D-44D4F95548C5}"/>
              </a:ext>
            </a:extLst>
          </p:cNvPr>
          <p:cNvSpPr>
            <a:spLocks noGrp="1"/>
          </p:cNvSpPr>
          <p:nvPr>
            <p:ph type="title"/>
          </p:nvPr>
        </p:nvSpPr>
        <p:spPr>
          <a:xfrm>
            <a:off x="628650" y="2"/>
            <a:ext cx="8515350" cy="769082"/>
          </a:xfrm>
        </p:spPr>
        <p:txBody>
          <a:bodyPr>
            <a:noAutofit/>
          </a:bodyPr>
          <a:lstStyle/>
          <a:p>
            <a:r>
              <a:rPr lang="en-IN" sz="3600" dirty="0"/>
              <a:t>Quarter Wave Transformer using µ-strip line</a:t>
            </a:r>
          </a:p>
        </p:txBody>
      </p:sp>
      <p:sp>
        <p:nvSpPr>
          <p:cNvPr id="3" name="Date Placeholder 2">
            <a:extLst>
              <a:ext uri="{FF2B5EF4-FFF2-40B4-BE49-F238E27FC236}">
                <a16:creationId xmlns:a16="http://schemas.microsoft.com/office/drawing/2014/main" id="{38D0E155-D858-4369-B95F-A93B80C73C4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09B45F8-7B97-43DC-92DE-95BAB904F370}"/>
              </a:ext>
            </a:extLst>
          </p:cNvPr>
          <p:cNvSpPr>
            <a:spLocks noGrp="1"/>
          </p:cNvSpPr>
          <p:nvPr>
            <p:ph type="sldNum" sz="quarter" idx="12"/>
          </p:nvPr>
        </p:nvSpPr>
        <p:spPr/>
        <p:txBody>
          <a:bodyPr/>
          <a:lstStyle/>
          <a:p>
            <a:fld id="{2495F090-CA2D-44FF-B42B-1156B48CA943}" type="slidenum">
              <a:rPr lang="en-IN" smtClean="0"/>
              <a:t>89</a:t>
            </a:fld>
            <a:endParaRPr lang="en-IN"/>
          </a:p>
        </p:txBody>
      </p:sp>
      <p:pic>
        <p:nvPicPr>
          <p:cNvPr id="7" name="Picture 6">
            <a:extLst>
              <a:ext uri="{FF2B5EF4-FFF2-40B4-BE49-F238E27FC236}">
                <a16:creationId xmlns:a16="http://schemas.microsoft.com/office/drawing/2014/main" id="{83018423-393B-451C-AA9F-CCF8011B2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84" y="769084"/>
            <a:ext cx="5883150" cy="2926334"/>
          </a:xfrm>
          <a:prstGeom prst="rect">
            <a:avLst/>
          </a:prstGeom>
          <a:ln>
            <a:solidFill>
              <a:srgbClr val="0070C0"/>
            </a:solidFill>
          </a:ln>
        </p:spPr>
      </p:pic>
      <p:graphicFrame>
        <p:nvGraphicFramePr>
          <p:cNvPr id="5" name="Table 4">
            <a:extLst>
              <a:ext uri="{FF2B5EF4-FFF2-40B4-BE49-F238E27FC236}">
                <a16:creationId xmlns:a16="http://schemas.microsoft.com/office/drawing/2014/main" id="{905FA675-349B-4942-8728-B34CDADA4CCB}"/>
              </a:ext>
            </a:extLst>
          </p:cNvPr>
          <p:cNvGraphicFramePr>
            <a:graphicFrameLocks noGrp="1"/>
          </p:cNvGraphicFramePr>
          <p:nvPr>
            <p:extLst>
              <p:ext uri="{D42A27DB-BD31-4B8C-83A1-F6EECF244321}">
                <p14:modId xmlns:p14="http://schemas.microsoft.com/office/powerpoint/2010/main" val="2530166685"/>
              </p:ext>
            </p:extLst>
          </p:nvPr>
        </p:nvGraphicFramePr>
        <p:xfrm>
          <a:off x="4719962" y="769084"/>
          <a:ext cx="4246485" cy="1554480"/>
        </p:xfrm>
        <a:graphic>
          <a:graphicData uri="http://schemas.openxmlformats.org/drawingml/2006/table">
            <a:tbl>
              <a:tblPr firstRow="1" bandRow="1">
                <a:tableStyleId>{5C22544A-7EE6-4342-B048-85BDC9FD1C3A}</a:tableStyleId>
              </a:tblPr>
              <a:tblGrid>
                <a:gridCol w="1511154">
                  <a:extLst>
                    <a:ext uri="{9D8B030D-6E8A-4147-A177-3AD203B41FA5}">
                      <a16:colId xmlns:a16="http://schemas.microsoft.com/office/drawing/2014/main" val="3995646888"/>
                    </a:ext>
                  </a:extLst>
                </a:gridCol>
                <a:gridCol w="1369638">
                  <a:extLst>
                    <a:ext uri="{9D8B030D-6E8A-4147-A177-3AD203B41FA5}">
                      <a16:colId xmlns:a16="http://schemas.microsoft.com/office/drawing/2014/main" val="2734652258"/>
                    </a:ext>
                  </a:extLst>
                </a:gridCol>
                <a:gridCol w="1365693">
                  <a:extLst>
                    <a:ext uri="{9D8B030D-6E8A-4147-A177-3AD203B41FA5}">
                      <a16:colId xmlns:a16="http://schemas.microsoft.com/office/drawing/2014/main" val="2389986600"/>
                    </a:ext>
                  </a:extLst>
                </a:gridCol>
              </a:tblGrid>
              <a:tr h="403069">
                <a:tc>
                  <a:txBody>
                    <a:bodyPr/>
                    <a:lstStyle/>
                    <a:p>
                      <a:pPr algn="ctr"/>
                      <a:r>
                        <a:rPr lang="en-IN" sz="1200" dirty="0"/>
                        <a:t>Characteristic Impedance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IN" sz="1200" dirty="0"/>
                        <a:t>µ-strip Width in mil</a:t>
                      </a:r>
                    </a:p>
                  </a:txBody>
                  <a:tcPr>
                    <a:lnT w="12700" cap="flat" cmpd="sng" algn="ctr">
                      <a:solidFill>
                        <a:schemeClr val="tx1"/>
                      </a:solidFill>
                      <a:prstDash val="solid"/>
                      <a:round/>
                      <a:headEnd type="none" w="med" len="med"/>
                      <a:tailEnd type="none" w="med" len="med"/>
                    </a:lnT>
                  </a:tcPr>
                </a:tc>
                <a:tc>
                  <a:txBody>
                    <a:bodyPr/>
                    <a:lstStyle/>
                    <a:p>
                      <a:r>
                        <a:rPr lang="en-IN" sz="1200" dirty="0"/>
                        <a:t>µ-strip Length in mil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16931344"/>
                  </a:ext>
                </a:extLst>
              </a:tr>
              <a:tr h="241841">
                <a:tc>
                  <a:txBody>
                    <a:bodyPr/>
                    <a:lstStyle/>
                    <a:p>
                      <a:pPr algn="ctr"/>
                      <a:r>
                        <a:rPr lang="en-IN" sz="1200" dirty="0"/>
                        <a:t>4.2</a:t>
                      </a:r>
                      <a:r>
                        <a:rPr lang="el-GR" sz="1200" dirty="0"/>
                        <a:t>Ω</a:t>
                      </a:r>
                      <a:endParaRPr lang="en-IN" sz="1200" dirty="0"/>
                    </a:p>
                  </a:txBody>
                  <a:tcPr>
                    <a:lnL w="12700" cap="flat" cmpd="sng" algn="ctr">
                      <a:solidFill>
                        <a:schemeClr val="tx1"/>
                      </a:solidFill>
                      <a:prstDash val="solid"/>
                      <a:round/>
                      <a:headEnd type="none" w="med" len="med"/>
                      <a:tailEnd type="none" w="med" len="med"/>
                    </a:lnL>
                  </a:tcPr>
                </a:tc>
                <a:tc>
                  <a:txBody>
                    <a:bodyPr/>
                    <a:lstStyle/>
                    <a:p>
                      <a:pPr algn="ctr"/>
                      <a:r>
                        <a:rPr lang="en-IN" sz="1200" dirty="0"/>
                        <a:t>401</a:t>
                      </a:r>
                    </a:p>
                  </a:txBody>
                  <a:tcPr/>
                </a:tc>
                <a:tc>
                  <a:txBody>
                    <a:bodyPr/>
                    <a:lstStyle/>
                    <a:p>
                      <a:pPr algn="ctr"/>
                      <a:r>
                        <a:rPr lang="en-IN" sz="1200" dirty="0"/>
                        <a:t>148.5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76660635"/>
                  </a:ext>
                </a:extLst>
              </a:tr>
              <a:tr h="2418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dirty="0"/>
                        <a:t>8.5</a:t>
                      </a:r>
                      <a:r>
                        <a:rPr lang="el-GR" sz="1200" dirty="0"/>
                        <a:t>Ω</a:t>
                      </a:r>
                      <a:endParaRPr lang="en-IN" sz="1200" dirty="0"/>
                    </a:p>
                  </a:txBody>
                  <a:tcPr>
                    <a:lnL w="12700" cap="flat" cmpd="sng" algn="ctr">
                      <a:solidFill>
                        <a:schemeClr val="tx1"/>
                      </a:solidFill>
                      <a:prstDash val="solid"/>
                      <a:round/>
                      <a:headEnd type="none" w="med" len="med"/>
                      <a:tailEnd type="none" w="med" len="med"/>
                    </a:lnL>
                  </a:tcPr>
                </a:tc>
                <a:tc>
                  <a:txBody>
                    <a:bodyPr/>
                    <a:lstStyle/>
                    <a:p>
                      <a:pPr algn="ctr"/>
                      <a:r>
                        <a:rPr lang="en-IN" sz="1200" dirty="0"/>
                        <a:t>185.2</a:t>
                      </a:r>
                    </a:p>
                  </a:txBody>
                  <a:tcPr/>
                </a:tc>
                <a:tc>
                  <a:txBody>
                    <a:bodyPr/>
                    <a:lstStyle/>
                    <a:p>
                      <a:pPr algn="ctr"/>
                      <a:r>
                        <a:rPr lang="en-IN" sz="1200" dirty="0"/>
                        <a:t>151.5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60056182"/>
                  </a:ext>
                </a:extLst>
              </a:tr>
              <a:tr h="241841">
                <a:tc>
                  <a:txBody>
                    <a:bodyPr/>
                    <a:lstStyle/>
                    <a:p>
                      <a:pPr algn="ctr"/>
                      <a:r>
                        <a:rPr lang="en-IN" sz="1200" dirty="0"/>
                        <a:t>17.3</a:t>
                      </a:r>
                      <a:r>
                        <a:rPr lang="el-GR" sz="1200" dirty="0"/>
                        <a:t>Ω</a:t>
                      </a:r>
                      <a:endParaRPr lang="en-IN" sz="1200" dirty="0"/>
                    </a:p>
                  </a:txBody>
                  <a:tcPr>
                    <a:lnL w="12700" cap="flat" cmpd="sng" algn="ctr">
                      <a:solidFill>
                        <a:schemeClr val="tx1"/>
                      </a:solidFill>
                      <a:prstDash val="solid"/>
                      <a:round/>
                      <a:headEnd type="none" w="med" len="med"/>
                      <a:tailEnd type="none" w="med" len="med"/>
                    </a:lnL>
                  </a:tcPr>
                </a:tc>
                <a:tc>
                  <a:txBody>
                    <a:bodyPr/>
                    <a:lstStyle/>
                    <a:p>
                      <a:pPr algn="ctr"/>
                      <a:r>
                        <a:rPr lang="en-IN" sz="1200" dirty="0"/>
                        <a:t>80.4</a:t>
                      </a:r>
                    </a:p>
                  </a:txBody>
                  <a:tcPr/>
                </a:tc>
                <a:tc>
                  <a:txBody>
                    <a:bodyPr/>
                    <a:lstStyle/>
                    <a:p>
                      <a:pPr algn="ctr"/>
                      <a:r>
                        <a:rPr lang="en-IN" sz="1200" dirty="0"/>
                        <a:t>156.8</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9191124"/>
                  </a:ext>
                </a:extLst>
              </a:tr>
              <a:tr h="241841">
                <a:tc>
                  <a:txBody>
                    <a:bodyPr/>
                    <a:lstStyle/>
                    <a:p>
                      <a:pPr algn="ctr"/>
                      <a:r>
                        <a:rPr lang="en-IN" sz="1200" dirty="0"/>
                        <a:t>35.35</a:t>
                      </a:r>
                      <a:r>
                        <a:rPr lang="el-GR" sz="1200" dirty="0"/>
                        <a:t>Ω</a:t>
                      </a:r>
                      <a:endParaRPr lang="en-IN" sz="12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IN" sz="1200" dirty="0"/>
                        <a:t>30.77</a:t>
                      </a:r>
                    </a:p>
                  </a:txBody>
                  <a:tcPr>
                    <a:lnB w="12700" cap="flat" cmpd="sng" algn="ctr">
                      <a:solidFill>
                        <a:schemeClr val="tx1"/>
                      </a:solidFill>
                      <a:prstDash val="solid"/>
                      <a:round/>
                      <a:headEnd type="none" w="med" len="med"/>
                      <a:tailEnd type="none" w="med" len="med"/>
                    </a:lnB>
                  </a:tcPr>
                </a:tc>
                <a:tc>
                  <a:txBody>
                    <a:bodyPr/>
                    <a:lstStyle/>
                    <a:p>
                      <a:pPr algn="ctr"/>
                      <a:r>
                        <a:rPr lang="en-IN" sz="1200" dirty="0"/>
                        <a:t>165.25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30201"/>
                  </a:ext>
                </a:extLst>
              </a:tr>
            </a:tbl>
          </a:graphicData>
        </a:graphic>
      </p:graphicFrame>
      <p:pic>
        <p:nvPicPr>
          <p:cNvPr id="9" name="Picture 8">
            <a:extLst>
              <a:ext uri="{FF2B5EF4-FFF2-40B4-BE49-F238E27FC236}">
                <a16:creationId xmlns:a16="http://schemas.microsoft.com/office/drawing/2014/main" id="{0A5DAB1F-FE0D-4129-B8B0-E483074AB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84" y="3814079"/>
            <a:ext cx="7757832" cy="2354784"/>
          </a:xfrm>
          <a:prstGeom prst="rect">
            <a:avLst/>
          </a:prstGeom>
          <a:ln>
            <a:solidFill>
              <a:srgbClr val="0070C0"/>
            </a:solidFill>
          </a:ln>
        </p:spPr>
      </p:pic>
      <p:sp>
        <p:nvSpPr>
          <p:cNvPr id="10" name="Freeform: Shape 9">
            <a:extLst>
              <a:ext uri="{FF2B5EF4-FFF2-40B4-BE49-F238E27FC236}">
                <a16:creationId xmlns:a16="http://schemas.microsoft.com/office/drawing/2014/main" id="{F8E07325-EF3B-4BBA-88A3-DC634607E702}"/>
              </a:ext>
            </a:extLst>
          </p:cNvPr>
          <p:cNvSpPr/>
          <p:nvPr/>
        </p:nvSpPr>
        <p:spPr>
          <a:xfrm>
            <a:off x="693084" y="769084"/>
            <a:ext cx="780609" cy="1397067"/>
          </a:xfrm>
          <a:custGeom>
            <a:avLst/>
            <a:gdLst>
              <a:gd name="connsiteX0" fmla="*/ 348655 w 795853"/>
              <a:gd name="connsiteY0" fmla="*/ 80937 h 1230439"/>
              <a:gd name="connsiteX1" fmla="*/ 588352 w 795853"/>
              <a:gd name="connsiteY1" fmla="*/ 54304 h 1230439"/>
              <a:gd name="connsiteX2" fmla="*/ 694884 w 795853"/>
              <a:gd name="connsiteY2" fmla="*/ 134203 h 1230439"/>
              <a:gd name="connsiteX3" fmla="*/ 774783 w 795853"/>
              <a:gd name="connsiteY3" fmla="*/ 365022 h 1230439"/>
              <a:gd name="connsiteX4" fmla="*/ 783661 w 795853"/>
              <a:gd name="connsiteY4" fmla="*/ 950948 h 1230439"/>
              <a:gd name="connsiteX5" fmla="*/ 623862 w 795853"/>
              <a:gd name="connsiteY5" fmla="*/ 1190645 h 1230439"/>
              <a:gd name="connsiteX6" fmla="*/ 304266 w 795853"/>
              <a:gd name="connsiteY6" fmla="*/ 1226156 h 1230439"/>
              <a:gd name="connsiteX7" fmla="*/ 82325 w 795853"/>
              <a:gd name="connsiteY7" fmla="*/ 1146257 h 1230439"/>
              <a:gd name="connsiteX8" fmla="*/ 2426 w 795853"/>
              <a:gd name="connsiteY8" fmla="*/ 755640 h 1230439"/>
              <a:gd name="connsiteX9" fmla="*/ 37936 w 795853"/>
              <a:gd name="connsiteY9" fmla="*/ 214102 h 1230439"/>
              <a:gd name="connsiteX10" fmla="*/ 206612 w 795853"/>
              <a:gd name="connsiteY10" fmla="*/ 18793 h 1230439"/>
              <a:gd name="connsiteX11" fmla="*/ 490697 w 795853"/>
              <a:gd name="connsiteY11" fmla="*/ 18793 h 123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5853" h="1230439">
                <a:moveTo>
                  <a:pt x="348655" y="80937"/>
                </a:moveTo>
                <a:cubicBezTo>
                  <a:pt x="439651" y="63181"/>
                  <a:pt x="530647" y="45426"/>
                  <a:pt x="588352" y="54304"/>
                </a:cubicBezTo>
                <a:cubicBezTo>
                  <a:pt x="646057" y="63182"/>
                  <a:pt x="663812" y="82417"/>
                  <a:pt x="694884" y="134203"/>
                </a:cubicBezTo>
                <a:cubicBezTo>
                  <a:pt x="725956" y="185989"/>
                  <a:pt x="759987" y="228898"/>
                  <a:pt x="774783" y="365022"/>
                </a:cubicBezTo>
                <a:cubicBezTo>
                  <a:pt x="789579" y="501146"/>
                  <a:pt x="808815" y="813344"/>
                  <a:pt x="783661" y="950948"/>
                </a:cubicBezTo>
                <a:cubicBezTo>
                  <a:pt x="758508" y="1088552"/>
                  <a:pt x="703761" y="1144777"/>
                  <a:pt x="623862" y="1190645"/>
                </a:cubicBezTo>
                <a:cubicBezTo>
                  <a:pt x="543963" y="1236513"/>
                  <a:pt x="394522" y="1233554"/>
                  <a:pt x="304266" y="1226156"/>
                </a:cubicBezTo>
                <a:cubicBezTo>
                  <a:pt x="214010" y="1218758"/>
                  <a:pt x="132632" y="1224676"/>
                  <a:pt x="82325" y="1146257"/>
                </a:cubicBezTo>
                <a:cubicBezTo>
                  <a:pt x="32018" y="1067838"/>
                  <a:pt x="9824" y="910999"/>
                  <a:pt x="2426" y="755640"/>
                </a:cubicBezTo>
                <a:cubicBezTo>
                  <a:pt x="-4972" y="600281"/>
                  <a:pt x="3905" y="336910"/>
                  <a:pt x="37936" y="214102"/>
                </a:cubicBezTo>
                <a:cubicBezTo>
                  <a:pt x="71967" y="91294"/>
                  <a:pt x="131152" y="51344"/>
                  <a:pt x="206612" y="18793"/>
                </a:cubicBezTo>
                <a:cubicBezTo>
                  <a:pt x="282072" y="-13759"/>
                  <a:pt x="386384" y="2517"/>
                  <a:pt x="490697" y="18793"/>
                </a:cubicBezTo>
              </a:path>
            </a:pathLst>
          </a:custGeom>
          <a:noFill/>
          <a:ln w="19050">
            <a:solidFill>
              <a:srgbClr val="0EB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8CE0A7D2-9BF5-4D33-B3D1-88B6869719E5}"/>
              </a:ext>
            </a:extLst>
          </p:cNvPr>
          <p:cNvSpPr txBox="1"/>
          <p:nvPr/>
        </p:nvSpPr>
        <p:spPr>
          <a:xfrm>
            <a:off x="4035159" y="5383363"/>
            <a:ext cx="684803" cy="369332"/>
          </a:xfrm>
          <a:prstGeom prst="rect">
            <a:avLst/>
          </a:prstGeom>
          <a:noFill/>
        </p:spPr>
        <p:txBody>
          <a:bodyPr wrap="none" rtlCol="0">
            <a:spAutoFit/>
          </a:bodyPr>
          <a:lstStyle/>
          <a:p>
            <a:r>
              <a:rPr lang="en-IN" dirty="0"/>
              <a:t>Ideal</a:t>
            </a:r>
          </a:p>
        </p:txBody>
      </p:sp>
      <p:sp>
        <p:nvSpPr>
          <p:cNvPr id="12" name="TextBox 11">
            <a:extLst>
              <a:ext uri="{FF2B5EF4-FFF2-40B4-BE49-F238E27FC236}">
                <a16:creationId xmlns:a16="http://schemas.microsoft.com/office/drawing/2014/main" id="{914BF043-0C28-40D5-B22C-7D148405774A}"/>
              </a:ext>
            </a:extLst>
          </p:cNvPr>
          <p:cNvSpPr txBox="1"/>
          <p:nvPr/>
        </p:nvSpPr>
        <p:spPr>
          <a:xfrm>
            <a:off x="6576234" y="5365607"/>
            <a:ext cx="817853" cy="369332"/>
          </a:xfrm>
          <a:prstGeom prst="rect">
            <a:avLst/>
          </a:prstGeom>
          <a:noFill/>
        </p:spPr>
        <p:txBody>
          <a:bodyPr wrap="none" rtlCol="0">
            <a:spAutoFit/>
          </a:bodyPr>
          <a:lstStyle/>
          <a:p>
            <a:r>
              <a:rPr lang="en-IN" dirty="0"/>
              <a:t>µ strip</a:t>
            </a:r>
          </a:p>
        </p:txBody>
      </p:sp>
      <p:sp>
        <p:nvSpPr>
          <p:cNvPr id="13" name="TextBox 12">
            <a:extLst>
              <a:ext uri="{FF2B5EF4-FFF2-40B4-BE49-F238E27FC236}">
                <a16:creationId xmlns:a16="http://schemas.microsoft.com/office/drawing/2014/main" id="{302AA77A-B290-4F52-B347-0847F08573C8}"/>
              </a:ext>
            </a:extLst>
          </p:cNvPr>
          <p:cNvSpPr txBox="1"/>
          <p:nvPr/>
        </p:nvSpPr>
        <p:spPr>
          <a:xfrm>
            <a:off x="6576234" y="2701872"/>
            <a:ext cx="2567766" cy="923330"/>
          </a:xfrm>
          <a:prstGeom prst="rect">
            <a:avLst/>
          </a:prstGeom>
          <a:noFill/>
        </p:spPr>
        <p:txBody>
          <a:bodyPr wrap="square" rtlCol="0">
            <a:spAutoFit/>
          </a:bodyPr>
          <a:lstStyle/>
          <a:p>
            <a:r>
              <a:rPr lang="en-IN" dirty="0"/>
              <a:t>Create Quarter Wave Transformer using µ-strip lines and simulate </a:t>
            </a:r>
          </a:p>
        </p:txBody>
      </p:sp>
      <p:sp>
        <p:nvSpPr>
          <p:cNvPr id="14" name="Speech Bubble: Oval 13">
            <a:extLst>
              <a:ext uri="{FF2B5EF4-FFF2-40B4-BE49-F238E27FC236}">
                <a16:creationId xmlns:a16="http://schemas.microsoft.com/office/drawing/2014/main" id="{560CF46B-AFD8-40E4-A00B-05AFD33B2C55}"/>
              </a:ext>
            </a:extLst>
          </p:cNvPr>
          <p:cNvSpPr/>
          <p:nvPr/>
        </p:nvSpPr>
        <p:spPr>
          <a:xfrm>
            <a:off x="6689574" y="2412287"/>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6</a:t>
            </a:r>
          </a:p>
        </p:txBody>
      </p:sp>
    </p:spTree>
    <p:extLst>
      <p:ext uri="{BB962C8B-B14F-4D97-AF65-F5344CB8AC3E}">
        <p14:creationId xmlns:p14="http://schemas.microsoft.com/office/powerpoint/2010/main" val="1806859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079F3-A89A-49A6-BCEF-CA7B9AF75B9A}"/>
              </a:ext>
            </a:extLst>
          </p:cNvPr>
          <p:cNvSpPr>
            <a:spLocks noGrp="1"/>
          </p:cNvSpPr>
          <p:nvPr>
            <p:ph type="title"/>
          </p:nvPr>
        </p:nvSpPr>
        <p:spPr/>
        <p:txBody>
          <a:bodyPr/>
          <a:lstStyle/>
          <a:p>
            <a:r>
              <a:rPr lang="en-IN" dirty="0"/>
              <a:t>Overview-Post Layout</a:t>
            </a:r>
          </a:p>
        </p:txBody>
      </p:sp>
      <p:sp>
        <p:nvSpPr>
          <p:cNvPr id="3" name="Date Placeholder 2">
            <a:extLst>
              <a:ext uri="{FF2B5EF4-FFF2-40B4-BE49-F238E27FC236}">
                <a16:creationId xmlns:a16="http://schemas.microsoft.com/office/drawing/2014/main" id="{98396ED3-DD6F-463C-804B-5CF360EB00E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8BD62E33-83CD-4359-A4D0-A8A0D6A85223}"/>
              </a:ext>
            </a:extLst>
          </p:cNvPr>
          <p:cNvSpPr>
            <a:spLocks noGrp="1"/>
          </p:cNvSpPr>
          <p:nvPr>
            <p:ph type="sldNum" sz="quarter" idx="12"/>
          </p:nvPr>
        </p:nvSpPr>
        <p:spPr/>
        <p:txBody>
          <a:bodyPr/>
          <a:lstStyle/>
          <a:p>
            <a:fld id="{2495F090-CA2D-44FF-B42B-1156B48CA943}" type="slidenum">
              <a:rPr lang="en-IN" smtClean="0"/>
              <a:t>9</a:t>
            </a:fld>
            <a:endParaRPr lang="en-IN"/>
          </a:p>
        </p:txBody>
      </p:sp>
      <p:pic>
        <p:nvPicPr>
          <p:cNvPr id="6" name="Picture 5">
            <a:extLst>
              <a:ext uri="{FF2B5EF4-FFF2-40B4-BE49-F238E27FC236}">
                <a16:creationId xmlns:a16="http://schemas.microsoft.com/office/drawing/2014/main" id="{C029033A-88A8-4467-BEAB-CC3679D0D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693" y="769084"/>
            <a:ext cx="2453853" cy="5578323"/>
          </a:xfrm>
          <a:prstGeom prst="rect">
            <a:avLst/>
          </a:prstGeom>
          <a:ln>
            <a:solidFill>
              <a:schemeClr val="accent1"/>
            </a:solidFill>
          </a:ln>
        </p:spPr>
      </p:pic>
      <p:sp>
        <p:nvSpPr>
          <p:cNvPr id="7" name="Freeform: Shape 6">
            <a:extLst>
              <a:ext uri="{FF2B5EF4-FFF2-40B4-BE49-F238E27FC236}">
                <a16:creationId xmlns:a16="http://schemas.microsoft.com/office/drawing/2014/main" id="{FACEB872-B4DF-48F6-9C01-920E7D2F9A95}"/>
              </a:ext>
            </a:extLst>
          </p:cNvPr>
          <p:cNvSpPr/>
          <p:nvPr/>
        </p:nvSpPr>
        <p:spPr>
          <a:xfrm>
            <a:off x="784414" y="4017478"/>
            <a:ext cx="1363982" cy="291778"/>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pic>
        <p:nvPicPr>
          <p:cNvPr id="9" name="Picture 8">
            <a:extLst>
              <a:ext uri="{FF2B5EF4-FFF2-40B4-BE49-F238E27FC236}">
                <a16:creationId xmlns:a16="http://schemas.microsoft.com/office/drawing/2014/main" id="{06B874E4-FA06-4366-B72C-44963D547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589" y="769084"/>
            <a:ext cx="2461473" cy="4336156"/>
          </a:xfrm>
          <a:prstGeom prst="rect">
            <a:avLst/>
          </a:prstGeom>
          <a:ln>
            <a:solidFill>
              <a:schemeClr val="accent1"/>
            </a:solidFill>
          </a:ln>
        </p:spPr>
      </p:pic>
      <p:sp>
        <p:nvSpPr>
          <p:cNvPr id="10" name="Freeform: Shape 9">
            <a:extLst>
              <a:ext uri="{FF2B5EF4-FFF2-40B4-BE49-F238E27FC236}">
                <a16:creationId xmlns:a16="http://schemas.microsoft.com/office/drawing/2014/main" id="{0233EDFF-A5E4-464A-A9FF-9671165B1E9F}"/>
              </a:ext>
            </a:extLst>
          </p:cNvPr>
          <p:cNvSpPr/>
          <p:nvPr/>
        </p:nvSpPr>
        <p:spPr>
          <a:xfrm>
            <a:off x="3428365" y="911773"/>
            <a:ext cx="859550" cy="291778"/>
          </a:xfrm>
          <a:custGeom>
            <a:avLst/>
            <a:gdLst>
              <a:gd name="connsiteX0" fmla="*/ 650907 w 1389874"/>
              <a:gd name="connsiteY0" fmla="*/ 0 h 309212"/>
              <a:gd name="connsiteX1" fmla="*/ 73858 w 1389874"/>
              <a:gd name="connsiteY1" fmla="*/ 97655 h 309212"/>
              <a:gd name="connsiteX2" fmla="*/ 127124 w 1389874"/>
              <a:gd name="connsiteY2" fmla="*/ 266330 h 309212"/>
              <a:gd name="connsiteX3" fmla="*/ 1156934 w 1389874"/>
              <a:gd name="connsiteY3" fmla="*/ 301841 h 309212"/>
              <a:gd name="connsiteX4" fmla="*/ 1387754 w 1389874"/>
              <a:gd name="connsiteY4" fmla="*/ 150921 h 309212"/>
              <a:gd name="connsiteX5" fmla="*/ 1085913 w 1389874"/>
              <a:gd name="connsiteY5" fmla="*/ 62144 h 309212"/>
              <a:gd name="connsiteX6" fmla="*/ 588763 w 1389874"/>
              <a:gd name="connsiteY6" fmla="*/ 44389 h 30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74" h="309212">
                <a:moveTo>
                  <a:pt x="650907" y="0"/>
                </a:moveTo>
                <a:cubicBezTo>
                  <a:pt x="406031" y="26633"/>
                  <a:pt x="161155" y="53267"/>
                  <a:pt x="73858" y="97655"/>
                </a:cubicBezTo>
                <a:cubicBezTo>
                  <a:pt x="-13439" y="142043"/>
                  <a:pt x="-53389" y="232299"/>
                  <a:pt x="127124" y="266330"/>
                </a:cubicBezTo>
                <a:cubicBezTo>
                  <a:pt x="307637" y="300361"/>
                  <a:pt x="946829" y="321076"/>
                  <a:pt x="1156934" y="301841"/>
                </a:cubicBezTo>
                <a:cubicBezTo>
                  <a:pt x="1367039" y="282606"/>
                  <a:pt x="1399591" y="190870"/>
                  <a:pt x="1387754" y="150921"/>
                </a:cubicBezTo>
                <a:cubicBezTo>
                  <a:pt x="1375917" y="110972"/>
                  <a:pt x="1219078" y="79899"/>
                  <a:pt x="1085913" y="62144"/>
                </a:cubicBezTo>
                <a:cubicBezTo>
                  <a:pt x="952748" y="44389"/>
                  <a:pt x="770755" y="44389"/>
                  <a:pt x="588763" y="44389"/>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11" name="TextBox 10">
            <a:extLst>
              <a:ext uri="{FF2B5EF4-FFF2-40B4-BE49-F238E27FC236}">
                <a16:creationId xmlns:a16="http://schemas.microsoft.com/office/drawing/2014/main" id="{18670782-BD0E-44B8-9AC1-84717AD372AA}"/>
              </a:ext>
            </a:extLst>
          </p:cNvPr>
          <p:cNvSpPr txBox="1"/>
          <p:nvPr/>
        </p:nvSpPr>
        <p:spPr>
          <a:xfrm>
            <a:off x="3428364" y="5441105"/>
            <a:ext cx="1907115" cy="369332"/>
          </a:xfrm>
          <a:prstGeom prst="rect">
            <a:avLst/>
          </a:prstGeom>
          <a:noFill/>
        </p:spPr>
        <p:txBody>
          <a:bodyPr wrap="square" rtlCol="0">
            <a:spAutoFit/>
          </a:bodyPr>
          <a:lstStyle/>
          <a:p>
            <a:r>
              <a:rPr lang="en-IN" dirty="0"/>
              <a:t>Other Tools…</a:t>
            </a:r>
          </a:p>
        </p:txBody>
      </p:sp>
    </p:spTree>
    <p:extLst>
      <p:ext uri="{BB962C8B-B14F-4D97-AF65-F5344CB8AC3E}">
        <p14:creationId xmlns:p14="http://schemas.microsoft.com/office/powerpoint/2010/main" val="18535896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89B0-7D85-4D31-9530-69DB3AC95AC9}"/>
              </a:ext>
            </a:extLst>
          </p:cNvPr>
          <p:cNvSpPr>
            <a:spLocks noGrp="1"/>
          </p:cNvSpPr>
          <p:nvPr>
            <p:ph type="title"/>
          </p:nvPr>
        </p:nvSpPr>
        <p:spPr/>
        <p:txBody>
          <a:bodyPr/>
          <a:lstStyle/>
          <a:p>
            <a:r>
              <a:rPr lang="en-IN" dirty="0"/>
              <a:t>Auto Layout Generation</a:t>
            </a:r>
          </a:p>
        </p:txBody>
      </p:sp>
      <p:sp>
        <p:nvSpPr>
          <p:cNvPr id="3" name="Date Placeholder 2">
            <a:extLst>
              <a:ext uri="{FF2B5EF4-FFF2-40B4-BE49-F238E27FC236}">
                <a16:creationId xmlns:a16="http://schemas.microsoft.com/office/drawing/2014/main" id="{9D623CDE-2EB6-47AF-9E0C-C653D878DA4B}"/>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FC240C8-9880-4EFB-A867-F28EC4AD57D8}"/>
              </a:ext>
            </a:extLst>
          </p:cNvPr>
          <p:cNvSpPr>
            <a:spLocks noGrp="1"/>
          </p:cNvSpPr>
          <p:nvPr>
            <p:ph type="sldNum" sz="quarter" idx="12"/>
          </p:nvPr>
        </p:nvSpPr>
        <p:spPr/>
        <p:txBody>
          <a:bodyPr/>
          <a:lstStyle/>
          <a:p>
            <a:fld id="{2495F090-CA2D-44FF-B42B-1156B48CA943}" type="slidenum">
              <a:rPr lang="en-IN" smtClean="0"/>
              <a:t>90</a:t>
            </a:fld>
            <a:endParaRPr lang="en-IN"/>
          </a:p>
        </p:txBody>
      </p:sp>
      <p:pic>
        <p:nvPicPr>
          <p:cNvPr id="5" name="Picture 4">
            <a:extLst>
              <a:ext uri="{FF2B5EF4-FFF2-40B4-BE49-F238E27FC236}">
                <a16:creationId xmlns:a16="http://schemas.microsoft.com/office/drawing/2014/main" id="{7B8D16A9-4522-4329-86F7-EE58C2841077}"/>
              </a:ext>
            </a:extLst>
          </p:cNvPr>
          <p:cNvPicPr>
            <a:picLocks noChangeAspect="1"/>
          </p:cNvPicPr>
          <p:nvPr/>
        </p:nvPicPr>
        <p:blipFill>
          <a:blip r:embed="rId2"/>
          <a:stretch>
            <a:fillRect/>
          </a:stretch>
        </p:blipFill>
        <p:spPr>
          <a:xfrm>
            <a:off x="718001" y="753548"/>
            <a:ext cx="4325156" cy="1978348"/>
          </a:xfrm>
          <a:prstGeom prst="rect">
            <a:avLst/>
          </a:prstGeom>
          <a:ln>
            <a:solidFill>
              <a:srgbClr val="0070C0"/>
            </a:solidFill>
          </a:ln>
        </p:spPr>
      </p:pic>
      <p:sp>
        <p:nvSpPr>
          <p:cNvPr id="6" name="TextBox 5">
            <a:extLst>
              <a:ext uri="{FF2B5EF4-FFF2-40B4-BE49-F238E27FC236}">
                <a16:creationId xmlns:a16="http://schemas.microsoft.com/office/drawing/2014/main" id="{27B14AE4-39C0-4281-BD7F-56E5C53ACD90}"/>
              </a:ext>
            </a:extLst>
          </p:cNvPr>
          <p:cNvSpPr txBox="1"/>
          <p:nvPr/>
        </p:nvSpPr>
        <p:spPr>
          <a:xfrm>
            <a:off x="5132507" y="1043133"/>
            <a:ext cx="3780673" cy="646331"/>
          </a:xfrm>
          <a:prstGeom prst="rect">
            <a:avLst/>
          </a:prstGeom>
          <a:noFill/>
        </p:spPr>
        <p:txBody>
          <a:bodyPr wrap="square" rtlCol="0">
            <a:spAutoFit/>
          </a:bodyPr>
          <a:lstStyle/>
          <a:p>
            <a:r>
              <a:rPr lang="en-IN" dirty="0"/>
              <a:t>Create a new schematic and copy paste the transformer as shown</a:t>
            </a:r>
          </a:p>
        </p:txBody>
      </p:sp>
      <p:sp>
        <p:nvSpPr>
          <p:cNvPr id="7" name="Speech Bubble: Oval 6">
            <a:extLst>
              <a:ext uri="{FF2B5EF4-FFF2-40B4-BE49-F238E27FC236}">
                <a16:creationId xmlns:a16="http://schemas.microsoft.com/office/drawing/2014/main" id="{1AC64BB6-D56F-4E6E-BF39-36CE457D9295}"/>
              </a:ext>
            </a:extLst>
          </p:cNvPr>
          <p:cNvSpPr/>
          <p:nvPr/>
        </p:nvSpPr>
        <p:spPr>
          <a:xfrm>
            <a:off x="5245848" y="753548"/>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7</a:t>
            </a:r>
          </a:p>
        </p:txBody>
      </p:sp>
      <p:pic>
        <p:nvPicPr>
          <p:cNvPr id="9" name="Picture 8">
            <a:extLst>
              <a:ext uri="{FF2B5EF4-FFF2-40B4-BE49-F238E27FC236}">
                <a16:creationId xmlns:a16="http://schemas.microsoft.com/office/drawing/2014/main" id="{0773B377-B327-437A-B524-F017084FB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 y="3429000"/>
            <a:ext cx="2674852" cy="2895851"/>
          </a:xfrm>
          <a:prstGeom prst="rect">
            <a:avLst/>
          </a:prstGeom>
          <a:ln>
            <a:solidFill>
              <a:srgbClr val="0070C0"/>
            </a:solidFill>
          </a:ln>
        </p:spPr>
      </p:pic>
      <p:grpSp>
        <p:nvGrpSpPr>
          <p:cNvPr id="10" name="Group 9">
            <a:extLst>
              <a:ext uri="{FF2B5EF4-FFF2-40B4-BE49-F238E27FC236}">
                <a16:creationId xmlns:a16="http://schemas.microsoft.com/office/drawing/2014/main" id="{08C5F336-6F99-4E53-8A16-2129A0B93D6E}"/>
              </a:ext>
            </a:extLst>
          </p:cNvPr>
          <p:cNvGrpSpPr/>
          <p:nvPr/>
        </p:nvGrpSpPr>
        <p:grpSpPr>
          <a:xfrm>
            <a:off x="7395909" y="397962"/>
            <a:ext cx="1376039" cy="500378"/>
            <a:chOff x="1580086" y="4618233"/>
            <a:chExt cx="1953087" cy="710214"/>
          </a:xfrm>
        </p:grpSpPr>
        <p:sp>
          <p:nvSpPr>
            <p:cNvPr id="11" name="Rectangle: Rounded Corners 10">
              <a:extLst>
                <a:ext uri="{FF2B5EF4-FFF2-40B4-BE49-F238E27FC236}">
                  <a16:creationId xmlns:a16="http://schemas.microsoft.com/office/drawing/2014/main" id="{1F56E718-F82C-4796-944D-ACFA56367018}"/>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 name="Group 11">
              <a:extLst>
                <a:ext uri="{FF2B5EF4-FFF2-40B4-BE49-F238E27FC236}">
                  <a16:creationId xmlns:a16="http://schemas.microsoft.com/office/drawing/2014/main" id="{DD0BA2F0-C088-47DC-9C98-5039AE1E8BED}"/>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40" name="Freeform: Shape 39">
                <a:extLst>
                  <a:ext uri="{FF2B5EF4-FFF2-40B4-BE49-F238E27FC236}">
                    <a16:creationId xmlns:a16="http://schemas.microsoft.com/office/drawing/2014/main" id="{9C081E01-C8AD-48B4-95FF-FB425297F195}"/>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3EF03F86-EBCD-451E-9BC1-812F88A6CEF1}"/>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0D32925E-21D5-49AD-BAFE-2C003A3D9858}"/>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672A033F-490C-4E00-97B3-66E5202CFE0F}"/>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03426643-502A-4845-A265-3D35617595EC}"/>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8086576D-EC90-48FA-9DCF-0033B2785A13}"/>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BB0AE12D-E288-4981-A5E1-A16143F0B2DA}"/>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F7BE1236-751D-45DD-B534-447607AA20E2}"/>
                </a:ext>
              </a:extLst>
            </p:cNvPr>
            <p:cNvGrpSpPr/>
            <p:nvPr/>
          </p:nvGrpSpPr>
          <p:grpSpPr>
            <a:xfrm rot="285830">
              <a:off x="2138145" y="4706672"/>
              <a:ext cx="305752" cy="541425"/>
              <a:chOff x="3748820" y="4212366"/>
              <a:chExt cx="519713" cy="920307"/>
            </a:xfrm>
            <a:effectLst>
              <a:glow rad="228600">
                <a:schemeClr val="accent6">
                  <a:lumMod val="40000"/>
                  <a:lumOff val="60000"/>
                  <a:alpha val="40000"/>
                </a:schemeClr>
              </a:glow>
            </a:effectLst>
          </p:grpSpPr>
          <p:sp>
            <p:nvSpPr>
              <p:cNvPr id="33" name="Freeform: Shape 32">
                <a:extLst>
                  <a:ext uri="{FF2B5EF4-FFF2-40B4-BE49-F238E27FC236}">
                    <a16:creationId xmlns:a16="http://schemas.microsoft.com/office/drawing/2014/main" id="{A5D56578-32FD-40A2-95CF-38E2547D2CDA}"/>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718991D8-67EF-4018-83EB-4431842B37B0}"/>
                  </a:ext>
                </a:extLst>
              </p:cNvPr>
              <p:cNvSpPr/>
              <p:nvPr/>
            </p:nvSpPr>
            <p:spPr>
              <a:xfrm rot="5114170">
                <a:off x="3954742" y="4090864"/>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1DBC3C0F-8356-487E-84E4-29AF4C165D96}"/>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DE2F82A9-674E-40B0-86E4-6FBF1DBD3DAD}"/>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B65F0EFA-93FD-470A-B98B-C94085BB8C09}"/>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491487EA-BD7F-4513-B0D2-A06846D05D7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81DA0360-AD9C-4ED3-A86B-6083F213216D}"/>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4728DCD8-EB62-4586-8C80-ED105716B2E2}"/>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6" name="Freeform: Shape 25">
                <a:extLst>
                  <a:ext uri="{FF2B5EF4-FFF2-40B4-BE49-F238E27FC236}">
                    <a16:creationId xmlns:a16="http://schemas.microsoft.com/office/drawing/2014/main" id="{15E6E715-80B0-426D-8FC3-04B3AE11FD4D}"/>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C1D90F24-E6AE-460C-9B7E-8F39DEF63E5E}"/>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E290336C-EEF1-4C44-968A-77156A73D8B1}"/>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92A5F3DA-0E64-464B-9454-2EBCAF07983B}"/>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F2ED2220-6E33-4FAF-84EE-6DC99619EA03}"/>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BA170064-739C-4E94-9C07-93536835BD96}"/>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A564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DD99C33A-692D-4D87-BB29-46186DBBC58F}"/>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D8CE37A3-4652-4191-B0C4-E959AFF90500}"/>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9" name="Freeform: Shape 18">
                <a:extLst>
                  <a:ext uri="{FF2B5EF4-FFF2-40B4-BE49-F238E27FC236}">
                    <a16:creationId xmlns:a16="http://schemas.microsoft.com/office/drawing/2014/main" id="{20EAC57E-23F5-40D2-A88E-149D4C4F1475}"/>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9E3A53A3-5F5E-4046-AEA0-DA48B2C9A0CD}"/>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93F0E72A-1B0F-4C00-8F71-59FC4D919056}"/>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4107D348-6104-4415-8A86-8A478A10807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8E198882-8854-4203-B1EF-74CB2BC43D02}"/>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7A145F87-E34F-4F1B-B84A-5D4DBA288BD4}"/>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85F4D"/>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845BA283-5043-45D7-AE91-1D0777E2328F}"/>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09B1E0CD-E941-41BF-AB7A-D891E872F84A}"/>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7" name="Oval 16">
                <a:extLst>
                  <a:ext uri="{FF2B5EF4-FFF2-40B4-BE49-F238E27FC236}">
                    <a16:creationId xmlns:a16="http://schemas.microsoft.com/office/drawing/2014/main" id="{48E60F6E-1B37-4135-8761-BD640CFEAFAE}"/>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FBD556D9-75BF-4B2A-914A-19112D890FE5}"/>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47" name="TextBox 46">
            <a:extLst>
              <a:ext uri="{FF2B5EF4-FFF2-40B4-BE49-F238E27FC236}">
                <a16:creationId xmlns:a16="http://schemas.microsoft.com/office/drawing/2014/main" id="{F22CA5A8-CDF7-4743-9F7C-D9CA9AD6F6EA}"/>
              </a:ext>
            </a:extLst>
          </p:cNvPr>
          <p:cNvSpPr txBox="1"/>
          <p:nvPr/>
        </p:nvSpPr>
        <p:spPr>
          <a:xfrm>
            <a:off x="628650" y="3105834"/>
            <a:ext cx="2674853" cy="369332"/>
          </a:xfrm>
          <a:prstGeom prst="rect">
            <a:avLst/>
          </a:prstGeom>
          <a:noFill/>
        </p:spPr>
        <p:txBody>
          <a:bodyPr wrap="square" rtlCol="0">
            <a:spAutoFit/>
          </a:bodyPr>
          <a:lstStyle/>
          <a:p>
            <a:r>
              <a:rPr lang="en-IN" dirty="0"/>
              <a:t>Auto generate layout</a:t>
            </a:r>
          </a:p>
        </p:txBody>
      </p:sp>
      <p:sp>
        <p:nvSpPr>
          <p:cNvPr id="48" name="Speech Bubble: Oval 47">
            <a:extLst>
              <a:ext uri="{FF2B5EF4-FFF2-40B4-BE49-F238E27FC236}">
                <a16:creationId xmlns:a16="http://schemas.microsoft.com/office/drawing/2014/main" id="{20CA4A20-E2B0-41B2-907A-91643A83D4D4}"/>
              </a:ext>
            </a:extLst>
          </p:cNvPr>
          <p:cNvSpPr/>
          <p:nvPr/>
        </p:nvSpPr>
        <p:spPr>
          <a:xfrm>
            <a:off x="741991" y="2816249"/>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8</a:t>
            </a:r>
          </a:p>
        </p:txBody>
      </p:sp>
      <p:pic>
        <p:nvPicPr>
          <p:cNvPr id="50" name="Picture 49">
            <a:extLst>
              <a:ext uri="{FF2B5EF4-FFF2-40B4-BE49-F238E27FC236}">
                <a16:creationId xmlns:a16="http://schemas.microsoft.com/office/drawing/2014/main" id="{FBF9B745-6F25-4C8E-9B42-B2CD67E21C6C}"/>
              </a:ext>
            </a:extLst>
          </p:cNvPr>
          <p:cNvPicPr>
            <a:picLocks noChangeAspect="1"/>
          </p:cNvPicPr>
          <p:nvPr/>
        </p:nvPicPr>
        <p:blipFill>
          <a:blip r:embed="rId4" cstate="hq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482204" y="3429000"/>
            <a:ext cx="1584578" cy="1036660"/>
          </a:xfrm>
          <a:prstGeom prst="rect">
            <a:avLst/>
          </a:prstGeom>
          <a:ln>
            <a:solidFill>
              <a:srgbClr val="0070C0"/>
            </a:solidFill>
          </a:ln>
        </p:spPr>
      </p:pic>
      <p:sp>
        <p:nvSpPr>
          <p:cNvPr id="51" name="TextBox 50">
            <a:extLst>
              <a:ext uri="{FF2B5EF4-FFF2-40B4-BE49-F238E27FC236}">
                <a16:creationId xmlns:a16="http://schemas.microsoft.com/office/drawing/2014/main" id="{57FA5C78-9C40-4A23-A357-D67DB92C58E6}"/>
              </a:ext>
            </a:extLst>
          </p:cNvPr>
          <p:cNvSpPr txBox="1"/>
          <p:nvPr/>
        </p:nvSpPr>
        <p:spPr>
          <a:xfrm>
            <a:off x="5156498" y="1980973"/>
            <a:ext cx="3898152" cy="923330"/>
          </a:xfrm>
          <a:prstGeom prst="rect">
            <a:avLst/>
          </a:prstGeom>
          <a:noFill/>
        </p:spPr>
        <p:txBody>
          <a:bodyPr wrap="square" rtlCol="0">
            <a:spAutoFit/>
          </a:bodyPr>
          <a:lstStyle/>
          <a:p>
            <a:r>
              <a:rPr lang="en-IN" dirty="0"/>
              <a:t>Define substrate, add ground plane, add ports (port 1 is 3</a:t>
            </a:r>
            <a:r>
              <a:rPr lang="el-GR" dirty="0"/>
              <a:t>Ω</a:t>
            </a:r>
            <a:r>
              <a:rPr lang="en-IN" dirty="0"/>
              <a:t> and port 2 is 50</a:t>
            </a:r>
            <a:r>
              <a:rPr lang="el-GR" dirty="0"/>
              <a:t>Ω</a:t>
            </a:r>
            <a:r>
              <a:rPr lang="en-IN" dirty="0"/>
              <a:t>) and perform EM simulation</a:t>
            </a:r>
          </a:p>
        </p:txBody>
      </p:sp>
      <p:sp>
        <p:nvSpPr>
          <p:cNvPr id="52" name="Speech Bubble: Oval 51">
            <a:extLst>
              <a:ext uri="{FF2B5EF4-FFF2-40B4-BE49-F238E27FC236}">
                <a16:creationId xmlns:a16="http://schemas.microsoft.com/office/drawing/2014/main" id="{B1CAD48A-EB3B-4D4A-BFB6-882E58045FD4}"/>
              </a:ext>
            </a:extLst>
          </p:cNvPr>
          <p:cNvSpPr/>
          <p:nvPr/>
        </p:nvSpPr>
        <p:spPr>
          <a:xfrm>
            <a:off x="5269839" y="1691388"/>
            <a:ext cx="490572" cy="2895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9</a:t>
            </a:r>
          </a:p>
        </p:txBody>
      </p:sp>
      <p:pic>
        <p:nvPicPr>
          <p:cNvPr id="54" name="Picture 53">
            <a:extLst>
              <a:ext uri="{FF2B5EF4-FFF2-40B4-BE49-F238E27FC236}">
                <a16:creationId xmlns:a16="http://schemas.microsoft.com/office/drawing/2014/main" id="{7C52F017-ECE7-4995-80DF-FCF298CB8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2204" y="4653162"/>
            <a:ext cx="5349704" cy="1524132"/>
          </a:xfrm>
          <a:prstGeom prst="rect">
            <a:avLst/>
          </a:prstGeom>
          <a:ln>
            <a:solidFill>
              <a:srgbClr val="0070C0"/>
            </a:solidFill>
          </a:ln>
        </p:spPr>
      </p:pic>
    </p:spTree>
    <p:extLst>
      <p:ext uri="{BB962C8B-B14F-4D97-AF65-F5344CB8AC3E}">
        <p14:creationId xmlns:p14="http://schemas.microsoft.com/office/powerpoint/2010/main" val="27410615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AD3C-7B51-4E0C-BB22-CA1AE0660A03}"/>
              </a:ext>
            </a:extLst>
          </p:cNvPr>
          <p:cNvSpPr>
            <a:spLocks noGrp="1"/>
          </p:cNvSpPr>
          <p:nvPr>
            <p:ph type="title"/>
          </p:nvPr>
        </p:nvSpPr>
        <p:spPr>
          <a:xfrm>
            <a:off x="628650" y="2"/>
            <a:ext cx="8453206" cy="769082"/>
          </a:xfrm>
        </p:spPr>
        <p:txBody>
          <a:bodyPr>
            <a:normAutofit fontScale="90000"/>
          </a:bodyPr>
          <a:lstStyle/>
          <a:p>
            <a:r>
              <a:rPr lang="en-IN" dirty="0"/>
              <a:t>EM Simulation of Q-Wave Transformer</a:t>
            </a:r>
          </a:p>
        </p:txBody>
      </p:sp>
      <p:sp>
        <p:nvSpPr>
          <p:cNvPr id="3" name="Date Placeholder 2">
            <a:extLst>
              <a:ext uri="{FF2B5EF4-FFF2-40B4-BE49-F238E27FC236}">
                <a16:creationId xmlns:a16="http://schemas.microsoft.com/office/drawing/2014/main" id="{FC5D9623-B07F-443B-91F8-264E24B71E71}"/>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2C0DC9D-2E04-4A60-97B0-EB9E57A3D3C4}"/>
              </a:ext>
            </a:extLst>
          </p:cNvPr>
          <p:cNvSpPr>
            <a:spLocks noGrp="1"/>
          </p:cNvSpPr>
          <p:nvPr>
            <p:ph type="sldNum" sz="quarter" idx="12"/>
          </p:nvPr>
        </p:nvSpPr>
        <p:spPr/>
        <p:txBody>
          <a:bodyPr/>
          <a:lstStyle/>
          <a:p>
            <a:fld id="{2495F090-CA2D-44FF-B42B-1156B48CA943}" type="slidenum">
              <a:rPr lang="en-IN" smtClean="0"/>
              <a:t>91</a:t>
            </a:fld>
            <a:endParaRPr lang="en-IN"/>
          </a:p>
        </p:txBody>
      </p:sp>
      <p:pic>
        <p:nvPicPr>
          <p:cNvPr id="6" name="Picture 5">
            <a:extLst>
              <a:ext uri="{FF2B5EF4-FFF2-40B4-BE49-F238E27FC236}">
                <a16:creationId xmlns:a16="http://schemas.microsoft.com/office/drawing/2014/main" id="{75EA4F2B-262F-4DDD-93E1-AF31FC1BC4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43210" y="769084"/>
            <a:ext cx="2172752" cy="3204022"/>
          </a:xfrm>
          <a:prstGeom prst="rect">
            <a:avLst/>
          </a:prstGeom>
          <a:ln>
            <a:solidFill>
              <a:srgbClr val="0070C0"/>
            </a:solidFill>
          </a:ln>
        </p:spPr>
      </p:pic>
      <p:pic>
        <p:nvPicPr>
          <p:cNvPr id="8" name="Picture 7">
            <a:extLst>
              <a:ext uri="{FF2B5EF4-FFF2-40B4-BE49-F238E27FC236}">
                <a16:creationId xmlns:a16="http://schemas.microsoft.com/office/drawing/2014/main" id="{A3558D87-45F5-4C37-AAEC-D8B4990F851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011"/>
          <a:stretch/>
        </p:blipFill>
        <p:spPr>
          <a:xfrm>
            <a:off x="2993259" y="2319888"/>
            <a:ext cx="2853384" cy="1668754"/>
          </a:xfrm>
          <a:prstGeom prst="rect">
            <a:avLst/>
          </a:prstGeom>
          <a:ln>
            <a:solidFill>
              <a:srgbClr val="0070C0"/>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C39F9361-F003-4072-A391-FDA1940793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8701" y="769084"/>
            <a:ext cx="3810330" cy="1508891"/>
          </a:xfrm>
          <a:prstGeom prst="rect">
            <a:avLst/>
          </a:prstGeom>
          <a:ln>
            <a:solidFill>
              <a:srgbClr val="0070C0"/>
            </a:solidFill>
          </a:ln>
        </p:spPr>
      </p:pic>
      <p:pic>
        <p:nvPicPr>
          <p:cNvPr id="12" name="Picture 11">
            <a:extLst>
              <a:ext uri="{FF2B5EF4-FFF2-40B4-BE49-F238E27FC236}">
                <a16:creationId xmlns:a16="http://schemas.microsoft.com/office/drawing/2014/main" id="{7B0FDE20-933C-4064-974B-87777D423A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9729" y="4092303"/>
            <a:ext cx="5456393" cy="1996613"/>
          </a:xfrm>
          <a:prstGeom prst="rect">
            <a:avLst/>
          </a:prstGeom>
          <a:ln>
            <a:solidFill>
              <a:srgbClr val="0070C0"/>
            </a:solidFill>
          </a:ln>
        </p:spPr>
      </p:pic>
      <p:sp>
        <p:nvSpPr>
          <p:cNvPr id="13" name="TextBox 12">
            <a:extLst>
              <a:ext uri="{FF2B5EF4-FFF2-40B4-BE49-F238E27FC236}">
                <a16:creationId xmlns:a16="http://schemas.microsoft.com/office/drawing/2014/main" id="{B2F1402B-B676-40A1-9724-EA53F9C8175F}"/>
              </a:ext>
            </a:extLst>
          </p:cNvPr>
          <p:cNvSpPr txBox="1"/>
          <p:nvPr/>
        </p:nvSpPr>
        <p:spPr>
          <a:xfrm>
            <a:off x="6778120" y="5090609"/>
            <a:ext cx="530915" cy="369332"/>
          </a:xfrm>
          <a:prstGeom prst="rect">
            <a:avLst/>
          </a:prstGeom>
          <a:noFill/>
        </p:spPr>
        <p:txBody>
          <a:bodyPr wrap="none" rtlCol="0">
            <a:spAutoFit/>
          </a:bodyPr>
          <a:lstStyle/>
          <a:p>
            <a:r>
              <a:rPr lang="en-IN" dirty="0"/>
              <a:t>EM</a:t>
            </a:r>
          </a:p>
        </p:txBody>
      </p:sp>
      <p:sp>
        <p:nvSpPr>
          <p:cNvPr id="14" name="TextBox 13">
            <a:extLst>
              <a:ext uri="{FF2B5EF4-FFF2-40B4-BE49-F238E27FC236}">
                <a16:creationId xmlns:a16="http://schemas.microsoft.com/office/drawing/2014/main" id="{3549BA1F-7A4E-413C-BA6C-56D8C4AEC837}"/>
              </a:ext>
            </a:extLst>
          </p:cNvPr>
          <p:cNvSpPr txBox="1"/>
          <p:nvPr/>
        </p:nvSpPr>
        <p:spPr>
          <a:xfrm>
            <a:off x="6521640" y="4276968"/>
            <a:ext cx="787395" cy="369332"/>
          </a:xfrm>
          <a:prstGeom prst="rect">
            <a:avLst/>
          </a:prstGeom>
          <a:noFill/>
        </p:spPr>
        <p:txBody>
          <a:bodyPr wrap="none" rtlCol="0">
            <a:spAutoFit/>
          </a:bodyPr>
          <a:lstStyle/>
          <a:p>
            <a:r>
              <a:rPr lang="en-IN" dirty="0"/>
              <a:t>circuit</a:t>
            </a:r>
          </a:p>
        </p:txBody>
      </p:sp>
      <p:sp>
        <p:nvSpPr>
          <p:cNvPr id="15" name="TextBox 14">
            <a:extLst>
              <a:ext uri="{FF2B5EF4-FFF2-40B4-BE49-F238E27FC236}">
                <a16:creationId xmlns:a16="http://schemas.microsoft.com/office/drawing/2014/main" id="{30EA54A8-3BCD-46DB-8439-BC85E7AC6651}"/>
              </a:ext>
            </a:extLst>
          </p:cNvPr>
          <p:cNvSpPr txBox="1"/>
          <p:nvPr/>
        </p:nvSpPr>
        <p:spPr>
          <a:xfrm>
            <a:off x="4041085" y="4346364"/>
            <a:ext cx="530915" cy="369332"/>
          </a:xfrm>
          <a:prstGeom prst="rect">
            <a:avLst/>
          </a:prstGeom>
          <a:noFill/>
        </p:spPr>
        <p:txBody>
          <a:bodyPr wrap="none" rtlCol="0">
            <a:spAutoFit/>
          </a:bodyPr>
          <a:lstStyle/>
          <a:p>
            <a:r>
              <a:rPr lang="en-IN" dirty="0"/>
              <a:t>EM</a:t>
            </a:r>
          </a:p>
        </p:txBody>
      </p:sp>
      <p:sp>
        <p:nvSpPr>
          <p:cNvPr id="16" name="TextBox 15">
            <a:extLst>
              <a:ext uri="{FF2B5EF4-FFF2-40B4-BE49-F238E27FC236}">
                <a16:creationId xmlns:a16="http://schemas.microsoft.com/office/drawing/2014/main" id="{448A9D0B-E959-4036-AF31-D26514907AB6}"/>
              </a:ext>
            </a:extLst>
          </p:cNvPr>
          <p:cNvSpPr txBox="1"/>
          <p:nvPr/>
        </p:nvSpPr>
        <p:spPr>
          <a:xfrm>
            <a:off x="4178302" y="5090609"/>
            <a:ext cx="787395" cy="369332"/>
          </a:xfrm>
          <a:prstGeom prst="rect">
            <a:avLst/>
          </a:prstGeom>
          <a:noFill/>
        </p:spPr>
        <p:txBody>
          <a:bodyPr wrap="none" rtlCol="0">
            <a:spAutoFit/>
          </a:bodyPr>
          <a:lstStyle/>
          <a:p>
            <a:r>
              <a:rPr lang="en-IN" dirty="0"/>
              <a:t>circuit</a:t>
            </a:r>
          </a:p>
        </p:txBody>
      </p:sp>
      <p:pic>
        <p:nvPicPr>
          <p:cNvPr id="18" name="Picture 17">
            <a:extLst>
              <a:ext uri="{FF2B5EF4-FFF2-40B4-BE49-F238E27FC236}">
                <a16:creationId xmlns:a16="http://schemas.microsoft.com/office/drawing/2014/main" id="{4B247E8D-5708-4774-B4A0-08AC1E009A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5078" y="2304352"/>
            <a:ext cx="2850442" cy="1668754"/>
          </a:xfrm>
          <a:prstGeom prst="rect">
            <a:avLst/>
          </a:prstGeom>
          <a:ln>
            <a:solidFill>
              <a:srgbClr val="0070C0"/>
            </a:solidFill>
          </a:ln>
        </p:spPr>
      </p:pic>
    </p:spTree>
    <p:extLst>
      <p:ext uri="{BB962C8B-B14F-4D97-AF65-F5344CB8AC3E}">
        <p14:creationId xmlns:p14="http://schemas.microsoft.com/office/powerpoint/2010/main" val="11818452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5A90-04DD-43D3-902A-AA91D80145C3}"/>
              </a:ext>
            </a:extLst>
          </p:cNvPr>
          <p:cNvSpPr>
            <a:spLocks noGrp="1"/>
          </p:cNvSpPr>
          <p:nvPr>
            <p:ph type="title"/>
          </p:nvPr>
        </p:nvSpPr>
        <p:spPr/>
        <p:txBody>
          <a:bodyPr/>
          <a:lstStyle/>
          <a:p>
            <a:r>
              <a:rPr lang="en-IN" dirty="0"/>
              <a:t>Low Pass Match</a:t>
            </a:r>
          </a:p>
        </p:txBody>
      </p:sp>
      <p:sp>
        <p:nvSpPr>
          <p:cNvPr id="3" name="Date Placeholder 2">
            <a:extLst>
              <a:ext uri="{FF2B5EF4-FFF2-40B4-BE49-F238E27FC236}">
                <a16:creationId xmlns:a16="http://schemas.microsoft.com/office/drawing/2014/main" id="{51C8B1C6-3099-4564-A1DA-9C57B85402B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070A9053-1D6E-4B34-8119-306F7C2C641E}"/>
              </a:ext>
            </a:extLst>
          </p:cNvPr>
          <p:cNvSpPr>
            <a:spLocks noGrp="1"/>
          </p:cNvSpPr>
          <p:nvPr>
            <p:ph type="sldNum" sz="quarter" idx="12"/>
          </p:nvPr>
        </p:nvSpPr>
        <p:spPr/>
        <p:txBody>
          <a:bodyPr/>
          <a:lstStyle/>
          <a:p>
            <a:fld id="{2495F090-CA2D-44FF-B42B-1156B48CA943}" type="slidenum">
              <a:rPr lang="en-IN" smtClean="0"/>
              <a:t>92</a:t>
            </a:fld>
            <a:endParaRPr lang="en-IN"/>
          </a:p>
        </p:txBody>
      </p:sp>
      <p:sp>
        <p:nvSpPr>
          <p:cNvPr id="5" name="TextBox 4">
            <a:extLst>
              <a:ext uri="{FF2B5EF4-FFF2-40B4-BE49-F238E27FC236}">
                <a16:creationId xmlns:a16="http://schemas.microsoft.com/office/drawing/2014/main" id="{89FBE965-18D1-4523-89CD-9D2229F93454}"/>
              </a:ext>
            </a:extLst>
          </p:cNvPr>
          <p:cNvSpPr txBox="1"/>
          <p:nvPr/>
        </p:nvSpPr>
        <p:spPr>
          <a:xfrm>
            <a:off x="628650" y="674703"/>
            <a:ext cx="6635150" cy="369332"/>
          </a:xfrm>
          <a:prstGeom prst="rect">
            <a:avLst/>
          </a:prstGeom>
          <a:noFill/>
        </p:spPr>
        <p:txBody>
          <a:bodyPr wrap="none" rtlCol="0">
            <a:spAutoFit/>
          </a:bodyPr>
          <a:lstStyle/>
          <a:p>
            <a:r>
              <a:rPr lang="en-IN" dirty="0"/>
              <a:t>Goal: Match 4+j8 to 50</a:t>
            </a:r>
            <a:r>
              <a:rPr lang="el-GR" dirty="0"/>
              <a:t>Ω</a:t>
            </a:r>
            <a:r>
              <a:rPr lang="en-IN" dirty="0"/>
              <a:t> using single pole matching at 9.5 GHz</a:t>
            </a:r>
          </a:p>
        </p:txBody>
      </p:sp>
      <p:grpSp>
        <p:nvGrpSpPr>
          <p:cNvPr id="6" name="Group 5">
            <a:extLst>
              <a:ext uri="{FF2B5EF4-FFF2-40B4-BE49-F238E27FC236}">
                <a16:creationId xmlns:a16="http://schemas.microsoft.com/office/drawing/2014/main" id="{000F8FCA-6863-4298-9584-D6E774F9F95A}"/>
              </a:ext>
            </a:extLst>
          </p:cNvPr>
          <p:cNvGrpSpPr/>
          <p:nvPr/>
        </p:nvGrpSpPr>
        <p:grpSpPr>
          <a:xfrm>
            <a:off x="7395909" y="397962"/>
            <a:ext cx="1376039" cy="500378"/>
            <a:chOff x="1580086" y="4618233"/>
            <a:chExt cx="1953087" cy="710214"/>
          </a:xfrm>
        </p:grpSpPr>
        <p:sp>
          <p:nvSpPr>
            <p:cNvPr id="7" name="Rectangle: Rounded Corners 6">
              <a:extLst>
                <a:ext uri="{FF2B5EF4-FFF2-40B4-BE49-F238E27FC236}">
                  <a16:creationId xmlns:a16="http://schemas.microsoft.com/office/drawing/2014/main" id="{652C4ADC-9690-4E69-9FE0-BA3972340E85}"/>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 name="Group 7">
              <a:extLst>
                <a:ext uri="{FF2B5EF4-FFF2-40B4-BE49-F238E27FC236}">
                  <a16:creationId xmlns:a16="http://schemas.microsoft.com/office/drawing/2014/main" id="{0DE9421D-68A8-45F9-B55A-A7449C629A23}"/>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6" name="Freeform: Shape 35">
                <a:extLst>
                  <a:ext uri="{FF2B5EF4-FFF2-40B4-BE49-F238E27FC236}">
                    <a16:creationId xmlns:a16="http://schemas.microsoft.com/office/drawing/2014/main" id="{94B9B56B-A67B-48EB-BD36-49EAE1C71AB7}"/>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Shape 36">
                <a:extLst>
                  <a:ext uri="{FF2B5EF4-FFF2-40B4-BE49-F238E27FC236}">
                    <a16:creationId xmlns:a16="http://schemas.microsoft.com/office/drawing/2014/main" id="{921A8D34-6027-4F6E-A98C-707614CF8746}"/>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4CF4E201-1768-429E-8319-D6B5D2102DF1}"/>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A865D33E-F80B-4841-94E9-6290E7BDD9C7}"/>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8F6DA20C-9440-49BD-96F3-89EFD0A16635}"/>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15705853-255E-4EE4-8E4C-0AE2A4F744FE}"/>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983DAC5B-F1E6-46F6-94CC-80D02271DED1}"/>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 name="Group 8">
              <a:extLst>
                <a:ext uri="{FF2B5EF4-FFF2-40B4-BE49-F238E27FC236}">
                  <a16:creationId xmlns:a16="http://schemas.microsoft.com/office/drawing/2014/main" id="{F47375B7-E158-413C-9C5D-CBD754FF8283}"/>
                </a:ext>
              </a:extLst>
            </p:cNvPr>
            <p:cNvGrpSpPr/>
            <p:nvPr/>
          </p:nvGrpSpPr>
          <p:grpSpPr>
            <a:xfrm rot="285830">
              <a:off x="2138145" y="4706672"/>
              <a:ext cx="305752" cy="541425"/>
              <a:chOff x="3748820" y="4212366"/>
              <a:chExt cx="519713" cy="920307"/>
            </a:xfrm>
            <a:effectLst>
              <a:glow rad="228600">
                <a:schemeClr val="accent6">
                  <a:lumMod val="40000"/>
                  <a:lumOff val="60000"/>
                  <a:alpha val="40000"/>
                </a:schemeClr>
              </a:glow>
            </a:effectLst>
          </p:grpSpPr>
          <p:sp>
            <p:nvSpPr>
              <p:cNvPr id="29" name="Freeform: Shape 28">
                <a:extLst>
                  <a:ext uri="{FF2B5EF4-FFF2-40B4-BE49-F238E27FC236}">
                    <a16:creationId xmlns:a16="http://schemas.microsoft.com/office/drawing/2014/main" id="{02BE25B6-B922-4EC9-A921-FA7E7064F9B1}"/>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A4E90A3E-F9A4-4A5A-B9C0-19E54B8AFE6A}"/>
                  </a:ext>
                </a:extLst>
              </p:cNvPr>
              <p:cNvSpPr/>
              <p:nvPr/>
            </p:nvSpPr>
            <p:spPr>
              <a:xfrm rot="5114170">
                <a:off x="3954742" y="4090864"/>
                <a:ext cx="94345" cy="337349"/>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18032C0E-375E-4F79-AC33-CCC04E5BBE6B}"/>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30548012-ECDD-428E-837E-0EBA072C8921}"/>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F2967EA0-8A48-4DEC-91AF-C7C76FABE00E}"/>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5DB00109-3588-40AC-A8A7-65B6E1ACCF73}"/>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02567B44-6B5C-4B44-B16D-B1038ABF7BFB}"/>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911E0DBE-DDAA-4DF9-A27F-B23041F79A85}"/>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2" name="Freeform: Shape 21">
                <a:extLst>
                  <a:ext uri="{FF2B5EF4-FFF2-40B4-BE49-F238E27FC236}">
                    <a16:creationId xmlns:a16="http://schemas.microsoft.com/office/drawing/2014/main" id="{E3096E15-07BF-4E3A-B48E-9BD1686B675E}"/>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176D5C24-345B-425F-BBB1-B66D15C1996F}"/>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17B48EFC-F36E-494A-9410-8F8E495830D7}"/>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5551CD3A-8D68-44F9-8228-3AAFC9F5C5B0}"/>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89193277-1F48-48F2-A491-BFC2C0AF10AE}"/>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A1DF99B7-2271-4109-A36E-8839616DF4C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A564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A6EE98CF-0D8D-4A40-A890-EBD8F703F86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56B56"/>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99EACADC-FC50-4DB2-9EA0-14758BB2E5B9}"/>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5" name="Freeform: Shape 14">
                <a:extLst>
                  <a:ext uri="{FF2B5EF4-FFF2-40B4-BE49-F238E27FC236}">
                    <a16:creationId xmlns:a16="http://schemas.microsoft.com/office/drawing/2014/main" id="{56BE0960-027B-4840-9FD7-513C48A09485}"/>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Shape 15">
                <a:extLst>
                  <a:ext uri="{FF2B5EF4-FFF2-40B4-BE49-F238E27FC236}">
                    <a16:creationId xmlns:a16="http://schemas.microsoft.com/office/drawing/2014/main" id="{A04BE76A-EF01-434D-B60B-59CAE8D9BAB9}"/>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AF2D53EE-0B74-42B0-885D-2DA28408D4BD}"/>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A3BAFD3D-45D9-41A8-9507-52B6631A1685}"/>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D2EEA8CD-C2EC-4FF2-ACA0-BE49522E8D04}"/>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B551171B-94A8-4C99-8CF3-8327A9008720}"/>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85F4D"/>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685B92CC-6ABA-4D12-AA62-E80122217908}"/>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0C3A35FD-BAD8-4D05-8777-0B871E6737CC}"/>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3" name="Oval 12">
                <a:extLst>
                  <a:ext uri="{FF2B5EF4-FFF2-40B4-BE49-F238E27FC236}">
                    <a16:creationId xmlns:a16="http://schemas.microsoft.com/office/drawing/2014/main" id="{33AF70AC-8CF4-4D30-85A8-3FDA1B3E0EF2}"/>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81C02111-AAE1-40FC-8192-561852F60CEE}"/>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pic>
        <p:nvPicPr>
          <p:cNvPr id="44" name="Picture 43">
            <a:extLst>
              <a:ext uri="{FF2B5EF4-FFF2-40B4-BE49-F238E27FC236}">
                <a16:creationId xmlns:a16="http://schemas.microsoft.com/office/drawing/2014/main" id="{E340B227-D214-434A-B948-AAF1A1BAE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21" y="1077352"/>
            <a:ext cx="2156647" cy="1684166"/>
          </a:xfrm>
          <a:prstGeom prst="rect">
            <a:avLst/>
          </a:prstGeom>
          <a:ln>
            <a:solidFill>
              <a:srgbClr val="0070C0"/>
            </a:solidFill>
          </a:ln>
        </p:spPr>
      </p:pic>
      <p:pic>
        <p:nvPicPr>
          <p:cNvPr id="46" name="Picture 45">
            <a:extLst>
              <a:ext uri="{FF2B5EF4-FFF2-40B4-BE49-F238E27FC236}">
                <a16:creationId xmlns:a16="http://schemas.microsoft.com/office/drawing/2014/main" id="{20F33D2E-22C9-4A10-B48D-9E9C57CF6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220" y="1077353"/>
            <a:ext cx="1762378" cy="1684166"/>
          </a:xfrm>
          <a:prstGeom prst="rect">
            <a:avLst/>
          </a:prstGeom>
          <a:ln>
            <a:solidFill>
              <a:srgbClr val="0070C0"/>
            </a:solidFill>
          </a:ln>
        </p:spPr>
      </p:pic>
      <p:sp>
        <p:nvSpPr>
          <p:cNvPr id="47" name="Arrow: Right 46">
            <a:extLst>
              <a:ext uri="{FF2B5EF4-FFF2-40B4-BE49-F238E27FC236}">
                <a16:creationId xmlns:a16="http://schemas.microsoft.com/office/drawing/2014/main" id="{B581D385-EBC5-482F-9434-F8E986AED18A}"/>
              </a:ext>
            </a:extLst>
          </p:cNvPr>
          <p:cNvSpPr/>
          <p:nvPr/>
        </p:nvSpPr>
        <p:spPr>
          <a:xfrm>
            <a:off x="4885450" y="1748901"/>
            <a:ext cx="532661" cy="1864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9" name="Picture 48">
            <a:extLst>
              <a:ext uri="{FF2B5EF4-FFF2-40B4-BE49-F238E27FC236}">
                <a16:creationId xmlns:a16="http://schemas.microsoft.com/office/drawing/2014/main" id="{4079C8FB-2C86-45D7-A191-A4B84B65A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541" y="1050412"/>
            <a:ext cx="3017782" cy="1028789"/>
          </a:xfrm>
          <a:prstGeom prst="rect">
            <a:avLst/>
          </a:prstGeom>
          <a:ln>
            <a:solidFill>
              <a:srgbClr val="0070C0"/>
            </a:solidFill>
          </a:ln>
        </p:spPr>
      </p:pic>
      <p:pic>
        <p:nvPicPr>
          <p:cNvPr id="51" name="Picture 50">
            <a:extLst>
              <a:ext uri="{FF2B5EF4-FFF2-40B4-BE49-F238E27FC236}">
                <a16:creationId xmlns:a16="http://schemas.microsoft.com/office/drawing/2014/main" id="{7ACD3807-603D-46A6-8EA3-7E897F32B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219" y="2179419"/>
            <a:ext cx="2141406" cy="2034716"/>
          </a:xfrm>
          <a:prstGeom prst="rect">
            <a:avLst/>
          </a:prstGeom>
          <a:ln>
            <a:solidFill>
              <a:srgbClr val="0070C0"/>
            </a:solidFill>
          </a:ln>
        </p:spPr>
      </p:pic>
      <p:sp>
        <p:nvSpPr>
          <p:cNvPr id="52" name="Arrow: Right 51">
            <a:extLst>
              <a:ext uri="{FF2B5EF4-FFF2-40B4-BE49-F238E27FC236}">
                <a16:creationId xmlns:a16="http://schemas.microsoft.com/office/drawing/2014/main" id="{644A894B-97B4-40AA-810D-345FEB3F6AD3}"/>
              </a:ext>
            </a:extLst>
          </p:cNvPr>
          <p:cNvSpPr/>
          <p:nvPr/>
        </p:nvSpPr>
        <p:spPr>
          <a:xfrm rot="5400000">
            <a:off x="7175399" y="4451493"/>
            <a:ext cx="532661" cy="1864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4" name="Picture 53">
            <a:extLst>
              <a:ext uri="{FF2B5EF4-FFF2-40B4-BE49-F238E27FC236}">
                <a16:creationId xmlns:a16="http://schemas.microsoft.com/office/drawing/2014/main" id="{330EEBE9-E519-49C2-B4E2-A42F67D5CF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3244" y="4867726"/>
            <a:ext cx="3427395" cy="1410420"/>
          </a:xfrm>
          <a:prstGeom prst="rect">
            <a:avLst/>
          </a:prstGeom>
          <a:ln>
            <a:solidFill>
              <a:srgbClr val="0070C0"/>
            </a:solidFill>
          </a:ln>
        </p:spPr>
      </p:pic>
      <p:sp>
        <p:nvSpPr>
          <p:cNvPr id="55" name="Arrow: Right 54">
            <a:extLst>
              <a:ext uri="{FF2B5EF4-FFF2-40B4-BE49-F238E27FC236}">
                <a16:creationId xmlns:a16="http://schemas.microsoft.com/office/drawing/2014/main" id="{6F7362F8-4BF9-4F64-AEDA-B1E46EC02860}"/>
              </a:ext>
            </a:extLst>
          </p:cNvPr>
          <p:cNvSpPr/>
          <p:nvPr/>
        </p:nvSpPr>
        <p:spPr>
          <a:xfrm flipH="1">
            <a:off x="5039195" y="5572936"/>
            <a:ext cx="400195" cy="1864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7" name="Picture 56">
            <a:extLst>
              <a:ext uri="{FF2B5EF4-FFF2-40B4-BE49-F238E27FC236}">
                <a16:creationId xmlns:a16="http://schemas.microsoft.com/office/drawing/2014/main" id="{BF8D2E52-021E-4CC4-88C7-AAC31E6DB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5039" y="4185642"/>
            <a:ext cx="2202371" cy="2171888"/>
          </a:xfrm>
          <a:prstGeom prst="rect">
            <a:avLst/>
          </a:prstGeom>
          <a:ln>
            <a:solidFill>
              <a:srgbClr val="0070C0"/>
            </a:solidFill>
          </a:ln>
        </p:spPr>
      </p:pic>
      <p:pic>
        <p:nvPicPr>
          <p:cNvPr id="59" name="Picture 58">
            <a:extLst>
              <a:ext uri="{FF2B5EF4-FFF2-40B4-BE49-F238E27FC236}">
                <a16:creationId xmlns:a16="http://schemas.microsoft.com/office/drawing/2014/main" id="{E8F84572-5654-4D05-83C7-CD455278388A}"/>
              </a:ext>
            </a:extLst>
          </p:cNvPr>
          <p:cNvPicPr>
            <a:picLocks noChangeAspect="1"/>
          </p:cNvPicPr>
          <p:nvPr/>
        </p:nvPicPr>
        <p:blipFill rotWithShape="1">
          <a:blip r:embed="rId8">
            <a:extLst>
              <a:ext uri="{28A0092B-C50C-407E-A947-70E740481C1C}">
                <a14:useLocalDpi xmlns:a14="http://schemas.microsoft.com/office/drawing/2010/main" val="0"/>
              </a:ext>
            </a:extLst>
          </a:blip>
          <a:srcRect l="3725" r="5065"/>
          <a:stretch/>
        </p:blipFill>
        <p:spPr>
          <a:xfrm>
            <a:off x="732721" y="2794835"/>
            <a:ext cx="2057400" cy="2171888"/>
          </a:xfrm>
          <a:prstGeom prst="rect">
            <a:avLst/>
          </a:prstGeom>
          <a:ln>
            <a:solidFill>
              <a:srgbClr val="0070C0"/>
            </a:solidFill>
          </a:ln>
        </p:spPr>
      </p:pic>
      <p:sp>
        <p:nvSpPr>
          <p:cNvPr id="60" name="TextBox 59">
            <a:extLst>
              <a:ext uri="{FF2B5EF4-FFF2-40B4-BE49-F238E27FC236}">
                <a16:creationId xmlns:a16="http://schemas.microsoft.com/office/drawing/2014/main" id="{C627718C-12E8-438D-9328-1B0987E3E147}"/>
              </a:ext>
            </a:extLst>
          </p:cNvPr>
          <p:cNvSpPr txBox="1"/>
          <p:nvPr/>
        </p:nvSpPr>
        <p:spPr>
          <a:xfrm>
            <a:off x="1838466" y="3250994"/>
            <a:ext cx="652743" cy="246221"/>
          </a:xfrm>
          <a:prstGeom prst="rect">
            <a:avLst/>
          </a:prstGeom>
          <a:solidFill>
            <a:schemeClr val="bg1"/>
          </a:solidFill>
          <a:ln>
            <a:solidFill>
              <a:srgbClr val="0070C0"/>
            </a:solidFill>
          </a:ln>
        </p:spPr>
        <p:txBody>
          <a:bodyPr wrap="none" rtlCol="0">
            <a:spAutoFit/>
          </a:bodyPr>
          <a:lstStyle/>
          <a:p>
            <a:r>
              <a:rPr lang="en-IN" sz="1000" dirty="0">
                <a:solidFill>
                  <a:srgbClr val="FF0000"/>
                </a:solidFill>
              </a:rPr>
              <a:t>8.5 GHz</a:t>
            </a:r>
          </a:p>
        </p:txBody>
      </p:sp>
      <p:sp>
        <p:nvSpPr>
          <p:cNvPr id="61" name="TextBox 60">
            <a:extLst>
              <a:ext uri="{FF2B5EF4-FFF2-40B4-BE49-F238E27FC236}">
                <a16:creationId xmlns:a16="http://schemas.microsoft.com/office/drawing/2014/main" id="{68CE5DFB-E782-4B8B-9E74-07B0DF83049F}"/>
              </a:ext>
            </a:extLst>
          </p:cNvPr>
          <p:cNvSpPr txBox="1"/>
          <p:nvPr/>
        </p:nvSpPr>
        <p:spPr>
          <a:xfrm>
            <a:off x="1933130" y="3757668"/>
            <a:ext cx="617477" cy="246221"/>
          </a:xfrm>
          <a:prstGeom prst="rect">
            <a:avLst/>
          </a:prstGeom>
          <a:solidFill>
            <a:schemeClr val="bg1"/>
          </a:solidFill>
          <a:ln>
            <a:solidFill>
              <a:srgbClr val="0070C0"/>
            </a:solidFill>
          </a:ln>
        </p:spPr>
        <p:txBody>
          <a:bodyPr wrap="none" rtlCol="0">
            <a:spAutoFit/>
          </a:bodyPr>
          <a:lstStyle/>
          <a:p>
            <a:r>
              <a:rPr lang="en-IN" sz="1000" dirty="0">
                <a:solidFill>
                  <a:srgbClr val="FF0000"/>
                </a:solidFill>
              </a:rPr>
              <a:t>10 GHz</a:t>
            </a:r>
          </a:p>
        </p:txBody>
      </p:sp>
      <p:sp>
        <p:nvSpPr>
          <p:cNvPr id="62" name="TextBox 61">
            <a:extLst>
              <a:ext uri="{FF2B5EF4-FFF2-40B4-BE49-F238E27FC236}">
                <a16:creationId xmlns:a16="http://schemas.microsoft.com/office/drawing/2014/main" id="{4C3B1A1D-0D6D-4E27-9C3D-3150E2CA62CC}"/>
              </a:ext>
            </a:extLst>
          </p:cNvPr>
          <p:cNvSpPr txBox="1"/>
          <p:nvPr/>
        </p:nvSpPr>
        <p:spPr>
          <a:xfrm>
            <a:off x="1202826" y="3182779"/>
            <a:ext cx="546945" cy="246221"/>
          </a:xfrm>
          <a:prstGeom prst="rect">
            <a:avLst/>
          </a:prstGeom>
          <a:solidFill>
            <a:schemeClr val="bg1"/>
          </a:solidFill>
          <a:ln>
            <a:solidFill>
              <a:srgbClr val="0070C0"/>
            </a:solidFill>
          </a:ln>
        </p:spPr>
        <p:txBody>
          <a:bodyPr wrap="none" rtlCol="0">
            <a:spAutoFit/>
          </a:bodyPr>
          <a:lstStyle/>
          <a:p>
            <a:r>
              <a:rPr lang="en-IN" sz="1000" dirty="0">
                <a:solidFill>
                  <a:srgbClr val="00B050"/>
                </a:solidFill>
              </a:rPr>
              <a:t>8 GHz</a:t>
            </a:r>
          </a:p>
        </p:txBody>
      </p:sp>
      <p:sp>
        <p:nvSpPr>
          <p:cNvPr id="63" name="TextBox 62">
            <a:extLst>
              <a:ext uri="{FF2B5EF4-FFF2-40B4-BE49-F238E27FC236}">
                <a16:creationId xmlns:a16="http://schemas.microsoft.com/office/drawing/2014/main" id="{59B84EE8-1359-445F-A11F-02D1832DCA93}"/>
              </a:ext>
            </a:extLst>
          </p:cNvPr>
          <p:cNvSpPr txBox="1"/>
          <p:nvPr/>
        </p:nvSpPr>
        <p:spPr>
          <a:xfrm>
            <a:off x="978276" y="4155267"/>
            <a:ext cx="617477" cy="246221"/>
          </a:xfrm>
          <a:prstGeom prst="rect">
            <a:avLst/>
          </a:prstGeom>
          <a:solidFill>
            <a:schemeClr val="bg1"/>
          </a:solidFill>
          <a:ln>
            <a:solidFill>
              <a:srgbClr val="0070C0"/>
            </a:solidFill>
          </a:ln>
        </p:spPr>
        <p:txBody>
          <a:bodyPr wrap="none" rtlCol="0">
            <a:spAutoFit/>
          </a:bodyPr>
          <a:lstStyle/>
          <a:p>
            <a:r>
              <a:rPr lang="en-IN" sz="1000" dirty="0">
                <a:solidFill>
                  <a:srgbClr val="00B050"/>
                </a:solidFill>
              </a:rPr>
              <a:t>13 GHz</a:t>
            </a:r>
          </a:p>
        </p:txBody>
      </p:sp>
      <p:sp>
        <p:nvSpPr>
          <p:cNvPr id="64" name="TextBox 63">
            <a:extLst>
              <a:ext uri="{FF2B5EF4-FFF2-40B4-BE49-F238E27FC236}">
                <a16:creationId xmlns:a16="http://schemas.microsoft.com/office/drawing/2014/main" id="{09AB446A-C165-416F-9445-E4200D55BD60}"/>
              </a:ext>
            </a:extLst>
          </p:cNvPr>
          <p:cNvSpPr txBox="1"/>
          <p:nvPr/>
        </p:nvSpPr>
        <p:spPr>
          <a:xfrm>
            <a:off x="2753537" y="3429000"/>
            <a:ext cx="1428596" cy="369332"/>
          </a:xfrm>
          <a:prstGeom prst="rect">
            <a:avLst/>
          </a:prstGeom>
          <a:noFill/>
        </p:spPr>
        <p:txBody>
          <a:bodyPr wrap="none" rtlCol="0">
            <a:spAutoFit/>
          </a:bodyPr>
          <a:lstStyle/>
          <a:p>
            <a:r>
              <a:rPr lang="en-IN" dirty="0"/>
              <a:t>The Issue…</a:t>
            </a:r>
          </a:p>
        </p:txBody>
      </p:sp>
    </p:spTree>
    <p:extLst>
      <p:ext uri="{BB962C8B-B14F-4D97-AF65-F5344CB8AC3E}">
        <p14:creationId xmlns:p14="http://schemas.microsoft.com/office/powerpoint/2010/main" val="24943557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8E67-FED1-4D98-8B88-51B6CDDC82AA}"/>
              </a:ext>
            </a:extLst>
          </p:cNvPr>
          <p:cNvSpPr>
            <a:spLocks noGrp="1"/>
          </p:cNvSpPr>
          <p:nvPr>
            <p:ph type="title"/>
          </p:nvPr>
        </p:nvSpPr>
        <p:spPr/>
        <p:txBody>
          <a:bodyPr/>
          <a:lstStyle/>
          <a:p>
            <a:r>
              <a:rPr lang="en-IN" dirty="0"/>
              <a:t>High Pass Match</a:t>
            </a:r>
          </a:p>
        </p:txBody>
      </p:sp>
      <p:sp>
        <p:nvSpPr>
          <p:cNvPr id="3" name="Date Placeholder 2">
            <a:extLst>
              <a:ext uri="{FF2B5EF4-FFF2-40B4-BE49-F238E27FC236}">
                <a16:creationId xmlns:a16="http://schemas.microsoft.com/office/drawing/2014/main" id="{B7D06C6B-65B9-4891-98DB-AFD43C455D50}"/>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EFE4BB5B-520B-4975-84DD-9D05A0145329}"/>
              </a:ext>
            </a:extLst>
          </p:cNvPr>
          <p:cNvSpPr>
            <a:spLocks noGrp="1"/>
          </p:cNvSpPr>
          <p:nvPr>
            <p:ph type="sldNum" sz="quarter" idx="12"/>
          </p:nvPr>
        </p:nvSpPr>
        <p:spPr/>
        <p:txBody>
          <a:bodyPr/>
          <a:lstStyle/>
          <a:p>
            <a:fld id="{2495F090-CA2D-44FF-B42B-1156B48CA943}" type="slidenum">
              <a:rPr lang="en-IN" smtClean="0"/>
              <a:t>93</a:t>
            </a:fld>
            <a:endParaRPr lang="en-IN"/>
          </a:p>
        </p:txBody>
      </p:sp>
      <p:pic>
        <p:nvPicPr>
          <p:cNvPr id="5" name="Picture 4">
            <a:extLst>
              <a:ext uri="{FF2B5EF4-FFF2-40B4-BE49-F238E27FC236}">
                <a16:creationId xmlns:a16="http://schemas.microsoft.com/office/drawing/2014/main" id="{FC905269-CD1E-4308-9A8D-3882C142F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210" y="769084"/>
            <a:ext cx="2156647" cy="1684166"/>
          </a:xfrm>
          <a:prstGeom prst="rect">
            <a:avLst/>
          </a:prstGeom>
          <a:ln>
            <a:solidFill>
              <a:srgbClr val="0070C0"/>
            </a:solidFill>
          </a:ln>
        </p:spPr>
      </p:pic>
      <p:pic>
        <p:nvPicPr>
          <p:cNvPr id="6" name="Picture 5">
            <a:extLst>
              <a:ext uri="{FF2B5EF4-FFF2-40B4-BE49-F238E27FC236}">
                <a16:creationId xmlns:a16="http://schemas.microsoft.com/office/drawing/2014/main" id="{E3F05DD2-F29C-42B0-9E80-7FEAA09C5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709" y="769085"/>
            <a:ext cx="1762378" cy="1684166"/>
          </a:xfrm>
          <a:prstGeom prst="rect">
            <a:avLst/>
          </a:prstGeom>
          <a:ln>
            <a:solidFill>
              <a:srgbClr val="0070C0"/>
            </a:solidFill>
          </a:ln>
        </p:spPr>
      </p:pic>
      <p:sp>
        <p:nvSpPr>
          <p:cNvPr id="7" name="Arrow: Right 6">
            <a:extLst>
              <a:ext uri="{FF2B5EF4-FFF2-40B4-BE49-F238E27FC236}">
                <a16:creationId xmlns:a16="http://schemas.microsoft.com/office/drawing/2014/main" id="{4A5E48A0-CF9D-42E7-B2F6-0FE79C120BB8}"/>
              </a:ext>
            </a:extLst>
          </p:cNvPr>
          <p:cNvSpPr/>
          <p:nvPr/>
        </p:nvSpPr>
        <p:spPr>
          <a:xfrm>
            <a:off x="4849939" y="1517951"/>
            <a:ext cx="532661" cy="1864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8">
            <a:extLst>
              <a:ext uri="{FF2B5EF4-FFF2-40B4-BE49-F238E27FC236}">
                <a16:creationId xmlns:a16="http://schemas.microsoft.com/office/drawing/2014/main" id="{CBDED4F9-3C3F-44A7-83B9-28451BCB5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491" y="1066289"/>
            <a:ext cx="2987299" cy="1089754"/>
          </a:xfrm>
          <a:prstGeom prst="rect">
            <a:avLst/>
          </a:prstGeom>
          <a:ln>
            <a:solidFill>
              <a:srgbClr val="0070C0"/>
            </a:solidFill>
          </a:ln>
        </p:spPr>
      </p:pic>
      <p:pic>
        <p:nvPicPr>
          <p:cNvPr id="11" name="Picture 10">
            <a:extLst>
              <a:ext uri="{FF2B5EF4-FFF2-40B4-BE49-F238E27FC236}">
                <a16:creationId xmlns:a16="http://schemas.microsoft.com/office/drawing/2014/main" id="{FD196B26-B337-4721-BEA7-A1126E3DC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1480" y="2231881"/>
            <a:ext cx="2141406" cy="2065199"/>
          </a:xfrm>
          <a:prstGeom prst="rect">
            <a:avLst/>
          </a:prstGeom>
          <a:ln>
            <a:solidFill>
              <a:srgbClr val="0070C0"/>
            </a:solidFill>
          </a:ln>
        </p:spPr>
      </p:pic>
      <p:sp>
        <p:nvSpPr>
          <p:cNvPr id="12" name="Arrow: Right 11">
            <a:extLst>
              <a:ext uri="{FF2B5EF4-FFF2-40B4-BE49-F238E27FC236}">
                <a16:creationId xmlns:a16="http://schemas.microsoft.com/office/drawing/2014/main" id="{06FE84E2-9268-43B3-B8A6-B569C9864746}"/>
              </a:ext>
            </a:extLst>
          </p:cNvPr>
          <p:cNvSpPr/>
          <p:nvPr/>
        </p:nvSpPr>
        <p:spPr>
          <a:xfrm rot="5400000">
            <a:off x="7199611" y="4460371"/>
            <a:ext cx="484237" cy="1864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 name="Picture 13">
            <a:extLst>
              <a:ext uri="{FF2B5EF4-FFF2-40B4-BE49-F238E27FC236}">
                <a16:creationId xmlns:a16="http://schemas.microsoft.com/office/drawing/2014/main" id="{752DD325-E399-4E34-B3A5-75857B8F4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4695" y="4821296"/>
            <a:ext cx="3482642" cy="1440305"/>
          </a:xfrm>
          <a:prstGeom prst="rect">
            <a:avLst/>
          </a:prstGeom>
          <a:ln>
            <a:solidFill>
              <a:srgbClr val="0070C0"/>
            </a:solidFill>
          </a:ln>
        </p:spPr>
      </p:pic>
      <p:sp>
        <p:nvSpPr>
          <p:cNvPr id="15" name="Arrow: Right 14">
            <a:extLst>
              <a:ext uri="{FF2B5EF4-FFF2-40B4-BE49-F238E27FC236}">
                <a16:creationId xmlns:a16="http://schemas.microsoft.com/office/drawing/2014/main" id="{300AC72B-C813-4EA7-8EF7-CDF35B9D03D3}"/>
              </a:ext>
            </a:extLst>
          </p:cNvPr>
          <p:cNvSpPr/>
          <p:nvPr/>
        </p:nvSpPr>
        <p:spPr>
          <a:xfrm flipH="1">
            <a:off x="5007644" y="5448232"/>
            <a:ext cx="532661" cy="1864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Picture 15">
            <a:extLst>
              <a:ext uri="{FF2B5EF4-FFF2-40B4-BE49-F238E27FC236}">
                <a16:creationId xmlns:a16="http://schemas.microsoft.com/office/drawing/2014/main" id="{71C151C5-AA91-47E0-B5D0-EFABDE32C8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3078" y="4167887"/>
            <a:ext cx="2202371" cy="2171888"/>
          </a:xfrm>
          <a:prstGeom prst="rect">
            <a:avLst/>
          </a:prstGeom>
          <a:ln>
            <a:solidFill>
              <a:srgbClr val="0070C0"/>
            </a:solidFill>
          </a:ln>
        </p:spPr>
      </p:pic>
      <p:sp>
        <p:nvSpPr>
          <p:cNvPr id="19" name="TextBox 18">
            <a:extLst>
              <a:ext uri="{FF2B5EF4-FFF2-40B4-BE49-F238E27FC236}">
                <a16:creationId xmlns:a16="http://schemas.microsoft.com/office/drawing/2014/main" id="{DAAC8E2A-4445-4B67-92BF-AE3B78C8633E}"/>
              </a:ext>
            </a:extLst>
          </p:cNvPr>
          <p:cNvSpPr txBox="1"/>
          <p:nvPr/>
        </p:nvSpPr>
        <p:spPr>
          <a:xfrm>
            <a:off x="2970709" y="3264480"/>
            <a:ext cx="1428596" cy="369332"/>
          </a:xfrm>
          <a:prstGeom prst="rect">
            <a:avLst/>
          </a:prstGeom>
          <a:noFill/>
        </p:spPr>
        <p:txBody>
          <a:bodyPr wrap="none" rtlCol="0">
            <a:spAutoFit/>
          </a:bodyPr>
          <a:lstStyle/>
          <a:p>
            <a:r>
              <a:rPr lang="en-IN" dirty="0"/>
              <a:t>The Issue…</a:t>
            </a:r>
          </a:p>
        </p:txBody>
      </p:sp>
      <p:grpSp>
        <p:nvGrpSpPr>
          <p:cNvPr id="24" name="Group 23">
            <a:extLst>
              <a:ext uri="{FF2B5EF4-FFF2-40B4-BE49-F238E27FC236}">
                <a16:creationId xmlns:a16="http://schemas.microsoft.com/office/drawing/2014/main" id="{984FB25F-DF4C-4136-B407-FA841FF2AC9C}"/>
              </a:ext>
            </a:extLst>
          </p:cNvPr>
          <p:cNvGrpSpPr/>
          <p:nvPr/>
        </p:nvGrpSpPr>
        <p:grpSpPr>
          <a:xfrm>
            <a:off x="697210" y="2504126"/>
            <a:ext cx="2156647" cy="2202371"/>
            <a:chOff x="697210" y="2504126"/>
            <a:chExt cx="2156647" cy="2202371"/>
          </a:xfrm>
        </p:grpSpPr>
        <p:pic>
          <p:nvPicPr>
            <p:cNvPr id="18" name="Picture 17">
              <a:extLst>
                <a:ext uri="{FF2B5EF4-FFF2-40B4-BE49-F238E27FC236}">
                  <a16:creationId xmlns:a16="http://schemas.microsoft.com/office/drawing/2014/main" id="{25A958D6-791C-4C30-BA0B-2B871202A684}"/>
                </a:ext>
              </a:extLst>
            </p:cNvPr>
            <p:cNvPicPr>
              <a:picLocks noChangeAspect="1"/>
            </p:cNvPicPr>
            <p:nvPr/>
          </p:nvPicPr>
          <p:blipFill rotWithShape="1">
            <a:blip r:embed="rId8">
              <a:extLst>
                <a:ext uri="{28A0092B-C50C-407E-A947-70E740481C1C}">
                  <a14:useLocalDpi xmlns:a14="http://schemas.microsoft.com/office/drawing/2010/main" val="0"/>
                </a:ext>
              </a:extLst>
            </a:blip>
            <a:srcRect l="3413"/>
            <a:stretch/>
          </p:blipFill>
          <p:spPr>
            <a:xfrm>
              <a:off x="697210" y="2504126"/>
              <a:ext cx="2156647" cy="2202371"/>
            </a:xfrm>
            <a:prstGeom prst="rect">
              <a:avLst/>
            </a:prstGeom>
            <a:ln>
              <a:solidFill>
                <a:srgbClr val="0070C0"/>
              </a:solidFill>
            </a:ln>
          </p:spPr>
        </p:pic>
        <p:sp>
          <p:nvSpPr>
            <p:cNvPr id="20" name="TextBox 19">
              <a:extLst>
                <a:ext uri="{FF2B5EF4-FFF2-40B4-BE49-F238E27FC236}">
                  <a16:creationId xmlns:a16="http://schemas.microsoft.com/office/drawing/2014/main" id="{EC958154-3721-4D80-AB2F-BA6500E26EE0}"/>
                </a:ext>
              </a:extLst>
            </p:cNvPr>
            <p:cNvSpPr txBox="1"/>
            <p:nvPr/>
          </p:nvSpPr>
          <p:spPr>
            <a:xfrm>
              <a:off x="1898724" y="2775419"/>
              <a:ext cx="652743" cy="246221"/>
            </a:xfrm>
            <a:prstGeom prst="rect">
              <a:avLst/>
            </a:prstGeom>
            <a:solidFill>
              <a:schemeClr val="bg1"/>
            </a:solidFill>
            <a:ln>
              <a:solidFill>
                <a:srgbClr val="0070C0"/>
              </a:solidFill>
            </a:ln>
          </p:spPr>
          <p:txBody>
            <a:bodyPr wrap="none" rtlCol="0">
              <a:spAutoFit/>
            </a:bodyPr>
            <a:lstStyle/>
            <a:p>
              <a:r>
                <a:rPr lang="en-IN" sz="1000" dirty="0">
                  <a:solidFill>
                    <a:srgbClr val="FF0000"/>
                  </a:solidFill>
                </a:rPr>
                <a:t>8.5 GHz</a:t>
              </a:r>
            </a:p>
          </p:txBody>
        </p:sp>
        <p:sp>
          <p:nvSpPr>
            <p:cNvPr id="21" name="TextBox 20">
              <a:extLst>
                <a:ext uri="{FF2B5EF4-FFF2-40B4-BE49-F238E27FC236}">
                  <a16:creationId xmlns:a16="http://schemas.microsoft.com/office/drawing/2014/main" id="{092B09E2-2EBD-4E32-8038-F21F899D3BE6}"/>
                </a:ext>
              </a:extLst>
            </p:cNvPr>
            <p:cNvSpPr txBox="1"/>
            <p:nvPr/>
          </p:nvSpPr>
          <p:spPr>
            <a:xfrm>
              <a:off x="1862774" y="3626944"/>
              <a:ext cx="617477" cy="246221"/>
            </a:xfrm>
            <a:prstGeom prst="rect">
              <a:avLst/>
            </a:prstGeom>
            <a:solidFill>
              <a:schemeClr val="bg1"/>
            </a:solidFill>
            <a:ln>
              <a:solidFill>
                <a:srgbClr val="0070C0"/>
              </a:solidFill>
            </a:ln>
          </p:spPr>
          <p:txBody>
            <a:bodyPr wrap="none" rtlCol="0">
              <a:spAutoFit/>
            </a:bodyPr>
            <a:lstStyle/>
            <a:p>
              <a:r>
                <a:rPr lang="en-IN" sz="1000" dirty="0">
                  <a:solidFill>
                    <a:srgbClr val="FF0000"/>
                  </a:solidFill>
                </a:rPr>
                <a:t>10 GHz</a:t>
              </a:r>
            </a:p>
          </p:txBody>
        </p:sp>
        <p:sp>
          <p:nvSpPr>
            <p:cNvPr id="22" name="TextBox 21">
              <a:extLst>
                <a:ext uri="{FF2B5EF4-FFF2-40B4-BE49-F238E27FC236}">
                  <a16:creationId xmlns:a16="http://schemas.microsoft.com/office/drawing/2014/main" id="{170EAF95-BF9B-4E73-8ECC-59696E56E20A}"/>
                </a:ext>
              </a:extLst>
            </p:cNvPr>
            <p:cNvSpPr txBox="1"/>
            <p:nvPr/>
          </p:nvSpPr>
          <p:spPr>
            <a:xfrm>
              <a:off x="1113830" y="2641913"/>
              <a:ext cx="546945" cy="246221"/>
            </a:xfrm>
            <a:prstGeom prst="rect">
              <a:avLst/>
            </a:prstGeom>
            <a:solidFill>
              <a:schemeClr val="bg1"/>
            </a:solidFill>
            <a:ln>
              <a:solidFill>
                <a:srgbClr val="0070C0"/>
              </a:solidFill>
            </a:ln>
          </p:spPr>
          <p:txBody>
            <a:bodyPr wrap="none" rtlCol="0">
              <a:spAutoFit/>
            </a:bodyPr>
            <a:lstStyle/>
            <a:p>
              <a:r>
                <a:rPr lang="en-IN" sz="1000" dirty="0">
                  <a:solidFill>
                    <a:srgbClr val="00B050"/>
                  </a:solidFill>
                </a:rPr>
                <a:t>8 GHz</a:t>
              </a:r>
            </a:p>
          </p:txBody>
        </p:sp>
        <p:sp>
          <p:nvSpPr>
            <p:cNvPr id="23" name="TextBox 22">
              <a:extLst>
                <a:ext uri="{FF2B5EF4-FFF2-40B4-BE49-F238E27FC236}">
                  <a16:creationId xmlns:a16="http://schemas.microsoft.com/office/drawing/2014/main" id="{EA178E6E-3399-4C48-AEC2-B1720E4600A0}"/>
                </a:ext>
              </a:extLst>
            </p:cNvPr>
            <p:cNvSpPr txBox="1"/>
            <p:nvPr/>
          </p:nvSpPr>
          <p:spPr>
            <a:xfrm>
              <a:off x="1043298" y="3750054"/>
              <a:ext cx="617477" cy="246221"/>
            </a:xfrm>
            <a:prstGeom prst="rect">
              <a:avLst/>
            </a:prstGeom>
            <a:solidFill>
              <a:schemeClr val="bg1"/>
            </a:solidFill>
            <a:ln>
              <a:solidFill>
                <a:srgbClr val="0070C0"/>
              </a:solidFill>
            </a:ln>
          </p:spPr>
          <p:txBody>
            <a:bodyPr wrap="none" rtlCol="0">
              <a:spAutoFit/>
            </a:bodyPr>
            <a:lstStyle/>
            <a:p>
              <a:r>
                <a:rPr lang="en-IN" sz="1000" dirty="0">
                  <a:solidFill>
                    <a:srgbClr val="00B050"/>
                  </a:solidFill>
                </a:rPr>
                <a:t>13 GHz</a:t>
              </a:r>
            </a:p>
          </p:txBody>
        </p:sp>
      </p:grpSp>
    </p:spTree>
    <p:extLst>
      <p:ext uri="{BB962C8B-B14F-4D97-AF65-F5344CB8AC3E}">
        <p14:creationId xmlns:p14="http://schemas.microsoft.com/office/powerpoint/2010/main" val="13702497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9D89-4D62-48C1-8114-05443C1DF0B8}"/>
              </a:ext>
            </a:extLst>
          </p:cNvPr>
          <p:cNvSpPr>
            <a:spLocks noGrp="1"/>
          </p:cNvSpPr>
          <p:nvPr>
            <p:ph type="title"/>
          </p:nvPr>
        </p:nvSpPr>
        <p:spPr/>
        <p:txBody>
          <a:bodyPr/>
          <a:lstStyle/>
          <a:p>
            <a:r>
              <a:rPr lang="en-IN" dirty="0"/>
              <a:t>Two Pole Band Pass Match</a:t>
            </a:r>
          </a:p>
        </p:txBody>
      </p:sp>
      <p:sp>
        <p:nvSpPr>
          <p:cNvPr id="3" name="Date Placeholder 2">
            <a:extLst>
              <a:ext uri="{FF2B5EF4-FFF2-40B4-BE49-F238E27FC236}">
                <a16:creationId xmlns:a16="http://schemas.microsoft.com/office/drawing/2014/main" id="{7BF84A68-7A4C-444E-B8C8-61329D016498}"/>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5A016256-30A6-4776-ADBA-E4C7ABB8BCA3}"/>
              </a:ext>
            </a:extLst>
          </p:cNvPr>
          <p:cNvSpPr>
            <a:spLocks noGrp="1"/>
          </p:cNvSpPr>
          <p:nvPr>
            <p:ph type="sldNum" sz="quarter" idx="12"/>
          </p:nvPr>
        </p:nvSpPr>
        <p:spPr/>
        <p:txBody>
          <a:bodyPr/>
          <a:lstStyle/>
          <a:p>
            <a:fld id="{2495F090-CA2D-44FF-B42B-1156B48CA943}" type="slidenum">
              <a:rPr lang="en-IN" smtClean="0"/>
              <a:t>94</a:t>
            </a:fld>
            <a:endParaRPr lang="en-IN"/>
          </a:p>
        </p:txBody>
      </p:sp>
      <p:sp>
        <p:nvSpPr>
          <p:cNvPr id="5" name="TextBox 4">
            <a:extLst>
              <a:ext uri="{FF2B5EF4-FFF2-40B4-BE49-F238E27FC236}">
                <a16:creationId xmlns:a16="http://schemas.microsoft.com/office/drawing/2014/main" id="{E29A9473-0644-4AAF-9990-1124337957EB}"/>
              </a:ext>
            </a:extLst>
          </p:cNvPr>
          <p:cNvSpPr txBox="1"/>
          <p:nvPr/>
        </p:nvSpPr>
        <p:spPr>
          <a:xfrm>
            <a:off x="736846" y="752469"/>
            <a:ext cx="8194089" cy="369332"/>
          </a:xfrm>
          <a:prstGeom prst="rect">
            <a:avLst/>
          </a:prstGeom>
          <a:noFill/>
        </p:spPr>
        <p:txBody>
          <a:bodyPr wrap="square" rtlCol="0">
            <a:spAutoFit/>
          </a:bodyPr>
          <a:lstStyle/>
          <a:p>
            <a:r>
              <a:rPr lang="en-IN" dirty="0"/>
              <a:t>Same match can be designed using Low Pass- High Pass poles</a:t>
            </a:r>
          </a:p>
        </p:txBody>
      </p:sp>
      <p:grpSp>
        <p:nvGrpSpPr>
          <p:cNvPr id="19" name="Group 18">
            <a:extLst>
              <a:ext uri="{FF2B5EF4-FFF2-40B4-BE49-F238E27FC236}">
                <a16:creationId xmlns:a16="http://schemas.microsoft.com/office/drawing/2014/main" id="{65A58B82-2576-429C-8BE5-E5232AEB0337}"/>
              </a:ext>
            </a:extLst>
          </p:cNvPr>
          <p:cNvGrpSpPr/>
          <p:nvPr/>
        </p:nvGrpSpPr>
        <p:grpSpPr>
          <a:xfrm>
            <a:off x="722664" y="1235201"/>
            <a:ext cx="2615340" cy="2491956"/>
            <a:chOff x="866702" y="1334805"/>
            <a:chExt cx="2737632" cy="2616140"/>
          </a:xfrm>
        </p:grpSpPr>
        <p:grpSp>
          <p:nvGrpSpPr>
            <p:cNvPr id="14" name="Group 13">
              <a:extLst>
                <a:ext uri="{FF2B5EF4-FFF2-40B4-BE49-F238E27FC236}">
                  <a16:creationId xmlns:a16="http://schemas.microsoft.com/office/drawing/2014/main" id="{1879EDCF-01EC-4E08-9F7D-FDBCD2CC54EB}"/>
                </a:ext>
              </a:extLst>
            </p:cNvPr>
            <p:cNvGrpSpPr/>
            <p:nvPr/>
          </p:nvGrpSpPr>
          <p:grpSpPr>
            <a:xfrm>
              <a:off x="866702" y="1334805"/>
              <a:ext cx="2737632" cy="2616140"/>
              <a:chOff x="866702" y="1334805"/>
              <a:chExt cx="2737632" cy="2616140"/>
            </a:xfrm>
          </p:grpSpPr>
          <p:pic>
            <p:nvPicPr>
              <p:cNvPr id="6" name="Picture 5">
                <a:extLst>
                  <a:ext uri="{FF2B5EF4-FFF2-40B4-BE49-F238E27FC236}">
                    <a16:creationId xmlns:a16="http://schemas.microsoft.com/office/drawing/2014/main" id="{2670870E-A19E-4511-B310-CB8E04D06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702" y="1334805"/>
                <a:ext cx="2737632" cy="2616140"/>
              </a:xfrm>
              <a:prstGeom prst="rect">
                <a:avLst/>
              </a:prstGeom>
              <a:ln>
                <a:solidFill>
                  <a:srgbClr val="0070C0"/>
                </a:solidFill>
              </a:ln>
            </p:spPr>
          </p:pic>
          <p:sp>
            <p:nvSpPr>
              <p:cNvPr id="7" name="Freeform: Shape 6">
                <a:extLst>
                  <a:ext uri="{FF2B5EF4-FFF2-40B4-BE49-F238E27FC236}">
                    <a16:creationId xmlns:a16="http://schemas.microsoft.com/office/drawing/2014/main" id="{FF0766AE-F1A9-4ADE-BFB3-7F3DF564DB8A}"/>
                  </a:ext>
                </a:extLst>
              </p:cNvPr>
              <p:cNvSpPr/>
              <p:nvPr/>
            </p:nvSpPr>
            <p:spPr>
              <a:xfrm>
                <a:off x="1455936" y="2055120"/>
                <a:ext cx="79899" cy="102154"/>
              </a:xfrm>
              <a:custGeom>
                <a:avLst/>
                <a:gdLst>
                  <a:gd name="connsiteX0" fmla="*/ 0 w 186431"/>
                  <a:gd name="connsiteY0" fmla="*/ 133165 h 133165"/>
                  <a:gd name="connsiteX1" fmla="*/ 71022 w 186431"/>
                  <a:gd name="connsiteY1" fmla="*/ 44388 h 133165"/>
                  <a:gd name="connsiteX2" fmla="*/ 186431 w 186431"/>
                  <a:gd name="connsiteY2" fmla="*/ 0 h 133165"/>
                </a:gdLst>
                <a:ahLst/>
                <a:cxnLst>
                  <a:cxn ang="0">
                    <a:pos x="connsiteX0" y="connsiteY0"/>
                  </a:cxn>
                  <a:cxn ang="0">
                    <a:pos x="connsiteX1" y="connsiteY1"/>
                  </a:cxn>
                  <a:cxn ang="0">
                    <a:pos x="connsiteX2" y="connsiteY2"/>
                  </a:cxn>
                </a:cxnLst>
                <a:rect l="l" t="t" r="r" b="b"/>
                <a:pathLst>
                  <a:path w="186431" h="133165">
                    <a:moveTo>
                      <a:pt x="0" y="133165"/>
                    </a:moveTo>
                    <a:cubicBezTo>
                      <a:pt x="19975" y="99873"/>
                      <a:pt x="39950" y="66582"/>
                      <a:pt x="71022" y="44388"/>
                    </a:cubicBezTo>
                    <a:cubicBezTo>
                      <a:pt x="102094" y="22194"/>
                      <a:pt x="144262" y="11097"/>
                      <a:pt x="186431" y="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reeform: Shape 9">
                <a:extLst>
                  <a:ext uri="{FF2B5EF4-FFF2-40B4-BE49-F238E27FC236}">
                    <a16:creationId xmlns:a16="http://schemas.microsoft.com/office/drawing/2014/main" id="{9D341493-9F60-4200-8B7F-00397F428496}"/>
                  </a:ext>
                </a:extLst>
              </p:cNvPr>
              <p:cNvSpPr/>
              <p:nvPr/>
            </p:nvSpPr>
            <p:spPr>
              <a:xfrm rot="2377540">
                <a:off x="1647233" y="2190623"/>
                <a:ext cx="598154" cy="185917"/>
              </a:xfrm>
              <a:custGeom>
                <a:avLst/>
                <a:gdLst>
                  <a:gd name="connsiteX0" fmla="*/ 0 w 701336"/>
                  <a:gd name="connsiteY0" fmla="*/ 74079 h 384798"/>
                  <a:gd name="connsiteX1" fmla="*/ 150920 w 701336"/>
                  <a:gd name="connsiteY1" fmla="*/ 3058 h 384798"/>
                  <a:gd name="connsiteX2" fmla="*/ 346229 w 701336"/>
                  <a:gd name="connsiteY2" fmla="*/ 20813 h 384798"/>
                  <a:gd name="connsiteX3" fmla="*/ 497149 w 701336"/>
                  <a:gd name="connsiteY3" fmla="*/ 91834 h 384798"/>
                  <a:gd name="connsiteX4" fmla="*/ 639192 w 701336"/>
                  <a:gd name="connsiteY4" fmla="*/ 233877 h 384798"/>
                  <a:gd name="connsiteX5" fmla="*/ 701336 w 701336"/>
                  <a:gd name="connsiteY5" fmla="*/ 384798 h 384798"/>
                  <a:gd name="connsiteX0" fmla="*/ 0 w 639192"/>
                  <a:gd name="connsiteY0" fmla="*/ 74079 h 233877"/>
                  <a:gd name="connsiteX1" fmla="*/ 150920 w 639192"/>
                  <a:gd name="connsiteY1" fmla="*/ 3058 h 233877"/>
                  <a:gd name="connsiteX2" fmla="*/ 346229 w 639192"/>
                  <a:gd name="connsiteY2" fmla="*/ 20813 h 233877"/>
                  <a:gd name="connsiteX3" fmla="*/ 497149 w 639192"/>
                  <a:gd name="connsiteY3" fmla="*/ 91834 h 233877"/>
                  <a:gd name="connsiteX4" fmla="*/ 639192 w 639192"/>
                  <a:gd name="connsiteY4" fmla="*/ 233877 h 23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92" h="233877">
                    <a:moveTo>
                      <a:pt x="0" y="74079"/>
                    </a:moveTo>
                    <a:cubicBezTo>
                      <a:pt x="46607" y="43007"/>
                      <a:pt x="93215" y="11936"/>
                      <a:pt x="150920" y="3058"/>
                    </a:cubicBezTo>
                    <a:cubicBezTo>
                      <a:pt x="208625" y="-5820"/>
                      <a:pt x="288524" y="6017"/>
                      <a:pt x="346229" y="20813"/>
                    </a:cubicBezTo>
                    <a:cubicBezTo>
                      <a:pt x="403934" y="35609"/>
                      <a:pt x="448322" y="56323"/>
                      <a:pt x="497149" y="91834"/>
                    </a:cubicBezTo>
                    <a:cubicBezTo>
                      <a:pt x="545976" y="127345"/>
                      <a:pt x="605161" y="185050"/>
                      <a:pt x="639192" y="233877"/>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reeform: Shape 11">
                <a:extLst>
                  <a:ext uri="{FF2B5EF4-FFF2-40B4-BE49-F238E27FC236}">
                    <a16:creationId xmlns:a16="http://schemas.microsoft.com/office/drawing/2014/main" id="{886DDCA5-103D-4DD4-8D3F-E44155B1F24A}"/>
                  </a:ext>
                </a:extLst>
              </p:cNvPr>
              <p:cNvSpPr/>
              <p:nvPr/>
            </p:nvSpPr>
            <p:spPr>
              <a:xfrm rot="21015110">
                <a:off x="2013031" y="2758928"/>
                <a:ext cx="321102" cy="281241"/>
              </a:xfrm>
              <a:custGeom>
                <a:avLst/>
                <a:gdLst>
                  <a:gd name="connsiteX0" fmla="*/ 0 w 418463"/>
                  <a:gd name="connsiteY0" fmla="*/ 355880 h 426901"/>
                  <a:gd name="connsiteX1" fmla="*/ 213064 w 418463"/>
                  <a:gd name="connsiteY1" fmla="*/ 9651 h 426901"/>
                  <a:gd name="connsiteX2" fmla="*/ 408373 w 418463"/>
                  <a:gd name="connsiteY2" fmla="*/ 125061 h 426901"/>
                  <a:gd name="connsiteX3" fmla="*/ 372862 w 418463"/>
                  <a:gd name="connsiteY3" fmla="*/ 426901 h 426901"/>
                  <a:gd name="connsiteX0" fmla="*/ 0 w 453974"/>
                  <a:gd name="connsiteY0" fmla="*/ 318311 h 424843"/>
                  <a:gd name="connsiteX1" fmla="*/ 248575 w 453974"/>
                  <a:gd name="connsiteY1" fmla="*/ 7593 h 424843"/>
                  <a:gd name="connsiteX2" fmla="*/ 443884 w 453974"/>
                  <a:gd name="connsiteY2" fmla="*/ 123003 h 424843"/>
                  <a:gd name="connsiteX3" fmla="*/ 408373 w 453974"/>
                  <a:gd name="connsiteY3" fmla="*/ 424843 h 424843"/>
                  <a:gd name="connsiteX0" fmla="*/ 0 w 453974"/>
                  <a:gd name="connsiteY0" fmla="*/ 318311 h 424843"/>
                  <a:gd name="connsiteX1" fmla="*/ 248575 w 453974"/>
                  <a:gd name="connsiteY1" fmla="*/ 7593 h 424843"/>
                  <a:gd name="connsiteX2" fmla="*/ 443884 w 453974"/>
                  <a:gd name="connsiteY2" fmla="*/ 123003 h 424843"/>
                  <a:gd name="connsiteX3" fmla="*/ 408373 w 453974"/>
                  <a:gd name="connsiteY3" fmla="*/ 424843 h 424843"/>
                  <a:gd name="connsiteX0" fmla="*/ 0 w 453974"/>
                  <a:gd name="connsiteY0" fmla="*/ 312961 h 419493"/>
                  <a:gd name="connsiteX1" fmla="*/ 248575 w 453974"/>
                  <a:gd name="connsiteY1" fmla="*/ 2243 h 419493"/>
                  <a:gd name="connsiteX2" fmla="*/ 443884 w 453974"/>
                  <a:gd name="connsiteY2" fmla="*/ 117653 h 419493"/>
                  <a:gd name="connsiteX3" fmla="*/ 408373 w 453974"/>
                  <a:gd name="connsiteY3" fmla="*/ 419493 h 419493"/>
                  <a:gd name="connsiteX0" fmla="*/ 0 w 440408"/>
                  <a:gd name="connsiteY0" fmla="*/ 315555 h 422087"/>
                  <a:gd name="connsiteX1" fmla="*/ 248575 w 440408"/>
                  <a:gd name="connsiteY1" fmla="*/ 4837 h 422087"/>
                  <a:gd name="connsiteX2" fmla="*/ 426129 w 440408"/>
                  <a:gd name="connsiteY2" fmla="*/ 146880 h 422087"/>
                  <a:gd name="connsiteX3" fmla="*/ 408373 w 440408"/>
                  <a:gd name="connsiteY3" fmla="*/ 422087 h 422087"/>
                  <a:gd name="connsiteX0" fmla="*/ 0 w 436513"/>
                  <a:gd name="connsiteY0" fmla="*/ 316751 h 423283"/>
                  <a:gd name="connsiteX1" fmla="*/ 248575 w 436513"/>
                  <a:gd name="connsiteY1" fmla="*/ 6033 h 423283"/>
                  <a:gd name="connsiteX2" fmla="*/ 426129 w 436513"/>
                  <a:gd name="connsiteY2" fmla="*/ 148076 h 423283"/>
                  <a:gd name="connsiteX3" fmla="*/ 408373 w 436513"/>
                  <a:gd name="connsiteY3" fmla="*/ 423283 h 423283"/>
                </a:gdLst>
                <a:ahLst/>
                <a:cxnLst>
                  <a:cxn ang="0">
                    <a:pos x="connsiteX0" y="connsiteY0"/>
                  </a:cxn>
                  <a:cxn ang="0">
                    <a:pos x="connsiteX1" y="connsiteY1"/>
                  </a:cxn>
                  <a:cxn ang="0">
                    <a:pos x="connsiteX2" y="connsiteY2"/>
                  </a:cxn>
                  <a:cxn ang="0">
                    <a:pos x="connsiteX3" y="connsiteY3"/>
                  </a:cxn>
                </a:cxnLst>
                <a:rect l="l" t="t" r="r" b="b"/>
                <a:pathLst>
                  <a:path w="436513" h="423283">
                    <a:moveTo>
                      <a:pt x="0" y="316751"/>
                    </a:moveTo>
                    <a:cubicBezTo>
                      <a:pt x="54746" y="136238"/>
                      <a:pt x="177554" y="34145"/>
                      <a:pt x="248575" y="6033"/>
                    </a:cubicBezTo>
                    <a:cubicBezTo>
                      <a:pt x="319596" y="-22079"/>
                      <a:pt x="408374" y="51901"/>
                      <a:pt x="426129" y="148076"/>
                    </a:cubicBezTo>
                    <a:cubicBezTo>
                      <a:pt x="443884" y="244251"/>
                      <a:pt x="439445" y="307134"/>
                      <a:pt x="408373" y="42328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Freeform: Shape 12">
                <a:extLst>
                  <a:ext uri="{FF2B5EF4-FFF2-40B4-BE49-F238E27FC236}">
                    <a16:creationId xmlns:a16="http://schemas.microsoft.com/office/drawing/2014/main" id="{AE96E287-95B0-4E94-BF1C-D0EEC6479CD1}"/>
                  </a:ext>
                </a:extLst>
              </p:cNvPr>
              <p:cNvSpPr/>
              <p:nvPr/>
            </p:nvSpPr>
            <p:spPr>
              <a:xfrm>
                <a:off x="2215282" y="2449379"/>
                <a:ext cx="331099" cy="160655"/>
              </a:xfrm>
              <a:custGeom>
                <a:avLst/>
                <a:gdLst>
                  <a:gd name="connsiteX0" fmla="*/ 648131 w 648131"/>
                  <a:gd name="connsiteY0" fmla="*/ 202688 h 477896"/>
                  <a:gd name="connsiteX1" fmla="*/ 213125 w 648131"/>
                  <a:gd name="connsiteY1" fmla="*/ 371364 h 477896"/>
                  <a:gd name="connsiteX2" fmla="*/ 61 w 648131"/>
                  <a:gd name="connsiteY2" fmla="*/ 202688 h 477896"/>
                  <a:gd name="connsiteX3" fmla="*/ 195370 w 648131"/>
                  <a:gd name="connsiteY3" fmla="*/ 7379 h 477896"/>
                  <a:gd name="connsiteX4" fmla="*/ 568232 w 648131"/>
                  <a:gd name="connsiteY4" fmla="*/ 477896 h 477896"/>
                  <a:gd name="connsiteX0" fmla="*/ 648131 w 648131"/>
                  <a:gd name="connsiteY0" fmla="*/ 195321 h 470529"/>
                  <a:gd name="connsiteX1" fmla="*/ 213125 w 648131"/>
                  <a:gd name="connsiteY1" fmla="*/ 363997 h 470529"/>
                  <a:gd name="connsiteX2" fmla="*/ 61 w 648131"/>
                  <a:gd name="connsiteY2" fmla="*/ 195321 h 470529"/>
                  <a:gd name="connsiteX3" fmla="*/ 195370 w 648131"/>
                  <a:gd name="connsiteY3" fmla="*/ 12 h 470529"/>
                  <a:gd name="connsiteX4" fmla="*/ 568232 w 648131"/>
                  <a:gd name="connsiteY4" fmla="*/ 470529 h 470529"/>
                  <a:gd name="connsiteX0" fmla="*/ 648131 w 648131"/>
                  <a:gd name="connsiteY0" fmla="*/ 195326 h 470534"/>
                  <a:gd name="connsiteX1" fmla="*/ 213125 w 648131"/>
                  <a:gd name="connsiteY1" fmla="*/ 364002 h 470534"/>
                  <a:gd name="connsiteX2" fmla="*/ 61 w 648131"/>
                  <a:gd name="connsiteY2" fmla="*/ 195326 h 470534"/>
                  <a:gd name="connsiteX3" fmla="*/ 195370 w 648131"/>
                  <a:gd name="connsiteY3" fmla="*/ 17 h 470534"/>
                  <a:gd name="connsiteX4" fmla="*/ 568232 w 648131"/>
                  <a:gd name="connsiteY4" fmla="*/ 470534 h 470534"/>
                  <a:gd name="connsiteX0" fmla="*/ 648215 w 648215"/>
                  <a:gd name="connsiteY0" fmla="*/ 196045 h 471253"/>
                  <a:gd name="connsiteX1" fmla="*/ 213209 w 648215"/>
                  <a:gd name="connsiteY1" fmla="*/ 364721 h 471253"/>
                  <a:gd name="connsiteX2" fmla="*/ 145 w 648215"/>
                  <a:gd name="connsiteY2" fmla="*/ 196045 h 471253"/>
                  <a:gd name="connsiteX3" fmla="*/ 195454 w 648215"/>
                  <a:gd name="connsiteY3" fmla="*/ 736 h 471253"/>
                  <a:gd name="connsiteX4" fmla="*/ 568316 w 648215"/>
                  <a:gd name="connsiteY4" fmla="*/ 471253 h 47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215" h="471253">
                    <a:moveTo>
                      <a:pt x="648215" y="196045"/>
                    </a:moveTo>
                    <a:cubicBezTo>
                      <a:pt x="484718" y="280383"/>
                      <a:pt x="321221" y="364721"/>
                      <a:pt x="213209" y="364721"/>
                    </a:cubicBezTo>
                    <a:cubicBezTo>
                      <a:pt x="105197" y="364721"/>
                      <a:pt x="3104" y="301097"/>
                      <a:pt x="145" y="196045"/>
                    </a:cubicBezTo>
                    <a:cubicBezTo>
                      <a:pt x="-2814" y="90993"/>
                      <a:pt x="38615" y="-9622"/>
                      <a:pt x="195454" y="736"/>
                    </a:cubicBezTo>
                    <a:cubicBezTo>
                      <a:pt x="352293" y="11094"/>
                      <a:pt x="429232" y="258928"/>
                      <a:pt x="568316" y="471253"/>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5" name="TextBox 14">
              <a:extLst>
                <a:ext uri="{FF2B5EF4-FFF2-40B4-BE49-F238E27FC236}">
                  <a16:creationId xmlns:a16="http://schemas.microsoft.com/office/drawing/2014/main" id="{B4C10B30-B9D4-430C-A084-2812E166555F}"/>
                </a:ext>
              </a:extLst>
            </p:cNvPr>
            <p:cNvSpPr txBox="1"/>
            <p:nvPr/>
          </p:nvSpPr>
          <p:spPr>
            <a:xfrm>
              <a:off x="1316699" y="1766449"/>
              <a:ext cx="679994" cy="246221"/>
            </a:xfrm>
            <a:prstGeom prst="rect">
              <a:avLst/>
            </a:prstGeom>
            <a:solidFill>
              <a:schemeClr val="bg1"/>
            </a:solidFill>
            <a:ln>
              <a:solidFill>
                <a:srgbClr val="0070C0"/>
              </a:solidFill>
            </a:ln>
          </p:spPr>
          <p:txBody>
            <a:bodyPr wrap="none" rtlCol="0">
              <a:spAutoFit/>
            </a:bodyPr>
            <a:lstStyle/>
            <a:p>
              <a:r>
                <a:rPr lang="en-IN" sz="1000" b="1" dirty="0">
                  <a:solidFill>
                    <a:srgbClr val="00B050"/>
                  </a:solidFill>
                </a:rPr>
                <a:t>Series L</a:t>
              </a:r>
            </a:p>
          </p:txBody>
        </p:sp>
        <p:sp>
          <p:nvSpPr>
            <p:cNvPr id="16" name="TextBox 15">
              <a:extLst>
                <a:ext uri="{FF2B5EF4-FFF2-40B4-BE49-F238E27FC236}">
                  <a16:creationId xmlns:a16="http://schemas.microsoft.com/office/drawing/2014/main" id="{6CECE52B-81FA-4C10-A1DC-B7CE18BC6123}"/>
                </a:ext>
              </a:extLst>
            </p:cNvPr>
            <p:cNvSpPr txBox="1"/>
            <p:nvPr/>
          </p:nvSpPr>
          <p:spPr>
            <a:xfrm>
              <a:off x="1327029" y="2306304"/>
              <a:ext cx="676788" cy="246221"/>
            </a:xfrm>
            <a:prstGeom prst="rect">
              <a:avLst/>
            </a:prstGeom>
            <a:solidFill>
              <a:schemeClr val="bg1"/>
            </a:solidFill>
            <a:ln>
              <a:solidFill>
                <a:srgbClr val="0070C0"/>
              </a:solidFill>
            </a:ln>
          </p:spPr>
          <p:txBody>
            <a:bodyPr wrap="none" rtlCol="0">
              <a:spAutoFit/>
            </a:bodyPr>
            <a:lstStyle/>
            <a:p>
              <a:r>
                <a:rPr lang="en-IN" sz="1000" b="1" dirty="0">
                  <a:solidFill>
                    <a:srgbClr val="7030A0"/>
                  </a:solidFill>
                </a:rPr>
                <a:t>Shunt C</a:t>
              </a:r>
            </a:p>
          </p:txBody>
        </p:sp>
        <p:sp>
          <p:nvSpPr>
            <p:cNvPr id="17" name="TextBox 16">
              <a:extLst>
                <a:ext uri="{FF2B5EF4-FFF2-40B4-BE49-F238E27FC236}">
                  <a16:creationId xmlns:a16="http://schemas.microsoft.com/office/drawing/2014/main" id="{E05FF68D-53AE-4EFE-A741-DA1B8C45DFDE}"/>
                </a:ext>
              </a:extLst>
            </p:cNvPr>
            <p:cNvSpPr txBox="1"/>
            <p:nvPr/>
          </p:nvSpPr>
          <p:spPr>
            <a:xfrm>
              <a:off x="1888307" y="3057911"/>
              <a:ext cx="694421" cy="246221"/>
            </a:xfrm>
            <a:prstGeom prst="rect">
              <a:avLst/>
            </a:prstGeom>
            <a:solidFill>
              <a:schemeClr val="bg1"/>
            </a:solidFill>
            <a:ln>
              <a:solidFill>
                <a:srgbClr val="0070C0"/>
              </a:solidFill>
            </a:ln>
          </p:spPr>
          <p:txBody>
            <a:bodyPr wrap="none" rtlCol="0">
              <a:spAutoFit/>
            </a:bodyPr>
            <a:lstStyle/>
            <a:p>
              <a:r>
                <a:rPr lang="en-IN" sz="1000" b="1" dirty="0">
                  <a:solidFill>
                    <a:srgbClr val="FF0000"/>
                  </a:solidFill>
                </a:rPr>
                <a:t>Series C</a:t>
              </a:r>
            </a:p>
          </p:txBody>
        </p:sp>
        <p:sp>
          <p:nvSpPr>
            <p:cNvPr id="18" name="TextBox 17">
              <a:extLst>
                <a:ext uri="{FF2B5EF4-FFF2-40B4-BE49-F238E27FC236}">
                  <a16:creationId xmlns:a16="http://schemas.microsoft.com/office/drawing/2014/main" id="{7A9C011F-28E2-4C4B-95C4-BE0028DD2F80}"/>
                </a:ext>
              </a:extLst>
            </p:cNvPr>
            <p:cNvSpPr txBox="1"/>
            <p:nvPr/>
          </p:nvSpPr>
          <p:spPr>
            <a:xfrm>
              <a:off x="2412996" y="2219767"/>
              <a:ext cx="662361" cy="246221"/>
            </a:xfrm>
            <a:prstGeom prst="rect">
              <a:avLst/>
            </a:prstGeom>
            <a:solidFill>
              <a:schemeClr val="bg1"/>
            </a:solidFill>
            <a:ln>
              <a:solidFill>
                <a:srgbClr val="0070C0"/>
              </a:solidFill>
            </a:ln>
          </p:spPr>
          <p:txBody>
            <a:bodyPr wrap="none" rtlCol="0">
              <a:spAutoFit/>
            </a:bodyPr>
            <a:lstStyle/>
            <a:p>
              <a:r>
                <a:rPr lang="en-IN" sz="1000" b="1" dirty="0">
                  <a:solidFill>
                    <a:srgbClr val="C00000"/>
                  </a:solidFill>
                </a:rPr>
                <a:t>Shunt L</a:t>
              </a:r>
            </a:p>
          </p:txBody>
        </p:sp>
      </p:grpSp>
      <p:pic>
        <p:nvPicPr>
          <p:cNvPr id="21" name="Picture 20">
            <a:extLst>
              <a:ext uri="{FF2B5EF4-FFF2-40B4-BE49-F238E27FC236}">
                <a16:creationId xmlns:a16="http://schemas.microsoft.com/office/drawing/2014/main" id="{ECE80794-4C92-4E2D-9CC3-CF357F575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64" y="3869112"/>
            <a:ext cx="5189670" cy="2179509"/>
          </a:xfrm>
          <a:prstGeom prst="rect">
            <a:avLst/>
          </a:prstGeom>
          <a:ln>
            <a:solidFill>
              <a:srgbClr val="0070C0"/>
            </a:solidFill>
          </a:ln>
        </p:spPr>
      </p:pic>
      <p:pic>
        <p:nvPicPr>
          <p:cNvPr id="23" name="Picture 22">
            <a:extLst>
              <a:ext uri="{FF2B5EF4-FFF2-40B4-BE49-F238E27FC236}">
                <a16:creationId xmlns:a16="http://schemas.microsoft.com/office/drawing/2014/main" id="{21F73BAE-1451-4216-98FB-52CF05426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308" y="1233608"/>
            <a:ext cx="2476715" cy="2491956"/>
          </a:xfrm>
          <a:prstGeom prst="rect">
            <a:avLst/>
          </a:prstGeom>
          <a:ln>
            <a:solidFill>
              <a:srgbClr val="0070C0"/>
            </a:solidFill>
          </a:ln>
        </p:spPr>
      </p:pic>
      <p:pic>
        <p:nvPicPr>
          <p:cNvPr id="25" name="Picture 24">
            <a:extLst>
              <a:ext uri="{FF2B5EF4-FFF2-40B4-BE49-F238E27FC236}">
                <a16:creationId xmlns:a16="http://schemas.microsoft.com/office/drawing/2014/main" id="{6847DF6D-38DD-4DDF-B9AB-894604913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2334" y="3867519"/>
            <a:ext cx="3169522" cy="1938333"/>
          </a:xfrm>
          <a:prstGeom prst="rect">
            <a:avLst/>
          </a:prstGeom>
          <a:ln>
            <a:solidFill>
              <a:srgbClr val="0070C0"/>
            </a:solidFill>
          </a:ln>
        </p:spPr>
      </p:pic>
      <p:sp>
        <p:nvSpPr>
          <p:cNvPr id="26" name="Arrow: Curved Up 25">
            <a:extLst>
              <a:ext uri="{FF2B5EF4-FFF2-40B4-BE49-F238E27FC236}">
                <a16:creationId xmlns:a16="http://schemas.microsoft.com/office/drawing/2014/main" id="{3FDEF1AC-D41E-481D-B9F5-440A76403F8A}"/>
              </a:ext>
            </a:extLst>
          </p:cNvPr>
          <p:cNvSpPr/>
          <p:nvPr/>
        </p:nvSpPr>
        <p:spPr>
          <a:xfrm>
            <a:off x="3719293" y="2921888"/>
            <a:ext cx="2476715" cy="1185828"/>
          </a:xfrm>
          <a:prstGeom prst="curvedUpArrow">
            <a:avLst>
              <a:gd name="adj1" fmla="val 16157"/>
              <a:gd name="adj2" fmla="val 3641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7" name="TextBox 26">
            <a:extLst>
              <a:ext uri="{FF2B5EF4-FFF2-40B4-BE49-F238E27FC236}">
                <a16:creationId xmlns:a16="http://schemas.microsoft.com/office/drawing/2014/main" id="{91D84477-27B9-44A9-BE32-7C47B1471E50}"/>
              </a:ext>
            </a:extLst>
          </p:cNvPr>
          <p:cNvSpPr txBox="1"/>
          <p:nvPr/>
        </p:nvSpPr>
        <p:spPr>
          <a:xfrm>
            <a:off x="4102423" y="1797121"/>
            <a:ext cx="1428596" cy="369332"/>
          </a:xfrm>
          <a:prstGeom prst="rect">
            <a:avLst/>
          </a:prstGeom>
          <a:noFill/>
        </p:spPr>
        <p:txBody>
          <a:bodyPr wrap="none" rtlCol="0">
            <a:spAutoFit/>
          </a:bodyPr>
          <a:lstStyle/>
          <a:p>
            <a:r>
              <a:rPr lang="en-IN" dirty="0"/>
              <a:t>The Issue…</a:t>
            </a:r>
          </a:p>
        </p:txBody>
      </p:sp>
      <p:sp>
        <p:nvSpPr>
          <p:cNvPr id="28" name="TextBox 27">
            <a:extLst>
              <a:ext uri="{FF2B5EF4-FFF2-40B4-BE49-F238E27FC236}">
                <a16:creationId xmlns:a16="http://schemas.microsoft.com/office/drawing/2014/main" id="{E513AE6E-1FAC-4C4C-AF43-1698AD9ECE38}"/>
              </a:ext>
            </a:extLst>
          </p:cNvPr>
          <p:cNvSpPr txBox="1"/>
          <p:nvPr/>
        </p:nvSpPr>
        <p:spPr>
          <a:xfrm>
            <a:off x="3788856" y="2296868"/>
            <a:ext cx="2476715" cy="646331"/>
          </a:xfrm>
          <a:prstGeom prst="rect">
            <a:avLst/>
          </a:prstGeom>
          <a:noFill/>
        </p:spPr>
        <p:txBody>
          <a:bodyPr wrap="square" rtlCol="0">
            <a:spAutoFit/>
          </a:bodyPr>
          <a:lstStyle/>
          <a:p>
            <a:r>
              <a:rPr lang="en-IN" dirty="0"/>
              <a:t>Precise non-standard component values</a:t>
            </a:r>
          </a:p>
        </p:txBody>
      </p:sp>
    </p:spTree>
    <p:extLst>
      <p:ext uri="{BB962C8B-B14F-4D97-AF65-F5344CB8AC3E}">
        <p14:creationId xmlns:p14="http://schemas.microsoft.com/office/powerpoint/2010/main" val="350938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D2BD1A-408E-466B-B18C-84C3DC0DD0BE}"/>
              </a:ext>
            </a:extLst>
          </p:cNvPr>
          <p:cNvSpPr>
            <a:spLocks noGrp="1"/>
          </p:cNvSpPr>
          <p:nvPr>
            <p:ph type="ctrTitle"/>
          </p:nvPr>
        </p:nvSpPr>
        <p:spPr/>
        <p:txBody>
          <a:bodyPr/>
          <a:lstStyle/>
          <a:p>
            <a:r>
              <a:rPr lang="en-IN" dirty="0"/>
              <a:t>Ferro A6S All Silver Green Tape</a:t>
            </a:r>
          </a:p>
        </p:txBody>
      </p:sp>
      <p:sp>
        <p:nvSpPr>
          <p:cNvPr id="6" name="Subtitle 5">
            <a:extLst>
              <a:ext uri="{FF2B5EF4-FFF2-40B4-BE49-F238E27FC236}">
                <a16:creationId xmlns:a16="http://schemas.microsoft.com/office/drawing/2014/main" id="{B3F8417C-0713-40E0-B22F-945092CA109B}"/>
              </a:ext>
            </a:extLst>
          </p:cNvPr>
          <p:cNvSpPr>
            <a:spLocks noGrp="1"/>
          </p:cNvSpPr>
          <p:nvPr>
            <p:ph type="subTitle" idx="1"/>
          </p:nvPr>
        </p:nvSpPr>
        <p:spPr/>
        <p:txBody>
          <a:bodyPr/>
          <a:lstStyle/>
          <a:p>
            <a:r>
              <a:rPr lang="en-IN" dirty="0"/>
              <a:t>LTCC Process Description and ADS setup</a:t>
            </a:r>
          </a:p>
        </p:txBody>
      </p:sp>
      <p:sp>
        <p:nvSpPr>
          <p:cNvPr id="3" name="Date Placeholder 2">
            <a:extLst>
              <a:ext uri="{FF2B5EF4-FFF2-40B4-BE49-F238E27FC236}">
                <a16:creationId xmlns:a16="http://schemas.microsoft.com/office/drawing/2014/main" id="{685DB76A-4BA6-48EF-B5DC-FC76F8E5A836}"/>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C756B009-2C51-47AA-ACEB-EAA98F07A995}"/>
              </a:ext>
            </a:extLst>
          </p:cNvPr>
          <p:cNvSpPr>
            <a:spLocks noGrp="1"/>
          </p:cNvSpPr>
          <p:nvPr>
            <p:ph type="sldNum" sz="quarter" idx="12"/>
          </p:nvPr>
        </p:nvSpPr>
        <p:spPr/>
        <p:txBody>
          <a:bodyPr/>
          <a:lstStyle/>
          <a:p>
            <a:fld id="{2495F090-CA2D-44FF-B42B-1156B48CA943}" type="slidenum">
              <a:rPr lang="en-IN" smtClean="0"/>
              <a:t>95</a:t>
            </a:fld>
            <a:endParaRPr lang="en-IN"/>
          </a:p>
        </p:txBody>
      </p:sp>
      <p:grpSp>
        <p:nvGrpSpPr>
          <p:cNvPr id="7" name="Group 6">
            <a:extLst>
              <a:ext uri="{FF2B5EF4-FFF2-40B4-BE49-F238E27FC236}">
                <a16:creationId xmlns:a16="http://schemas.microsoft.com/office/drawing/2014/main" id="{2015AC0D-5B8D-4B62-8C24-924BB4C3391A}"/>
              </a:ext>
            </a:extLst>
          </p:cNvPr>
          <p:cNvGrpSpPr/>
          <p:nvPr/>
        </p:nvGrpSpPr>
        <p:grpSpPr>
          <a:xfrm>
            <a:off x="5562010" y="4924795"/>
            <a:ext cx="2592018" cy="942553"/>
            <a:chOff x="1580086" y="4618233"/>
            <a:chExt cx="1953087" cy="710214"/>
          </a:xfrm>
        </p:grpSpPr>
        <p:sp>
          <p:nvSpPr>
            <p:cNvPr id="8" name="Rectangle: Rounded Corners 7">
              <a:extLst>
                <a:ext uri="{FF2B5EF4-FFF2-40B4-BE49-F238E27FC236}">
                  <a16:creationId xmlns:a16="http://schemas.microsoft.com/office/drawing/2014/main" id="{4971941D-9101-4FE3-A035-CD47330239FF}"/>
                </a:ext>
              </a:extLst>
            </p:cNvPr>
            <p:cNvSpPr/>
            <p:nvPr/>
          </p:nvSpPr>
          <p:spPr>
            <a:xfrm>
              <a:off x="1580086" y="4618233"/>
              <a:ext cx="1953087" cy="710214"/>
            </a:xfrm>
            <a:prstGeom prst="roundRect">
              <a:avLst/>
            </a:prstGeom>
            <a:solidFill>
              <a:srgbClr val="FF0000"/>
            </a:solidFill>
            <a:ln>
              <a:solidFill>
                <a:schemeClr val="accent6">
                  <a:lumMod val="50000"/>
                </a:schemeClr>
              </a:solid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D88848C9-610D-42EC-B8A5-0E8D5666E1F5}"/>
                </a:ext>
              </a:extLst>
            </p:cNvPr>
            <p:cNvGrpSpPr/>
            <p:nvPr/>
          </p:nvGrpSpPr>
          <p:grpSpPr>
            <a:xfrm rot="285830">
              <a:off x="1727062" y="4719484"/>
              <a:ext cx="305752" cy="528868"/>
              <a:chOff x="3748820" y="4233711"/>
              <a:chExt cx="519713" cy="898962"/>
            </a:xfrm>
            <a:effectLst>
              <a:glow rad="228600">
                <a:schemeClr val="accent6">
                  <a:lumMod val="40000"/>
                  <a:lumOff val="60000"/>
                  <a:alpha val="40000"/>
                </a:schemeClr>
              </a:glow>
            </a:effectLst>
          </p:grpSpPr>
          <p:sp>
            <p:nvSpPr>
              <p:cNvPr id="37" name="Freeform: Shape 36">
                <a:extLst>
                  <a:ext uri="{FF2B5EF4-FFF2-40B4-BE49-F238E27FC236}">
                    <a16:creationId xmlns:a16="http://schemas.microsoft.com/office/drawing/2014/main" id="{DE5417AA-476D-435D-B506-2C707664F533}"/>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Shape 37">
                <a:extLst>
                  <a:ext uri="{FF2B5EF4-FFF2-40B4-BE49-F238E27FC236}">
                    <a16:creationId xmlns:a16="http://schemas.microsoft.com/office/drawing/2014/main" id="{EC33589E-617F-47F0-A6FE-81D442CE2E9D}"/>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Shape 38">
                <a:extLst>
                  <a:ext uri="{FF2B5EF4-FFF2-40B4-BE49-F238E27FC236}">
                    <a16:creationId xmlns:a16="http://schemas.microsoft.com/office/drawing/2014/main" id="{DEF99BC5-918B-4A84-9B17-C1E27337B839}"/>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Shape 39">
                <a:extLst>
                  <a:ext uri="{FF2B5EF4-FFF2-40B4-BE49-F238E27FC236}">
                    <a16:creationId xmlns:a16="http://schemas.microsoft.com/office/drawing/2014/main" id="{E09E0ED6-8522-4256-ADFF-CB1BFCD6C059}"/>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E266F92A-4F56-4049-927B-EF66A2CAD7CD}"/>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071449DE-70E7-46D1-B0DE-DD79FBFA6928}"/>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1006FE6B-255C-41A1-9D95-42BBFB38723D}"/>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F3ABADC6-2D26-41D8-AF0E-1664BD12B23F}"/>
                </a:ext>
              </a:extLst>
            </p:cNvPr>
            <p:cNvGrpSpPr/>
            <p:nvPr/>
          </p:nvGrpSpPr>
          <p:grpSpPr>
            <a:xfrm rot="285830">
              <a:off x="2137623" y="4719210"/>
              <a:ext cx="305752" cy="528868"/>
              <a:chOff x="3748820" y="4233711"/>
              <a:chExt cx="519713" cy="898962"/>
            </a:xfrm>
            <a:effectLst>
              <a:glow rad="228600">
                <a:schemeClr val="accent6">
                  <a:lumMod val="40000"/>
                  <a:lumOff val="60000"/>
                  <a:alpha val="40000"/>
                </a:schemeClr>
              </a:glow>
            </a:effectLst>
          </p:grpSpPr>
          <p:sp>
            <p:nvSpPr>
              <p:cNvPr id="30" name="Freeform: Shape 29">
                <a:extLst>
                  <a:ext uri="{FF2B5EF4-FFF2-40B4-BE49-F238E27FC236}">
                    <a16:creationId xmlns:a16="http://schemas.microsoft.com/office/drawing/2014/main" id="{6514FF72-0A3E-4BBE-89F1-936C9380C75E}"/>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1CBB54B9-3EA9-4E10-87E1-667253135BAD}"/>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467AE8C1-F60E-4DA2-B6D6-DD031C242AD7}"/>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C1599FF8-F4D4-4842-9E31-3143657847E7}"/>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Shape 33">
                <a:extLst>
                  <a:ext uri="{FF2B5EF4-FFF2-40B4-BE49-F238E27FC236}">
                    <a16:creationId xmlns:a16="http://schemas.microsoft.com/office/drawing/2014/main" id="{6A47A3BB-38DB-4A17-8D73-51D609F65657}"/>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Shape 34">
                <a:extLst>
                  <a:ext uri="{FF2B5EF4-FFF2-40B4-BE49-F238E27FC236}">
                    <a16:creationId xmlns:a16="http://schemas.microsoft.com/office/drawing/2014/main" id="{E92532BA-B5B9-43A6-A4F3-BC3BC2DD705C}"/>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Shape 35">
                <a:extLst>
                  <a:ext uri="{FF2B5EF4-FFF2-40B4-BE49-F238E27FC236}">
                    <a16:creationId xmlns:a16="http://schemas.microsoft.com/office/drawing/2014/main" id="{7BB3EB57-91A6-4C1F-9222-38EA05627147}"/>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81737436-8D35-4C02-B194-73ED5A0EB77A}"/>
                </a:ext>
              </a:extLst>
            </p:cNvPr>
            <p:cNvGrpSpPr/>
            <p:nvPr/>
          </p:nvGrpSpPr>
          <p:grpSpPr>
            <a:xfrm rot="285830">
              <a:off x="2688744" y="4707128"/>
              <a:ext cx="305752" cy="528868"/>
              <a:chOff x="3748820" y="4233711"/>
              <a:chExt cx="519713" cy="898962"/>
            </a:xfrm>
            <a:effectLst>
              <a:glow rad="228600">
                <a:schemeClr val="accent6">
                  <a:lumMod val="40000"/>
                  <a:lumOff val="60000"/>
                  <a:alpha val="40000"/>
                </a:schemeClr>
              </a:glow>
            </a:effectLst>
          </p:grpSpPr>
          <p:sp>
            <p:nvSpPr>
              <p:cNvPr id="23" name="Freeform: Shape 22">
                <a:extLst>
                  <a:ext uri="{FF2B5EF4-FFF2-40B4-BE49-F238E27FC236}">
                    <a16:creationId xmlns:a16="http://schemas.microsoft.com/office/drawing/2014/main" id="{0F33EAA2-180C-4B25-880E-5F8CA0C57754}"/>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94503A31-A051-4B73-A59B-982B3A8B0134}"/>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Shape 24">
                <a:extLst>
                  <a:ext uri="{FF2B5EF4-FFF2-40B4-BE49-F238E27FC236}">
                    <a16:creationId xmlns:a16="http://schemas.microsoft.com/office/drawing/2014/main" id="{91590E90-D262-4EDF-B432-6A74D263EEEC}"/>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Shape 25">
                <a:extLst>
                  <a:ext uri="{FF2B5EF4-FFF2-40B4-BE49-F238E27FC236}">
                    <a16:creationId xmlns:a16="http://schemas.microsoft.com/office/drawing/2014/main" id="{59420D59-1C6C-4089-B9AC-A2F753C59BDC}"/>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E7C9777C-FE57-4A14-BFB7-3AA5FD108EB6}"/>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Shape 27">
                <a:extLst>
                  <a:ext uri="{FF2B5EF4-FFF2-40B4-BE49-F238E27FC236}">
                    <a16:creationId xmlns:a16="http://schemas.microsoft.com/office/drawing/2014/main" id="{1B25F677-3042-4435-8311-103BBBFB7927}"/>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Shape 28">
                <a:extLst>
                  <a:ext uri="{FF2B5EF4-FFF2-40B4-BE49-F238E27FC236}">
                    <a16:creationId xmlns:a16="http://schemas.microsoft.com/office/drawing/2014/main" id="{18FC2D01-AC51-4357-9849-09F980576FE3}"/>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797B8B23-540D-4443-AB53-565F8182342B}"/>
                </a:ext>
              </a:extLst>
            </p:cNvPr>
            <p:cNvGrpSpPr/>
            <p:nvPr/>
          </p:nvGrpSpPr>
          <p:grpSpPr>
            <a:xfrm rot="285830">
              <a:off x="3099305" y="4706854"/>
              <a:ext cx="305752" cy="528868"/>
              <a:chOff x="3748820" y="4233711"/>
              <a:chExt cx="519713" cy="898962"/>
            </a:xfrm>
            <a:effectLst>
              <a:glow rad="228600">
                <a:schemeClr val="accent6">
                  <a:lumMod val="40000"/>
                  <a:lumOff val="60000"/>
                  <a:alpha val="40000"/>
                </a:schemeClr>
              </a:glow>
            </a:effectLst>
          </p:grpSpPr>
          <p:sp>
            <p:nvSpPr>
              <p:cNvPr id="16" name="Freeform: Shape 15">
                <a:extLst>
                  <a:ext uri="{FF2B5EF4-FFF2-40B4-BE49-F238E27FC236}">
                    <a16:creationId xmlns:a16="http://schemas.microsoft.com/office/drawing/2014/main" id="{AEBAC8EA-EA18-4361-AD83-227867827CB0}"/>
                  </a:ext>
                </a:extLst>
              </p:cNvPr>
              <p:cNvSpPr/>
              <p:nvPr/>
            </p:nvSpPr>
            <p:spPr>
              <a:xfrm>
                <a:off x="4163227"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16">
                <a:extLst>
                  <a:ext uri="{FF2B5EF4-FFF2-40B4-BE49-F238E27FC236}">
                    <a16:creationId xmlns:a16="http://schemas.microsoft.com/office/drawing/2014/main" id="{647C1BD1-7DCC-463C-AF8E-6C5300EC15A0}"/>
                  </a:ext>
                </a:extLst>
              </p:cNvPr>
              <p:cNvSpPr/>
              <p:nvPr/>
            </p:nvSpPr>
            <p:spPr>
              <a:xfrm rot="5114170">
                <a:off x="3956520" y="4112208"/>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91D202FD-A57C-4BB4-92E7-B6C6E9031C62}"/>
                  </a:ext>
                </a:extLst>
              </p:cNvPr>
              <p:cNvSpPr/>
              <p:nvPr/>
            </p:nvSpPr>
            <p:spPr>
              <a:xfrm>
                <a:off x="3748820" y="4307517"/>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56D29178-CFD2-491A-B0B2-2944C49134A5}"/>
                  </a:ext>
                </a:extLst>
              </p:cNvPr>
              <p:cNvSpPr/>
              <p:nvPr/>
            </p:nvSpPr>
            <p:spPr>
              <a:xfrm rot="5114170">
                <a:off x="3955915" y="451451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6B15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4720A44F-B7C7-473E-9D56-6ED671543343}"/>
                  </a:ext>
                </a:extLst>
              </p:cNvPr>
              <p:cNvSpPr/>
              <p:nvPr/>
            </p:nvSpPr>
            <p:spPr>
              <a:xfrm>
                <a:off x="4174189"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13AC2833-1464-45C4-A345-C01322449364}"/>
                  </a:ext>
                </a:extLst>
              </p:cNvPr>
              <p:cNvSpPr/>
              <p:nvPr/>
            </p:nvSpPr>
            <p:spPr>
              <a:xfrm>
                <a:off x="3759782" y="4718673"/>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E9594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E13CB587-22DD-4367-89F6-F029F5E7DCCE}"/>
                  </a:ext>
                </a:extLst>
              </p:cNvPr>
              <p:cNvSpPr/>
              <p:nvPr/>
            </p:nvSpPr>
            <p:spPr>
              <a:xfrm rot="5114170">
                <a:off x="3966140" y="4916826"/>
                <a:ext cx="94344" cy="337350"/>
              </a:xfrm>
              <a:custGeom>
                <a:avLst/>
                <a:gdLst>
                  <a:gd name="connsiteX0" fmla="*/ 150920 w 292963"/>
                  <a:gd name="connsiteY0" fmla="*/ 0 h 1047565"/>
                  <a:gd name="connsiteX1" fmla="*/ 0 w 292963"/>
                  <a:gd name="connsiteY1" fmla="*/ 150920 h 1047565"/>
                  <a:gd name="connsiteX2" fmla="*/ 0 w 292963"/>
                  <a:gd name="connsiteY2" fmla="*/ 896645 h 1047565"/>
                  <a:gd name="connsiteX3" fmla="*/ 97654 w 292963"/>
                  <a:gd name="connsiteY3" fmla="*/ 994299 h 1047565"/>
                  <a:gd name="connsiteX4" fmla="*/ 150920 w 292963"/>
                  <a:gd name="connsiteY4" fmla="*/ 1047565 h 1047565"/>
                  <a:gd name="connsiteX5" fmla="*/ 292963 w 292963"/>
                  <a:gd name="connsiteY5" fmla="*/ 905522 h 1047565"/>
                  <a:gd name="connsiteX6" fmla="*/ 292963 w 292963"/>
                  <a:gd name="connsiteY6" fmla="*/ 159798 h 1047565"/>
                  <a:gd name="connsiteX7" fmla="*/ 150920 w 292963"/>
                  <a:gd name="connsiteY7" fmla="*/ 0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63" h="1047565">
                    <a:moveTo>
                      <a:pt x="150920" y="0"/>
                    </a:moveTo>
                    <a:lnTo>
                      <a:pt x="0" y="150920"/>
                    </a:lnTo>
                    <a:lnTo>
                      <a:pt x="0" y="896645"/>
                    </a:lnTo>
                    <a:lnTo>
                      <a:pt x="97654" y="994299"/>
                    </a:lnTo>
                    <a:lnTo>
                      <a:pt x="150920" y="1047565"/>
                    </a:lnTo>
                    <a:lnTo>
                      <a:pt x="292963" y="905522"/>
                    </a:lnTo>
                    <a:lnTo>
                      <a:pt x="292963" y="159798"/>
                    </a:lnTo>
                    <a:lnTo>
                      <a:pt x="150920" y="0"/>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0AAA9883-D92F-422A-BF53-EA37AFE71A79}"/>
                </a:ext>
              </a:extLst>
            </p:cNvPr>
            <p:cNvGrpSpPr/>
            <p:nvPr/>
          </p:nvGrpSpPr>
          <p:grpSpPr>
            <a:xfrm rot="356797">
              <a:off x="2530811" y="4871695"/>
              <a:ext cx="87232" cy="238154"/>
              <a:chOff x="3968318" y="4735180"/>
              <a:chExt cx="87232" cy="238154"/>
            </a:xfrm>
            <a:effectLst>
              <a:glow rad="228600">
                <a:schemeClr val="accent6">
                  <a:lumMod val="40000"/>
                  <a:lumOff val="60000"/>
                  <a:alpha val="40000"/>
                </a:schemeClr>
              </a:glow>
            </a:effectLst>
          </p:grpSpPr>
          <p:sp>
            <p:nvSpPr>
              <p:cNvPr id="14" name="Oval 13">
                <a:extLst>
                  <a:ext uri="{FF2B5EF4-FFF2-40B4-BE49-F238E27FC236}">
                    <a16:creationId xmlns:a16="http://schemas.microsoft.com/office/drawing/2014/main" id="{29BFA3E7-224E-4180-A6C3-F89BCF236AAD}"/>
                  </a:ext>
                </a:extLst>
              </p:cNvPr>
              <p:cNvSpPr/>
              <p:nvPr/>
            </p:nvSpPr>
            <p:spPr>
              <a:xfrm>
                <a:off x="3968318" y="4735180"/>
                <a:ext cx="76052" cy="7605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1358A820-23D9-43E3-8C86-8C95AA6176D6}"/>
                  </a:ext>
                </a:extLst>
              </p:cNvPr>
              <p:cNvSpPr/>
              <p:nvPr/>
            </p:nvSpPr>
            <p:spPr>
              <a:xfrm>
                <a:off x="3969795" y="4887579"/>
                <a:ext cx="85755" cy="85755"/>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2674180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DBBBE8-771C-4573-A451-409CF7D95AC5}"/>
              </a:ext>
            </a:extLst>
          </p:cNvPr>
          <p:cNvSpPr>
            <a:spLocks noGrp="1"/>
          </p:cNvSpPr>
          <p:nvPr>
            <p:ph type="title"/>
          </p:nvPr>
        </p:nvSpPr>
        <p:spPr>
          <a:xfrm>
            <a:off x="628650" y="1"/>
            <a:ext cx="7886700" cy="843377"/>
          </a:xfrm>
        </p:spPr>
        <p:txBody>
          <a:bodyPr/>
          <a:lstStyle/>
          <a:p>
            <a:r>
              <a:rPr lang="en-IN" dirty="0"/>
              <a:t>			 Green Tape</a:t>
            </a:r>
          </a:p>
        </p:txBody>
      </p:sp>
      <p:sp>
        <p:nvSpPr>
          <p:cNvPr id="4" name="Date Placeholder 3">
            <a:extLst>
              <a:ext uri="{FF2B5EF4-FFF2-40B4-BE49-F238E27FC236}">
                <a16:creationId xmlns:a16="http://schemas.microsoft.com/office/drawing/2014/main" id="{461C115F-DCB4-4307-BC87-FF5552E46073}"/>
              </a:ext>
            </a:extLst>
          </p:cNvPr>
          <p:cNvSpPr>
            <a:spLocks noGrp="1"/>
          </p:cNvSpPr>
          <p:nvPr>
            <p:ph type="dt" sz="half" idx="10"/>
          </p:nvPr>
        </p:nvSpPr>
        <p:spPr/>
        <p:txBody>
          <a:bodyPr/>
          <a:lstStyle/>
          <a:p>
            <a:fld id="{1F3FE0A6-3C89-4F9D-86B2-EA563F2B0EDE}" type="datetime1">
              <a:rPr lang="en-IN" smtClean="0"/>
              <a:t>09-09-2019</a:t>
            </a:fld>
            <a:endParaRPr lang="en-IN"/>
          </a:p>
        </p:txBody>
      </p:sp>
      <p:sp>
        <p:nvSpPr>
          <p:cNvPr id="5" name="Slide Number Placeholder 4">
            <a:extLst>
              <a:ext uri="{FF2B5EF4-FFF2-40B4-BE49-F238E27FC236}">
                <a16:creationId xmlns:a16="http://schemas.microsoft.com/office/drawing/2014/main" id="{5E290040-BEB9-4C12-A38A-22FE1860D3E6}"/>
              </a:ext>
            </a:extLst>
          </p:cNvPr>
          <p:cNvSpPr>
            <a:spLocks noGrp="1"/>
          </p:cNvSpPr>
          <p:nvPr>
            <p:ph type="sldNum" sz="quarter" idx="12"/>
          </p:nvPr>
        </p:nvSpPr>
        <p:spPr/>
        <p:txBody>
          <a:bodyPr/>
          <a:lstStyle/>
          <a:p>
            <a:fld id="{2495F090-CA2D-44FF-B42B-1156B48CA943}" type="slidenum">
              <a:rPr lang="en-IN" smtClean="0"/>
              <a:t>96</a:t>
            </a:fld>
            <a:endParaRPr lang="en-IN"/>
          </a:p>
        </p:txBody>
      </p:sp>
      <p:grpSp>
        <p:nvGrpSpPr>
          <p:cNvPr id="11" name="Group 10">
            <a:extLst>
              <a:ext uri="{FF2B5EF4-FFF2-40B4-BE49-F238E27FC236}">
                <a16:creationId xmlns:a16="http://schemas.microsoft.com/office/drawing/2014/main" id="{DA04F443-4281-4DE6-98CC-EF903D9A9689}"/>
              </a:ext>
            </a:extLst>
          </p:cNvPr>
          <p:cNvGrpSpPr/>
          <p:nvPr/>
        </p:nvGrpSpPr>
        <p:grpSpPr>
          <a:xfrm>
            <a:off x="647885" y="61132"/>
            <a:ext cx="2937320" cy="843377"/>
            <a:chOff x="732474" y="948898"/>
            <a:chExt cx="4247034" cy="1182408"/>
          </a:xfrm>
        </p:grpSpPr>
        <p:sp>
          <p:nvSpPr>
            <p:cNvPr id="12" name="Donut 1">
              <a:extLst>
                <a:ext uri="{FF2B5EF4-FFF2-40B4-BE49-F238E27FC236}">
                  <a16:creationId xmlns:a16="http://schemas.microsoft.com/office/drawing/2014/main" id="{7F3FB397-C104-4F33-8A98-792FBC89B10B}"/>
                </a:ext>
              </a:extLst>
            </p:cNvPr>
            <p:cNvSpPr/>
            <p:nvPr/>
          </p:nvSpPr>
          <p:spPr>
            <a:xfrm>
              <a:off x="732474" y="948898"/>
              <a:ext cx="1113746" cy="1104061"/>
            </a:xfrm>
            <a:prstGeom prst="donut">
              <a:avLst>
                <a:gd name="adj" fmla="val 11134"/>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4FBFF13-7BBD-432A-9FD4-9892FEB79639}"/>
                </a:ext>
              </a:extLst>
            </p:cNvPr>
            <p:cNvSpPr txBox="1"/>
            <p:nvPr/>
          </p:nvSpPr>
          <p:spPr>
            <a:xfrm>
              <a:off x="1923029" y="993053"/>
              <a:ext cx="3056479" cy="1138253"/>
            </a:xfrm>
            <a:prstGeom prst="rect">
              <a:avLst/>
            </a:prstGeom>
            <a:noFill/>
          </p:spPr>
          <p:txBody>
            <a:bodyPr wrap="none" rtlCol="0">
              <a:spAutoFit/>
            </a:bodyPr>
            <a:lstStyle/>
            <a:p>
              <a:r>
                <a:rPr lang="en-US" sz="4000" dirty="0">
                  <a:solidFill>
                    <a:schemeClr val="tx2">
                      <a:lumMod val="40000"/>
                      <a:lumOff val="60000"/>
                    </a:schemeClr>
                  </a:solidFill>
                  <a:latin typeface="Arial Black" pitchFamily="34" charset="0"/>
                </a:rPr>
                <a:t>FERRO</a:t>
              </a:r>
            </a:p>
          </p:txBody>
        </p:sp>
        <p:sp>
          <p:nvSpPr>
            <p:cNvPr id="14" name="Freeform 3">
              <a:extLst>
                <a:ext uri="{FF2B5EF4-FFF2-40B4-BE49-F238E27FC236}">
                  <a16:creationId xmlns:a16="http://schemas.microsoft.com/office/drawing/2014/main" id="{F47E9C62-E6BB-4EE4-9AA2-0AC65903B30D}"/>
                </a:ext>
              </a:extLst>
            </p:cNvPr>
            <p:cNvSpPr/>
            <p:nvPr/>
          </p:nvSpPr>
          <p:spPr>
            <a:xfrm>
              <a:off x="948820" y="1134601"/>
              <a:ext cx="1106769" cy="732653"/>
            </a:xfrm>
            <a:custGeom>
              <a:avLst/>
              <a:gdLst>
                <a:gd name="connsiteX0" fmla="*/ 255494 w 1573306"/>
                <a:gd name="connsiteY0" fmla="*/ 134471 h 779930"/>
                <a:gd name="connsiteX1" fmla="*/ 0 w 1573306"/>
                <a:gd name="connsiteY1" fmla="*/ 322730 h 779930"/>
                <a:gd name="connsiteX2" fmla="*/ 443753 w 1573306"/>
                <a:gd name="connsiteY2" fmla="*/ 779930 h 779930"/>
                <a:gd name="connsiteX3" fmla="*/ 1573306 w 1573306"/>
                <a:gd name="connsiteY3" fmla="*/ 0 h 779930"/>
                <a:gd name="connsiteX4" fmla="*/ 510988 w 1573306"/>
                <a:gd name="connsiteY4" fmla="*/ 510989 h 779930"/>
                <a:gd name="connsiteX5" fmla="*/ 255494 w 1573306"/>
                <a:gd name="connsiteY5" fmla="*/ 134471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306" h="779930">
                  <a:moveTo>
                    <a:pt x="255494" y="134471"/>
                  </a:moveTo>
                  <a:lnTo>
                    <a:pt x="0" y="322730"/>
                  </a:lnTo>
                  <a:lnTo>
                    <a:pt x="443753" y="779930"/>
                  </a:lnTo>
                  <a:lnTo>
                    <a:pt x="1573306" y="0"/>
                  </a:lnTo>
                  <a:lnTo>
                    <a:pt x="510988" y="510989"/>
                  </a:lnTo>
                  <a:lnTo>
                    <a:pt x="255494" y="134471"/>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558D51E4-5C8F-4488-9D97-AAB13B80E636}"/>
              </a:ext>
            </a:extLst>
          </p:cNvPr>
          <p:cNvSpPr/>
          <p:nvPr/>
        </p:nvSpPr>
        <p:spPr>
          <a:xfrm>
            <a:off x="711341" y="835785"/>
            <a:ext cx="8432659" cy="1200329"/>
          </a:xfrm>
          <a:prstGeom prst="rect">
            <a:avLst/>
          </a:prstGeom>
        </p:spPr>
        <p:txBody>
          <a:bodyPr wrap="square">
            <a:spAutoFit/>
          </a:bodyPr>
          <a:lstStyle/>
          <a:p>
            <a:r>
              <a:rPr lang="en-US" dirty="0"/>
              <a:t>Ferro Green Tapes are low cost patented Calcium Borosilicate tapes available in two thicknesses – 10 mil (254 µm) and 5 mil (127 µm). For our applications we will use 5 mil tapes. Non-standard thicknesses are 60 µm and 100 µm. These dimensions are pre-Co-firing.</a:t>
            </a:r>
          </a:p>
        </p:txBody>
      </p:sp>
      <p:graphicFrame>
        <p:nvGraphicFramePr>
          <p:cNvPr id="16" name="Table 15">
            <a:extLst>
              <a:ext uri="{FF2B5EF4-FFF2-40B4-BE49-F238E27FC236}">
                <a16:creationId xmlns:a16="http://schemas.microsoft.com/office/drawing/2014/main" id="{B7F8C051-F532-45F8-B9C2-BD22F43BFA84}"/>
              </a:ext>
            </a:extLst>
          </p:cNvPr>
          <p:cNvGraphicFramePr>
            <a:graphicFrameLocks noGrp="1"/>
          </p:cNvGraphicFramePr>
          <p:nvPr>
            <p:extLst>
              <p:ext uri="{D42A27DB-BD31-4B8C-83A1-F6EECF244321}">
                <p14:modId xmlns:p14="http://schemas.microsoft.com/office/powerpoint/2010/main" val="1595750719"/>
              </p:ext>
            </p:extLst>
          </p:nvPr>
        </p:nvGraphicFramePr>
        <p:xfrm>
          <a:off x="787950" y="2365230"/>
          <a:ext cx="3934206" cy="11125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63876">
                  <a:extLst>
                    <a:ext uri="{9D8B030D-6E8A-4147-A177-3AD203B41FA5}">
                      <a16:colId xmlns:a16="http://schemas.microsoft.com/office/drawing/2014/main" val="20000"/>
                    </a:ext>
                  </a:extLst>
                </a:gridCol>
                <a:gridCol w="1370330">
                  <a:extLst>
                    <a:ext uri="{9D8B030D-6E8A-4147-A177-3AD203B41FA5}">
                      <a16:colId xmlns:a16="http://schemas.microsoft.com/office/drawing/2014/main" val="20001"/>
                    </a:ext>
                  </a:extLst>
                </a:gridCol>
              </a:tblGrid>
              <a:tr h="370840">
                <a:tc gridSpan="2">
                  <a:txBody>
                    <a:bodyPr/>
                    <a:lstStyle/>
                    <a:p>
                      <a:r>
                        <a:rPr lang="en-US" sz="1400" dirty="0"/>
                        <a:t>Shrinkage</a:t>
                      </a:r>
                      <a:r>
                        <a:rPr lang="en-US" sz="1400" baseline="0" dirty="0"/>
                        <a:t> upon Co-firing</a:t>
                      </a:r>
                      <a:endParaRPr lang="en-US" sz="1400"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400" dirty="0"/>
                        <a:t>XY</a:t>
                      </a:r>
                    </a:p>
                  </a:txBody>
                  <a:tcPr/>
                </a:tc>
                <a:tc>
                  <a:txBody>
                    <a:bodyPr/>
                    <a:lstStyle/>
                    <a:p>
                      <a:r>
                        <a:rPr lang="en-US" sz="1400" dirty="0"/>
                        <a:t>15.3%±0.2%</a:t>
                      </a:r>
                    </a:p>
                  </a:txBody>
                  <a:tcPr/>
                </a:tc>
                <a:extLst>
                  <a:ext uri="{0D108BD9-81ED-4DB2-BD59-A6C34878D82A}">
                    <a16:rowId xmlns:a16="http://schemas.microsoft.com/office/drawing/2014/main" val="10001"/>
                  </a:ext>
                </a:extLst>
              </a:tr>
              <a:tr h="370840">
                <a:tc>
                  <a:txBody>
                    <a:bodyPr/>
                    <a:lstStyle/>
                    <a:p>
                      <a:r>
                        <a:rPr lang="en-US" sz="1400" dirty="0"/>
                        <a:t>Z (un-laminated to fired) </a:t>
                      </a:r>
                    </a:p>
                  </a:txBody>
                  <a:tcPr/>
                </a:tc>
                <a:tc>
                  <a:txBody>
                    <a:bodyPr/>
                    <a:lstStyle/>
                    <a:p>
                      <a:r>
                        <a:rPr lang="en-US" sz="1400" dirty="0"/>
                        <a:t>24%±0.2%</a:t>
                      </a:r>
                    </a:p>
                  </a:txBody>
                  <a:tcPr/>
                </a:tc>
                <a:extLst>
                  <a:ext uri="{0D108BD9-81ED-4DB2-BD59-A6C34878D82A}">
                    <a16:rowId xmlns:a16="http://schemas.microsoft.com/office/drawing/2014/main" val="10002"/>
                  </a:ext>
                </a:extLst>
              </a:tr>
            </a:tbl>
          </a:graphicData>
        </a:graphic>
      </p:graphicFrame>
      <p:sp>
        <p:nvSpPr>
          <p:cNvPr id="18" name="TextBox 17">
            <a:extLst>
              <a:ext uri="{FF2B5EF4-FFF2-40B4-BE49-F238E27FC236}">
                <a16:creationId xmlns:a16="http://schemas.microsoft.com/office/drawing/2014/main" id="{E947D07A-702B-4307-8722-409D631F5AAD}"/>
              </a:ext>
            </a:extLst>
          </p:cNvPr>
          <p:cNvSpPr txBox="1"/>
          <p:nvPr/>
        </p:nvSpPr>
        <p:spPr>
          <a:xfrm>
            <a:off x="758840" y="3869305"/>
            <a:ext cx="4178293" cy="1615827"/>
          </a:xfrm>
          <a:prstGeom prst="rect">
            <a:avLst/>
          </a:prstGeom>
          <a:noFill/>
        </p:spPr>
        <p:txBody>
          <a:bodyPr wrap="square" rtlCol="0">
            <a:spAutoFit/>
          </a:bodyPr>
          <a:lstStyle/>
          <a:p>
            <a:r>
              <a:rPr lang="en-US" sz="1600" dirty="0"/>
              <a:t>Metallization is Self-Adhering Metallization (SAMS). Metallization is of following types</a:t>
            </a:r>
          </a:p>
          <a:p>
            <a:endParaRPr lang="en-US" sz="1600" dirty="0"/>
          </a:p>
          <a:p>
            <a:pPr marL="285750" indent="-285750">
              <a:buFont typeface="Arial" pitchFamily="34" charset="0"/>
              <a:buChar char="•"/>
            </a:pPr>
            <a:r>
              <a:rPr lang="en-US" sz="1600" dirty="0"/>
              <a:t>All Silver Based</a:t>
            </a:r>
          </a:p>
          <a:p>
            <a:pPr marL="285750" indent="-285750">
              <a:buFont typeface="Arial" pitchFamily="34" charset="0"/>
              <a:buChar char="•"/>
            </a:pPr>
            <a:r>
              <a:rPr lang="en-US" sz="1600" dirty="0"/>
              <a:t>All Gold Based</a:t>
            </a:r>
          </a:p>
          <a:p>
            <a:pPr marL="285750" indent="-285750">
              <a:buFont typeface="Arial" pitchFamily="34" charset="0"/>
              <a:buChar char="•"/>
            </a:pPr>
            <a:r>
              <a:rPr lang="en-US" sz="1600" dirty="0"/>
              <a:t>Mixed Metal System</a:t>
            </a:r>
          </a:p>
        </p:txBody>
      </p:sp>
      <p:sp>
        <p:nvSpPr>
          <p:cNvPr id="52" name="TextBox 51">
            <a:extLst>
              <a:ext uri="{FF2B5EF4-FFF2-40B4-BE49-F238E27FC236}">
                <a16:creationId xmlns:a16="http://schemas.microsoft.com/office/drawing/2014/main" id="{2B1A5858-A61A-4092-A6E0-783F58896F79}"/>
              </a:ext>
            </a:extLst>
          </p:cNvPr>
          <p:cNvSpPr txBox="1"/>
          <p:nvPr/>
        </p:nvSpPr>
        <p:spPr>
          <a:xfrm>
            <a:off x="738996" y="5717842"/>
            <a:ext cx="8336285" cy="369332"/>
          </a:xfrm>
          <a:prstGeom prst="rect">
            <a:avLst/>
          </a:prstGeom>
          <a:noFill/>
        </p:spPr>
        <p:txBody>
          <a:bodyPr wrap="square" rtlCol="0">
            <a:spAutoFit/>
          </a:bodyPr>
          <a:lstStyle/>
          <a:p>
            <a:r>
              <a:rPr lang="en-US" dirty="0"/>
              <a:t>We will use ASB with normalized fired metal thickness of 6 to 9 µm (post firing)</a:t>
            </a:r>
          </a:p>
        </p:txBody>
      </p:sp>
      <p:grpSp>
        <p:nvGrpSpPr>
          <p:cNvPr id="54" name="Group 53">
            <a:extLst>
              <a:ext uri="{FF2B5EF4-FFF2-40B4-BE49-F238E27FC236}">
                <a16:creationId xmlns:a16="http://schemas.microsoft.com/office/drawing/2014/main" id="{A2A5B4C0-E281-4A7B-A84E-852A4B1DDB1D}"/>
              </a:ext>
            </a:extLst>
          </p:cNvPr>
          <p:cNvGrpSpPr/>
          <p:nvPr/>
        </p:nvGrpSpPr>
        <p:grpSpPr>
          <a:xfrm>
            <a:off x="4925499" y="1872681"/>
            <a:ext cx="4021415" cy="2686050"/>
            <a:chOff x="4584399" y="3105461"/>
            <a:chExt cx="4021415" cy="2686050"/>
          </a:xfrm>
        </p:grpSpPr>
        <p:grpSp>
          <p:nvGrpSpPr>
            <p:cNvPr id="19" name="Group 18">
              <a:extLst>
                <a:ext uri="{FF2B5EF4-FFF2-40B4-BE49-F238E27FC236}">
                  <a16:creationId xmlns:a16="http://schemas.microsoft.com/office/drawing/2014/main" id="{6D0CFEB4-653F-44EA-BFBB-751B80508E25}"/>
                </a:ext>
              </a:extLst>
            </p:cNvPr>
            <p:cNvGrpSpPr/>
            <p:nvPr/>
          </p:nvGrpSpPr>
          <p:grpSpPr>
            <a:xfrm>
              <a:off x="4871161" y="3105461"/>
              <a:ext cx="3538305" cy="2431016"/>
              <a:chOff x="4455383" y="2447748"/>
              <a:chExt cx="4427144" cy="3352205"/>
            </a:xfrm>
          </p:grpSpPr>
          <p:sp>
            <p:nvSpPr>
              <p:cNvPr id="20" name="Rectangle 19">
                <a:extLst>
                  <a:ext uri="{FF2B5EF4-FFF2-40B4-BE49-F238E27FC236}">
                    <a16:creationId xmlns:a16="http://schemas.microsoft.com/office/drawing/2014/main" id="{551CA7B4-95ED-444A-9736-8803F44F8FB6}"/>
                  </a:ext>
                </a:extLst>
              </p:cNvPr>
              <p:cNvSpPr/>
              <p:nvPr/>
            </p:nvSpPr>
            <p:spPr>
              <a:xfrm>
                <a:off x="4687215" y="2622495"/>
                <a:ext cx="3581715" cy="2889490"/>
              </a:xfrm>
              <a:prstGeom prst="rect">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1" name="Straight Connector 20">
                <a:extLst>
                  <a:ext uri="{FF2B5EF4-FFF2-40B4-BE49-F238E27FC236}">
                    <a16:creationId xmlns:a16="http://schemas.microsoft.com/office/drawing/2014/main" id="{29F4363E-3E59-465E-B84C-76DB38FF4BDE}"/>
                  </a:ext>
                </a:extLst>
              </p:cNvPr>
              <p:cNvCxnSpPr/>
              <p:nvPr/>
            </p:nvCxnSpPr>
            <p:spPr>
              <a:xfrm>
                <a:off x="4687215" y="3121760"/>
                <a:ext cx="3581715" cy="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3B1481-81D0-4CF8-9B5C-27507730F09F}"/>
                  </a:ext>
                </a:extLst>
              </p:cNvPr>
              <p:cNvCxnSpPr/>
              <p:nvPr/>
            </p:nvCxnSpPr>
            <p:spPr>
              <a:xfrm>
                <a:off x="4687215" y="3621025"/>
                <a:ext cx="3581715" cy="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996E48F-7482-4DA7-B869-B2916801222C}"/>
                  </a:ext>
                </a:extLst>
              </p:cNvPr>
              <p:cNvCxnSpPr/>
              <p:nvPr/>
            </p:nvCxnSpPr>
            <p:spPr>
              <a:xfrm>
                <a:off x="4687215" y="4081885"/>
                <a:ext cx="3581715" cy="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8F5ADC-1E50-4EE6-BC03-9D3B542E3D32}"/>
                  </a:ext>
                </a:extLst>
              </p:cNvPr>
              <p:cNvCxnSpPr/>
              <p:nvPr/>
            </p:nvCxnSpPr>
            <p:spPr>
              <a:xfrm>
                <a:off x="4687215" y="4581150"/>
                <a:ext cx="3581715" cy="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C60E76-CB2D-4B0F-ABC1-896861B36673}"/>
                  </a:ext>
                </a:extLst>
              </p:cNvPr>
              <p:cNvCxnSpPr/>
              <p:nvPr/>
            </p:nvCxnSpPr>
            <p:spPr>
              <a:xfrm>
                <a:off x="4687215" y="5042010"/>
                <a:ext cx="3581715" cy="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5C0AC7-8395-419F-89ED-30AE2E3AA6F6}"/>
                  </a:ext>
                </a:extLst>
              </p:cNvPr>
              <p:cNvCxnSpPr/>
              <p:nvPr/>
            </p:nvCxnSpPr>
            <p:spPr>
              <a:xfrm flipV="1">
                <a:off x="5032860" y="2622495"/>
                <a:ext cx="0" cy="288949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E22D-D700-46DF-85F0-EC7918983302}"/>
                  </a:ext>
                </a:extLst>
              </p:cNvPr>
              <p:cNvCxnSpPr/>
              <p:nvPr/>
            </p:nvCxnSpPr>
            <p:spPr>
              <a:xfrm flipV="1">
                <a:off x="5378505" y="2622495"/>
                <a:ext cx="0" cy="288949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7A38BE9-358D-42A5-B6F7-35F647F3B35A}"/>
                  </a:ext>
                </a:extLst>
              </p:cNvPr>
              <p:cNvCxnSpPr/>
              <p:nvPr/>
            </p:nvCxnSpPr>
            <p:spPr>
              <a:xfrm flipV="1">
                <a:off x="5762555" y="2622495"/>
                <a:ext cx="0" cy="288949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6F0453-7DDD-448A-A1A3-11FC5B2ED33E}"/>
                  </a:ext>
                </a:extLst>
              </p:cNvPr>
              <p:cNvCxnSpPr/>
              <p:nvPr/>
            </p:nvCxnSpPr>
            <p:spPr>
              <a:xfrm flipV="1">
                <a:off x="6108200" y="2622495"/>
                <a:ext cx="0" cy="288949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877C98F-9B8C-41F9-917C-968BA145CB72}"/>
                  </a:ext>
                </a:extLst>
              </p:cNvPr>
              <p:cNvCxnSpPr/>
              <p:nvPr/>
            </p:nvCxnSpPr>
            <p:spPr>
              <a:xfrm flipV="1">
                <a:off x="6453845" y="2622495"/>
                <a:ext cx="0" cy="288949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725C352-52C8-4546-953F-48230CC3A2A9}"/>
                  </a:ext>
                </a:extLst>
              </p:cNvPr>
              <p:cNvCxnSpPr/>
              <p:nvPr/>
            </p:nvCxnSpPr>
            <p:spPr>
              <a:xfrm flipV="1">
                <a:off x="6837895" y="2622495"/>
                <a:ext cx="0" cy="288949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724626-523A-4B2B-88EF-F981AB5A9C53}"/>
                  </a:ext>
                </a:extLst>
              </p:cNvPr>
              <p:cNvCxnSpPr/>
              <p:nvPr/>
            </p:nvCxnSpPr>
            <p:spPr>
              <a:xfrm flipV="1">
                <a:off x="7183540" y="2622495"/>
                <a:ext cx="0" cy="288949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36F6D3E-2556-4867-9547-362214E27F85}"/>
                  </a:ext>
                </a:extLst>
              </p:cNvPr>
              <p:cNvCxnSpPr/>
              <p:nvPr/>
            </p:nvCxnSpPr>
            <p:spPr>
              <a:xfrm flipV="1">
                <a:off x="7567590" y="2613380"/>
                <a:ext cx="0" cy="288949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2BBC746-D872-457A-ABCA-0368CA9BA193}"/>
                  </a:ext>
                </a:extLst>
              </p:cNvPr>
              <p:cNvCxnSpPr/>
              <p:nvPr/>
            </p:nvCxnSpPr>
            <p:spPr>
              <a:xfrm flipV="1">
                <a:off x="7913235" y="2622495"/>
                <a:ext cx="0" cy="2889490"/>
              </a:xfrm>
              <a:prstGeom prst="line">
                <a:avLst/>
              </a:prstGeom>
              <a:ln>
                <a:solidFill>
                  <a:srgbClr val="009ED6"/>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88541AC-142F-4EBC-A775-3C227A23886E}"/>
                  </a:ext>
                </a:extLst>
              </p:cNvPr>
              <p:cNvSpPr txBox="1"/>
              <p:nvPr/>
            </p:nvSpPr>
            <p:spPr>
              <a:xfrm>
                <a:off x="4539216" y="5502870"/>
                <a:ext cx="3913491" cy="297083"/>
              </a:xfrm>
              <a:prstGeom prst="rect">
                <a:avLst/>
              </a:prstGeom>
              <a:noFill/>
            </p:spPr>
            <p:txBody>
              <a:bodyPr wrap="none" rtlCol="0">
                <a:spAutoFit/>
              </a:bodyPr>
              <a:lstStyle/>
              <a:p>
                <a:r>
                  <a:rPr lang="en-US" sz="800" dirty="0"/>
                  <a:t>1       10      20      30      40     50      60      70      80      90    100</a:t>
                </a:r>
              </a:p>
            </p:txBody>
          </p:sp>
          <p:sp>
            <p:nvSpPr>
              <p:cNvPr id="36" name="TextBox 35">
                <a:extLst>
                  <a:ext uri="{FF2B5EF4-FFF2-40B4-BE49-F238E27FC236}">
                    <a16:creationId xmlns:a16="http://schemas.microsoft.com/office/drawing/2014/main" id="{01E49700-F910-4E86-8A80-CAE363B1319B}"/>
                  </a:ext>
                </a:extLst>
              </p:cNvPr>
              <p:cNvSpPr txBox="1"/>
              <p:nvPr/>
            </p:nvSpPr>
            <p:spPr>
              <a:xfrm>
                <a:off x="4455383" y="2544007"/>
                <a:ext cx="303259" cy="3098141"/>
              </a:xfrm>
              <a:prstGeom prst="rect">
                <a:avLst/>
              </a:prstGeom>
              <a:noFill/>
            </p:spPr>
            <p:txBody>
              <a:bodyPr wrap="none" rtlCol="0">
                <a:spAutoFit/>
              </a:bodyPr>
              <a:lstStyle/>
              <a:p>
                <a:r>
                  <a:rPr lang="en-US" sz="800" dirty="0"/>
                  <a:t>8</a:t>
                </a:r>
              </a:p>
              <a:p>
                <a:endParaRPr lang="en-US" sz="1400" dirty="0"/>
              </a:p>
              <a:p>
                <a:r>
                  <a:rPr lang="en-US" sz="800" dirty="0"/>
                  <a:t>7</a:t>
                </a:r>
              </a:p>
              <a:p>
                <a:endParaRPr lang="en-US" sz="1400" dirty="0"/>
              </a:p>
              <a:p>
                <a:r>
                  <a:rPr lang="en-US" sz="800" dirty="0"/>
                  <a:t>6</a:t>
                </a:r>
              </a:p>
              <a:p>
                <a:endParaRPr lang="en-US" sz="1400" dirty="0"/>
              </a:p>
              <a:p>
                <a:r>
                  <a:rPr lang="en-US" sz="800" dirty="0"/>
                  <a:t>5</a:t>
                </a:r>
              </a:p>
              <a:p>
                <a:endParaRPr lang="en-US" sz="1400" dirty="0"/>
              </a:p>
              <a:p>
                <a:r>
                  <a:rPr lang="en-US" sz="800" dirty="0"/>
                  <a:t>4</a:t>
                </a:r>
              </a:p>
              <a:p>
                <a:endParaRPr lang="en-US" sz="1400" dirty="0"/>
              </a:p>
              <a:p>
                <a:r>
                  <a:rPr lang="en-US" sz="800" dirty="0"/>
                  <a:t>3</a:t>
                </a:r>
              </a:p>
              <a:p>
                <a:endParaRPr lang="en-US" sz="1400" dirty="0"/>
              </a:p>
              <a:p>
                <a:r>
                  <a:rPr lang="en-US" sz="800" dirty="0"/>
                  <a:t>2</a:t>
                </a:r>
              </a:p>
            </p:txBody>
          </p:sp>
          <p:sp>
            <p:nvSpPr>
              <p:cNvPr id="37" name="Freeform 14335">
                <a:extLst>
                  <a:ext uri="{FF2B5EF4-FFF2-40B4-BE49-F238E27FC236}">
                    <a16:creationId xmlns:a16="http://schemas.microsoft.com/office/drawing/2014/main" id="{3F0EAA17-E7D8-4F1D-A14E-A50628DF8125}"/>
                  </a:ext>
                </a:extLst>
              </p:cNvPr>
              <p:cNvSpPr/>
              <p:nvPr/>
            </p:nvSpPr>
            <p:spPr>
              <a:xfrm>
                <a:off x="4770783" y="3657600"/>
                <a:ext cx="3140765" cy="92886"/>
              </a:xfrm>
              <a:custGeom>
                <a:avLst/>
                <a:gdLst>
                  <a:gd name="connsiteX0" fmla="*/ 0 w 3140765"/>
                  <a:gd name="connsiteY0" fmla="*/ 53009 h 92886"/>
                  <a:gd name="connsiteX1" fmla="*/ 954156 w 3140765"/>
                  <a:gd name="connsiteY1" fmla="*/ 92765 h 92886"/>
                  <a:gd name="connsiteX2" fmla="*/ 1762539 w 3140765"/>
                  <a:gd name="connsiteY2" fmla="*/ 66261 h 92886"/>
                  <a:gd name="connsiteX3" fmla="*/ 3140765 w 3140765"/>
                  <a:gd name="connsiteY3" fmla="*/ 0 h 92886"/>
                </a:gdLst>
                <a:ahLst/>
                <a:cxnLst>
                  <a:cxn ang="0">
                    <a:pos x="connsiteX0" y="connsiteY0"/>
                  </a:cxn>
                  <a:cxn ang="0">
                    <a:pos x="connsiteX1" y="connsiteY1"/>
                  </a:cxn>
                  <a:cxn ang="0">
                    <a:pos x="connsiteX2" y="connsiteY2"/>
                  </a:cxn>
                  <a:cxn ang="0">
                    <a:pos x="connsiteX3" y="connsiteY3"/>
                  </a:cxn>
                </a:cxnLst>
                <a:rect l="l" t="t" r="r" b="b"/>
                <a:pathLst>
                  <a:path w="3140765" h="92886">
                    <a:moveTo>
                      <a:pt x="0" y="53009"/>
                    </a:moveTo>
                    <a:cubicBezTo>
                      <a:pt x="330200" y="71782"/>
                      <a:pt x="660400" y="90556"/>
                      <a:pt x="954156" y="92765"/>
                    </a:cubicBezTo>
                    <a:cubicBezTo>
                      <a:pt x="1247913" y="94974"/>
                      <a:pt x="1762539" y="66261"/>
                      <a:pt x="1762539" y="66261"/>
                    </a:cubicBezTo>
                    <a:lnTo>
                      <a:pt x="3140765" y="0"/>
                    </a:lnTo>
                  </a:path>
                </a:pathLst>
              </a:custGeom>
              <a:ln w="28575"/>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sz="800"/>
              </a:p>
            </p:txBody>
          </p:sp>
          <p:sp>
            <p:nvSpPr>
              <p:cNvPr id="38" name="Freeform 14336">
                <a:extLst>
                  <a:ext uri="{FF2B5EF4-FFF2-40B4-BE49-F238E27FC236}">
                    <a16:creationId xmlns:a16="http://schemas.microsoft.com/office/drawing/2014/main" id="{269CF098-E5C4-476C-94C0-FD4F6115C8EC}"/>
                  </a:ext>
                </a:extLst>
              </p:cNvPr>
              <p:cNvSpPr/>
              <p:nvPr/>
            </p:nvSpPr>
            <p:spPr>
              <a:xfrm>
                <a:off x="4785360" y="4751070"/>
                <a:ext cx="3128010" cy="106795"/>
              </a:xfrm>
              <a:custGeom>
                <a:avLst/>
                <a:gdLst>
                  <a:gd name="connsiteX0" fmla="*/ 0 w 3128010"/>
                  <a:gd name="connsiteY0" fmla="*/ 0 h 106795"/>
                  <a:gd name="connsiteX1" fmla="*/ 76200 w 3128010"/>
                  <a:gd name="connsiteY1" fmla="*/ 80010 h 106795"/>
                  <a:gd name="connsiteX2" fmla="*/ 118110 w 3128010"/>
                  <a:gd name="connsiteY2" fmla="*/ 64770 h 106795"/>
                  <a:gd name="connsiteX3" fmla="*/ 182880 w 3128010"/>
                  <a:gd name="connsiteY3" fmla="*/ 106680 h 106795"/>
                  <a:gd name="connsiteX4" fmla="*/ 251460 w 3128010"/>
                  <a:gd name="connsiteY4" fmla="*/ 49530 h 106795"/>
                  <a:gd name="connsiteX5" fmla="*/ 300990 w 3128010"/>
                  <a:gd name="connsiteY5" fmla="*/ 72390 h 106795"/>
                  <a:gd name="connsiteX6" fmla="*/ 369570 w 3128010"/>
                  <a:gd name="connsiteY6" fmla="*/ 34290 h 106795"/>
                  <a:gd name="connsiteX7" fmla="*/ 445770 w 3128010"/>
                  <a:gd name="connsiteY7" fmla="*/ 87630 h 106795"/>
                  <a:gd name="connsiteX8" fmla="*/ 491490 w 3128010"/>
                  <a:gd name="connsiteY8" fmla="*/ 7620 h 106795"/>
                  <a:gd name="connsiteX9" fmla="*/ 560070 w 3128010"/>
                  <a:gd name="connsiteY9" fmla="*/ 26670 h 106795"/>
                  <a:gd name="connsiteX10" fmla="*/ 624840 w 3128010"/>
                  <a:gd name="connsiteY10" fmla="*/ 38100 h 106795"/>
                  <a:gd name="connsiteX11" fmla="*/ 708660 w 3128010"/>
                  <a:gd name="connsiteY11" fmla="*/ 34290 h 106795"/>
                  <a:gd name="connsiteX12" fmla="*/ 1699260 w 3128010"/>
                  <a:gd name="connsiteY12" fmla="*/ 95250 h 106795"/>
                  <a:gd name="connsiteX13" fmla="*/ 3128010 w 3128010"/>
                  <a:gd name="connsiteY13" fmla="*/ 38100 h 10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8010" h="106795">
                    <a:moveTo>
                      <a:pt x="0" y="0"/>
                    </a:moveTo>
                    <a:cubicBezTo>
                      <a:pt x="28257" y="34607"/>
                      <a:pt x="56515" y="69215"/>
                      <a:pt x="76200" y="80010"/>
                    </a:cubicBezTo>
                    <a:cubicBezTo>
                      <a:pt x="95885" y="90805"/>
                      <a:pt x="100330" y="60325"/>
                      <a:pt x="118110" y="64770"/>
                    </a:cubicBezTo>
                    <a:cubicBezTo>
                      <a:pt x="135890" y="69215"/>
                      <a:pt x="160655" y="109220"/>
                      <a:pt x="182880" y="106680"/>
                    </a:cubicBezTo>
                    <a:cubicBezTo>
                      <a:pt x="205105" y="104140"/>
                      <a:pt x="231775" y="55245"/>
                      <a:pt x="251460" y="49530"/>
                    </a:cubicBezTo>
                    <a:cubicBezTo>
                      <a:pt x="271145" y="43815"/>
                      <a:pt x="281305" y="74930"/>
                      <a:pt x="300990" y="72390"/>
                    </a:cubicBezTo>
                    <a:cubicBezTo>
                      <a:pt x="320675" y="69850"/>
                      <a:pt x="345440" y="31750"/>
                      <a:pt x="369570" y="34290"/>
                    </a:cubicBezTo>
                    <a:cubicBezTo>
                      <a:pt x="393700" y="36830"/>
                      <a:pt x="425450" y="92075"/>
                      <a:pt x="445770" y="87630"/>
                    </a:cubicBezTo>
                    <a:cubicBezTo>
                      <a:pt x="466090" y="83185"/>
                      <a:pt x="472440" y="17780"/>
                      <a:pt x="491490" y="7620"/>
                    </a:cubicBezTo>
                    <a:cubicBezTo>
                      <a:pt x="510540" y="-2540"/>
                      <a:pt x="537845" y="21590"/>
                      <a:pt x="560070" y="26670"/>
                    </a:cubicBezTo>
                    <a:cubicBezTo>
                      <a:pt x="582295" y="31750"/>
                      <a:pt x="600075" y="36830"/>
                      <a:pt x="624840" y="38100"/>
                    </a:cubicBezTo>
                    <a:lnTo>
                      <a:pt x="708660" y="34290"/>
                    </a:lnTo>
                    <a:cubicBezTo>
                      <a:pt x="887730" y="43815"/>
                      <a:pt x="1296035" y="94615"/>
                      <a:pt x="1699260" y="95250"/>
                    </a:cubicBezTo>
                    <a:cubicBezTo>
                      <a:pt x="2102485" y="95885"/>
                      <a:pt x="2615247" y="66992"/>
                      <a:pt x="3128010" y="38100"/>
                    </a:cubicBezTo>
                  </a:path>
                </a:pathLst>
              </a:custGeom>
              <a:ln w="28575"/>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800"/>
              </a:p>
            </p:txBody>
          </p:sp>
          <p:cxnSp>
            <p:nvCxnSpPr>
              <p:cNvPr id="39" name="Straight Connector 38">
                <a:extLst>
                  <a:ext uri="{FF2B5EF4-FFF2-40B4-BE49-F238E27FC236}">
                    <a16:creationId xmlns:a16="http://schemas.microsoft.com/office/drawing/2014/main" id="{EAA232B1-EC6F-460D-A463-B91D3C75D9C4}"/>
                  </a:ext>
                </a:extLst>
              </p:cNvPr>
              <p:cNvCxnSpPr/>
              <p:nvPr/>
            </p:nvCxnSpPr>
            <p:spPr>
              <a:xfrm>
                <a:off x="8230525" y="5234035"/>
                <a:ext cx="105165" cy="0"/>
              </a:xfrm>
              <a:prstGeom prst="line">
                <a:avLst/>
              </a:prstGeom>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C07179A6-D7B1-4378-A04F-97F58AE90D74}"/>
                  </a:ext>
                </a:extLst>
              </p:cNvPr>
              <p:cNvCxnSpPr/>
              <p:nvPr/>
            </p:nvCxnSpPr>
            <p:spPr>
              <a:xfrm>
                <a:off x="8220475" y="4965200"/>
                <a:ext cx="105165" cy="0"/>
              </a:xfrm>
              <a:prstGeom prst="line">
                <a:avLst/>
              </a:prstGeom>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39C58310-F5BB-4DBC-A078-10397F7C5D7F}"/>
                  </a:ext>
                </a:extLst>
              </p:cNvPr>
              <p:cNvCxnSpPr/>
              <p:nvPr/>
            </p:nvCxnSpPr>
            <p:spPr>
              <a:xfrm>
                <a:off x="8220475" y="4657960"/>
                <a:ext cx="105165" cy="0"/>
              </a:xfrm>
              <a:prstGeom prst="line">
                <a:avLst/>
              </a:prstGeom>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26C6C6F0-3B1A-478D-B977-2E305DC68A4A}"/>
                  </a:ext>
                </a:extLst>
              </p:cNvPr>
              <p:cNvCxnSpPr/>
              <p:nvPr/>
            </p:nvCxnSpPr>
            <p:spPr>
              <a:xfrm>
                <a:off x="8220475" y="4389125"/>
                <a:ext cx="105165" cy="0"/>
              </a:xfrm>
              <a:prstGeom prst="line">
                <a:avLst/>
              </a:prstGeom>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3155CAC-1A9A-4570-A7C7-EA26F3818F92}"/>
                  </a:ext>
                </a:extLst>
              </p:cNvPr>
              <p:cNvCxnSpPr/>
              <p:nvPr/>
            </p:nvCxnSpPr>
            <p:spPr>
              <a:xfrm>
                <a:off x="8220475" y="4081885"/>
                <a:ext cx="105165" cy="0"/>
              </a:xfrm>
              <a:prstGeom prst="line">
                <a:avLst/>
              </a:prstGeom>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6D1F9AEB-6EC7-4EAF-AD0D-B4A3953F27BB}"/>
                  </a:ext>
                </a:extLst>
              </p:cNvPr>
              <p:cNvCxnSpPr/>
              <p:nvPr/>
            </p:nvCxnSpPr>
            <p:spPr>
              <a:xfrm>
                <a:off x="8220475" y="3813050"/>
                <a:ext cx="105165" cy="0"/>
              </a:xfrm>
              <a:prstGeom prst="line">
                <a:avLst/>
              </a:prstGeom>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436AD39B-E243-42A9-B71B-9CC8E9CACF3B}"/>
                  </a:ext>
                </a:extLst>
              </p:cNvPr>
              <p:cNvCxnSpPr/>
              <p:nvPr/>
            </p:nvCxnSpPr>
            <p:spPr>
              <a:xfrm>
                <a:off x="8220475" y="3544215"/>
                <a:ext cx="105165" cy="0"/>
              </a:xfrm>
              <a:prstGeom prst="line">
                <a:avLst/>
              </a:prstGeom>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5CE5481F-DEE3-43C2-A037-555714E3F892}"/>
                  </a:ext>
                </a:extLst>
              </p:cNvPr>
              <p:cNvCxnSpPr/>
              <p:nvPr/>
            </p:nvCxnSpPr>
            <p:spPr>
              <a:xfrm>
                <a:off x="8220475" y="3236975"/>
                <a:ext cx="105165" cy="0"/>
              </a:xfrm>
              <a:prstGeom prst="line">
                <a:avLst/>
              </a:prstGeom>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5B487C4-A491-4C27-840E-4C2FA1245FE9}"/>
                  </a:ext>
                </a:extLst>
              </p:cNvPr>
              <p:cNvCxnSpPr/>
              <p:nvPr/>
            </p:nvCxnSpPr>
            <p:spPr>
              <a:xfrm>
                <a:off x="8220475" y="2968140"/>
                <a:ext cx="105165" cy="0"/>
              </a:xfrm>
              <a:prstGeom prst="line">
                <a:avLst/>
              </a:prstGeom>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37A4FEB-292F-487F-8DCA-7A9DF9C71353}"/>
                  </a:ext>
                </a:extLst>
              </p:cNvPr>
              <p:cNvCxnSpPr/>
              <p:nvPr/>
            </p:nvCxnSpPr>
            <p:spPr>
              <a:xfrm>
                <a:off x="8220475" y="2660900"/>
                <a:ext cx="105165" cy="0"/>
              </a:xfrm>
              <a:prstGeom prst="line">
                <a:avLst/>
              </a:prstGeom>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6C477A14-5CF9-4DDC-9239-2E2AAA93F3A9}"/>
                  </a:ext>
                </a:extLst>
              </p:cNvPr>
              <p:cNvSpPr txBox="1"/>
              <p:nvPr/>
            </p:nvSpPr>
            <p:spPr>
              <a:xfrm>
                <a:off x="8254346" y="2447748"/>
                <a:ext cx="628181" cy="3250573"/>
              </a:xfrm>
              <a:prstGeom prst="rect">
                <a:avLst/>
              </a:prstGeom>
              <a:noFill/>
            </p:spPr>
            <p:txBody>
              <a:bodyPr wrap="none" rtlCol="0">
                <a:spAutoFit/>
              </a:bodyPr>
              <a:lstStyle/>
              <a:p>
                <a:pPr>
                  <a:lnSpc>
                    <a:spcPct val="150000"/>
                  </a:lnSpc>
                  <a:spcBef>
                    <a:spcPts val="100"/>
                  </a:spcBef>
                  <a:spcAft>
                    <a:spcPts val="100"/>
                  </a:spcAft>
                </a:pPr>
                <a:r>
                  <a:rPr lang="en-US" sz="800" dirty="0"/>
                  <a:t>0.0105</a:t>
                </a:r>
              </a:p>
              <a:p>
                <a:pPr>
                  <a:lnSpc>
                    <a:spcPct val="150000"/>
                  </a:lnSpc>
                  <a:spcBef>
                    <a:spcPts val="100"/>
                  </a:spcBef>
                  <a:spcAft>
                    <a:spcPts val="100"/>
                  </a:spcAft>
                </a:pPr>
                <a:r>
                  <a:rPr lang="en-US" sz="800" dirty="0"/>
                  <a:t>0.0085</a:t>
                </a:r>
              </a:p>
              <a:p>
                <a:pPr>
                  <a:lnSpc>
                    <a:spcPct val="150000"/>
                  </a:lnSpc>
                  <a:spcBef>
                    <a:spcPts val="100"/>
                  </a:spcBef>
                  <a:spcAft>
                    <a:spcPts val="100"/>
                  </a:spcAft>
                </a:pPr>
                <a:r>
                  <a:rPr lang="en-US" sz="800" dirty="0"/>
                  <a:t>0.0075</a:t>
                </a:r>
              </a:p>
              <a:p>
                <a:pPr>
                  <a:lnSpc>
                    <a:spcPct val="150000"/>
                  </a:lnSpc>
                  <a:spcBef>
                    <a:spcPts val="100"/>
                  </a:spcBef>
                  <a:spcAft>
                    <a:spcPts val="100"/>
                  </a:spcAft>
                </a:pPr>
                <a:r>
                  <a:rPr lang="en-US" sz="800" dirty="0"/>
                  <a:t>0.0065</a:t>
                </a:r>
              </a:p>
              <a:p>
                <a:pPr>
                  <a:lnSpc>
                    <a:spcPct val="150000"/>
                  </a:lnSpc>
                  <a:spcBef>
                    <a:spcPts val="100"/>
                  </a:spcBef>
                  <a:spcAft>
                    <a:spcPts val="100"/>
                  </a:spcAft>
                </a:pPr>
                <a:r>
                  <a:rPr lang="en-US" sz="800" dirty="0"/>
                  <a:t>0.0055</a:t>
                </a:r>
              </a:p>
              <a:p>
                <a:pPr>
                  <a:lnSpc>
                    <a:spcPct val="150000"/>
                  </a:lnSpc>
                  <a:spcBef>
                    <a:spcPts val="100"/>
                  </a:spcBef>
                  <a:spcAft>
                    <a:spcPts val="100"/>
                  </a:spcAft>
                </a:pPr>
                <a:r>
                  <a:rPr lang="en-US" sz="800" dirty="0"/>
                  <a:t>0.0045</a:t>
                </a:r>
              </a:p>
              <a:p>
                <a:pPr>
                  <a:lnSpc>
                    <a:spcPct val="150000"/>
                  </a:lnSpc>
                  <a:spcBef>
                    <a:spcPts val="100"/>
                  </a:spcBef>
                  <a:spcAft>
                    <a:spcPts val="100"/>
                  </a:spcAft>
                </a:pPr>
                <a:r>
                  <a:rPr lang="en-US" sz="800" dirty="0"/>
                  <a:t>0.0035</a:t>
                </a:r>
              </a:p>
              <a:p>
                <a:pPr>
                  <a:lnSpc>
                    <a:spcPct val="150000"/>
                  </a:lnSpc>
                  <a:spcBef>
                    <a:spcPts val="100"/>
                  </a:spcBef>
                  <a:spcAft>
                    <a:spcPts val="100"/>
                  </a:spcAft>
                </a:pPr>
                <a:r>
                  <a:rPr lang="en-US" sz="800" dirty="0"/>
                  <a:t>0.0025</a:t>
                </a:r>
              </a:p>
              <a:p>
                <a:pPr>
                  <a:lnSpc>
                    <a:spcPct val="150000"/>
                  </a:lnSpc>
                  <a:spcBef>
                    <a:spcPts val="100"/>
                  </a:spcBef>
                  <a:spcAft>
                    <a:spcPts val="100"/>
                  </a:spcAft>
                </a:pPr>
                <a:r>
                  <a:rPr lang="en-US" sz="800" dirty="0"/>
                  <a:t>0.0015</a:t>
                </a:r>
              </a:p>
              <a:p>
                <a:pPr>
                  <a:lnSpc>
                    <a:spcPct val="150000"/>
                  </a:lnSpc>
                  <a:spcBef>
                    <a:spcPts val="100"/>
                  </a:spcBef>
                  <a:spcAft>
                    <a:spcPts val="100"/>
                  </a:spcAft>
                </a:pPr>
                <a:r>
                  <a:rPr lang="en-US" sz="800" dirty="0"/>
                  <a:t>0.0005</a:t>
                </a:r>
              </a:p>
              <a:p>
                <a:pPr>
                  <a:lnSpc>
                    <a:spcPct val="150000"/>
                  </a:lnSpc>
                  <a:spcBef>
                    <a:spcPts val="100"/>
                  </a:spcBef>
                  <a:spcAft>
                    <a:spcPts val="100"/>
                  </a:spcAft>
                </a:pPr>
                <a:r>
                  <a:rPr lang="en-US" sz="800" dirty="0"/>
                  <a:t>0.000</a:t>
                </a:r>
              </a:p>
            </p:txBody>
          </p:sp>
        </p:grpSp>
        <p:sp>
          <p:nvSpPr>
            <p:cNvPr id="50" name="TextBox 49">
              <a:extLst>
                <a:ext uri="{FF2B5EF4-FFF2-40B4-BE49-F238E27FC236}">
                  <a16:creationId xmlns:a16="http://schemas.microsoft.com/office/drawing/2014/main" id="{02FE87BF-DAD7-4B5E-B11F-149D3B3C3113}"/>
                </a:ext>
              </a:extLst>
            </p:cNvPr>
            <p:cNvSpPr txBox="1"/>
            <p:nvPr/>
          </p:nvSpPr>
          <p:spPr>
            <a:xfrm rot="16200000">
              <a:off x="3801331" y="4166844"/>
              <a:ext cx="1904689" cy="338554"/>
            </a:xfrm>
            <a:prstGeom prst="rect">
              <a:avLst/>
            </a:prstGeom>
            <a:noFill/>
          </p:spPr>
          <p:txBody>
            <a:bodyPr wrap="none" rtlCol="0">
              <a:spAutoFit/>
            </a:bodyPr>
            <a:lstStyle/>
            <a:p>
              <a:r>
                <a:rPr lang="en-US" sz="1600" dirty="0">
                  <a:solidFill>
                    <a:srgbClr val="0070C0"/>
                  </a:solidFill>
                </a:rPr>
                <a:t>Dielectric Constant</a:t>
              </a:r>
            </a:p>
          </p:txBody>
        </p:sp>
        <p:sp>
          <p:nvSpPr>
            <p:cNvPr id="51" name="TextBox 50">
              <a:extLst>
                <a:ext uri="{FF2B5EF4-FFF2-40B4-BE49-F238E27FC236}">
                  <a16:creationId xmlns:a16="http://schemas.microsoft.com/office/drawing/2014/main" id="{38C711B8-88F8-4555-8863-80B290C5F1BA}"/>
                </a:ext>
              </a:extLst>
            </p:cNvPr>
            <p:cNvSpPr txBox="1"/>
            <p:nvPr/>
          </p:nvSpPr>
          <p:spPr>
            <a:xfrm rot="16200000">
              <a:off x="7736281" y="4013828"/>
              <a:ext cx="1400512" cy="338554"/>
            </a:xfrm>
            <a:prstGeom prst="rect">
              <a:avLst/>
            </a:prstGeom>
            <a:noFill/>
          </p:spPr>
          <p:txBody>
            <a:bodyPr wrap="none" rtlCol="0">
              <a:spAutoFit/>
            </a:bodyPr>
            <a:lstStyle/>
            <a:p>
              <a:r>
                <a:rPr lang="en-US" sz="1600" dirty="0">
                  <a:solidFill>
                    <a:schemeClr val="accent2">
                      <a:lumMod val="75000"/>
                    </a:schemeClr>
                  </a:solidFill>
                </a:rPr>
                <a:t>Loss Tangent</a:t>
              </a:r>
            </a:p>
          </p:txBody>
        </p:sp>
        <p:sp>
          <p:nvSpPr>
            <p:cNvPr id="53" name="TextBox 52">
              <a:extLst>
                <a:ext uri="{FF2B5EF4-FFF2-40B4-BE49-F238E27FC236}">
                  <a16:creationId xmlns:a16="http://schemas.microsoft.com/office/drawing/2014/main" id="{6BE2BA8E-4277-4FA5-A1D4-2BF66EE8B880}"/>
                </a:ext>
              </a:extLst>
            </p:cNvPr>
            <p:cNvSpPr txBox="1"/>
            <p:nvPr/>
          </p:nvSpPr>
          <p:spPr>
            <a:xfrm>
              <a:off x="5899020" y="5483734"/>
              <a:ext cx="1556836" cy="307777"/>
            </a:xfrm>
            <a:prstGeom prst="rect">
              <a:avLst/>
            </a:prstGeom>
            <a:noFill/>
          </p:spPr>
          <p:txBody>
            <a:bodyPr wrap="none" rtlCol="0">
              <a:spAutoFit/>
            </a:bodyPr>
            <a:lstStyle/>
            <a:p>
              <a:r>
                <a:rPr lang="en-IN" sz="1400" dirty="0"/>
                <a:t>Frequency (GHz)</a:t>
              </a:r>
            </a:p>
          </p:txBody>
        </p:sp>
      </p:grpSp>
    </p:spTree>
    <p:extLst>
      <p:ext uri="{BB962C8B-B14F-4D97-AF65-F5344CB8AC3E}">
        <p14:creationId xmlns:p14="http://schemas.microsoft.com/office/powerpoint/2010/main" val="14152955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1BA2F-7741-48F6-9A0A-84039B1732EC}"/>
              </a:ext>
            </a:extLst>
          </p:cNvPr>
          <p:cNvSpPr>
            <a:spLocks noGrp="1"/>
          </p:cNvSpPr>
          <p:nvPr>
            <p:ph type="title"/>
          </p:nvPr>
        </p:nvSpPr>
        <p:spPr/>
        <p:txBody>
          <a:bodyPr/>
          <a:lstStyle/>
          <a:p>
            <a:r>
              <a:rPr lang="en-IN" dirty="0"/>
              <a:t>Typical LTCC Stack</a:t>
            </a:r>
          </a:p>
        </p:txBody>
      </p:sp>
      <p:sp>
        <p:nvSpPr>
          <p:cNvPr id="3" name="Date Placeholder 2">
            <a:extLst>
              <a:ext uri="{FF2B5EF4-FFF2-40B4-BE49-F238E27FC236}">
                <a16:creationId xmlns:a16="http://schemas.microsoft.com/office/drawing/2014/main" id="{070F0332-A2D4-4D55-A6F3-21FE33064F1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65AAC7F3-72A7-4F72-B2F4-FA5C31EAC89E}"/>
              </a:ext>
            </a:extLst>
          </p:cNvPr>
          <p:cNvSpPr>
            <a:spLocks noGrp="1"/>
          </p:cNvSpPr>
          <p:nvPr>
            <p:ph type="sldNum" sz="quarter" idx="12"/>
          </p:nvPr>
        </p:nvSpPr>
        <p:spPr/>
        <p:txBody>
          <a:bodyPr/>
          <a:lstStyle/>
          <a:p>
            <a:fld id="{2495F090-CA2D-44FF-B42B-1156B48CA943}" type="slidenum">
              <a:rPr lang="en-IN" smtClean="0"/>
              <a:t>97</a:t>
            </a:fld>
            <a:endParaRPr lang="en-IN"/>
          </a:p>
        </p:txBody>
      </p:sp>
      <p:sp>
        <p:nvSpPr>
          <p:cNvPr id="5" name="Rectangle 4">
            <a:extLst>
              <a:ext uri="{FF2B5EF4-FFF2-40B4-BE49-F238E27FC236}">
                <a16:creationId xmlns:a16="http://schemas.microsoft.com/office/drawing/2014/main" id="{041BF875-1E76-4606-B571-6E831CB55222}"/>
              </a:ext>
            </a:extLst>
          </p:cNvPr>
          <p:cNvSpPr/>
          <p:nvPr/>
        </p:nvSpPr>
        <p:spPr>
          <a:xfrm>
            <a:off x="3743511" y="2210049"/>
            <a:ext cx="851264" cy="147284"/>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DB7A57-CDF2-4619-BA5B-34577B906CAD}"/>
              </a:ext>
            </a:extLst>
          </p:cNvPr>
          <p:cNvSpPr/>
          <p:nvPr/>
        </p:nvSpPr>
        <p:spPr>
          <a:xfrm>
            <a:off x="5536587" y="2187251"/>
            <a:ext cx="242638" cy="106603"/>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58CDA5E-16BB-4F69-B53C-C94830035B28}"/>
              </a:ext>
            </a:extLst>
          </p:cNvPr>
          <p:cNvGrpSpPr/>
          <p:nvPr/>
        </p:nvGrpSpPr>
        <p:grpSpPr>
          <a:xfrm>
            <a:off x="3483550" y="2330694"/>
            <a:ext cx="5203878" cy="2399093"/>
            <a:chOff x="561197" y="2160070"/>
            <a:chExt cx="5415106" cy="2399093"/>
          </a:xfrm>
        </p:grpSpPr>
        <p:grpSp>
          <p:nvGrpSpPr>
            <p:cNvPr id="8" name="Group 7">
              <a:extLst>
                <a:ext uri="{FF2B5EF4-FFF2-40B4-BE49-F238E27FC236}">
                  <a16:creationId xmlns:a16="http://schemas.microsoft.com/office/drawing/2014/main" id="{7CC77FD8-39A1-4B99-92FA-5FB21E7DF284}"/>
                </a:ext>
              </a:extLst>
            </p:cNvPr>
            <p:cNvGrpSpPr/>
            <p:nvPr/>
          </p:nvGrpSpPr>
          <p:grpSpPr>
            <a:xfrm>
              <a:off x="561197" y="2160070"/>
              <a:ext cx="5415105" cy="1208311"/>
              <a:chOff x="1307575" y="3402106"/>
              <a:chExt cx="3072400" cy="1208311"/>
            </a:xfrm>
          </p:grpSpPr>
          <p:sp>
            <p:nvSpPr>
              <p:cNvPr id="14" name="Rectangle 13">
                <a:extLst>
                  <a:ext uri="{FF2B5EF4-FFF2-40B4-BE49-F238E27FC236}">
                    <a16:creationId xmlns:a16="http://schemas.microsoft.com/office/drawing/2014/main" id="{791701B1-A5A0-41D9-BD60-99427BC22FE5}"/>
                  </a:ext>
                </a:extLst>
              </p:cNvPr>
              <p:cNvSpPr/>
              <p:nvPr/>
            </p:nvSpPr>
            <p:spPr>
              <a:xfrm>
                <a:off x="1307575" y="3402106"/>
                <a:ext cx="3072400" cy="307240"/>
              </a:xfrm>
              <a:prstGeom prst="rect">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BAE201-E0AE-4E0B-9DB8-CB13CBF237E9}"/>
                  </a:ext>
                </a:extLst>
              </p:cNvPr>
              <p:cNvSpPr/>
              <p:nvPr/>
            </p:nvSpPr>
            <p:spPr>
              <a:xfrm>
                <a:off x="1307575" y="3709346"/>
                <a:ext cx="3072400" cy="307240"/>
              </a:xfrm>
              <a:prstGeom prst="rect">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5CDC016-FEC2-45E0-A4F3-32B170410536}"/>
                  </a:ext>
                </a:extLst>
              </p:cNvPr>
              <p:cNvSpPr/>
              <p:nvPr/>
            </p:nvSpPr>
            <p:spPr>
              <a:xfrm>
                <a:off x="1307575" y="3995937"/>
                <a:ext cx="3072400" cy="307240"/>
              </a:xfrm>
              <a:prstGeom prst="rect">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E770BF-8D9F-4D6E-AC2E-4D1CF23B3252}"/>
                  </a:ext>
                </a:extLst>
              </p:cNvPr>
              <p:cNvSpPr/>
              <p:nvPr/>
            </p:nvSpPr>
            <p:spPr>
              <a:xfrm>
                <a:off x="1307575" y="4303177"/>
                <a:ext cx="3072400" cy="307240"/>
              </a:xfrm>
              <a:prstGeom prst="rect">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0535618-9AEE-49EE-9329-00DC85F09983}"/>
                </a:ext>
              </a:extLst>
            </p:cNvPr>
            <p:cNvGrpSpPr/>
            <p:nvPr/>
          </p:nvGrpSpPr>
          <p:grpSpPr>
            <a:xfrm>
              <a:off x="561198" y="3368608"/>
              <a:ext cx="5415105" cy="1190555"/>
              <a:chOff x="1307575" y="3402106"/>
              <a:chExt cx="3072400" cy="1190555"/>
            </a:xfrm>
          </p:grpSpPr>
          <p:sp>
            <p:nvSpPr>
              <p:cNvPr id="10" name="Rectangle 9">
                <a:extLst>
                  <a:ext uri="{FF2B5EF4-FFF2-40B4-BE49-F238E27FC236}">
                    <a16:creationId xmlns:a16="http://schemas.microsoft.com/office/drawing/2014/main" id="{881D8368-9F77-48ED-8FAA-C26A794627CC}"/>
                  </a:ext>
                </a:extLst>
              </p:cNvPr>
              <p:cNvSpPr/>
              <p:nvPr/>
            </p:nvSpPr>
            <p:spPr>
              <a:xfrm>
                <a:off x="1307575" y="3402106"/>
                <a:ext cx="3072400" cy="307240"/>
              </a:xfrm>
              <a:prstGeom prst="rect">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65372E-37CA-45EC-AE71-0756DF3A9DD9}"/>
                  </a:ext>
                </a:extLst>
              </p:cNvPr>
              <p:cNvSpPr/>
              <p:nvPr/>
            </p:nvSpPr>
            <p:spPr>
              <a:xfrm>
                <a:off x="1307575" y="3709346"/>
                <a:ext cx="3072400" cy="307240"/>
              </a:xfrm>
              <a:prstGeom prst="rect">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60B6E04-F504-4E5F-BD80-113BC35287CB}"/>
                  </a:ext>
                </a:extLst>
              </p:cNvPr>
              <p:cNvSpPr/>
              <p:nvPr/>
            </p:nvSpPr>
            <p:spPr>
              <a:xfrm>
                <a:off x="1307575" y="3978181"/>
                <a:ext cx="3072400" cy="307240"/>
              </a:xfrm>
              <a:prstGeom prst="rect">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43F966-5FF4-4B3A-844C-C9508FD4F84B}"/>
                  </a:ext>
                </a:extLst>
              </p:cNvPr>
              <p:cNvSpPr/>
              <p:nvPr/>
            </p:nvSpPr>
            <p:spPr>
              <a:xfrm>
                <a:off x="1307575" y="4285421"/>
                <a:ext cx="3072400" cy="307240"/>
              </a:xfrm>
              <a:prstGeom prst="rect">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ectangle 17">
            <a:extLst>
              <a:ext uri="{FF2B5EF4-FFF2-40B4-BE49-F238E27FC236}">
                <a16:creationId xmlns:a16="http://schemas.microsoft.com/office/drawing/2014/main" id="{F40DF51B-942B-42AF-8768-1B4CFAE6CC1A}"/>
              </a:ext>
            </a:extLst>
          </p:cNvPr>
          <p:cNvSpPr/>
          <p:nvPr/>
        </p:nvSpPr>
        <p:spPr>
          <a:xfrm>
            <a:off x="7679493" y="2307835"/>
            <a:ext cx="288037" cy="3301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3805E91-E0CD-40C9-AA65-94482A3663B1}"/>
              </a:ext>
            </a:extLst>
          </p:cNvPr>
          <p:cNvSpPr/>
          <p:nvPr/>
        </p:nvSpPr>
        <p:spPr>
          <a:xfrm>
            <a:off x="7083317" y="2607058"/>
            <a:ext cx="288037" cy="3301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60C2073-B771-413C-BB78-E9A0F5796302}"/>
              </a:ext>
            </a:extLst>
          </p:cNvPr>
          <p:cNvSpPr/>
          <p:nvPr/>
        </p:nvSpPr>
        <p:spPr>
          <a:xfrm>
            <a:off x="6975886" y="2601094"/>
            <a:ext cx="1152150"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F9129FB-C4F5-4840-A4C6-6225939B15DF}"/>
              </a:ext>
            </a:extLst>
          </p:cNvPr>
          <p:cNvSpPr/>
          <p:nvPr/>
        </p:nvSpPr>
        <p:spPr>
          <a:xfrm>
            <a:off x="7091100" y="2908334"/>
            <a:ext cx="288037" cy="3301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5AB793-BCB7-48C4-B1F2-D9531011F828}"/>
              </a:ext>
            </a:extLst>
          </p:cNvPr>
          <p:cNvSpPr/>
          <p:nvPr/>
        </p:nvSpPr>
        <p:spPr>
          <a:xfrm>
            <a:off x="6975886" y="2901020"/>
            <a:ext cx="576075"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221349-9A75-4056-82E3-31F35689424A}"/>
              </a:ext>
            </a:extLst>
          </p:cNvPr>
          <p:cNvSpPr/>
          <p:nvPr/>
        </p:nvSpPr>
        <p:spPr>
          <a:xfrm>
            <a:off x="6687849" y="3208260"/>
            <a:ext cx="288037" cy="3301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DF1022A-6290-4854-9230-CC0020D0C0A7}"/>
              </a:ext>
            </a:extLst>
          </p:cNvPr>
          <p:cNvSpPr/>
          <p:nvPr/>
        </p:nvSpPr>
        <p:spPr>
          <a:xfrm>
            <a:off x="6323000" y="3208260"/>
            <a:ext cx="1152150"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F98BA96-7839-4D0C-8288-C32FD4861326}"/>
              </a:ext>
            </a:extLst>
          </p:cNvPr>
          <p:cNvSpPr/>
          <p:nvPr/>
        </p:nvSpPr>
        <p:spPr>
          <a:xfrm>
            <a:off x="5333348" y="3408822"/>
            <a:ext cx="588566" cy="13521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F5171454-0492-4E4F-9C48-092FE4149230}"/>
              </a:ext>
            </a:extLst>
          </p:cNvPr>
          <p:cNvGrpSpPr/>
          <p:nvPr/>
        </p:nvGrpSpPr>
        <p:grpSpPr>
          <a:xfrm>
            <a:off x="4210725" y="3509483"/>
            <a:ext cx="2841970" cy="45719"/>
            <a:chOff x="4108620" y="3089372"/>
            <a:chExt cx="2841970" cy="45719"/>
          </a:xfrm>
        </p:grpSpPr>
        <p:sp>
          <p:nvSpPr>
            <p:cNvPr id="27" name="Rectangle 26">
              <a:extLst>
                <a:ext uri="{FF2B5EF4-FFF2-40B4-BE49-F238E27FC236}">
                  <a16:creationId xmlns:a16="http://schemas.microsoft.com/office/drawing/2014/main" id="{0A5DDEB6-F384-48F5-A780-8E5F33FD7C50}"/>
                </a:ext>
              </a:extLst>
            </p:cNvPr>
            <p:cNvSpPr/>
            <p:nvPr/>
          </p:nvSpPr>
          <p:spPr>
            <a:xfrm>
              <a:off x="5798440" y="3089372"/>
              <a:ext cx="1152150"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41F7AF2-E51A-4D8C-8CA2-42CF80EE2CF7}"/>
                </a:ext>
              </a:extLst>
            </p:cNvPr>
            <p:cNvSpPr/>
            <p:nvPr/>
          </p:nvSpPr>
          <p:spPr>
            <a:xfrm>
              <a:off x="4108620" y="3089372"/>
              <a:ext cx="1152150"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88EDEB0B-7C29-4514-83D3-0CE62ED093AB}"/>
              </a:ext>
            </a:extLst>
          </p:cNvPr>
          <p:cNvSpPr/>
          <p:nvPr/>
        </p:nvSpPr>
        <p:spPr>
          <a:xfrm>
            <a:off x="7014290" y="2218342"/>
            <a:ext cx="588566" cy="13521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A1EA80D-9B59-4992-804F-2B8C29D1A412}"/>
              </a:ext>
            </a:extLst>
          </p:cNvPr>
          <p:cNvSpPr/>
          <p:nvPr/>
        </p:nvSpPr>
        <p:spPr>
          <a:xfrm>
            <a:off x="4594775" y="3054640"/>
            <a:ext cx="844910" cy="153620"/>
          </a:xfrm>
          <a:prstGeom prst="rect">
            <a:avLst/>
          </a:prstGeom>
          <a:solidFill>
            <a:schemeClr val="bg1"/>
          </a:solidFill>
          <a:ln w="38100">
            <a:solidFill>
              <a:srgbClr val="FFFF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5FB5D20-33BC-4403-AAA7-9EFB4D2B5F47}"/>
              </a:ext>
            </a:extLst>
          </p:cNvPr>
          <p:cNvSpPr/>
          <p:nvPr/>
        </p:nvSpPr>
        <p:spPr>
          <a:xfrm>
            <a:off x="8262453" y="2332259"/>
            <a:ext cx="288037" cy="23975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5DF3809C-0FE6-45B3-B872-8A77B9AD27D9}"/>
              </a:ext>
            </a:extLst>
          </p:cNvPr>
          <p:cNvGrpSpPr/>
          <p:nvPr/>
        </p:nvGrpSpPr>
        <p:grpSpPr>
          <a:xfrm>
            <a:off x="6515025" y="2307835"/>
            <a:ext cx="2035465" cy="62829"/>
            <a:chOff x="6412920" y="1881707"/>
            <a:chExt cx="2035465" cy="62829"/>
          </a:xfrm>
        </p:grpSpPr>
        <p:sp>
          <p:nvSpPr>
            <p:cNvPr id="33" name="Rectangle 32">
              <a:extLst>
                <a:ext uri="{FF2B5EF4-FFF2-40B4-BE49-F238E27FC236}">
                  <a16:creationId xmlns:a16="http://schemas.microsoft.com/office/drawing/2014/main" id="{E278777A-58EB-47FF-8182-76412FAF4357}"/>
                </a:ext>
              </a:extLst>
            </p:cNvPr>
            <p:cNvSpPr/>
            <p:nvPr/>
          </p:nvSpPr>
          <p:spPr>
            <a:xfrm>
              <a:off x="6412920" y="1898817"/>
              <a:ext cx="576075"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20AF223-4954-4CD5-A5B0-3F2FF8989859}"/>
                </a:ext>
              </a:extLst>
            </p:cNvPr>
            <p:cNvSpPr/>
            <p:nvPr/>
          </p:nvSpPr>
          <p:spPr>
            <a:xfrm>
              <a:off x="7424989" y="1881707"/>
              <a:ext cx="1023396"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1A4EC350-614D-4E18-B516-97F02C976155}"/>
              </a:ext>
            </a:extLst>
          </p:cNvPr>
          <p:cNvSpPr/>
          <p:nvPr/>
        </p:nvSpPr>
        <p:spPr>
          <a:xfrm>
            <a:off x="7436745" y="4706055"/>
            <a:ext cx="1152150"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36C743B-541E-43A9-809D-671AA84A68EF}"/>
              </a:ext>
            </a:extLst>
          </p:cNvPr>
          <p:cNvSpPr/>
          <p:nvPr/>
        </p:nvSpPr>
        <p:spPr>
          <a:xfrm>
            <a:off x="5415268" y="2264061"/>
            <a:ext cx="485277" cy="106603"/>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0B5CE4-2534-4D6B-A5A1-F15D42523CDB}"/>
              </a:ext>
            </a:extLst>
          </p:cNvPr>
          <p:cNvSpPr/>
          <p:nvPr/>
        </p:nvSpPr>
        <p:spPr>
          <a:xfrm>
            <a:off x="5628688" y="1649581"/>
            <a:ext cx="45719" cy="537670"/>
          </a:xfrm>
          <a:prstGeom prst="rect">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3BD0A67-9E8E-42E1-8C82-176E41432141}"/>
              </a:ext>
            </a:extLst>
          </p:cNvPr>
          <p:cNvSpPr/>
          <p:nvPr/>
        </p:nvSpPr>
        <p:spPr>
          <a:xfrm>
            <a:off x="4839193" y="2264061"/>
            <a:ext cx="485277" cy="106603"/>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C1A41E7-CCF8-4A82-8B52-432FD9559389}"/>
              </a:ext>
            </a:extLst>
          </p:cNvPr>
          <p:cNvSpPr/>
          <p:nvPr/>
        </p:nvSpPr>
        <p:spPr>
          <a:xfrm>
            <a:off x="7815132" y="3536521"/>
            <a:ext cx="288037" cy="3301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77E6D5E-F7E0-4FF9-B969-A96DFC943E8E}"/>
              </a:ext>
            </a:extLst>
          </p:cNvPr>
          <p:cNvGrpSpPr/>
          <p:nvPr/>
        </p:nvGrpSpPr>
        <p:grpSpPr>
          <a:xfrm>
            <a:off x="6831867" y="3502169"/>
            <a:ext cx="1296169" cy="45719"/>
            <a:chOff x="3385995" y="5272440"/>
            <a:chExt cx="1296169" cy="45719"/>
          </a:xfrm>
        </p:grpSpPr>
        <p:sp>
          <p:nvSpPr>
            <p:cNvPr id="41" name="Rectangle 40">
              <a:extLst>
                <a:ext uri="{FF2B5EF4-FFF2-40B4-BE49-F238E27FC236}">
                  <a16:creationId xmlns:a16="http://schemas.microsoft.com/office/drawing/2014/main" id="{71766F49-7FE1-4C5B-BB05-9AE74CF8764B}"/>
                </a:ext>
              </a:extLst>
            </p:cNvPr>
            <p:cNvSpPr/>
            <p:nvPr/>
          </p:nvSpPr>
          <p:spPr>
            <a:xfrm>
              <a:off x="3606491" y="5272440"/>
              <a:ext cx="264285" cy="45719"/>
            </a:xfrm>
            <a:prstGeom prst="rect">
              <a:avLst/>
            </a:prstGeom>
            <a:ln/>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71BC1DF-B54D-4547-805B-6E03C74D9DA0}"/>
                </a:ext>
              </a:extLst>
            </p:cNvPr>
            <p:cNvSpPr/>
            <p:nvPr/>
          </p:nvSpPr>
          <p:spPr>
            <a:xfrm>
              <a:off x="3808450" y="5272440"/>
              <a:ext cx="264285"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06058CE-93A8-4C2A-858D-44AD78DF3505}"/>
                </a:ext>
              </a:extLst>
            </p:cNvPr>
            <p:cNvSpPr/>
            <p:nvPr/>
          </p:nvSpPr>
          <p:spPr>
            <a:xfrm>
              <a:off x="3385995" y="5272440"/>
              <a:ext cx="264285"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68C0879-15F1-4ECC-BABD-B62F53F7CAAA}"/>
                </a:ext>
              </a:extLst>
            </p:cNvPr>
            <p:cNvSpPr/>
            <p:nvPr/>
          </p:nvSpPr>
          <p:spPr>
            <a:xfrm>
              <a:off x="4063691" y="5272440"/>
              <a:ext cx="264285" cy="45719"/>
            </a:xfrm>
            <a:prstGeom prst="rect">
              <a:avLst/>
            </a:prstGeom>
            <a:ln/>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B2E6982-3650-456A-99C9-44F36BBDFD5B}"/>
                </a:ext>
              </a:extLst>
            </p:cNvPr>
            <p:cNvSpPr/>
            <p:nvPr/>
          </p:nvSpPr>
          <p:spPr>
            <a:xfrm>
              <a:off x="4265650" y="5272440"/>
              <a:ext cx="416514"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D2341B0-922F-49A0-9F79-6BDF2F3657B8}"/>
                </a:ext>
              </a:extLst>
            </p:cNvPr>
            <p:cNvSpPr/>
            <p:nvPr/>
          </p:nvSpPr>
          <p:spPr>
            <a:xfrm>
              <a:off x="3843195" y="5272440"/>
              <a:ext cx="264285"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4CBE1500-06B7-4EF4-8DC4-086CC3F104BB}"/>
              </a:ext>
            </a:extLst>
          </p:cNvPr>
          <p:cNvSpPr/>
          <p:nvPr/>
        </p:nvSpPr>
        <p:spPr>
          <a:xfrm>
            <a:off x="7235118" y="3846473"/>
            <a:ext cx="892917" cy="45719"/>
          </a:xfrm>
          <a:prstGeom prst="rect">
            <a:avLst/>
          </a:pr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9B03E798-BA48-4E5C-8237-05C6CC99B639}"/>
                  </a:ext>
                </a:extLst>
              </p:cNvPr>
              <p:cNvSpPr txBox="1"/>
              <p:nvPr/>
            </p:nvSpPr>
            <p:spPr>
              <a:xfrm>
                <a:off x="1766818" y="3489492"/>
                <a:ext cx="16942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a:rPr>
                            <m:t>𝐺𝑟𝑒𝑒𝑛</m:t>
                          </m:r>
                          <m:r>
                            <a:rPr lang="en-US" b="0" i="1" smtClean="0">
                              <a:latin typeface="Cambria Math"/>
                            </a:rPr>
                            <m:t> </m:t>
                          </m:r>
                          <m:r>
                            <a:rPr lang="en-US" b="0" i="1" smtClean="0">
                              <a:latin typeface="Cambria Math"/>
                            </a:rPr>
                            <m:t>𝑇𝑎𝑝𝑒</m:t>
                          </m:r>
                        </m:e>
                        <m:sup>
                          <m:r>
                            <a:rPr lang="en-US" b="0" i="1" smtClean="0">
                              <a:latin typeface="Cambria Math"/>
                            </a:rPr>
                            <m:t>𝑇𝑀</m:t>
                          </m:r>
                        </m:sup>
                      </m:sSup>
                    </m:oMath>
                  </m:oMathPara>
                </a14:m>
                <a:endParaRPr lang="en-US" dirty="0"/>
              </a:p>
            </p:txBody>
          </p:sp>
        </mc:Choice>
        <mc:Fallback xmlns="">
          <p:sp>
            <p:nvSpPr>
              <p:cNvPr id="57" name="TextBox 56">
                <a:extLst>
                  <a:ext uri="{FF2B5EF4-FFF2-40B4-BE49-F238E27FC236}">
                    <a16:creationId xmlns:a16="http://schemas.microsoft.com/office/drawing/2014/main" id="{9B03E798-BA48-4E5C-8237-05C6CC99B639}"/>
                  </a:ext>
                </a:extLst>
              </p:cNvPr>
              <p:cNvSpPr txBox="1">
                <a:spLocks noRot="1" noChangeAspect="1" noMove="1" noResize="1" noEditPoints="1" noAdjustHandles="1" noChangeArrowheads="1" noChangeShapeType="1" noTextEdit="1"/>
              </p:cNvSpPr>
              <p:nvPr/>
            </p:nvSpPr>
            <p:spPr>
              <a:xfrm>
                <a:off x="1766818" y="3489492"/>
                <a:ext cx="1694246" cy="369332"/>
              </a:xfrm>
              <a:prstGeom prst="rect">
                <a:avLst/>
              </a:prstGeom>
              <a:blipFill>
                <a:blip r:embed="rId2"/>
                <a:stretch>
                  <a:fillRect b="-13115"/>
                </a:stretch>
              </a:blipFill>
            </p:spPr>
            <p:txBody>
              <a:bodyPr/>
              <a:lstStyle/>
              <a:p>
                <a:r>
                  <a:rPr lang="en-IN">
                    <a:noFill/>
                  </a:rPr>
                  <a:t> </a:t>
                </a:r>
              </a:p>
            </p:txBody>
          </p:sp>
        </mc:Fallback>
      </mc:AlternateContent>
      <p:cxnSp>
        <p:nvCxnSpPr>
          <p:cNvPr id="58" name="Straight Arrow Connector 57">
            <a:extLst>
              <a:ext uri="{FF2B5EF4-FFF2-40B4-BE49-F238E27FC236}">
                <a16:creationId xmlns:a16="http://schemas.microsoft.com/office/drawing/2014/main" id="{DC1D566C-F1EC-44B7-BB1C-0902BC32A71E}"/>
              </a:ext>
            </a:extLst>
          </p:cNvPr>
          <p:cNvCxnSpPr/>
          <p:nvPr/>
        </p:nvCxnSpPr>
        <p:spPr>
          <a:xfrm flipH="1">
            <a:off x="3982815" y="3279053"/>
            <a:ext cx="768103" cy="1766630"/>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E8FD6DF-BC6E-4B39-81EC-2CD36C18B7D6}"/>
              </a:ext>
            </a:extLst>
          </p:cNvPr>
          <p:cNvSpPr txBox="1"/>
          <p:nvPr/>
        </p:nvSpPr>
        <p:spPr>
          <a:xfrm>
            <a:off x="3575369" y="4983591"/>
            <a:ext cx="683200" cy="307777"/>
          </a:xfrm>
          <a:prstGeom prst="rect">
            <a:avLst/>
          </a:prstGeom>
          <a:noFill/>
        </p:spPr>
        <p:txBody>
          <a:bodyPr wrap="none" rtlCol="0">
            <a:spAutoFit/>
          </a:bodyPr>
          <a:lstStyle/>
          <a:p>
            <a:r>
              <a:rPr lang="en-US" sz="1400" dirty="0"/>
              <a:t>Cavity</a:t>
            </a:r>
          </a:p>
        </p:txBody>
      </p:sp>
      <p:cxnSp>
        <p:nvCxnSpPr>
          <p:cNvPr id="60" name="Straight Arrow Connector 59">
            <a:extLst>
              <a:ext uri="{FF2B5EF4-FFF2-40B4-BE49-F238E27FC236}">
                <a16:creationId xmlns:a16="http://schemas.microsoft.com/office/drawing/2014/main" id="{25D12DFE-8500-41E8-881B-A46C32A35D5A}"/>
              </a:ext>
            </a:extLst>
          </p:cNvPr>
          <p:cNvCxnSpPr/>
          <p:nvPr/>
        </p:nvCxnSpPr>
        <p:spPr>
          <a:xfrm flipH="1">
            <a:off x="4697779" y="3525028"/>
            <a:ext cx="768103" cy="1766630"/>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39D736B-8F93-45D5-84B6-6303F5EA5630}"/>
              </a:ext>
            </a:extLst>
          </p:cNvPr>
          <p:cNvSpPr txBox="1"/>
          <p:nvPr/>
        </p:nvSpPr>
        <p:spPr>
          <a:xfrm>
            <a:off x="4059625" y="5214021"/>
            <a:ext cx="1435756" cy="523220"/>
          </a:xfrm>
          <a:prstGeom prst="rect">
            <a:avLst/>
          </a:prstGeom>
          <a:noFill/>
        </p:spPr>
        <p:txBody>
          <a:bodyPr wrap="square" rtlCol="0">
            <a:spAutoFit/>
          </a:bodyPr>
          <a:lstStyle/>
          <a:p>
            <a:r>
              <a:rPr lang="en-US" sz="1400" dirty="0"/>
              <a:t>Buried Thick film Resistor</a:t>
            </a:r>
          </a:p>
        </p:txBody>
      </p:sp>
      <p:cxnSp>
        <p:nvCxnSpPr>
          <p:cNvPr id="62" name="Straight Arrow Connector 61">
            <a:extLst>
              <a:ext uri="{FF2B5EF4-FFF2-40B4-BE49-F238E27FC236}">
                <a16:creationId xmlns:a16="http://schemas.microsoft.com/office/drawing/2014/main" id="{89C69540-3F32-4156-A8B3-0D6DD47354FF}"/>
              </a:ext>
            </a:extLst>
          </p:cNvPr>
          <p:cNvCxnSpPr/>
          <p:nvPr/>
        </p:nvCxnSpPr>
        <p:spPr>
          <a:xfrm flipH="1" flipV="1">
            <a:off x="6803062" y="1649581"/>
            <a:ext cx="563457" cy="598554"/>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FE46F35-C283-4975-B372-D11914FF6F66}"/>
              </a:ext>
            </a:extLst>
          </p:cNvPr>
          <p:cNvSpPr txBox="1"/>
          <p:nvPr/>
        </p:nvSpPr>
        <p:spPr>
          <a:xfrm>
            <a:off x="5926699" y="1058117"/>
            <a:ext cx="1435756" cy="523220"/>
          </a:xfrm>
          <a:prstGeom prst="rect">
            <a:avLst/>
          </a:prstGeom>
          <a:noFill/>
        </p:spPr>
        <p:txBody>
          <a:bodyPr wrap="square" rtlCol="0">
            <a:spAutoFit/>
          </a:bodyPr>
          <a:lstStyle/>
          <a:p>
            <a:r>
              <a:rPr lang="en-US" sz="1400" dirty="0"/>
              <a:t>Surface Thick film Resistor</a:t>
            </a:r>
          </a:p>
        </p:txBody>
      </p:sp>
      <p:cxnSp>
        <p:nvCxnSpPr>
          <p:cNvPr id="64" name="Straight Arrow Connector 63">
            <a:extLst>
              <a:ext uri="{FF2B5EF4-FFF2-40B4-BE49-F238E27FC236}">
                <a16:creationId xmlns:a16="http://schemas.microsoft.com/office/drawing/2014/main" id="{54741F32-E43A-4874-AEC6-5FA87B21DBB7}"/>
              </a:ext>
            </a:extLst>
          </p:cNvPr>
          <p:cNvCxnSpPr/>
          <p:nvPr/>
        </p:nvCxnSpPr>
        <p:spPr>
          <a:xfrm flipH="1">
            <a:off x="7711522" y="4328345"/>
            <a:ext cx="639750" cy="885676"/>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AE0516C8-E27A-451A-96DF-6C4C0E8CA24A}"/>
              </a:ext>
            </a:extLst>
          </p:cNvPr>
          <p:cNvSpPr txBox="1"/>
          <p:nvPr/>
        </p:nvSpPr>
        <p:spPr>
          <a:xfrm>
            <a:off x="6990119" y="5204669"/>
            <a:ext cx="1146404" cy="307777"/>
          </a:xfrm>
          <a:prstGeom prst="rect">
            <a:avLst/>
          </a:prstGeom>
          <a:noFill/>
        </p:spPr>
        <p:txBody>
          <a:bodyPr wrap="none" rtlCol="0">
            <a:spAutoFit/>
          </a:bodyPr>
          <a:lstStyle/>
          <a:p>
            <a:r>
              <a:rPr lang="en-US" sz="1400" dirty="0"/>
              <a:t>Thermal Via</a:t>
            </a:r>
          </a:p>
        </p:txBody>
      </p:sp>
      <p:cxnSp>
        <p:nvCxnSpPr>
          <p:cNvPr id="66" name="Straight Arrow Connector 65">
            <a:extLst>
              <a:ext uri="{FF2B5EF4-FFF2-40B4-BE49-F238E27FC236}">
                <a16:creationId xmlns:a16="http://schemas.microsoft.com/office/drawing/2014/main" id="{6C49048A-DFDF-49F7-841B-9E3807634777}"/>
              </a:ext>
            </a:extLst>
          </p:cNvPr>
          <p:cNvCxnSpPr/>
          <p:nvPr/>
        </p:nvCxnSpPr>
        <p:spPr>
          <a:xfrm flipH="1">
            <a:off x="6296366" y="3581175"/>
            <a:ext cx="895950" cy="1810153"/>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7FD413F-7A81-45AB-B699-D894A2783419}"/>
              </a:ext>
            </a:extLst>
          </p:cNvPr>
          <p:cNvSpPr txBox="1"/>
          <p:nvPr/>
        </p:nvSpPr>
        <p:spPr>
          <a:xfrm>
            <a:off x="5595825" y="5391328"/>
            <a:ext cx="2171031" cy="523220"/>
          </a:xfrm>
          <a:prstGeom prst="rect">
            <a:avLst/>
          </a:prstGeom>
          <a:noFill/>
        </p:spPr>
        <p:txBody>
          <a:bodyPr wrap="square" rtlCol="0">
            <a:spAutoFit/>
          </a:bodyPr>
          <a:lstStyle/>
          <a:p>
            <a:r>
              <a:rPr lang="en-US" sz="1400" dirty="0"/>
              <a:t>Buried Interdigited Capacitor</a:t>
            </a:r>
          </a:p>
        </p:txBody>
      </p:sp>
      <p:cxnSp>
        <p:nvCxnSpPr>
          <p:cNvPr id="68" name="Straight Arrow Connector 67">
            <a:extLst>
              <a:ext uri="{FF2B5EF4-FFF2-40B4-BE49-F238E27FC236}">
                <a16:creationId xmlns:a16="http://schemas.microsoft.com/office/drawing/2014/main" id="{FE1C9655-8E18-4A61-801A-D1AE74E61091}"/>
              </a:ext>
            </a:extLst>
          </p:cNvPr>
          <p:cNvCxnSpPr/>
          <p:nvPr/>
        </p:nvCxnSpPr>
        <p:spPr>
          <a:xfrm flipV="1">
            <a:off x="7849103" y="1704448"/>
            <a:ext cx="182294" cy="729695"/>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2561E01C-B952-4257-8DCF-AF11EBDE0596}"/>
              </a:ext>
            </a:extLst>
          </p:cNvPr>
          <p:cNvSpPr txBox="1"/>
          <p:nvPr/>
        </p:nvSpPr>
        <p:spPr>
          <a:xfrm>
            <a:off x="7421209" y="1335116"/>
            <a:ext cx="889924" cy="307777"/>
          </a:xfrm>
          <a:prstGeom prst="rect">
            <a:avLst/>
          </a:prstGeom>
          <a:noFill/>
        </p:spPr>
        <p:txBody>
          <a:bodyPr wrap="none" rtlCol="0">
            <a:spAutoFit/>
          </a:bodyPr>
          <a:lstStyle/>
          <a:p>
            <a:r>
              <a:rPr lang="en-US" sz="1400" dirty="0"/>
              <a:t>Blind Via</a:t>
            </a:r>
          </a:p>
        </p:txBody>
      </p:sp>
      <p:cxnSp>
        <p:nvCxnSpPr>
          <p:cNvPr id="70" name="Straight Arrow Connector 69">
            <a:extLst>
              <a:ext uri="{FF2B5EF4-FFF2-40B4-BE49-F238E27FC236}">
                <a16:creationId xmlns:a16="http://schemas.microsoft.com/office/drawing/2014/main" id="{BADCD7CC-4F97-4F5A-A8ED-5727F5A52F25}"/>
              </a:ext>
            </a:extLst>
          </p:cNvPr>
          <p:cNvCxnSpPr/>
          <p:nvPr/>
        </p:nvCxnSpPr>
        <p:spPr>
          <a:xfrm flipH="1" flipV="1">
            <a:off x="6476620" y="2779788"/>
            <a:ext cx="732215" cy="1"/>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624C27A-EA2E-4D6A-81FD-28A1D74454AC}"/>
              </a:ext>
            </a:extLst>
          </p:cNvPr>
          <p:cNvSpPr txBox="1"/>
          <p:nvPr/>
        </p:nvSpPr>
        <p:spPr>
          <a:xfrm>
            <a:off x="4988898" y="2629192"/>
            <a:ext cx="1486754" cy="276999"/>
          </a:xfrm>
          <a:prstGeom prst="rect">
            <a:avLst/>
          </a:prstGeom>
          <a:solidFill>
            <a:schemeClr val="bg1"/>
          </a:solidFill>
        </p:spPr>
        <p:txBody>
          <a:bodyPr wrap="none" rtlCol="0">
            <a:spAutoFit/>
          </a:bodyPr>
          <a:lstStyle/>
          <a:p>
            <a:r>
              <a:rPr lang="en-US" sz="1200" dirty="0"/>
              <a:t>Buried Stacked Via</a:t>
            </a:r>
          </a:p>
        </p:txBody>
      </p:sp>
      <p:cxnSp>
        <p:nvCxnSpPr>
          <p:cNvPr id="72" name="Straight Arrow Connector 71">
            <a:extLst>
              <a:ext uri="{FF2B5EF4-FFF2-40B4-BE49-F238E27FC236}">
                <a16:creationId xmlns:a16="http://schemas.microsoft.com/office/drawing/2014/main" id="{80DF66F0-E9B3-4BD4-BCB4-2526F89BF62B}"/>
              </a:ext>
            </a:extLst>
          </p:cNvPr>
          <p:cNvCxnSpPr/>
          <p:nvPr/>
        </p:nvCxnSpPr>
        <p:spPr>
          <a:xfrm flipH="1">
            <a:off x="5926699" y="3432675"/>
            <a:ext cx="900608" cy="1550916"/>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CA48D90-DF3E-4247-8010-D0DB284ED1AA}"/>
              </a:ext>
            </a:extLst>
          </p:cNvPr>
          <p:cNvSpPr txBox="1"/>
          <p:nvPr/>
        </p:nvSpPr>
        <p:spPr>
          <a:xfrm>
            <a:off x="4962159" y="4962351"/>
            <a:ext cx="1316322" cy="307777"/>
          </a:xfrm>
          <a:prstGeom prst="rect">
            <a:avLst/>
          </a:prstGeom>
          <a:noFill/>
        </p:spPr>
        <p:txBody>
          <a:bodyPr wrap="none" rtlCol="0">
            <a:spAutoFit/>
          </a:bodyPr>
          <a:lstStyle/>
          <a:p>
            <a:r>
              <a:rPr lang="en-US" sz="1400" dirty="0"/>
              <a:t>Staggered Via</a:t>
            </a:r>
          </a:p>
        </p:txBody>
      </p:sp>
      <p:cxnSp>
        <p:nvCxnSpPr>
          <p:cNvPr id="74" name="Straight Arrow Connector 73">
            <a:extLst>
              <a:ext uri="{FF2B5EF4-FFF2-40B4-BE49-F238E27FC236}">
                <a16:creationId xmlns:a16="http://schemas.microsoft.com/office/drawing/2014/main" id="{23861D67-6F9F-494E-8E1B-518DAA85F0CB}"/>
              </a:ext>
            </a:extLst>
          </p:cNvPr>
          <p:cNvCxnSpPr/>
          <p:nvPr/>
        </p:nvCxnSpPr>
        <p:spPr>
          <a:xfrm flipH="1" flipV="1">
            <a:off x="5058155" y="1205183"/>
            <a:ext cx="563457" cy="598554"/>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AB67A1E1-0302-4DBF-BE58-904B5FC4DB64}"/>
              </a:ext>
            </a:extLst>
          </p:cNvPr>
          <p:cNvSpPr txBox="1"/>
          <p:nvPr/>
        </p:nvSpPr>
        <p:spPr>
          <a:xfrm>
            <a:off x="4772164" y="912661"/>
            <a:ext cx="444352" cy="307777"/>
          </a:xfrm>
          <a:prstGeom prst="rect">
            <a:avLst/>
          </a:prstGeom>
          <a:noFill/>
        </p:spPr>
        <p:txBody>
          <a:bodyPr wrap="none" rtlCol="0">
            <a:spAutoFit/>
          </a:bodyPr>
          <a:lstStyle/>
          <a:p>
            <a:r>
              <a:rPr lang="en-US" sz="1400" dirty="0"/>
              <a:t>Pin</a:t>
            </a:r>
          </a:p>
        </p:txBody>
      </p:sp>
      <p:cxnSp>
        <p:nvCxnSpPr>
          <p:cNvPr id="76" name="Straight Arrow Connector 75">
            <a:extLst>
              <a:ext uri="{FF2B5EF4-FFF2-40B4-BE49-F238E27FC236}">
                <a16:creationId xmlns:a16="http://schemas.microsoft.com/office/drawing/2014/main" id="{B8CF6CBE-B02F-4E03-A03B-9873F780208D}"/>
              </a:ext>
            </a:extLst>
          </p:cNvPr>
          <p:cNvCxnSpPr/>
          <p:nvPr/>
        </p:nvCxnSpPr>
        <p:spPr>
          <a:xfrm flipH="1" flipV="1">
            <a:off x="4494698" y="1651325"/>
            <a:ext cx="563457" cy="598554"/>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D168F81-44E5-4E7A-A24A-FC7B4F49AC7A}"/>
              </a:ext>
            </a:extLst>
          </p:cNvPr>
          <p:cNvSpPr txBox="1"/>
          <p:nvPr/>
        </p:nvSpPr>
        <p:spPr>
          <a:xfrm>
            <a:off x="4208707" y="1358803"/>
            <a:ext cx="503664" cy="307777"/>
          </a:xfrm>
          <a:prstGeom prst="rect">
            <a:avLst/>
          </a:prstGeom>
          <a:noFill/>
        </p:spPr>
        <p:txBody>
          <a:bodyPr wrap="none" rtlCol="0">
            <a:spAutoFit/>
          </a:bodyPr>
          <a:lstStyle/>
          <a:p>
            <a:r>
              <a:rPr lang="en-US" sz="1400" dirty="0"/>
              <a:t>Pad</a:t>
            </a:r>
          </a:p>
        </p:txBody>
      </p:sp>
      <p:cxnSp>
        <p:nvCxnSpPr>
          <p:cNvPr id="78" name="Straight Arrow Connector 77">
            <a:extLst>
              <a:ext uri="{FF2B5EF4-FFF2-40B4-BE49-F238E27FC236}">
                <a16:creationId xmlns:a16="http://schemas.microsoft.com/office/drawing/2014/main" id="{5CC24767-E64F-4DF7-8301-F9CAAE6CD5A4}"/>
              </a:ext>
            </a:extLst>
          </p:cNvPr>
          <p:cNvCxnSpPr/>
          <p:nvPr/>
        </p:nvCxnSpPr>
        <p:spPr>
          <a:xfrm flipH="1" flipV="1">
            <a:off x="3577516" y="1612920"/>
            <a:ext cx="563457" cy="598554"/>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C2E9BB7B-62AC-432C-8478-C8435941F599}"/>
              </a:ext>
            </a:extLst>
          </p:cNvPr>
          <p:cNvSpPr txBox="1"/>
          <p:nvPr/>
        </p:nvSpPr>
        <p:spPr>
          <a:xfrm>
            <a:off x="2188108" y="1071280"/>
            <a:ext cx="1766630" cy="523220"/>
          </a:xfrm>
          <a:prstGeom prst="rect">
            <a:avLst/>
          </a:prstGeom>
          <a:noFill/>
        </p:spPr>
        <p:txBody>
          <a:bodyPr wrap="square" rtlCol="0">
            <a:spAutoFit/>
          </a:bodyPr>
          <a:lstStyle/>
          <a:p>
            <a:pPr algn="ctr"/>
            <a:r>
              <a:rPr lang="en-US" sz="1400" dirty="0"/>
              <a:t>Window Frame / Heat Sink</a:t>
            </a:r>
          </a:p>
        </p:txBody>
      </p:sp>
      <p:sp>
        <p:nvSpPr>
          <p:cNvPr id="80" name="Freeform 112">
            <a:extLst>
              <a:ext uri="{FF2B5EF4-FFF2-40B4-BE49-F238E27FC236}">
                <a16:creationId xmlns:a16="http://schemas.microsoft.com/office/drawing/2014/main" id="{609565B5-2697-478D-9CE4-BD1DB1D86CFB}"/>
              </a:ext>
            </a:extLst>
          </p:cNvPr>
          <p:cNvSpPr/>
          <p:nvPr/>
        </p:nvSpPr>
        <p:spPr>
          <a:xfrm>
            <a:off x="3481614" y="1448093"/>
            <a:ext cx="2641095" cy="1166917"/>
          </a:xfrm>
          <a:custGeom>
            <a:avLst/>
            <a:gdLst>
              <a:gd name="connsiteX0" fmla="*/ 1179044 w 2641095"/>
              <a:gd name="connsiteY0" fmla="*/ 564788 h 1166917"/>
              <a:gd name="connsiteX1" fmla="*/ 1515220 w 2641095"/>
              <a:gd name="connsiteY1" fmla="*/ 416870 h 1166917"/>
              <a:gd name="connsiteX2" fmla="*/ 2201020 w 2641095"/>
              <a:gd name="connsiteY2" fmla="*/ 11 h 1166917"/>
              <a:gd name="connsiteX3" fmla="*/ 2617879 w 2641095"/>
              <a:gd name="connsiteY3" fmla="*/ 430317 h 1166917"/>
              <a:gd name="connsiteX4" fmla="*/ 2510303 w 2641095"/>
              <a:gd name="connsiteY4" fmla="*/ 1116117 h 1166917"/>
              <a:gd name="connsiteX5" fmla="*/ 1864844 w 2641095"/>
              <a:gd name="connsiteY5" fmla="*/ 1116117 h 1166917"/>
              <a:gd name="connsiteX6" fmla="*/ 789079 w 2641095"/>
              <a:gd name="connsiteY6" fmla="*/ 1089223 h 1166917"/>
              <a:gd name="connsiteX7" fmla="*/ 9150 w 2641095"/>
              <a:gd name="connsiteY7" fmla="*/ 779941 h 1166917"/>
              <a:gd name="connsiteX8" fmla="*/ 426009 w 2641095"/>
              <a:gd name="connsiteY8" fmla="*/ 430317 h 1166917"/>
              <a:gd name="connsiteX9" fmla="*/ 1367303 w 2641095"/>
              <a:gd name="connsiteY9" fmla="*/ 416870 h 116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1095" h="1166917">
                <a:moveTo>
                  <a:pt x="1179044" y="564788"/>
                </a:moveTo>
                <a:cubicBezTo>
                  <a:pt x="1261967" y="537893"/>
                  <a:pt x="1344891" y="510999"/>
                  <a:pt x="1515220" y="416870"/>
                </a:cubicBezTo>
                <a:cubicBezTo>
                  <a:pt x="1685549" y="322740"/>
                  <a:pt x="2017244" y="-2230"/>
                  <a:pt x="2201020" y="11"/>
                </a:cubicBezTo>
                <a:cubicBezTo>
                  <a:pt x="2384796" y="2252"/>
                  <a:pt x="2566332" y="244299"/>
                  <a:pt x="2617879" y="430317"/>
                </a:cubicBezTo>
                <a:cubicBezTo>
                  <a:pt x="2669426" y="616335"/>
                  <a:pt x="2635809" y="1001817"/>
                  <a:pt x="2510303" y="1116117"/>
                </a:cubicBezTo>
                <a:cubicBezTo>
                  <a:pt x="2384797" y="1230417"/>
                  <a:pt x="1864844" y="1116117"/>
                  <a:pt x="1864844" y="1116117"/>
                </a:cubicBezTo>
                <a:cubicBezTo>
                  <a:pt x="1577973" y="1111635"/>
                  <a:pt x="1098361" y="1145252"/>
                  <a:pt x="789079" y="1089223"/>
                </a:cubicBezTo>
                <a:cubicBezTo>
                  <a:pt x="479797" y="1033194"/>
                  <a:pt x="69662" y="889759"/>
                  <a:pt x="9150" y="779941"/>
                </a:cubicBezTo>
                <a:cubicBezTo>
                  <a:pt x="-51362" y="670123"/>
                  <a:pt x="199650" y="490829"/>
                  <a:pt x="426009" y="430317"/>
                </a:cubicBezTo>
                <a:cubicBezTo>
                  <a:pt x="652368" y="369805"/>
                  <a:pt x="1009835" y="393337"/>
                  <a:pt x="1367303" y="41687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cxnSp>
        <p:nvCxnSpPr>
          <p:cNvPr id="81" name="Straight Arrow Connector 80">
            <a:extLst>
              <a:ext uri="{FF2B5EF4-FFF2-40B4-BE49-F238E27FC236}">
                <a16:creationId xmlns:a16="http://schemas.microsoft.com/office/drawing/2014/main" id="{EAC9AE6B-BD29-40A1-9E79-E3E1D7680DDF}"/>
              </a:ext>
            </a:extLst>
          </p:cNvPr>
          <p:cNvCxnSpPr/>
          <p:nvPr/>
        </p:nvCxnSpPr>
        <p:spPr>
          <a:xfrm flipH="1" flipV="1">
            <a:off x="3044918" y="2031551"/>
            <a:ext cx="438633" cy="194642"/>
          </a:xfrm>
          <a:prstGeom prst="straightConnector1">
            <a:avLst/>
          </a:prstGeom>
          <a:ln w="19050">
            <a:solidFill>
              <a:srgbClr val="C0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848213CD-7F59-43F9-BFB4-183C60B4B5F5}"/>
              </a:ext>
            </a:extLst>
          </p:cNvPr>
          <p:cNvSpPr txBox="1"/>
          <p:nvPr/>
        </p:nvSpPr>
        <p:spPr>
          <a:xfrm>
            <a:off x="1186958" y="1833301"/>
            <a:ext cx="1936749" cy="307777"/>
          </a:xfrm>
          <a:prstGeom prst="rect">
            <a:avLst/>
          </a:prstGeom>
          <a:noFill/>
        </p:spPr>
        <p:txBody>
          <a:bodyPr wrap="none" rtlCol="0">
            <a:spAutoFit/>
          </a:bodyPr>
          <a:lstStyle/>
          <a:p>
            <a:r>
              <a:rPr lang="en-US" sz="1400" dirty="0"/>
              <a:t>Post Fired Processing</a:t>
            </a:r>
          </a:p>
        </p:txBody>
      </p:sp>
    </p:spTree>
    <p:extLst>
      <p:ext uri="{BB962C8B-B14F-4D97-AF65-F5344CB8AC3E}">
        <p14:creationId xmlns:p14="http://schemas.microsoft.com/office/powerpoint/2010/main" val="18978382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00BD-9AC9-46D8-B2DC-78372AAD6790}"/>
              </a:ext>
            </a:extLst>
          </p:cNvPr>
          <p:cNvSpPr>
            <a:spLocks noGrp="1"/>
          </p:cNvSpPr>
          <p:nvPr>
            <p:ph type="title"/>
          </p:nvPr>
        </p:nvSpPr>
        <p:spPr/>
        <p:txBody>
          <a:bodyPr/>
          <a:lstStyle/>
          <a:p>
            <a:r>
              <a:rPr lang="en-IN" dirty="0"/>
              <a:t>LTCC Processing Steps</a:t>
            </a:r>
          </a:p>
        </p:txBody>
      </p:sp>
      <p:sp>
        <p:nvSpPr>
          <p:cNvPr id="3" name="Date Placeholder 2">
            <a:extLst>
              <a:ext uri="{FF2B5EF4-FFF2-40B4-BE49-F238E27FC236}">
                <a16:creationId xmlns:a16="http://schemas.microsoft.com/office/drawing/2014/main" id="{978F575E-A744-44CA-8CCB-6C518B7DF2DC}"/>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44EAD522-FB03-4E34-AC2C-7D8D56BD310B}"/>
              </a:ext>
            </a:extLst>
          </p:cNvPr>
          <p:cNvSpPr>
            <a:spLocks noGrp="1"/>
          </p:cNvSpPr>
          <p:nvPr>
            <p:ph type="sldNum" sz="quarter" idx="12"/>
          </p:nvPr>
        </p:nvSpPr>
        <p:spPr/>
        <p:txBody>
          <a:bodyPr/>
          <a:lstStyle/>
          <a:p>
            <a:fld id="{2495F090-CA2D-44FF-B42B-1156B48CA943}" type="slidenum">
              <a:rPr lang="en-IN" smtClean="0"/>
              <a:t>98</a:t>
            </a:fld>
            <a:endParaRPr lang="en-IN"/>
          </a:p>
        </p:txBody>
      </p:sp>
      <p:pic>
        <p:nvPicPr>
          <p:cNvPr id="5" name="Picture 3" descr="C:\Users\anurag\Documents\Pictures\LTCC\CeramicTapeCasting2.png">
            <a:extLst>
              <a:ext uri="{FF2B5EF4-FFF2-40B4-BE49-F238E27FC236}">
                <a16:creationId xmlns:a16="http://schemas.microsoft.com/office/drawing/2014/main" id="{162BDAE9-591D-44BA-ACFC-48F0864DDB80}"/>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2404" y="1791646"/>
            <a:ext cx="907516" cy="1188718"/>
          </a:xfrm>
          <a:prstGeom prst="roundRect">
            <a:avLst>
              <a:gd name="adj" fmla="val 8594"/>
            </a:avLst>
          </a:prstGeom>
          <a:solidFill>
            <a:srgbClr val="FFFFFF">
              <a:shade val="85000"/>
            </a:srgbClr>
          </a:solidFill>
          <a:ln>
            <a:solidFill>
              <a:srgbClr val="0070C0"/>
            </a:solidFill>
          </a:ln>
          <a:effectLst/>
        </p:spPr>
      </p:pic>
      <p:pic>
        <p:nvPicPr>
          <p:cNvPr id="6" name="Picture 2" descr="C:\Users\anurag\Documents\Pictures\LTCC\CeramicTapeCasting.png">
            <a:extLst>
              <a:ext uri="{FF2B5EF4-FFF2-40B4-BE49-F238E27FC236}">
                <a16:creationId xmlns:a16="http://schemas.microsoft.com/office/drawing/2014/main" id="{CA1E0982-D8B8-4E91-9DA9-B51E7ECA6840}"/>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6533" y="769084"/>
            <a:ext cx="1560539" cy="945068"/>
          </a:xfrm>
          <a:prstGeom prst="roundRect">
            <a:avLst>
              <a:gd name="adj" fmla="val 8594"/>
            </a:avLst>
          </a:prstGeom>
          <a:solidFill>
            <a:srgbClr val="FFFFFF">
              <a:shade val="85000"/>
            </a:srgbClr>
          </a:solidFill>
          <a:ln>
            <a:solidFill>
              <a:srgbClr val="0070C0"/>
            </a:solidFill>
          </a:ln>
          <a:effectLst/>
        </p:spPr>
      </p:pic>
      <p:sp>
        <p:nvSpPr>
          <p:cNvPr id="7" name="TextBox 6">
            <a:extLst>
              <a:ext uri="{FF2B5EF4-FFF2-40B4-BE49-F238E27FC236}">
                <a16:creationId xmlns:a16="http://schemas.microsoft.com/office/drawing/2014/main" id="{7FB938A6-4B3D-48CE-8AA1-0912D4B6A43A}"/>
              </a:ext>
            </a:extLst>
          </p:cNvPr>
          <p:cNvSpPr txBox="1"/>
          <p:nvPr/>
        </p:nvSpPr>
        <p:spPr>
          <a:xfrm>
            <a:off x="2742353" y="651395"/>
            <a:ext cx="2864887" cy="369332"/>
          </a:xfrm>
          <a:prstGeom prst="rect">
            <a:avLst/>
          </a:prstGeom>
          <a:noFill/>
        </p:spPr>
        <p:txBody>
          <a:bodyPr wrap="none" rtlCol="0">
            <a:spAutoFit/>
          </a:bodyPr>
          <a:lstStyle/>
          <a:p>
            <a:r>
              <a:rPr lang="en-IN" dirty="0">
                <a:solidFill>
                  <a:srgbClr val="007FAC"/>
                </a:solidFill>
              </a:rPr>
              <a:t>Step 1: Unreeling the tape</a:t>
            </a:r>
          </a:p>
        </p:txBody>
      </p:sp>
      <p:sp>
        <p:nvSpPr>
          <p:cNvPr id="8" name="TextBox 7">
            <a:extLst>
              <a:ext uri="{FF2B5EF4-FFF2-40B4-BE49-F238E27FC236}">
                <a16:creationId xmlns:a16="http://schemas.microsoft.com/office/drawing/2014/main" id="{C53C9A48-B4E0-4814-863D-0E4AA6164FF4}"/>
              </a:ext>
            </a:extLst>
          </p:cNvPr>
          <p:cNvSpPr txBox="1"/>
          <p:nvPr/>
        </p:nvSpPr>
        <p:spPr>
          <a:xfrm>
            <a:off x="2742356" y="911301"/>
            <a:ext cx="6401644" cy="523220"/>
          </a:xfrm>
          <a:prstGeom prst="rect">
            <a:avLst/>
          </a:prstGeom>
          <a:noFill/>
        </p:spPr>
        <p:txBody>
          <a:bodyPr wrap="square" rtlCol="0">
            <a:spAutoFit/>
          </a:bodyPr>
          <a:lstStyle/>
          <a:p>
            <a:r>
              <a:rPr lang="en-IN" sz="1400" dirty="0"/>
              <a:t>Comes with polyester backing, to be retained till lamination, no pre-conditioning required (may distort the tape)</a:t>
            </a:r>
          </a:p>
        </p:txBody>
      </p:sp>
      <p:sp>
        <p:nvSpPr>
          <p:cNvPr id="9" name="TextBox 8">
            <a:extLst>
              <a:ext uri="{FF2B5EF4-FFF2-40B4-BE49-F238E27FC236}">
                <a16:creationId xmlns:a16="http://schemas.microsoft.com/office/drawing/2014/main" id="{B5F6CFFC-164E-4BF7-9EDD-A4EA77C18876}"/>
              </a:ext>
            </a:extLst>
          </p:cNvPr>
          <p:cNvSpPr txBox="1"/>
          <p:nvPr/>
        </p:nvSpPr>
        <p:spPr>
          <a:xfrm>
            <a:off x="2742353" y="1344976"/>
            <a:ext cx="1864613" cy="369332"/>
          </a:xfrm>
          <a:prstGeom prst="rect">
            <a:avLst/>
          </a:prstGeom>
          <a:noFill/>
        </p:spPr>
        <p:txBody>
          <a:bodyPr wrap="none" rtlCol="0">
            <a:spAutoFit/>
          </a:bodyPr>
          <a:lstStyle/>
          <a:p>
            <a:r>
              <a:rPr lang="en-IN" dirty="0">
                <a:solidFill>
                  <a:srgbClr val="007FAC"/>
                </a:solidFill>
              </a:rPr>
              <a:t>Step 2: Blanking</a:t>
            </a:r>
          </a:p>
        </p:txBody>
      </p:sp>
      <p:sp>
        <p:nvSpPr>
          <p:cNvPr id="10" name="Rectangle 9">
            <a:extLst>
              <a:ext uri="{FF2B5EF4-FFF2-40B4-BE49-F238E27FC236}">
                <a16:creationId xmlns:a16="http://schemas.microsoft.com/office/drawing/2014/main" id="{4A2106C1-73D6-431C-9CCB-D79C5C7325E7}"/>
              </a:ext>
            </a:extLst>
          </p:cNvPr>
          <p:cNvSpPr/>
          <p:nvPr/>
        </p:nvSpPr>
        <p:spPr>
          <a:xfrm>
            <a:off x="2742353" y="1660925"/>
            <a:ext cx="6273629" cy="738664"/>
          </a:xfrm>
          <a:prstGeom prst="rect">
            <a:avLst/>
          </a:prstGeom>
        </p:spPr>
        <p:txBody>
          <a:bodyPr wrap="square">
            <a:spAutoFit/>
          </a:bodyPr>
          <a:lstStyle/>
          <a:p>
            <a:r>
              <a:rPr lang="en-US" sz="1400" dirty="0"/>
              <a:t>Ferro LTCC Tapes can be blanked by hot knife, die cutting or lasering. Blanking refers to cutting tapes to standard, preferably square, shape and size.  Green tape is lead free and non toxic making disposal of scrapes easy. </a:t>
            </a:r>
          </a:p>
        </p:txBody>
      </p:sp>
      <p:pic>
        <p:nvPicPr>
          <p:cNvPr id="11" name="Picture 4" descr="C:\Users\anurag\Documents\Pictures\Screenshot Studio capture #142.png">
            <a:extLst>
              <a:ext uri="{FF2B5EF4-FFF2-40B4-BE49-F238E27FC236}">
                <a16:creationId xmlns:a16="http://schemas.microsoft.com/office/drawing/2014/main" id="{C1C58160-CEA5-4850-9C0D-5457249B81DA}"/>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3269" y="3044153"/>
            <a:ext cx="1631560" cy="1251608"/>
          </a:xfrm>
          <a:prstGeom prst="roundRect">
            <a:avLst>
              <a:gd name="adj" fmla="val 8594"/>
            </a:avLst>
          </a:prstGeom>
          <a:solidFill>
            <a:srgbClr val="FFFFFF">
              <a:shade val="85000"/>
            </a:srgbClr>
          </a:solidFill>
          <a:ln>
            <a:solidFill>
              <a:srgbClr val="0070C0"/>
            </a:solidFill>
          </a:ln>
          <a:effectLst/>
        </p:spPr>
      </p:pic>
      <p:sp>
        <p:nvSpPr>
          <p:cNvPr id="12" name="TextBox 11">
            <a:extLst>
              <a:ext uri="{FF2B5EF4-FFF2-40B4-BE49-F238E27FC236}">
                <a16:creationId xmlns:a16="http://schemas.microsoft.com/office/drawing/2014/main" id="{B9564A61-081B-4920-B991-D67CE46AC816}"/>
              </a:ext>
            </a:extLst>
          </p:cNvPr>
          <p:cNvSpPr txBox="1"/>
          <p:nvPr/>
        </p:nvSpPr>
        <p:spPr>
          <a:xfrm>
            <a:off x="2742353" y="2316981"/>
            <a:ext cx="3018775" cy="369332"/>
          </a:xfrm>
          <a:prstGeom prst="rect">
            <a:avLst/>
          </a:prstGeom>
          <a:noFill/>
        </p:spPr>
        <p:txBody>
          <a:bodyPr wrap="none" rtlCol="0">
            <a:spAutoFit/>
          </a:bodyPr>
          <a:lstStyle/>
          <a:p>
            <a:r>
              <a:rPr lang="en-IN" dirty="0">
                <a:solidFill>
                  <a:srgbClr val="007FAC"/>
                </a:solidFill>
              </a:rPr>
              <a:t>Step 3: Frame and Register</a:t>
            </a:r>
          </a:p>
        </p:txBody>
      </p:sp>
      <p:sp>
        <p:nvSpPr>
          <p:cNvPr id="13" name="Rectangle 12">
            <a:extLst>
              <a:ext uri="{FF2B5EF4-FFF2-40B4-BE49-F238E27FC236}">
                <a16:creationId xmlns:a16="http://schemas.microsoft.com/office/drawing/2014/main" id="{87167FB6-30EE-46CE-ABDC-2142E57E3C90}"/>
              </a:ext>
            </a:extLst>
          </p:cNvPr>
          <p:cNvSpPr/>
          <p:nvPr/>
        </p:nvSpPr>
        <p:spPr>
          <a:xfrm>
            <a:off x="2742353" y="2588020"/>
            <a:ext cx="6273628" cy="738664"/>
          </a:xfrm>
          <a:prstGeom prst="rect">
            <a:avLst/>
          </a:prstGeom>
        </p:spPr>
        <p:txBody>
          <a:bodyPr wrap="square">
            <a:spAutoFit/>
          </a:bodyPr>
          <a:lstStyle/>
          <a:p>
            <a:r>
              <a:rPr lang="en-US" sz="1400" dirty="0"/>
              <a:t>Registration holes are punched into tapes during blanking or subsequently. Tapes can be mounted on to frames using rubber adhesives. Cross plying of alternate layers is not required.</a:t>
            </a:r>
          </a:p>
        </p:txBody>
      </p:sp>
      <p:sp>
        <p:nvSpPr>
          <p:cNvPr id="14" name="TextBox 13">
            <a:extLst>
              <a:ext uri="{FF2B5EF4-FFF2-40B4-BE49-F238E27FC236}">
                <a16:creationId xmlns:a16="http://schemas.microsoft.com/office/drawing/2014/main" id="{BE01FDEB-62C0-42BE-8B9F-99593E4D3F15}"/>
              </a:ext>
            </a:extLst>
          </p:cNvPr>
          <p:cNvSpPr txBox="1"/>
          <p:nvPr/>
        </p:nvSpPr>
        <p:spPr>
          <a:xfrm>
            <a:off x="2742353" y="3244334"/>
            <a:ext cx="3476273" cy="369332"/>
          </a:xfrm>
          <a:prstGeom prst="rect">
            <a:avLst/>
          </a:prstGeom>
          <a:noFill/>
        </p:spPr>
        <p:txBody>
          <a:bodyPr wrap="none" rtlCol="0">
            <a:spAutoFit/>
          </a:bodyPr>
          <a:lstStyle/>
          <a:p>
            <a:r>
              <a:rPr lang="en-IN" dirty="0">
                <a:solidFill>
                  <a:srgbClr val="007FAC"/>
                </a:solidFill>
              </a:rPr>
              <a:t>Step 4: Punch Vias and Cavities</a:t>
            </a:r>
          </a:p>
        </p:txBody>
      </p:sp>
      <p:sp>
        <p:nvSpPr>
          <p:cNvPr id="15" name="Rectangle 14">
            <a:extLst>
              <a:ext uri="{FF2B5EF4-FFF2-40B4-BE49-F238E27FC236}">
                <a16:creationId xmlns:a16="http://schemas.microsoft.com/office/drawing/2014/main" id="{A9E26A21-D28C-4DA1-9094-09E64FDFDEC8}"/>
              </a:ext>
            </a:extLst>
          </p:cNvPr>
          <p:cNvSpPr/>
          <p:nvPr/>
        </p:nvSpPr>
        <p:spPr>
          <a:xfrm>
            <a:off x="2742353" y="3557532"/>
            <a:ext cx="6273627" cy="738664"/>
          </a:xfrm>
          <a:prstGeom prst="rect">
            <a:avLst/>
          </a:prstGeom>
        </p:spPr>
        <p:txBody>
          <a:bodyPr wrap="square">
            <a:spAutoFit/>
          </a:bodyPr>
          <a:lstStyle/>
          <a:p>
            <a:r>
              <a:rPr lang="en-US" sz="1400" dirty="0"/>
              <a:t>Registration holes are punched into tapes during blanking or subsequently. Tapes can be mounted on to frames using rubber adhesives. Cross plying of alternate layers is not required.</a:t>
            </a:r>
          </a:p>
        </p:txBody>
      </p:sp>
      <p:sp>
        <p:nvSpPr>
          <p:cNvPr id="16" name="TextBox 15">
            <a:extLst>
              <a:ext uri="{FF2B5EF4-FFF2-40B4-BE49-F238E27FC236}">
                <a16:creationId xmlns:a16="http://schemas.microsoft.com/office/drawing/2014/main" id="{6CE7AFA7-A16E-4E62-9A50-EAB72E6A0E3D}"/>
              </a:ext>
            </a:extLst>
          </p:cNvPr>
          <p:cNvSpPr txBox="1"/>
          <p:nvPr/>
        </p:nvSpPr>
        <p:spPr>
          <a:xfrm>
            <a:off x="2729528" y="4213647"/>
            <a:ext cx="2890535" cy="369332"/>
          </a:xfrm>
          <a:prstGeom prst="rect">
            <a:avLst/>
          </a:prstGeom>
          <a:noFill/>
        </p:spPr>
        <p:txBody>
          <a:bodyPr wrap="none" rtlCol="0">
            <a:spAutoFit/>
          </a:bodyPr>
          <a:lstStyle/>
          <a:p>
            <a:r>
              <a:rPr lang="en-IN" dirty="0">
                <a:solidFill>
                  <a:srgbClr val="007FAC"/>
                </a:solidFill>
              </a:rPr>
              <a:t>Step 5: Conductor Printing</a:t>
            </a:r>
          </a:p>
        </p:txBody>
      </p:sp>
      <p:sp>
        <p:nvSpPr>
          <p:cNvPr id="17" name="TextBox 16">
            <a:extLst>
              <a:ext uri="{FF2B5EF4-FFF2-40B4-BE49-F238E27FC236}">
                <a16:creationId xmlns:a16="http://schemas.microsoft.com/office/drawing/2014/main" id="{AD6B9114-C8A2-4CCC-A7C9-8C43AD618E07}"/>
              </a:ext>
            </a:extLst>
          </p:cNvPr>
          <p:cNvSpPr txBox="1"/>
          <p:nvPr/>
        </p:nvSpPr>
        <p:spPr>
          <a:xfrm>
            <a:off x="2742353" y="4520459"/>
            <a:ext cx="6401644" cy="307777"/>
          </a:xfrm>
          <a:prstGeom prst="rect">
            <a:avLst/>
          </a:prstGeom>
          <a:noFill/>
        </p:spPr>
        <p:txBody>
          <a:bodyPr wrap="square" rtlCol="0">
            <a:spAutoFit/>
          </a:bodyPr>
          <a:lstStyle/>
          <a:p>
            <a:r>
              <a:rPr lang="en-US" sz="1400" dirty="0"/>
              <a:t>Metal compounds with matching shrinkage are used to screen print conductors</a:t>
            </a:r>
          </a:p>
        </p:txBody>
      </p:sp>
      <p:sp>
        <p:nvSpPr>
          <p:cNvPr id="18" name="TextBox 17">
            <a:extLst>
              <a:ext uri="{FF2B5EF4-FFF2-40B4-BE49-F238E27FC236}">
                <a16:creationId xmlns:a16="http://schemas.microsoft.com/office/drawing/2014/main" id="{86F2FD15-7FC5-4C43-BEF5-7653E370E2DC}"/>
              </a:ext>
            </a:extLst>
          </p:cNvPr>
          <p:cNvSpPr txBox="1"/>
          <p:nvPr/>
        </p:nvSpPr>
        <p:spPr>
          <a:xfrm>
            <a:off x="2699138" y="4761747"/>
            <a:ext cx="3852337" cy="369332"/>
          </a:xfrm>
          <a:prstGeom prst="rect">
            <a:avLst/>
          </a:prstGeom>
          <a:noFill/>
        </p:spPr>
        <p:txBody>
          <a:bodyPr wrap="none" rtlCol="0">
            <a:spAutoFit/>
          </a:bodyPr>
          <a:lstStyle/>
          <a:p>
            <a:r>
              <a:rPr lang="en-IN" dirty="0">
                <a:solidFill>
                  <a:srgbClr val="007FAC"/>
                </a:solidFill>
              </a:rPr>
              <a:t>Step 6: Registration and Lamination</a:t>
            </a:r>
          </a:p>
        </p:txBody>
      </p:sp>
      <p:sp>
        <p:nvSpPr>
          <p:cNvPr id="19" name="TextBox 18">
            <a:extLst>
              <a:ext uri="{FF2B5EF4-FFF2-40B4-BE49-F238E27FC236}">
                <a16:creationId xmlns:a16="http://schemas.microsoft.com/office/drawing/2014/main" id="{658D239A-6653-431B-9B3B-32DB7C0DFEF6}"/>
              </a:ext>
            </a:extLst>
          </p:cNvPr>
          <p:cNvSpPr txBox="1"/>
          <p:nvPr/>
        </p:nvSpPr>
        <p:spPr>
          <a:xfrm>
            <a:off x="2699138" y="5058707"/>
            <a:ext cx="6401645" cy="523220"/>
          </a:xfrm>
          <a:prstGeom prst="rect">
            <a:avLst/>
          </a:prstGeom>
          <a:noFill/>
        </p:spPr>
        <p:txBody>
          <a:bodyPr wrap="square" rtlCol="0">
            <a:spAutoFit/>
          </a:bodyPr>
          <a:lstStyle/>
          <a:p>
            <a:r>
              <a:rPr lang="en-US" sz="1400" dirty="0"/>
              <a:t>Registration is the process of stacking green tape layers using metal cast. Lamination is treating under pressure the layers so that they stick together</a:t>
            </a:r>
          </a:p>
        </p:txBody>
      </p:sp>
      <p:pic>
        <p:nvPicPr>
          <p:cNvPr id="20" name="Picture 5" descr="C:\Users\anurag\Documents\Pictures\Screenshot Studio capture #144.png">
            <a:extLst>
              <a:ext uri="{FF2B5EF4-FFF2-40B4-BE49-F238E27FC236}">
                <a16:creationId xmlns:a16="http://schemas.microsoft.com/office/drawing/2014/main" id="{81F8D3AA-281D-45F7-861F-A17AAB1F0292}"/>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03269" y="4398313"/>
            <a:ext cx="2026259" cy="828515"/>
          </a:xfrm>
          <a:prstGeom prst="roundRect">
            <a:avLst>
              <a:gd name="adj" fmla="val 8594"/>
            </a:avLst>
          </a:prstGeom>
          <a:solidFill>
            <a:srgbClr val="FFFFFF">
              <a:shade val="85000"/>
            </a:srgbClr>
          </a:solidFill>
          <a:ln>
            <a:solidFill>
              <a:srgbClr val="0070C0"/>
            </a:solidFill>
          </a:ln>
          <a:effectLst/>
        </p:spPr>
      </p:pic>
      <p:sp>
        <p:nvSpPr>
          <p:cNvPr id="21" name="TextBox 20">
            <a:extLst>
              <a:ext uri="{FF2B5EF4-FFF2-40B4-BE49-F238E27FC236}">
                <a16:creationId xmlns:a16="http://schemas.microsoft.com/office/drawing/2014/main" id="{8AB68789-41AB-4E37-B269-5C182BE5B733}"/>
              </a:ext>
            </a:extLst>
          </p:cNvPr>
          <p:cNvSpPr txBox="1"/>
          <p:nvPr/>
        </p:nvSpPr>
        <p:spPr>
          <a:xfrm>
            <a:off x="660928" y="5439171"/>
            <a:ext cx="1851789" cy="369332"/>
          </a:xfrm>
          <a:prstGeom prst="rect">
            <a:avLst/>
          </a:prstGeom>
          <a:noFill/>
        </p:spPr>
        <p:txBody>
          <a:bodyPr wrap="none" rtlCol="0">
            <a:spAutoFit/>
          </a:bodyPr>
          <a:lstStyle/>
          <a:p>
            <a:r>
              <a:rPr lang="en-IN" dirty="0">
                <a:solidFill>
                  <a:srgbClr val="007FAC"/>
                </a:solidFill>
              </a:rPr>
              <a:t>Step 7: Co-firing</a:t>
            </a:r>
          </a:p>
        </p:txBody>
      </p:sp>
      <p:sp>
        <p:nvSpPr>
          <p:cNvPr id="22" name="TextBox 21">
            <a:extLst>
              <a:ext uri="{FF2B5EF4-FFF2-40B4-BE49-F238E27FC236}">
                <a16:creationId xmlns:a16="http://schemas.microsoft.com/office/drawing/2014/main" id="{6BC3C613-EFFA-4CE1-8677-9C517DDF4B3D}"/>
              </a:ext>
            </a:extLst>
          </p:cNvPr>
          <p:cNvSpPr txBox="1"/>
          <p:nvPr/>
        </p:nvSpPr>
        <p:spPr>
          <a:xfrm>
            <a:off x="659217" y="5740368"/>
            <a:ext cx="8397514" cy="523220"/>
          </a:xfrm>
          <a:prstGeom prst="rect">
            <a:avLst/>
          </a:prstGeom>
          <a:noFill/>
        </p:spPr>
        <p:txBody>
          <a:bodyPr wrap="square" rtlCol="0">
            <a:spAutoFit/>
          </a:bodyPr>
          <a:lstStyle/>
          <a:p>
            <a:r>
              <a:rPr lang="en-US" sz="1400" dirty="0"/>
              <a:t>To avoid buckling, uniform metal loading on exposed layers, stress relaxation using holes and cut-outs, flipping during firing</a:t>
            </a:r>
          </a:p>
        </p:txBody>
      </p:sp>
    </p:spTree>
    <p:extLst>
      <p:ext uri="{BB962C8B-B14F-4D97-AF65-F5344CB8AC3E}">
        <p14:creationId xmlns:p14="http://schemas.microsoft.com/office/powerpoint/2010/main" val="2709658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78EB-A0AF-4636-BC96-B34282F0BAF9}"/>
              </a:ext>
            </a:extLst>
          </p:cNvPr>
          <p:cNvSpPr>
            <a:spLocks noGrp="1"/>
          </p:cNvSpPr>
          <p:nvPr>
            <p:ph type="title"/>
          </p:nvPr>
        </p:nvSpPr>
        <p:spPr/>
        <p:txBody>
          <a:bodyPr/>
          <a:lstStyle/>
          <a:p>
            <a:r>
              <a:rPr lang="en-IN" dirty="0"/>
              <a:t>Post Co-firing Processing</a:t>
            </a:r>
          </a:p>
        </p:txBody>
      </p:sp>
      <p:sp>
        <p:nvSpPr>
          <p:cNvPr id="3" name="Date Placeholder 2">
            <a:extLst>
              <a:ext uri="{FF2B5EF4-FFF2-40B4-BE49-F238E27FC236}">
                <a16:creationId xmlns:a16="http://schemas.microsoft.com/office/drawing/2014/main" id="{236273F4-8CD5-4A44-B768-E1522271C814}"/>
              </a:ext>
            </a:extLst>
          </p:cNvPr>
          <p:cNvSpPr>
            <a:spLocks noGrp="1"/>
          </p:cNvSpPr>
          <p:nvPr>
            <p:ph type="dt" sz="half" idx="10"/>
          </p:nvPr>
        </p:nvSpPr>
        <p:spPr/>
        <p:txBody>
          <a:bodyPr/>
          <a:lstStyle/>
          <a:p>
            <a:fld id="{AD1E68C9-40F5-4A42-A6DA-2882964D6B31}" type="datetime1">
              <a:rPr lang="en-IN" smtClean="0"/>
              <a:t>09-09-2019</a:t>
            </a:fld>
            <a:endParaRPr lang="en-IN"/>
          </a:p>
        </p:txBody>
      </p:sp>
      <p:sp>
        <p:nvSpPr>
          <p:cNvPr id="4" name="Slide Number Placeholder 3">
            <a:extLst>
              <a:ext uri="{FF2B5EF4-FFF2-40B4-BE49-F238E27FC236}">
                <a16:creationId xmlns:a16="http://schemas.microsoft.com/office/drawing/2014/main" id="{77F8C53A-1038-43D5-B433-E11AA3F91833}"/>
              </a:ext>
            </a:extLst>
          </p:cNvPr>
          <p:cNvSpPr>
            <a:spLocks noGrp="1"/>
          </p:cNvSpPr>
          <p:nvPr>
            <p:ph type="sldNum" sz="quarter" idx="12"/>
          </p:nvPr>
        </p:nvSpPr>
        <p:spPr/>
        <p:txBody>
          <a:bodyPr/>
          <a:lstStyle/>
          <a:p>
            <a:fld id="{2495F090-CA2D-44FF-B42B-1156B48CA943}" type="slidenum">
              <a:rPr lang="en-IN" smtClean="0"/>
              <a:t>99</a:t>
            </a:fld>
            <a:endParaRPr lang="en-IN"/>
          </a:p>
        </p:txBody>
      </p:sp>
      <p:sp>
        <p:nvSpPr>
          <p:cNvPr id="5" name="Rectangle 4">
            <a:extLst>
              <a:ext uri="{FF2B5EF4-FFF2-40B4-BE49-F238E27FC236}">
                <a16:creationId xmlns:a16="http://schemas.microsoft.com/office/drawing/2014/main" id="{D4D773A4-C19D-41E5-AFF8-3EA4AE27A4E4}"/>
              </a:ext>
            </a:extLst>
          </p:cNvPr>
          <p:cNvSpPr/>
          <p:nvPr/>
        </p:nvSpPr>
        <p:spPr>
          <a:xfrm>
            <a:off x="628650" y="769084"/>
            <a:ext cx="8515350" cy="738664"/>
          </a:xfrm>
          <a:prstGeom prst="rect">
            <a:avLst/>
          </a:prstGeom>
        </p:spPr>
        <p:txBody>
          <a:bodyPr wrap="square">
            <a:spAutoFit/>
          </a:bodyPr>
          <a:lstStyle/>
          <a:p>
            <a:r>
              <a:rPr lang="en-US" sz="1400" dirty="0"/>
              <a:t>Post Co-firing a two-paste process can be used to create landing features for window frames, pins and heat sinks. Temperature coefficient of Expansion of metal alloy has to be matched to that of fired ceramic. Dicing can be done mechanically or using laser.</a:t>
            </a:r>
          </a:p>
        </p:txBody>
      </p:sp>
      <p:pic>
        <p:nvPicPr>
          <p:cNvPr id="6" name="Picture 2" descr="C:\Users\anurag\Documents\Pictures\Screenshot Studio capture #145.png">
            <a:extLst>
              <a:ext uri="{FF2B5EF4-FFF2-40B4-BE49-F238E27FC236}">
                <a16:creationId xmlns:a16="http://schemas.microsoft.com/office/drawing/2014/main" id="{97267362-603A-46C0-86CB-58E6EC13B63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28721" y="1538166"/>
            <a:ext cx="3052688" cy="2210058"/>
          </a:xfrm>
          <a:prstGeom prst="roundRect">
            <a:avLst>
              <a:gd name="adj" fmla="val 8594"/>
            </a:avLst>
          </a:prstGeom>
          <a:solidFill>
            <a:srgbClr val="FFFFFF">
              <a:shade val="85000"/>
            </a:srgbClr>
          </a:solidFill>
          <a:ln>
            <a:solidFill>
              <a:srgbClr val="0070C0"/>
            </a:solidFill>
          </a:ln>
          <a:effectLst/>
        </p:spPr>
      </p:pic>
      <p:pic>
        <p:nvPicPr>
          <p:cNvPr id="7" name="Picture 3" descr="C:\Users\anurag\Documents\Pictures\Screenshot Studio capture #146.png">
            <a:extLst>
              <a:ext uri="{FF2B5EF4-FFF2-40B4-BE49-F238E27FC236}">
                <a16:creationId xmlns:a16="http://schemas.microsoft.com/office/drawing/2014/main" id="{052B1975-25AC-4497-B010-452D371CD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236" y="1507748"/>
            <a:ext cx="3368020" cy="2210057"/>
          </a:xfrm>
          <a:prstGeom prst="roundRect">
            <a:avLst>
              <a:gd name="adj" fmla="val 8594"/>
            </a:avLst>
          </a:prstGeom>
          <a:solidFill>
            <a:srgbClr val="FFFFFF">
              <a:shade val="85000"/>
            </a:srgbClr>
          </a:solidFill>
          <a:ln>
            <a:solidFill>
              <a:srgbClr val="0070C0"/>
            </a:solidFill>
          </a:ln>
          <a:effectLst/>
        </p:spPr>
      </p:pic>
      <p:sp>
        <p:nvSpPr>
          <p:cNvPr id="8" name="TextBox 7">
            <a:extLst>
              <a:ext uri="{FF2B5EF4-FFF2-40B4-BE49-F238E27FC236}">
                <a16:creationId xmlns:a16="http://schemas.microsoft.com/office/drawing/2014/main" id="{5498D241-73A5-4CFE-AECE-A958F19290D3}"/>
              </a:ext>
            </a:extLst>
          </p:cNvPr>
          <p:cNvSpPr txBox="1"/>
          <p:nvPr/>
        </p:nvSpPr>
        <p:spPr>
          <a:xfrm>
            <a:off x="728721" y="3863700"/>
            <a:ext cx="4621778" cy="369332"/>
          </a:xfrm>
          <a:prstGeom prst="rect">
            <a:avLst/>
          </a:prstGeom>
          <a:noFill/>
        </p:spPr>
        <p:txBody>
          <a:bodyPr wrap="none" rtlCol="0">
            <a:spAutoFit/>
          </a:bodyPr>
          <a:lstStyle/>
          <a:p>
            <a:r>
              <a:rPr lang="en-IN" dirty="0"/>
              <a:t>ASB Materials and Metallization Properties </a:t>
            </a:r>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88341FAB-5A49-4887-BA95-D2641B5FB494}"/>
                  </a:ext>
                </a:extLst>
              </p:cNvPr>
              <p:cNvGraphicFramePr>
                <a:graphicFrameLocks noGrp="1"/>
              </p:cNvGraphicFramePr>
              <p:nvPr>
                <p:extLst>
                  <p:ext uri="{D42A27DB-BD31-4B8C-83A1-F6EECF244321}">
                    <p14:modId xmlns:p14="http://schemas.microsoft.com/office/powerpoint/2010/main" val="2813655918"/>
                  </p:ext>
                </p:extLst>
              </p:nvPr>
            </p:nvGraphicFramePr>
            <p:xfrm>
              <a:off x="728722" y="4234424"/>
              <a:ext cx="3052687" cy="198600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923694">
                      <a:extLst>
                        <a:ext uri="{9D8B030D-6E8A-4147-A177-3AD203B41FA5}">
                          <a16:colId xmlns:a16="http://schemas.microsoft.com/office/drawing/2014/main" val="20000"/>
                        </a:ext>
                      </a:extLst>
                    </a:gridCol>
                    <a:gridCol w="1128993">
                      <a:extLst>
                        <a:ext uri="{9D8B030D-6E8A-4147-A177-3AD203B41FA5}">
                          <a16:colId xmlns:a16="http://schemas.microsoft.com/office/drawing/2014/main" val="20001"/>
                        </a:ext>
                      </a:extLst>
                    </a:gridCol>
                  </a:tblGrid>
                  <a:tr h="265206">
                    <a:tc gridSpan="2">
                      <a:txBody>
                        <a:bodyPr/>
                        <a:lstStyle/>
                        <a:p>
                          <a:r>
                            <a:rPr lang="en-US" sz="1400" dirty="0"/>
                            <a:t>Fired Physical</a:t>
                          </a:r>
                          <a:r>
                            <a:rPr lang="en-US" sz="1400" baseline="0" dirty="0"/>
                            <a:t> Properties</a:t>
                          </a:r>
                          <a:endParaRPr lang="en-US" sz="1400" dirty="0"/>
                        </a:p>
                      </a:txBody>
                      <a:tcPr/>
                    </a:tc>
                    <a:tc hMerge="1">
                      <a:txBody>
                        <a:bodyPr/>
                        <a:lstStyle/>
                        <a:p>
                          <a:endParaRPr lang="en-US" dirty="0"/>
                        </a:p>
                      </a:txBody>
                      <a:tcPr/>
                    </a:tc>
                    <a:extLst>
                      <a:ext uri="{0D108BD9-81ED-4DB2-BD59-A6C34878D82A}">
                        <a16:rowId xmlns:a16="http://schemas.microsoft.com/office/drawing/2014/main" val="10000"/>
                      </a:ext>
                    </a:extLst>
                  </a:tr>
                  <a:tr h="344101">
                    <a:tc>
                      <a:txBody>
                        <a:bodyPr/>
                        <a:lstStyle/>
                        <a:p>
                          <a:r>
                            <a:rPr lang="en-US" sz="1400" dirty="0"/>
                            <a:t>TCE (25-3</a:t>
                          </a:r>
                          <a:r>
                            <a:rPr lang="en-US" sz="1400" baseline="0" dirty="0"/>
                            <a:t>00 ̊ )</a:t>
                          </a:r>
                          <a:endParaRPr lang="en-US" sz="1400" dirty="0"/>
                        </a:p>
                      </a:txBody>
                      <a:tcPr/>
                    </a:tc>
                    <a:tc>
                      <a:txBody>
                        <a:bodyPr/>
                        <a:lstStyle/>
                        <a:p>
                          <a:r>
                            <a:rPr lang="en-US" sz="1400" dirty="0"/>
                            <a:t>&lt;8 ppm/  ̊ C</a:t>
                          </a:r>
                        </a:p>
                      </a:txBody>
                      <a:tcPr/>
                    </a:tc>
                    <a:extLst>
                      <a:ext uri="{0D108BD9-81ED-4DB2-BD59-A6C34878D82A}">
                        <a16:rowId xmlns:a16="http://schemas.microsoft.com/office/drawing/2014/main" val="10001"/>
                      </a:ext>
                    </a:extLst>
                  </a:tr>
                  <a:tr h="344101">
                    <a:tc>
                      <a:txBody>
                        <a:bodyPr/>
                        <a:lstStyle/>
                        <a:p>
                          <a:r>
                            <a:rPr lang="en-US" sz="1400" dirty="0"/>
                            <a:t>Fired Density</a:t>
                          </a:r>
                        </a:p>
                      </a:txBody>
                      <a:tcPr/>
                    </a:tc>
                    <a:tc>
                      <a:txBody>
                        <a:bodyPr/>
                        <a:lstStyle/>
                        <a:p>
                          <a:r>
                            <a:rPr lang="en-US" sz="1400" dirty="0"/>
                            <a:t>2.43 g/</a:t>
                          </a:r>
                          <a14:m>
                            <m:oMath xmlns:m="http://schemas.openxmlformats.org/officeDocument/2006/math">
                              <m:sSup>
                                <m:sSupPr>
                                  <m:ctrlPr>
                                    <a:rPr lang="en-US" sz="1400" i="1" smtClean="0">
                                      <a:latin typeface="Cambria Math" panose="02040503050406030204" pitchFamily="18" charset="0"/>
                                    </a:rPr>
                                  </m:ctrlPr>
                                </m:sSupPr>
                                <m:e>
                                  <m:r>
                                    <a:rPr lang="en-US" sz="1400" b="0" i="1" smtClean="0">
                                      <a:latin typeface="Cambria Math"/>
                                    </a:rPr>
                                    <m:t>𝑐𝑚</m:t>
                                  </m:r>
                                </m:e>
                                <m:sup>
                                  <m:r>
                                    <a:rPr lang="en-US" sz="1400" b="0" i="1" smtClean="0">
                                      <a:latin typeface="Cambria Math"/>
                                    </a:rPr>
                                    <m:t>3</m:t>
                                  </m:r>
                                </m:sup>
                              </m:sSup>
                            </m:oMath>
                          </a14:m>
                          <a:endParaRPr lang="en-US" sz="1400" dirty="0"/>
                        </a:p>
                      </a:txBody>
                      <a:tcPr/>
                    </a:tc>
                    <a:extLst>
                      <a:ext uri="{0D108BD9-81ED-4DB2-BD59-A6C34878D82A}">
                        <a16:rowId xmlns:a16="http://schemas.microsoft.com/office/drawing/2014/main" val="10002"/>
                      </a:ext>
                    </a:extLst>
                  </a:tr>
                  <a:tr h="344101">
                    <a:tc>
                      <a:txBody>
                        <a:bodyPr/>
                        <a:lstStyle/>
                        <a:p>
                          <a:r>
                            <a:rPr lang="en-US" sz="1400" dirty="0"/>
                            <a:t>Flexural</a:t>
                          </a:r>
                          <a:r>
                            <a:rPr lang="en-US" sz="1400" baseline="0" dirty="0"/>
                            <a:t> Strength</a:t>
                          </a:r>
                          <a:endParaRPr lang="en-US" sz="1400" dirty="0"/>
                        </a:p>
                      </a:txBody>
                      <a:tcPr/>
                    </a:tc>
                    <a:tc>
                      <a:txBody>
                        <a:bodyPr/>
                        <a:lstStyle/>
                        <a:p>
                          <a:r>
                            <a:rPr lang="en-US" sz="1400" dirty="0"/>
                            <a:t>&gt;160</a:t>
                          </a:r>
                          <a:r>
                            <a:rPr lang="en-US" sz="1400" baseline="0" dirty="0"/>
                            <a:t> M Pa</a:t>
                          </a:r>
                          <a:endParaRPr lang="en-US" sz="1400" dirty="0"/>
                        </a:p>
                      </a:txBody>
                      <a:tcPr/>
                    </a:tc>
                    <a:extLst>
                      <a:ext uri="{0D108BD9-81ED-4DB2-BD59-A6C34878D82A}">
                        <a16:rowId xmlns:a16="http://schemas.microsoft.com/office/drawing/2014/main" val="10003"/>
                      </a:ext>
                    </a:extLst>
                  </a:tr>
                  <a:tr h="344101">
                    <a:tc>
                      <a:txBody>
                        <a:bodyPr/>
                        <a:lstStyle/>
                        <a:p>
                          <a:r>
                            <a:rPr lang="en-US" sz="1400" dirty="0"/>
                            <a:t>Thermal Conductivity</a:t>
                          </a:r>
                        </a:p>
                      </a:txBody>
                      <a:tcPr/>
                    </a:tc>
                    <a:tc>
                      <a:txBody>
                        <a:bodyPr/>
                        <a:lstStyle/>
                        <a:p>
                          <a:r>
                            <a:rPr lang="en-US" sz="1400" dirty="0"/>
                            <a:t>2W/ mK</a:t>
                          </a:r>
                        </a:p>
                      </a:txBody>
                      <a:tcPr/>
                    </a:tc>
                    <a:extLst>
                      <a:ext uri="{0D108BD9-81ED-4DB2-BD59-A6C34878D82A}">
                        <a16:rowId xmlns:a16="http://schemas.microsoft.com/office/drawing/2014/main" val="10004"/>
                      </a:ext>
                    </a:extLst>
                  </a:tr>
                  <a:tr h="265206">
                    <a:tc>
                      <a:txBody>
                        <a:bodyPr/>
                        <a:lstStyle/>
                        <a:p>
                          <a:r>
                            <a:rPr lang="en-US" sz="1400" dirty="0"/>
                            <a:t>With Thermal Vias</a:t>
                          </a:r>
                        </a:p>
                      </a:txBody>
                      <a:tcPr/>
                    </a:tc>
                    <a:tc>
                      <a:txBody>
                        <a:bodyPr/>
                        <a:lstStyle/>
                        <a:p>
                          <a:r>
                            <a:rPr lang="en-US" sz="1400" dirty="0"/>
                            <a:t>&gt;50W/ mK</a:t>
                          </a:r>
                        </a:p>
                      </a:txBody>
                      <a:tcPr/>
                    </a:tc>
                    <a:extLst>
                      <a:ext uri="{0D108BD9-81ED-4DB2-BD59-A6C34878D82A}">
                        <a16:rowId xmlns:a16="http://schemas.microsoft.com/office/drawing/2014/main" val="10005"/>
                      </a:ext>
                    </a:extLst>
                  </a:tr>
                </a:tbl>
              </a:graphicData>
            </a:graphic>
          </p:graphicFrame>
        </mc:Choice>
        <mc:Fallback xmlns="">
          <p:graphicFrame>
            <p:nvGraphicFramePr>
              <p:cNvPr id="9" name="Table 8">
                <a:extLst>
                  <a:ext uri="{FF2B5EF4-FFF2-40B4-BE49-F238E27FC236}">
                    <a16:creationId xmlns:a16="http://schemas.microsoft.com/office/drawing/2014/main" id="{88341FAB-5A49-4887-BA95-D2641B5FB494}"/>
                  </a:ext>
                </a:extLst>
              </p:cNvPr>
              <p:cNvGraphicFramePr>
                <a:graphicFrameLocks noGrp="1"/>
              </p:cNvGraphicFramePr>
              <p:nvPr>
                <p:extLst>
                  <p:ext uri="{D42A27DB-BD31-4B8C-83A1-F6EECF244321}">
                    <p14:modId xmlns:p14="http://schemas.microsoft.com/office/powerpoint/2010/main" val="2813655918"/>
                  </p:ext>
                </p:extLst>
              </p:nvPr>
            </p:nvGraphicFramePr>
            <p:xfrm>
              <a:off x="728722" y="4234424"/>
              <a:ext cx="3052687" cy="198600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923694">
                      <a:extLst>
                        <a:ext uri="{9D8B030D-6E8A-4147-A177-3AD203B41FA5}">
                          <a16:colId xmlns:a16="http://schemas.microsoft.com/office/drawing/2014/main" val="20000"/>
                        </a:ext>
                      </a:extLst>
                    </a:gridCol>
                    <a:gridCol w="1128993">
                      <a:extLst>
                        <a:ext uri="{9D8B030D-6E8A-4147-A177-3AD203B41FA5}">
                          <a16:colId xmlns:a16="http://schemas.microsoft.com/office/drawing/2014/main" val="20001"/>
                        </a:ext>
                      </a:extLst>
                    </a:gridCol>
                  </a:tblGrid>
                  <a:tr h="304800">
                    <a:tc gridSpan="2">
                      <a:txBody>
                        <a:bodyPr/>
                        <a:lstStyle/>
                        <a:p>
                          <a:r>
                            <a:rPr lang="en-US" sz="1400" dirty="0"/>
                            <a:t>Fired Physical</a:t>
                          </a:r>
                          <a:r>
                            <a:rPr lang="en-US" sz="1400" baseline="0" dirty="0"/>
                            <a:t> Properties</a:t>
                          </a:r>
                          <a:endParaRPr lang="en-US" sz="1400" dirty="0"/>
                        </a:p>
                      </a:txBody>
                      <a:tcPr/>
                    </a:tc>
                    <a:tc hMerge="1">
                      <a:txBody>
                        <a:bodyPr/>
                        <a:lstStyle/>
                        <a:p>
                          <a:endParaRPr lang="en-US" dirty="0"/>
                        </a:p>
                      </a:txBody>
                      <a:tcPr/>
                    </a:tc>
                    <a:extLst>
                      <a:ext uri="{0D108BD9-81ED-4DB2-BD59-A6C34878D82A}">
                        <a16:rowId xmlns:a16="http://schemas.microsoft.com/office/drawing/2014/main" val="10000"/>
                      </a:ext>
                    </a:extLst>
                  </a:tr>
                  <a:tr h="344101">
                    <a:tc>
                      <a:txBody>
                        <a:bodyPr/>
                        <a:lstStyle/>
                        <a:p>
                          <a:r>
                            <a:rPr lang="en-US" sz="1400" dirty="0"/>
                            <a:t>TCE (25-3</a:t>
                          </a:r>
                          <a:r>
                            <a:rPr lang="en-US" sz="1400" baseline="0" dirty="0"/>
                            <a:t>00 ̊ )</a:t>
                          </a:r>
                          <a:endParaRPr lang="en-US" sz="1400" dirty="0"/>
                        </a:p>
                      </a:txBody>
                      <a:tcPr/>
                    </a:tc>
                    <a:tc>
                      <a:txBody>
                        <a:bodyPr/>
                        <a:lstStyle/>
                        <a:p>
                          <a:r>
                            <a:rPr lang="en-US" sz="1400" dirty="0"/>
                            <a:t>&lt;8 ppm/  ̊ C</a:t>
                          </a:r>
                        </a:p>
                      </a:txBody>
                      <a:tcPr/>
                    </a:tc>
                    <a:extLst>
                      <a:ext uri="{0D108BD9-81ED-4DB2-BD59-A6C34878D82A}">
                        <a16:rowId xmlns:a16="http://schemas.microsoft.com/office/drawing/2014/main" val="10001"/>
                      </a:ext>
                    </a:extLst>
                  </a:tr>
                  <a:tr h="344101">
                    <a:tc>
                      <a:txBody>
                        <a:bodyPr/>
                        <a:lstStyle/>
                        <a:p>
                          <a:r>
                            <a:rPr lang="en-US" sz="1400" dirty="0"/>
                            <a:t>Fired Density</a:t>
                          </a:r>
                        </a:p>
                      </a:txBody>
                      <a:tcPr/>
                    </a:tc>
                    <a:tc>
                      <a:txBody>
                        <a:bodyPr/>
                        <a:lstStyle/>
                        <a:p>
                          <a:endParaRPr lang="en-US"/>
                        </a:p>
                      </a:txBody>
                      <a:tcPr>
                        <a:blipFill>
                          <a:blip r:embed="rId4"/>
                          <a:stretch>
                            <a:fillRect l="-172581" t="-196491" r="-9140" b="-312281"/>
                          </a:stretch>
                        </a:blipFill>
                      </a:tcPr>
                    </a:tc>
                    <a:extLst>
                      <a:ext uri="{0D108BD9-81ED-4DB2-BD59-A6C34878D82A}">
                        <a16:rowId xmlns:a16="http://schemas.microsoft.com/office/drawing/2014/main" val="10002"/>
                      </a:ext>
                    </a:extLst>
                  </a:tr>
                  <a:tr h="344101">
                    <a:tc>
                      <a:txBody>
                        <a:bodyPr/>
                        <a:lstStyle/>
                        <a:p>
                          <a:r>
                            <a:rPr lang="en-US" sz="1400" dirty="0"/>
                            <a:t>Flexural</a:t>
                          </a:r>
                          <a:r>
                            <a:rPr lang="en-US" sz="1400" baseline="0" dirty="0"/>
                            <a:t> Strength</a:t>
                          </a:r>
                          <a:endParaRPr lang="en-US" sz="1400" dirty="0"/>
                        </a:p>
                      </a:txBody>
                      <a:tcPr/>
                    </a:tc>
                    <a:tc>
                      <a:txBody>
                        <a:bodyPr/>
                        <a:lstStyle/>
                        <a:p>
                          <a:r>
                            <a:rPr lang="en-US" sz="1400" dirty="0"/>
                            <a:t>&gt;160</a:t>
                          </a:r>
                          <a:r>
                            <a:rPr lang="en-US" sz="1400" baseline="0" dirty="0"/>
                            <a:t> M Pa</a:t>
                          </a:r>
                          <a:endParaRPr lang="en-US" sz="1400" dirty="0"/>
                        </a:p>
                      </a:txBody>
                      <a:tcPr/>
                    </a:tc>
                    <a:extLst>
                      <a:ext uri="{0D108BD9-81ED-4DB2-BD59-A6C34878D82A}">
                        <a16:rowId xmlns:a16="http://schemas.microsoft.com/office/drawing/2014/main" val="10003"/>
                      </a:ext>
                    </a:extLst>
                  </a:tr>
                  <a:tr h="344101">
                    <a:tc>
                      <a:txBody>
                        <a:bodyPr/>
                        <a:lstStyle/>
                        <a:p>
                          <a:r>
                            <a:rPr lang="en-US" sz="1400" dirty="0"/>
                            <a:t>Thermal Conductivity</a:t>
                          </a:r>
                        </a:p>
                      </a:txBody>
                      <a:tcPr/>
                    </a:tc>
                    <a:tc>
                      <a:txBody>
                        <a:bodyPr/>
                        <a:lstStyle/>
                        <a:p>
                          <a:r>
                            <a:rPr lang="en-US" sz="1400" dirty="0"/>
                            <a:t>2W/ mK</a:t>
                          </a:r>
                        </a:p>
                      </a:txBody>
                      <a:tcPr/>
                    </a:tc>
                    <a:extLst>
                      <a:ext uri="{0D108BD9-81ED-4DB2-BD59-A6C34878D82A}">
                        <a16:rowId xmlns:a16="http://schemas.microsoft.com/office/drawing/2014/main" val="10004"/>
                      </a:ext>
                    </a:extLst>
                  </a:tr>
                  <a:tr h="304800">
                    <a:tc>
                      <a:txBody>
                        <a:bodyPr/>
                        <a:lstStyle/>
                        <a:p>
                          <a:r>
                            <a:rPr lang="en-US" sz="1400" dirty="0"/>
                            <a:t>With Thermal Vias</a:t>
                          </a:r>
                        </a:p>
                      </a:txBody>
                      <a:tcPr/>
                    </a:tc>
                    <a:tc>
                      <a:txBody>
                        <a:bodyPr/>
                        <a:lstStyle/>
                        <a:p>
                          <a:r>
                            <a:rPr lang="en-US" sz="1400" dirty="0"/>
                            <a:t>&gt;50W/ mK</a:t>
                          </a:r>
                        </a:p>
                      </a:txBody>
                      <a:tcPr/>
                    </a:tc>
                    <a:extLst>
                      <a:ext uri="{0D108BD9-81ED-4DB2-BD59-A6C34878D82A}">
                        <a16:rowId xmlns:a16="http://schemas.microsoft.com/office/drawing/2014/main" val="1000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C383E9D5-CC9A-42F4-9555-47A7FC657259}"/>
                  </a:ext>
                </a:extLst>
              </p:cNvPr>
              <p:cNvGraphicFramePr>
                <a:graphicFrameLocks noGrp="1"/>
              </p:cNvGraphicFramePr>
              <p:nvPr>
                <p:extLst>
                  <p:ext uri="{D42A27DB-BD31-4B8C-83A1-F6EECF244321}">
                    <p14:modId xmlns:p14="http://schemas.microsoft.com/office/powerpoint/2010/main" val="2914166132"/>
                  </p:ext>
                </p:extLst>
              </p:nvPr>
            </p:nvGraphicFramePr>
            <p:xfrm>
              <a:off x="3928049" y="4234717"/>
              <a:ext cx="4266039" cy="157303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935437">
                      <a:extLst>
                        <a:ext uri="{9D8B030D-6E8A-4147-A177-3AD203B41FA5}">
                          <a16:colId xmlns:a16="http://schemas.microsoft.com/office/drawing/2014/main" val="20000"/>
                        </a:ext>
                      </a:extLst>
                    </a:gridCol>
                    <a:gridCol w="1330602">
                      <a:extLst>
                        <a:ext uri="{9D8B030D-6E8A-4147-A177-3AD203B41FA5}">
                          <a16:colId xmlns:a16="http://schemas.microsoft.com/office/drawing/2014/main" val="20001"/>
                        </a:ext>
                      </a:extLst>
                    </a:gridCol>
                  </a:tblGrid>
                  <a:tr h="268701">
                    <a:tc gridSpan="2">
                      <a:txBody>
                        <a:bodyPr/>
                        <a:lstStyle/>
                        <a:p>
                          <a:r>
                            <a:rPr lang="en-US" sz="1400" dirty="0"/>
                            <a:t>Fired Electrical Properties</a:t>
                          </a:r>
                        </a:p>
                      </a:txBody>
                      <a:tcPr/>
                    </a:tc>
                    <a:tc hMerge="1">
                      <a:txBody>
                        <a:bodyPr/>
                        <a:lstStyle/>
                        <a:p>
                          <a:endParaRPr lang="en-US" dirty="0"/>
                        </a:p>
                      </a:txBody>
                      <a:tcPr/>
                    </a:tc>
                    <a:extLst>
                      <a:ext uri="{0D108BD9-81ED-4DB2-BD59-A6C34878D82A}">
                        <a16:rowId xmlns:a16="http://schemas.microsoft.com/office/drawing/2014/main" val="10000"/>
                      </a:ext>
                    </a:extLst>
                  </a:tr>
                  <a:tr h="329317">
                    <a:tc>
                      <a:txBody>
                        <a:bodyPr/>
                        <a:lstStyle/>
                        <a:p>
                          <a:r>
                            <a:rPr lang="en-US" sz="1400" dirty="0"/>
                            <a:t>Dielectric Constant (1 to 100 GHz)</a:t>
                          </a:r>
                        </a:p>
                      </a:txBody>
                      <a:tcPr/>
                    </a:tc>
                    <a:tc>
                      <a:txBody>
                        <a:bodyPr/>
                        <a:lstStyle/>
                        <a:p>
                          <a:r>
                            <a:rPr lang="en-US" sz="1400" dirty="0"/>
                            <a:t>5.9±0.2</a:t>
                          </a:r>
                        </a:p>
                      </a:txBody>
                      <a:tcPr/>
                    </a:tc>
                    <a:extLst>
                      <a:ext uri="{0D108BD9-81ED-4DB2-BD59-A6C34878D82A}">
                        <a16:rowId xmlns:a16="http://schemas.microsoft.com/office/drawing/2014/main" val="10001"/>
                      </a:ext>
                    </a:extLst>
                  </a:tr>
                  <a:tr h="268701">
                    <a:tc>
                      <a:txBody>
                        <a:bodyPr/>
                        <a:lstStyle/>
                        <a:p>
                          <a:r>
                            <a:rPr lang="en-US" sz="1400" dirty="0"/>
                            <a:t>Loss Tangent (1 to 100 GHz)</a:t>
                          </a:r>
                        </a:p>
                      </a:txBody>
                      <a:tcPr/>
                    </a:tc>
                    <a:tc>
                      <a:txBody>
                        <a:bodyPr/>
                        <a:lstStyle/>
                        <a:p>
                          <a:r>
                            <a:rPr lang="en-US" sz="1400" dirty="0"/>
                            <a:t>&lt;0.002</a:t>
                          </a:r>
                        </a:p>
                      </a:txBody>
                      <a:tcPr/>
                    </a:tc>
                    <a:extLst>
                      <a:ext uri="{0D108BD9-81ED-4DB2-BD59-A6C34878D82A}">
                        <a16:rowId xmlns:a16="http://schemas.microsoft.com/office/drawing/2014/main" val="10002"/>
                      </a:ext>
                    </a:extLst>
                  </a:tr>
                  <a:tr h="329317">
                    <a:tc>
                      <a:txBody>
                        <a:bodyPr/>
                        <a:lstStyle/>
                        <a:p>
                          <a:r>
                            <a:rPr lang="en-US" sz="1400" dirty="0"/>
                            <a:t>Insertion Loss (10</a:t>
                          </a:r>
                          <a:r>
                            <a:rPr lang="en-US" sz="1400" baseline="0" dirty="0"/>
                            <a:t> GHz)</a:t>
                          </a:r>
                          <a:endParaRPr lang="en-US" sz="1400" dirty="0"/>
                        </a:p>
                      </a:txBody>
                      <a:tcPr/>
                    </a:tc>
                    <a:tc>
                      <a:txBody>
                        <a:bodyPr/>
                        <a:lstStyle/>
                        <a:p>
                          <a:r>
                            <a:rPr lang="en-US" sz="1400" dirty="0"/>
                            <a:t>&lt;0.18 dB/inch</a:t>
                          </a:r>
                        </a:p>
                      </a:txBody>
                      <a:tcPr/>
                    </a:tc>
                    <a:extLst>
                      <a:ext uri="{0D108BD9-81ED-4DB2-BD59-A6C34878D82A}">
                        <a16:rowId xmlns:a16="http://schemas.microsoft.com/office/drawing/2014/main" val="10003"/>
                      </a:ext>
                    </a:extLst>
                  </a:tr>
                  <a:tr h="268701">
                    <a:tc>
                      <a:txBody>
                        <a:bodyPr/>
                        <a:lstStyle/>
                        <a:p>
                          <a:r>
                            <a:rPr lang="en-US" sz="1400" dirty="0"/>
                            <a:t>Bulk Resistivity</a:t>
                          </a:r>
                        </a:p>
                      </a:txBody>
                      <a:tcPr/>
                    </a:tc>
                    <a:tc>
                      <a:txBody>
                        <a:bodyPr/>
                        <a:lstStyle/>
                        <a:p>
                          <a:r>
                            <a:rPr lang="en-US" sz="1400" dirty="0"/>
                            <a:t>&gt;</a:t>
                          </a:r>
                          <a14:m>
                            <m:oMath xmlns:m="http://schemas.openxmlformats.org/officeDocument/2006/math">
                              <m:sSup>
                                <m:sSupPr>
                                  <m:ctrlPr>
                                    <a:rPr lang="en-US" sz="1400" i="1" smtClean="0">
                                      <a:latin typeface="Cambria Math" panose="02040503050406030204" pitchFamily="18" charset="0"/>
                                    </a:rPr>
                                  </m:ctrlPr>
                                </m:sSupPr>
                                <m:e>
                                  <m:r>
                                    <a:rPr lang="en-US" sz="1400" b="0" i="1" smtClean="0">
                                      <a:latin typeface="Cambria Math"/>
                                    </a:rPr>
                                    <m:t>10</m:t>
                                  </m:r>
                                </m:e>
                                <m:sup>
                                  <m:r>
                                    <a:rPr lang="en-US" sz="1400" b="0" i="1" smtClean="0">
                                      <a:latin typeface="Cambria Math"/>
                                    </a:rPr>
                                    <m:t>12</m:t>
                                  </m:r>
                                </m:sup>
                              </m:sSup>
                            </m:oMath>
                          </a14:m>
                          <a:r>
                            <a:rPr lang="el-GR" sz="1400" dirty="0"/>
                            <a:t>Ω</a:t>
                          </a:r>
                          <a:r>
                            <a:rPr lang="en-US" sz="1400" dirty="0"/>
                            <a:t>/cm</a:t>
                          </a:r>
                        </a:p>
                      </a:txBody>
                      <a:tcPr/>
                    </a:tc>
                    <a:extLst>
                      <a:ext uri="{0D108BD9-81ED-4DB2-BD59-A6C34878D82A}">
                        <a16:rowId xmlns:a16="http://schemas.microsoft.com/office/drawing/2014/main" val="10004"/>
                      </a:ext>
                    </a:extLst>
                  </a:tr>
                </a:tbl>
              </a:graphicData>
            </a:graphic>
          </p:graphicFrame>
        </mc:Choice>
        <mc:Fallback xmlns="">
          <p:graphicFrame>
            <p:nvGraphicFramePr>
              <p:cNvPr id="10" name="Table 9">
                <a:extLst>
                  <a:ext uri="{FF2B5EF4-FFF2-40B4-BE49-F238E27FC236}">
                    <a16:creationId xmlns:a16="http://schemas.microsoft.com/office/drawing/2014/main" id="{C383E9D5-CC9A-42F4-9555-47A7FC657259}"/>
                  </a:ext>
                </a:extLst>
              </p:cNvPr>
              <p:cNvGraphicFramePr>
                <a:graphicFrameLocks noGrp="1"/>
              </p:cNvGraphicFramePr>
              <p:nvPr>
                <p:extLst>
                  <p:ext uri="{D42A27DB-BD31-4B8C-83A1-F6EECF244321}">
                    <p14:modId xmlns:p14="http://schemas.microsoft.com/office/powerpoint/2010/main" val="2914166132"/>
                  </p:ext>
                </p:extLst>
              </p:nvPr>
            </p:nvGraphicFramePr>
            <p:xfrm>
              <a:off x="3928049" y="4234717"/>
              <a:ext cx="4266039" cy="157303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935437">
                      <a:extLst>
                        <a:ext uri="{9D8B030D-6E8A-4147-A177-3AD203B41FA5}">
                          <a16:colId xmlns:a16="http://schemas.microsoft.com/office/drawing/2014/main" val="20000"/>
                        </a:ext>
                      </a:extLst>
                    </a:gridCol>
                    <a:gridCol w="1330602">
                      <a:extLst>
                        <a:ext uri="{9D8B030D-6E8A-4147-A177-3AD203B41FA5}">
                          <a16:colId xmlns:a16="http://schemas.microsoft.com/office/drawing/2014/main" val="20001"/>
                        </a:ext>
                      </a:extLst>
                    </a:gridCol>
                  </a:tblGrid>
                  <a:tr h="304800">
                    <a:tc gridSpan="2">
                      <a:txBody>
                        <a:bodyPr/>
                        <a:lstStyle/>
                        <a:p>
                          <a:r>
                            <a:rPr lang="en-US" sz="1400" dirty="0"/>
                            <a:t>Fired Electrical Properties</a:t>
                          </a:r>
                        </a:p>
                      </a:txBody>
                      <a:tcPr/>
                    </a:tc>
                    <a:tc hMerge="1">
                      <a:txBody>
                        <a:bodyPr/>
                        <a:lstStyle/>
                        <a:p>
                          <a:endParaRPr lang="en-US" dirty="0"/>
                        </a:p>
                      </a:txBody>
                      <a:tcPr/>
                    </a:tc>
                    <a:extLst>
                      <a:ext uri="{0D108BD9-81ED-4DB2-BD59-A6C34878D82A}">
                        <a16:rowId xmlns:a16="http://schemas.microsoft.com/office/drawing/2014/main" val="10000"/>
                      </a:ext>
                    </a:extLst>
                  </a:tr>
                  <a:tr h="329317">
                    <a:tc>
                      <a:txBody>
                        <a:bodyPr/>
                        <a:lstStyle/>
                        <a:p>
                          <a:r>
                            <a:rPr lang="en-US" sz="1400" dirty="0"/>
                            <a:t>Dielectric Constant (1 to 100 GHz)</a:t>
                          </a:r>
                        </a:p>
                      </a:txBody>
                      <a:tcPr/>
                    </a:tc>
                    <a:tc>
                      <a:txBody>
                        <a:bodyPr/>
                        <a:lstStyle/>
                        <a:p>
                          <a:r>
                            <a:rPr lang="en-US" sz="1400" dirty="0"/>
                            <a:t>5.9±0.2</a:t>
                          </a:r>
                        </a:p>
                      </a:txBody>
                      <a:tcPr/>
                    </a:tc>
                    <a:extLst>
                      <a:ext uri="{0D108BD9-81ED-4DB2-BD59-A6C34878D82A}">
                        <a16:rowId xmlns:a16="http://schemas.microsoft.com/office/drawing/2014/main" val="10001"/>
                      </a:ext>
                    </a:extLst>
                  </a:tr>
                  <a:tr h="304800">
                    <a:tc>
                      <a:txBody>
                        <a:bodyPr/>
                        <a:lstStyle/>
                        <a:p>
                          <a:r>
                            <a:rPr lang="en-US" sz="1400" dirty="0"/>
                            <a:t>Loss Tangent (1 to 100 GHz)</a:t>
                          </a:r>
                        </a:p>
                      </a:txBody>
                      <a:tcPr/>
                    </a:tc>
                    <a:tc>
                      <a:txBody>
                        <a:bodyPr/>
                        <a:lstStyle/>
                        <a:p>
                          <a:r>
                            <a:rPr lang="en-US" sz="1400" dirty="0"/>
                            <a:t>&lt;0.002</a:t>
                          </a:r>
                        </a:p>
                      </a:txBody>
                      <a:tcPr/>
                    </a:tc>
                    <a:extLst>
                      <a:ext uri="{0D108BD9-81ED-4DB2-BD59-A6C34878D82A}">
                        <a16:rowId xmlns:a16="http://schemas.microsoft.com/office/drawing/2014/main" val="10002"/>
                      </a:ext>
                    </a:extLst>
                  </a:tr>
                  <a:tr h="329317">
                    <a:tc>
                      <a:txBody>
                        <a:bodyPr/>
                        <a:lstStyle/>
                        <a:p>
                          <a:r>
                            <a:rPr lang="en-US" sz="1400" dirty="0"/>
                            <a:t>Insertion Loss (10</a:t>
                          </a:r>
                          <a:r>
                            <a:rPr lang="en-US" sz="1400" baseline="0" dirty="0"/>
                            <a:t> GHz)</a:t>
                          </a:r>
                          <a:endParaRPr lang="en-US" sz="1400" dirty="0"/>
                        </a:p>
                      </a:txBody>
                      <a:tcPr/>
                    </a:tc>
                    <a:tc>
                      <a:txBody>
                        <a:bodyPr/>
                        <a:lstStyle/>
                        <a:p>
                          <a:r>
                            <a:rPr lang="en-US" sz="1400" dirty="0"/>
                            <a:t>&lt;0.18 dB/inch</a:t>
                          </a:r>
                        </a:p>
                      </a:txBody>
                      <a:tcPr/>
                    </a:tc>
                    <a:extLst>
                      <a:ext uri="{0D108BD9-81ED-4DB2-BD59-A6C34878D82A}">
                        <a16:rowId xmlns:a16="http://schemas.microsoft.com/office/drawing/2014/main" val="10003"/>
                      </a:ext>
                    </a:extLst>
                  </a:tr>
                  <a:tr h="304800">
                    <a:tc>
                      <a:txBody>
                        <a:bodyPr/>
                        <a:lstStyle/>
                        <a:p>
                          <a:r>
                            <a:rPr lang="en-US" sz="1400" dirty="0"/>
                            <a:t>Bulk Resistivity</a:t>
                          </a:r>
                        </a:p>
                      </a:txBody>
                      <a:tcPr/>
                    </a:tc>
                    <a:tc>
                      <a:txBody>
                        <a:bodyPr/>
                        <a:lstStyle/>
                        <a:p>
                          <a:endParaRPr lang="en-US"/>
                        </a:p>
                      </a:txBody>
                      <a:tcPr>
                        <a:blipFill>
                          <a:blip r:embed="rId5"/>
                          <a:stretch>
                            <a:fillRect l="-222374" t="-428000" r="-7763" b="-30000"/>
                          </a:stretch>
                        </a:blipFill>
                      </a:tcPr>
                    </a:tc>
                    <a:extLst>
                      <a:ext uri="{0D108BD9-81ED-4DB2-BD59-A6C34878D82A}">
                        <a16:rowId xmlns:a16="http://schemas.microsoft.com/office/drawing/2014/main" val="10004"/>
                      </a:ext>
                    </a:extLst>
                  </a:tr>
                </a:tbl>
              </a:graphicData>
            </a:graphic>
          </p:graphicFrame>
        </mc:Fallback>
      </mc:AlternateContent>
    </p:spTree>
    <p:extLst>
      <p:ext uri="{BB962C8B-B14F-4D97-AF65-F5344CB8AC3E}">
        <p14:creationId xmlns:p14="http://schemas.microsoft.com/office/powerpoint/2010/main" val="34897071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CTemplate" id="{5C67C669-15D9-42E6-876C-9AB900A3D4A8}" vid="{D2E2F102-EED5-45F5-AFDE-E5F922C1C0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SACTemplate</Template>
  <TotalTime>12412</TotalTime>
  <Words>12028</Words>
  <Application>Microsoft Office PowerPoint</Application>
  <PresentationFormat>On-screen Show (4:3)</PresentationFormat>
  <Paragraphs>2804</Paragraphs>
  <Slides>243</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243</vt:i4>
      </vt:variant>
    </vt:vector>
  </HeadingPairs>
  <TitlesOfParts>
    <vt:vector size="252" baseType="lpstr">
      <vt:lpstr>Arial</vt:lpstr>
      <vt:lpstr>Arial Black</vt:lpstr>
      <vt:lpstr>Calibri</vt:lpstr>
      <vt:lpstr>Calibri Light</vt:lpstr>
      <vt:lpstr>Cambria Math</vt:lpstr>
      <vt:lpstr>Times New Roman</vt:lpstr>
      <vt:lpstr>Wingdings</vt:lpstr>
      <vt:lpstr>Office Theme</vt:lpstr>
      <vt:lpstr>Equation</vt:lpstr>
      <vt:lpstr>Advanced Design System</vt:lpstr>
      <vt:lpstr>Brief History</vt:lpstr>
      <vt:lpstr>Overview-Schematic</vt:lpstr>
      <vt:lpstr>Overview-Schematic</vt:lpstr>
      <vt:lpstr>Overview-Layout</vt:lpstr>
      <vt:lpstr>Overview-Layout</vt:lpstr>
      <vt:lpstr>Overview-Data Display</vt:lpstr>
      <vt:lpstr>Overview-Simulators</vt:lpstr>
      <vt:lpstr>Overview-Post Layout</vt:lpstr>
      <vt:lpstr>Application Areas</vt:lpstr>
      <vt:lpstr>Application Areas</vt:lpstr>
      <vt:lpstr>Third Party Technology Interface</vt:lpstr>
      <vt:lpstr>ADS Terminology</vt:lpstr>
      <vt:lpstr>ADS Terminology</vt:lpstr>
      <vt:lpstr>Typical Design/ Simulation Flow</vt:lpstr>
      <vt:lpstr>Example 1: Getting Started</vt:lpstr>
      <vt:lpstr>Creating a Workspace</vt:lpstr>
      <vt:lpstr>Creating a Workspace</vt:lpstr>
      <vt:lpstr>Create a Schematic</vt:lpstr>
      <vt:lpstr>Tune and History</vt:lpstr>
      <vt:lpstr>Exercise 2: DC Simulations</vt:lpstr>
      <vt:lpstr>Overview of Problem</vt:lpstr>
      <vt:lpstr>Setup Workspace and PDK</vt:lpstr>
      <vt:lpstr>Organizing Workspace and Setup</vt:lpstr>
      <vt:lpstr>DC Simulation</vt:lpstr>
      <vt:lpstr>Plotting the Results</vt:lpstr>
      <vt:lpstr>Post Processing using equations</vt:lpstr>
      <vt:lpstr>Exercise 3: AC Simulations</vt:lpstr>
      <vt:lpstr>AC Simulation</vt:lpstr>
      <vt:lpstr>Common Source Amplifier</vt:lpstr>
      <vt:lpstr>Exercise 4:Transient Simulations</vt:lpstr>
      <vt:lpstr>Transient Simulation</vt:lpstr>
      <vt:lpstr>CMOS Inverter</vt:lpstr>
      <vt:lpstr>Inverter Test Bench</vt:lpstr>
      <vt:lpstr>Exercise 5: S-parameter Simulations</vt:lpstr>
      <vt:lpstr>S-parameters</vt:lpstr>
      <vt:lpstr>Elliptic Low Pass Filter</vt:lpstr>
      <vt:lpstr>Elliptic Low Pass Filter Design</vt:lpstr>
      <vt:lpstr>Elliptic Low Pass Filter Design</vt:lpstr>
      <vt:lpstr>Low Pass Filter Design</vt:lpstr>
      <vt:lpstr>Response of Elliptic Low Pass Filter</vt:lpstr>
      <vt:lpstr>Exercise 6: EM Simulations</vt:lpstr>
      <vt:lpstr>Introduction to Substrates</vt:lpstr>
      <vt:lpstr>Metal Stack</vt:lpstr>
      <vt:lpstr>Substrate in ADS</vt:lpstr>
      <vt:lpstr>Substrate in ADS</vt:lpstr>
      <vt:lpstr>Inductor Design</vt:lpstr>
      <vt:lpstr>EM Simulation Setup</vt:lpstr>
      <vt:lpstr>Inductor Simulation Results</vt:lpstr>
      <vt:lpstr>Capacitor Design</vt:lpstr>
      <vt:lpstr>Exercise 7: EM-Circuit Co-simulations</vt:lpstr>
      <vt:lpstr>Generating a Look-alike symbol</vt:lpstr>
      <vt:lpstr>Voltage Controlled Oscillator</vt:lpstr>
      <vt:lpstr>Simulation Response of VCO</vt:lpstr>
      <vt:lpstr>Exercise 8: Harmonic Balance</vt:lpstr>
      <vt:lpstr>Introduction to Class E Power Amplifier</vt:lpstr>
      <vt:lpstr>Class E Waveforms</vt:lpstr>
      <vt:lpstr>ADS Schematic for Class E Simulation</vt:lpstr>
      <vt:lpstr>Simulated Waveforms of Class E PA</vt:lpstr>
      <vt:lpstr>Exercise 9: Ptolemy Simulations</vt:lpstr>
      <vt:lpstr>QPSK Source</vt:lpstr>
      <vt:lpstr>QPSK Source Design</vt:lpstr>
      <vt:lpstr>QPSK Source Design</vt:lpstr>
      <vt:lpstr>QPSK Test Bench</vt:lpstr>
      <vt:lpstr>Demodulation with VCO Phase Noise</vt:lpstr>
      <vt:lpstr>Exercise 10: Envelope-Ptolemy Co-Simulations</vt:lpstr>
      <vt:lpstr>Power Amplifier Non-linearity</vt:lpstr>
      <vt:lpstr>Single Tone HB Response</vt:lpstr>
      <vt:lpstr>PA Component for Envelope-Ptolemy Co-simulation</vt:lpstr>
      <vt:lpstr>DF simulation bench</vt:lpstr>
      <vt:lpstr>Ptolemy-Envelope Co-simulation Results</vt:lpstr>
      <vt:lpstr>Smith Chart and Matching</vt:lpstr>
      <vt:lpstr>S-Parameters</vt:lpstr>
      <vt:lpstr>N-port Network</vt:lpstr>
      <vt:lpstr>Characteristic Impedance</vt:lpstr>
      <vt:lpstr>Free Space Wave</vt:lpstr>
      <vt:lpstr>Guided Wave (TEM)</vt:lpstr>
      <vt:lpstr>Propagation Constant (TEM Guided Wave)</vt:lpstr>
      <vt:lpstr>Characteristic Impedance (TEM Guided Wave)</vt:lpstr>
      <vt:lpstr>Travelling Wave Vs. Discontinuity</vt:lpstr>
      <vt:lpstr>Line Terminated in any Impedance</vt:lpstr>
      <vt:lpstr>Introduction  to Smith Chart</vt:lpstr>
      <vt:lpstr>Reactance Circles</vt:lpstr>
      <vt:lpstr>Impedance Chart</vt:lpstr>
      <vt:lpstr>Quarter Wavelength Line</vt:lpstr>
      <vt:lpstr>Exercise 11: Impedance Matching</vt:lpstr>
      <vt:lpstr>Quarter Wave Transformer</vt:lpstr>
      <vt:lpstr>Line Calc for Transmission Line Design</vt:lpstr>
      <vt:lpstr>Quarter Wave Transformer using µ-strip line</vt:lpstr>
      <vt:lpstr>Auto Layout Generation</vt:lpstr>
      <vt:lpstr>EM Simulation of Q-Wave Transformer</vt:lpstr>
      <vt:lpstr>Low Pass Match</vt:lpstr>
      <vt:lpstr>High Pass Match</vt:lpstr>
      <vt:lpstr>Two Pole Band Pass Match</vt:lpstr>
      <vt:lpstr>Ferro A6S All Silver Green Tape</vt:lpstr>
      <vt:lpstr>    Green Tape</vt:lpstr>
      <vt:lpstr>Typical LTCC Stack</vt:lpstr>
      <vt:lpstr>LTCC Processing Steps</vt:lpstr>
      <vt:lpstr>Post Co-firing Processing</vt:lpstr>
      <vt:lpstr>All Silver Base Material (Metal)</vt:lpstr>
      <vt:lpstr>Exercise 12: Passive Designs</vt:lpstr>
      <vt:lpstr>Layers and material in LTCC Process</vt:lpstr>
      <vt:lpstr>Substrate Definition for A6S ASB</vt:lpstr>
      <vt:lpstr>CPWG in LTCC Process</vt:lpstr>
      <vt:lpstr>CPWG Line Layout</vt:lpstr>
      <vt:lpstr>High Frequency Stacked Inductor</vt:lpstr>
      <vt:lpstr>10 mil green tape</vt:lpstr>
      <vt:lpstr>Dual MIM Capacitors in FERRO A6S</vt:lpstr>
      <vt:lpstr>Dual MIM with Interdigit edges</vt:lpstr>
      <vt:lpstr>Dual MIM Capacitor plain edges</vt:lpstr>
      <vt:lpstr>Power Dividers</vt:lpstr>
      <vt:lpstr>Simplified Layout for Faster Simulation</vt:lpstr>
      <vt:lpstr>90֯ Hybrid</vt:lpstr>
      <vt:lpstr>Exercise 13: Filter Design Guide</vt:lpstr>
      <vt:lpstr>Design Guide</vt:lpstr>
      <vt:lpstr>Filter Design Assistant</vt:lpstr>
      <vt:lpstr>Simulation Assistant</vt:lpstr>
      <vt:lpstr>Yield Assistant</vt:lpstr>
      <vt:lpstr>Filter Realization</vt:lpstr>
      <vt:lpstr>Lumped to Transmission Lines to Microstrip</vt:lpstr>
      <vt:lpstr>Exercise 14: LTCC Package Design</vt:lpstr>
      <vt:lpstr>SMA Jack and Number of Layers</vt:lpstr>
      <vt:lpstr>Steps for LTCC Package Design</vt:lpstr>
      <vt:lpstr>Design Simplification for EM Simulation</vt:lpstr>
      <vt:lpstr>Multi-Technology Demo </vt:lpstr>
      <vt:lpstr>3D Package with Cavity in EMpro</vt:lpstr>
      <vt:lpstr>Bond Wires</vt:lpstr>
      <vt:lpstr>Material Definition and Assignment</vt:lpstr>
      <vt:lpstr>Ports</vt:lpstr>
      <vt:lpstr>Port Assignment</vt:lpstr>
      <vt:lpstr>FEM Simulations</vt:lpstr>
      <vt:lpstr>Results- LNA Output Line</vt:lpstr>
      <vt:lpstr>Results- FEM Antenna Line</vt:lpstr>
      <vt:lpstr>Across Band Simulation &amp; EM Model</vt:lpstr>
      <vt:lpstr>Importing EM Model into ADS</vt:lpstr>
      <vt:lpstr>GaN Process</vt:lpstr>
      <vt:lpstr>UMS GaN Process</vt:lpstr>
      <vt:lpstr>Key Rules</vt:lpstr>
      <vt:lpstr>Layout Rules</vt:lpstr>
      <vt:lpstr>Layout Rules</vt:lpstr>
      <vt:lpstr>Layout Rules</vt:lpstr>
      <vt:lpstr>Low Noise Amplifier</vt:lpstr>
      <vt:lpstr>Role of Low Noise Amplifier</vt:lpstr>
      <vt:lpstr>LNA Electrical Characteristics</vt:lpstr>
      <vt:lpstr>LNA Electrical Characteristics</vt:lpstr>
      <vt:lpstr>Noise Sources in Active Devices</vt:lpstr>
      <vt:lpstr>Shot Noise</vt:lpstr>
      <vt:lpstr>Thermal Noise</vt:lpstr>
      <vt:lpstr>Flicker Noise</vt:lpstr>
      <vt:lpstr>Burst Noise</vt:lpstr>
      <vt:lpstr>LNA Specifications in context of Receiver</vt:lpstr>
      <vt:lpstr>Exercise 15: LNA design in UMS GH25 Process</vt:lpstr>
      <vt:lpstr>Two Stage LNA</vt:lpstr>
      <vt:lpstr>Single and Two Stage Design</vt:lpstr>
      <vt:lpstr>Small Signal Response of LNA</vt:lpstr>
      <vt:lpstr>First Stage Stability Circles</vt:lpstr>
      <vt:lpstr>Second Stage Stability Circles</vt:lpstr>
      <vt:lpstr>Two Stage Stability</vt:lpstr>
      <vt:lpstr>Implementing Input Match</vt:lpstr>
      <vt:lpstr>Implementing Input Match</vt:lpstr>
      <vt:lpstr>Implementing Input Match</vt:lpstr>
      <vt:lpstr>Implementing Input Match</vt:lpstr>
      <vt:lpstr>EM Simulated Input Match</vt:lpstr>
      <vt:lpstr>Testing with Input Match</vt:lpstr>
      <vt:lpstr>Inter-stage Simplification</vt:lpstr>
      <vt:lpstr>Inter-stage Simplification</vt:lpstr>
      <vt:lpstr>Inter-stage Simplification</vt:lpstr>
      <vt:lpstr>Inter-stage Simplification</vt:lpstr>
      <vt:lpstr>Performance with simplified Inter-stage</vt:lpstr>
      <vt:lpstr>Source Degeneration on Stage 1</vt:lpstr>
      <vt:lpstr>Performance with Source Degeneration</vt:lpstr>
      <vt:lpstr>Inter-stage Implementation</vt:lpstr>
      <vt:lpstr>Inter-stage Implementation</vt:lpstr>
      <vt:lpstr>Inter-stage Implementation</vt:lpstr>
      <vt:lpstr>Inter-Stage Implementation</vt:lpstr>
      <vt:lpstr>Inter-stage Implementation</vt:lpstr>
      <vt:lpstr>Inter-stage Implementation</vt:lpstr>
      <vt:lpstr>LNA with Inter-stage EM Model</vt:lpstr>
      <vt:lpstr>Response with Inter-stage EM Model</vt:lpstr>
      <vt:lpstr>Source Degeneration of Second Stage</vt:lpstr>
      <vt:lpstr>Performance with Source Degeneration </vt:lpstr>
      <vt:lpstr>Load Match Implementation</vt:lpstr>
      <vt:lpstr>Load Match Implementation</vt:lpstr>
      <vt:lpstr>Load Match Implementation</vt:lpstr>
      <vt:lpstr>Load Match Implementation</vt:lpstr>
      <vt:lpstr>Load Match Implementation</vt:lpstr>
      <vt:lpstr>LNA with all Matching</vt:lpstr>
      <vt:lpstr>LTCC Module</vt:lpstr>
      <vt:lpstr>LNA Performance with LTCC Package</vt:lpstr>
      <vt:lpstr>LNA Layout (DRC clean)</vt:lpstr>
      <vt:lpstr>Power Amplifier Fundamentals</vt:lpstr>
      <vt:lpstr>Role of Power Amplifier in Communication System</vt:lpstr>
      <vt:lpstr>PA in FDD Vs TDD System</vt:lpstr>
      <vt:lpstr>PA Topologies at a glance</vt:lpstr>
      <vt:lpstr>PA Specifications and Constraints</vt:lpstr>
      <vt:lpstr>Gain</vt:lpstr>
      <vt:lpstr>S-Parameters and Return Losses</vt:lpstr>
      <vt:lpstr>Efficiency</vt:lpstr>
      <vt:lpstr>Single Tone Characteristics of PA</vt:lpstr>
      <vt:lpstr>Two Tone</vt:lpstr>
      <vt:lpstr>Second Order Mixing</vt:lpstr>
      <vt:lpstr>Third Order Mixing</vt:lpstr>
      <vt:lpstr>Adjacent Channel Power Ratio (ACPR)</vt:lpstr>
      <vt:lpstr>AM-AM Conversion</vt:lpstr>
      <vt:lpstr>AM-PM Conversion</vt:lpstr>
      <vt:lpstr>Error Vector Magnitude</vt:lpstr>
      <vt:lpstr>Exercise 16: Power Amplifier Design</vt:lpstr>
      <vt:lpstr>Typical Power Densities in UMS Processes</vt:lpstr>
      <vt:lpstr>Power Amplifier Specifications</vt:lpstr>
      <vt:lpstr>Balanced Power Stage Design</vt:lpstr>
      <vt:lpstr>ADS Bench for Tuning</vt:lpstr>
      <vt:lpstr>HB Simulation Results from Power Stage</vt:lpstr>
      <vt:lpstr>Driver Stage</vt:lpstr>
      <vt:lpstr>ADS Bench for Tuning Driver Stage</vt:lpstr>
      <vt:lpstr>HB Simulation Results from Driver Stage</vt:lpstr>
      <vt:lpstr>Complete Three Stage</vt:lpstr>
      <vt:lpstr>Circuit Simulation Results</vt:lpstr>
      <vt:lpstr>Load Match Implementation</vt:lpstr>
      <vt:lpstr>Load Match Implementation</vt:lpstr>
      <vt:lpstr>Load Implementation</vt:lpstr>
      <vt:lpstr>Complete Power Stage for EM Co-Sim.</vt:lpstr>
      <vt:lpstr>Complete Class E Driver Stage</vt:lpstr>
      <vt:lpstr>Complete Pre-Driver</vt:lpstr>
      <vt:lpstr>EM-Circuit Co-simulation of PA</vt:lpstr>
      <vt:lpstr>Across Frequency Performance</vt:lpstr>
      <vt:lpstr>Across Power Performance</vt:lpstr>
      <vt:lpstr>PA Layout as EM Co-simulated</vt:lpstr>
      <vt:lpstr>Phase Shifter Fundamentals</vt:lpstr>
      <vt:lpstr>Topology Overview</vt:lpstr>
      <vt:lpstr>High Pass/ Low Pass Networks</vt:lpstr>
      <vt:lpstr>Exercise 17: Digital Phase Shifter Design</vt:lpstr>
      <vt:lpstr>Single Pole Double Throw Switch</vt:lpstr>
      <vt:lpstr>Response of SPDT Switch</vt:lpstr>
      <vt:lpstr>Delay Elements</vt:lpstr>
      <vt:lpstr>180⁰ Delay using HP &amp; LP</vt:lpstr>
      <vt:lpstr>90⁰ Delay using HP &amp; LP</vt:lpstr>
      <vt:lpstr>45⁰ Delay using HP &amp; LP</vt:lpstr>
      <vt:lpstr>22.5⁰ Delay using HP &amp; BP</vt:lpstr>
      <vt:lpstr>11.25⁰ Delay using HP &amp; BP</vt:lpstr>
      <vt:lpstr>5.625⁰ Delay using HP &amp; BP</vt:lpstr>
      <vt:lpstr>6-Bit Phase Shifter</vt:lpstr>
      <vt:lpstr>Simulating 6-bit Phase Shifter</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Design System</dc:title>
  <dc:creator>Anurag Nigam</dc:creator>
  <cp:lastModifiedBy>Anurag Nigam</cp:lastModifiedBy>
  <cp:revision>619</cp:revision>
  <dcterms:created xsi:type="dcterms:W3CDTF">2019-08-01T17:31:10Z</dcterms:created>
  <dcterms:modified xsi:type="dcterms:W3CDTF">2019-09-09T08:36:00Z</dcterms:modified>
</cp:coreProperties>
</file>